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8" r:id="rId2"/>
    <p:sldId id="333" r:id="rId3"/>
    <p:sldId id="337" r:id="rId4"/>
    <p:sldId id="340" r:id="rId5"/>
    <p:sldId id="347" r:id="rId6"/>
    <p:sldId id="341" r:id="rId7"/>
    <p:sldId id="348" r:id="rId8"/>
    <p:sldId id="349" r:id="rId9"/>
    <p:sldId id="350" r:id="rId10"/>
    <p:sldId id="351" r:id="rId11"/>
    <p:sldId id="352" r:id="rId12"/>
    <p:sldId id="353" r:id="rId13"/>
    <p:sldId id="354"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2F1CD1F-444F-4B4C-A2C7-AEB3B7C0CAA9}">
          <p14:sldIdLst>
            <p14:sldId id="278"/>
            <p14:sldId id="333"/>
            <p14:sldId id="337"/>
            <p14:sldId id="340"/>
            <p14:sldId id="347"/>
            <p14:sldId id="341"/>
            <p14:sldId id="348"/>
            <p14:sldId id="349"/>
            <p14:sldId id="350"/>
            <p14:sldId id="351"/>
            <p14:sldId id="352"/>
            <p14:sldId id="353"/>
            <p14:sldId id="354"/>
          </p14:sldIdLst>
        </p14:section>
      </p14:sectionLst>
    </p:ext>
    <p:ext uri="{EFAFB233-063F-42B5-8137-9DF3F51BA10A}">
      <p15:sldGuideLst xmlns:p15="http://schemas.microsoft.com/office/powerpoint/2012/main">
        <p15:guide id="1" orient="horz" pos="799" userDrawn="1">
          <p15:clr>
            <a:srgbClr val="A4A3A4"/>
          </p15:clr>
        </p15:guide>
        <p15:guide id="2" pos="5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B71B1C"/>
    <a:srgbClr val="FFFFCC"/>
    <a:srgbClr val="FFFF00"/>
    <a:srgbClr val="FFF2CC"/>
    <a:srgbClr val="548235"/>
    <a:srgbClr val="969696"/>
    <a:srgbClr val="4472C4"/>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987" autoAdjust="0"/>
    <p:restoredTop sz="96517" autoAdjust="0"/>
  </p:normalViewPr>
  <p:slideViewPr>
    <p:cSldViewPr snapToGrid="0">
      <p:cViewPr varScale="1">
        <p:scale>
          <a:sx n="118" d="100"/>
          <a:sy n="118" d="100"/>
        </p:scale>
        <p:origin x="102" y="276"/>
      </p:cViewPr>
      <p:guideLst>
        <p:guide orient="horz" pos="799"/>
        <p:guide pos="50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4FE0C-1C96-407C-B323-261EBD234856}" type="datetimeFigureOut">
              <a:rPr lang="de-DE" smtClean="0"/>
              <a:t>12.11.2020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63307-2610-45DF-9E46-F849DAD5129D}" type="slidenum">
              <a:rPr lang="de-DE" smtClean="0"/>
              <a:t>‹#›</a:t>
            </a:fld>
            <a:endParaRPr lang="de-DE"/>
          </a:p>
        </p:txBody>
      </p:sp>
    </p:spTree>
    <p:extLst>
      <p:ext uri="{BB962C8B-B14F-4D97-AF65-F5344CB8AC3E}">
        <p14:creationId xmlns:p14="http://schemas.microsoft.com/office/powerpoint/2010/main" val="268227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Folie">
    <p:spTree>
      <p:nvGrpSpPr>
        <p:cNvPr id="1" name=""/>
        <p:cNvGrpSpPr/>
        <p:nvPr/>
      </p:nvGrpSpPr>
      <p:grpSpPr>
        <a:xfrm>
          <a:off x="0" y="0"/>
          <a:ext cx="0" cy="0"/>
          <a:chOff x="0" y="0"/>
          <a:chExt cx="0" cy="0"/>
        </a:xfrm>
      </p:grpSpPr>
      <p:sp>
        <p:nvSpPr>
          <p:cNvPr id="18" name="Textplatzhalter 17">
            <a:extLst>
              <a:ext uri="{FF2B5EF4-FFF2-40B4-BE49-F238E27FC236}">
                <a16:creationId xmlns:a16="http://schemas.microsoft.com/office/drawing/2014/main" id="{A474597E-B1D8-4417-905A-D61AE699B106}"/>
              </a:ext>
            </a:extLst>
          </p:cNvPr>
          <p:cNvSpPr>
            <a:spLocks noGrp="1"/>
          </p:cNvSpPr>
          <p:nvPr>
            <p:ph type="body" sz="quarter" idx="11" hasCustomPrompt="1"/>
          </p:nvPr>
        </p:nvSpPr>
        <p:spPr>
          <a:xfrm>
            <a:off x="151515" y="85720"/>
            <a:ext cx="7343567" cy="606425"/>
          </a:xfrm>
          <a:prstGeom prst="rect">
            <a:avLst/>
          </a:prstGeom>
        </p:spPr>
        <p:txBody>
          <a:bodyPr anchor="ctr"/>
          <a:lstStyle>
            <a:lvl1pPr marL="0" indent="0">
              <a:buFontTx/>
              <a:buNone/>
              <a:defRPr b="1">
                <a:solidFill>
                  <a:schemeClr val="bg1"/>
                </a:solidFill>
                <a:latin typeface="Arial" panose="020B0604020202020204" pitchFamily="34" charset="0"/>
                <a:cs typeface="Arial" panose="020B0604020202020204" pitchFamily="34" charset="0"/>
              </a:defRPr>
            </a:lvl1pPr>
          </a:lstStyle>
          <a:p>
            <a:pPr lvl="0"/>
            <a:r>
              <a:rPr lang="de-DE" dirty="0"/>
              <a:t>Beispiel Überschrift</a:t>
            </a:r>
          </a:p>
        </p:txBody>
      </p:sp>
      <p:pic>
        <p:nvPicPr>
          <p:cNvPr id="4" name="Grafik 3">
            <a:extLst>
              <a:ext uri="{FF2B5EF4-FFF2-40B4-BE49-F238E27FC236}">
                <a16:creationId xmlns:a16="http://schemas.microsoft.com/office/drawing/2014/main" id="{F935BAF5-962E-4CE6-8BC1-9533769D9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8587" y="0"/>
            <a:ext cx="1703413" cy="1584885"/>
          </a:xfrm>
          <a:prstGeom prst="rect">
            <a:avLst/>
          </a:prstGeom>
        </p:spPr>
      </p:pic>
    </p:spTree>
    <p:extLst>
      <p:ext uri="{BB962C8B-B14F-4D97-AF65-F5344CB8AC3E}">
        <p14:creationId xmlns:p14="http://schemas.microsoft.com/office/powerpoint/2010/main" val="1871118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8" name="Textplatzhalter 17">
            <a:extLst>
              <a:ext uri="{FF2B5EF4-FFF2-40B4-BE49-F238E27FC236}">
                <a16:creationId xmlns:a16="http://schemas.microsoft.com/office/drawing/2014/main" id="{A474597E-B1D8-4417-905A-D61AE699B106}"/>
              </a:ext>
            </a:extLst>
          </p:cNvPr>
          <p:cNvSpPr>
            <a:spLocks noGrp="1"/>
          </p:cNvSpPr>
          <p:nvPr>
            <p:ph type="body" sz="quarter" idx="11" hasCustomPrompt="1"/>
          </p:nvPr>
        </p:nvSpPr>
        <p:spPr>
          <a:xfrm>
            <a:off x="151515" y="85720"/>
            <a:ext cx="7343567" cy="606425"/>
          </a:xfrm>
          <a:prstGeom prst="rect">
            <a:avLst/>
          </a:prstGeom>
        </p:spPr>
        <p:txBody>
          <a:bodyPr anchor="ctr"/>
          <a:lstStyle>
            <a:lvl1pPr marL="0" indent="0">
              <a:buFontTx/>
              <a:buNone/>
              <a:defRPr b="1">
                <a:solidFill>
                  <a:schemeClr val="bg1"/>
                </a:solidFill>
                <a:latin typeface="Arial" panose="020B0604020202020204" pitchFamily="34" charset="0"/>
                <a:cs typeface="Arial" panose="020B0604020202020204" pitchFamily="34" charset="0"/>
              </a:defRPr>
            </a:lvl1pPr>
          </a:lstStyle>
          <a:p>
            <a:pPr lvl="0"/>
            <a:r>
              <a:rPr lang="de-DE" dirty="0"/>
              <a:t>Beispiel Überschrift</a:t>
            </a:r>
          </a:p>
        </p:txBody>
      </p:sp>
      <p:pic>
        <p:nvPicPr>
          <p:cNvPr id="5" name="Grafik 3">
            <a:extLst>
              <a:ext uri="{FF2B5EF4-FFF2-40B4-BE49-F238E27FC236}">
                <a16:creationId xmlns:a16="http://schemas.microsoft.com/office/drawing/2014/main" id="{CD8719B7-77C2-4647-8D7C-7359C8F92A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000" y="6372000"/>
            <a:ext cx="540000" cy="226566"/>
          </a:xfrm>
          <a:prstGeom prst="rect">
            <a:avLst/>
          </a:prstGeom>
        </p:spPr>
      </p:pic>
      <p:pic>
        <p:nvPicPr>
          <p:cNvPr id="6" name="Grafik 3">
            <a:extLst>
              <a:ext uri="{FF2B5EF4-FFF2-40B4-BE49-F238E27FC236}">
                <a16:creationId xmlns:a16="http://schemas.microsoft.com/office/drawing/2014/main" id="{A1ECA8BE-30E5-4680-B532-19140F984D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88587" y="0"/>
            <a:ext cx="1703413" cy="1584885"/>
          </a:xfrm>
          <a:prstGeom prst="rect">
            <a:avLst/>
          </a:prstGeom>
        </p:spPr>
      </p:pic>
    </p:spTree>
    <p:extLst>
      <p:ext uri="{BB962C8B-B14F-4D97-AF65-F5344CB8AC3E}">
        <p14:creationId xmlns:p14="http://schemas.microsoft.com/office/powerpoint/2010/main" val="3119439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3143260-A50E-40F0-8467-3AEA35B9BC3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16506" y="107719"/>
            <a:ext cx="1331936" cy="558837"/>
          </a:xfrm>
          <a:prstGeom prst="rect">
            <a:avLst/>
          </a:prstGeom>
        </p:spPr>
      </p:pic>
      <p:sp>
        <p:nvSpPr>
          <p:cNvPr id="5" name="Rechteck 10">
            <a:extLst>
              <a:ext uri="{FF2B5EF4-FFF2-40B4-BE49-F238E27FC236}">
                <a16:creationId xmlns:a16="http://schemas.microsoft.com/office/drawing/2014/main" id="{A542082F-130F-4929-9156-C31A108FEA31}"/>
              </a:ext>
            </a:extLst>
          </p:cNvPr>
          <p:cNvSpPr/>
          <p:nvPr userDrawn="1"/>
        </p:nvSpPr>
        <p:spPr>
          <a:xfrm>
            <a:off x="0" y="0"/>
            <a:ext cx="10611048" cy="790476"/>
          </a:xfrm>
          <a:prstGeom prst="rect">
            <a:avLst/>
          </a:prstGeom>
          <a:solidFill>
            <a:srgbClr val="B71B1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2591301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B7957-8C65-436F-A5A5-0150FE05503B}"/>
              </a:ext>
            </a:extLst>
          </p:cNvPr>
          <p:cNvSpPr>
            <a:spLocks noGrp="1"/>
          </p:cNvSpPr>
          <p:nvPr>
            <p:ph type="body" sz="quarter" idx="11"/>
          </p:nvPr>
        </p:nvSpPr>
        <p:spPr/>
        <p:txBody>
          <a:bodyPr/>
          <a:lstStyle/>
          <a:p>
            <a:endParaRPr lang="de-DE"/>
          </a:p>
        </p:txBody>
      </p:sp>
      <p:sp>
        <p:nvSpPr>
          <p:cNvPr id="6" name="TextBox 5">
            <a:extLst>
              <a:ext uri="{FF2B5EF4-FFF2-40B4-BE49-F238E27FC236}">
                <a16:creationId xmlns:a16="http://schemas.microsoft.com/office/drawing/2014/main" id="{9E79D98F-B1B4-4501-9E00-623C8659A5D5}"/>
              </a:ext>
            </a:extLst>
          </p:cNvPr>
          <p:cNvSpPr txBox="1"/>
          <p:nvPr/>
        </p:nvSpPr>
        <p:spPr>
          <a:xfrm>
            <a:off x="2398143" y="2605177"/>
            <a:ext cx="7055136" cy="769441"/>
          </a:xfrm>
          <a:prstGeom prst="rect">
            <a:avLst/>
          </a:prstGeom>
          <a:noFill/>
        </p:spPr>
        <p:txBody>
          <a:bodyPr wrap="none" rtlCol="0">
            <a:spAutoFit/>
          </a:bodyPr>
          <a:lstStyle/>
          <a:p>
            <a:pPr algn="ctr"/>
            <a:r>
              <a:rPr lang="de-DE" sz="4400" b="1">
                <a:latin typeface="Arial" panose="020B0604020202020204" pitchFamily="34" charset="0"/>
                <a:cs typeface="Arial" panose="020B0604020202020204" pitchFamily="34" charset="0"/>
              </a:rPr>
              <a:t>Core Data Services (CDS)</a:t>
            </a:r>
          </a:p>
        </p:txBody>
      </p:sp>
      <p:sp>
        <p:nvSpPr>
          <p:cNvPr id="7" name="TextBox 6">
            <a:extLst>
              <a:ext uri="{FF2B5EF4-FFF2-40B4-BE49-F238E27FC236}">
                <a16:creationId xmlns:a16="http://schemas.microsoft.com/office/drawing/2014/main" id="{CF1A357E-4586-433F-9CD2-4762FAA1F505}"/>
              </a:ext>
            </a:extLst>
          </p:cNvPr>
          <p:cNvSpPr txBox="1"/>
          <p:nvPr/>
        </p:nvSpPr>
        <p:spPr>
          <a:xfrm>
            <a:off x="803275" y="6266681"/>
            <a:ext cx="2459328" cy="446276"/>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13.11.2020, Alexander Maetzing</a:t>
            </a:r>
          </a:p>
          <a:p>
            <a:r>
              <a:rPr lang="de-DE" sz="1100">
                <a:latin typeface="Arial" panose="020B0604020202020204" pitchFamily="34" charset="0"/>
                <a:cs typeface="Arial" panose="020B0604020202020204" pitchFamily="34" charset="0"/>
              </a:rPr>
              <a:t>alexander.maetzing@quicksted.com</a:t>
            </a:r>
          </a:p>
        </p:txBody>
      </p:sp>
      <p:sp>
        <p:nvSpPr>
          <p:cNvPr id="8" name="TextBox 7">
            <a:extLst>
              <a:ext uri="{FF2B5EF4-FFF2-40B4-BE49-F238E27FC236}">
                <a16:creationId xmlns:a16="http://schemas.microsoft.com/office/drawing/2014/main" id="{A4B7DA6C-2CAC-45BF-97CF-688D6A1D43CB}"/>
              </a:ext>
            </a:extLst>
          </p:cNvPr>
          <p:cNvSpPr txBox="1"/>
          <p:nvPr/>
        </p:nvSpPr>
        <p:spPr>
          <a:xfrm>
            <a:off x="1482090" y="4456653"/>
            <a:ext cx="9227820" cy="461665"/>
          </a:xfrm>
          <a:prstGeom prst="rect">
            <a:avLst/>
          </a:prstGeom>
          <a:noFill/>
        </p:spPr>
        <p:txBody>
          <a:bodyPr wrap="square" rtlCol="0">
            <a:spAutoFit/>
          </a:bodyPr>
          <a:lstStyle/>
          <a:p>
            <a:pPr marL="1616075" indent="-1616075"/>
            <a:r>
              <a:rPr lang="de-DE" sz="2400"/>
              <a:t>Tutorial 07: Learn about Associations to create "Joins on Demand"</a:t>
            </a:r>
          </a:p>
        </p:txBody>
      </p:sp>
    </p:spTree>
    <p:extLst>
      <p:ext uri="{BB962C8B-B14F-4D97-AF65-F5344CB8AC3E}">
        <p14:creationId xmlns:p14="http://schemas.microsoft.com/office/powerpoint/2010/main" val="259455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a:xfrm>
            <a:off x="151515" y="85720"/>
            <a:ext cx="9678285" cy="606425"/>
          </a:xfrm>
        </p:spPr>
        <p:txBody>
          <a:bodyPr/>
          <a:lstStyle/>
          <a:p>
            <a:r>
              <a:rPr lang="de-DE"/>
              <a:t>Step 07 - Consume the Association in the data preview</a:t>
            </a:r>
          </a:p>
        </p:txBody>
      </p:sp>
      <p:sp>
        <p:nvSpPr>
          <p:cNvPr id="3" name="Rectangle 2">
            <a:extLst>
              <a:ext uri="{FF2B5EF4-FFF2-40B4-BE49-F238E27FC236}">
                <a16:creationId xmlns:a16="http://schemas.microsoft.com/office/drawing/2014/main" id="{F91635D2-421D-4E3F-9279-C60AE563D699}"/>
              </a:ext>
            </a:extLst>
          </p:cNvPr>
          <p:cNvSpPr/>
          <p:nvPr/>
        </p:nvSpPr>
        <p:spPr>
          <a:xfrm>
            <a:off x="803275" y="1268413"/>
            <a:ext cx="9093200" cy="646331"/>
          </a:xfrm>
          <a:prstGeom prst="rect">
            <a:avLst/>
          </a:prstGeom>
        </p:spPr>
        <p:txBody>
          <a:bodyPr wrap="square">
            <a:spAutoFit/>
          </a:bodyPr>
          <a:lstStyle/>
          <a:p>
            <a:pPr marL="285750" indent="-285750">
              <a:buFont typeface="Wingdings" panose="05000000000000000000" pitchFamily="2" charset="2"/>
              <a:buChar char="Ø"/>
            </a:pPr>
            <a:r>
              <a:rPr lang="de-DE"/>
              <a:t>Call the data preview again and follow the small triangle after the name of the CDS-View ZI_ASSOC_##. A </a:t>
            </a:r>
            <a:r>
              <a:rPr lang="de-DE" i="1"/>
              <a:t>List of Association</a:t>
            </a:r>
            <a:r>
              <a:rPr lang="de-DE"/>
              <a:t> appears, showing _</a:t>
            </a:r>
            <a:r>
              <a:rPr lang="de-DE" i="1"/>
              <a:t>carrier</a:t>
            </a:r>
            <a:r>
              <a:rPr lang="de-DE"/>
              <a:t>.</a:t>
            </a:r>
          </a:p>
        </p:txBody>
      </p:sp>
      <p:sp>
        <p:nvSpPr>
          <p:cNvPr id="7" name="Rectangle 6">
            <a:extLst>
              <a:ext uri="{FF2B5EF4-FFF2-40B4-BE49-F238E27FC236}">
                <a16:creationId xmlns:a16="http://schemas.microsoft.com/office/drawing/2014/main" id="{217509E7-17EE-4CB1-9D0B-DD904FD2B4C1}"/>
              </a:ext>
            </a:extLst>
          </p:cNvPr>
          <p:cNvSpPr/>
          <p:nvPr/>
        </p:nvSpPr>
        <p:spPr>
          <a:xfrm>
            <a:off x="746125" y="3882322"/>
            <a:ext cx="10410862" cy="923330"/>
          </a:xfrm>
          <a:prstGeom prst="rect">
            <a:avLst/>
          </a:prstGeom>
        </p:spPr>
        <p:txBody>
          <a:bodyPr wrap="square">
            <a:spAutoFit/>
          </a:bodyPr>
          <a:lstStyle/>
          <a:p>
            <a:pPr marL="285750" indent="-285750">
              <a:buFont typeface="Wingdings" panose="05000000000000000000" pitchFamily="2" charset="2"/>
              <a:buChar char="Ø"/>
            </a:pPr>
            <a:r>
              <a:rPr lang="de-DE"/>
              <a:t>Clicking</a:t>
            </a:r>
            <a:r>
              <a:rPr lang="de-DE" i="1"/>
              <a:t> _carrier</a:t>
            </a:r>
            <a:r>
              <a:rPr lang="de-DE"/>
              <a:t> the data preview follows the association and shows the entry of the target data source for a selected record of the source table. In the current case no record was selected and the first one was therefore chosen implicitely.</a:t>
            </a:r>
          </a:p>
        </p:txBody>
      </p:sp>
      <p:pic>
        <p:nvPicPr>
          <p:cNvPr id="4" name="Picture 3">
            <a:extLst>
              <a:ext uri="{FF2B5EF4-FFF2-40B4-BE49-F238E27FC236}">
                <a16:creationId xmlns:a16="http://schemas.microsoft.com/office/drawing/2014/main" id="{BD639921-5569-4CB9-A53B-ECD21E002EAD}"/>
              </a:ext>
            </a:extLst>
          </p:cNvPr>
          <p:cNvPicPr>
            <a:picLocks noChangeAspect="1"/>
          </p:cNvPicPr>
          <p:nvPr/>
        </p:nvPicPr>
        <p:blipFill>
          <a:blip r:embed="rId2"/>
          <a:stretch>
            <a:fillRect/>
          </a:stretch>
        </p:blipFill>
        <p:spPr>
          <a:xfrm>
            <a:off x="1185862" y="1990725"/>
            <a:ext cx="5962650" cy="1438275"/>
          </a:xfrm>
          <a:prstGeom prst="rect">
            <a:avLst/>
          </a:prstGeom>
          <a:ln>
            <a:solidFill>
              <a:schemeClr val="tx1"/>
            </a:solidFill>
          </a:ln>
        </p:spPr>
      </p:pic>
      <p:pic>
        <p:nvPicPr>
          <p:cNvPr id="5" name="Picture 4">
            <a:extLst>
              <a:ext uri="{FF2B5EF4-FFF2-40B4-BE49-F238E27FC236}">
                <a16:creationId xmlns:a16="http://schemas.microsoft.com/office/drawing/2014/main" id="{F32568F5-A25C-4E29-BB88-0BD021B28A1E}"/>
              </a:ext>
            </a:extLst>
          </p:cNvPr>
          <p:cNvPicPr>
            <a:picLocks noChangeAspect="1"/>
          </p:cNvPicPr>
          <p:nvPr/>
        </p:nvPicPr>
        <p:blipFill>
          <a:blip r:embed="rId3"/>
          <a:stretch>
            <a:fillRect/>
          </a:stretch>
        </p:blipFill>
        <p:spPr>
          <a:xfrm>
            <a:off x="1119187" y="4887499"/>
            <a:ext cx="3228975" cy="1390650"/>
          </a:xfrm>
          <a:prstGeom prst="rect">
            <a:avLst/>
          </a:prstGeom>
          <a:ln>
            <a:solidFill>
              <a:schemeClr val="tx1"/>
            </a:solidFill>
          </a:ln>
        </p:spPr>
      </p:pic>
      <p:sp>
        <p:nvSpPr>
          <p:cNvPr id="12" name="Rectangle 11">
            <a:extLst>
              <a:ext uri="{FF2B5EF4-FFF2-40B4-BE49-F238E27FC236}">
                <a16:creationId xmlns:a16="http://schemas.microsoft.com/office/drawing/2014/main" id="{D5157770-5201-4AE3-8719-EFEB0AFF17F5}"/>
              </a:ext>
            </a:extLst>
          </p:cNvPr>
          <p:cNvSpPr/>
          <p:nvPr/>
        </p:nvSpPr>
        <p:spPr>
          <a:xfrm>
            <a:off x="4362449" y="4805652"/>
            <a:ext cx="6477001" cy="1200329"/>
          </a:xfrm>
          <a:prstGeom prst="rect">
            <a:avLst/>
          </a:prstGeom>
        </p:spPr>
        <p:txBody>
          <a:bodyPr wrap="square">
            <a:spAutoFit/>
          </a:bodyPr>
          <a:lstStyle/>
          <a:p>
            <a:pPr marL="742950" lvl="1" indent="-285750">
              <a:buFont typeface="Arial" panose="020B0604020202020204" pitchFamily="34" charset="0"/>
              <a:buChar char="•"/>
            </a:pPr>
            <a:r>
              <a:rPr lang="de-DE"/>
              <a:t>Note that before calling the association exposure (means: before clicking the small triangle) no Join was used. Only after that click the Join was processed by the runtime environment to achieve the result.</a:t>
            </a:r>
          </a:p>
        </p:txBody>
      </p:sp>
    </p:spTree>
    <p:extLst>
      <p:ext uri="{BB962C8B-B14F-4D97-AF65-F5344CB8AC3E}">
        <p14:creationId xmlns:p14="http://schemas.microsoft.com/office/powerpoint/2010/main" val="20147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a:xfrm>
            <a:off x="151515" y="85720"/>
            <a:ext cx="9678285" cy="606425"/>
          </a:xfrm>
        </p:spPr>
        <p:txBody>
          <a:bodyPr/>
          <a:lstStyle/>
          <a:p>
            <a:r>
              <a:rPr lang="de-DE"/>
              <a:t>Step 08 - Access the basis table in ABAP (1)</a:t>
            </a:r>
          </a:p>
        </p:txBody>
      </p:sp>
      <p:pic>
        <p:nvPicPr>
          <p:cNvPr id="8" name="Picture 7">
            <a:extLst>
              <a:ext uri="{FF2B5EF4-FFF2-40B4-BE49-F238E27FC236}">
                <a16:creationId xmlns:a16="http://schemas.microsoft.com/office/drawing/2014/main" id="{0C1ED82E-BB51-469B-90FF-14C377E6C503}"/>
              </a:ext>
            </a:extLst>
          </p:cNvPr>
          <p:cNvPicPr>
            <a:picLocks noChangeAspect="1"/>
          </p:cNvPicPr>
          <p:nvPr/>
        </p:nvPicPr>
        <p:blipFill>
          <a:blip r:embed="rId2"/>
          <a:stretch>
            <a:fillRect/>
          </a:stretch>
        </p:blipFill>
        <p:spPr>
          <a:xfrm>
            <a:off x="1190625" y="1914744"/>
            <a:ext cx="2838450" cy="2305050"/>
          </a:xfrm>
          <a:prstGeom prst="rect">
            <a:avLst/>
          </a:prstGeom>
          <a:ln>
            <a:solidFill>
              <a:schemeClr val="tx1"/>
            </a:solidFill>
          </a:ln>
        </p:spPr>
      </p:pic>
      <p:sp>
        <p:nvSpPr>
          <p:cNvPr id="9" name="Rectangle 8">
            <a:extLst>
              <a:ext uri="{FF2B5EF4-FFF2-40B4-BE49-F238E27FC236}">
                <a16:creationId xmlns:a16="http://schemas.microsoft.com/office/drawing/2014/main" id="{CE711C12-15AA-4B50-8A6F-A85D8F9E6004}"/>
              </a:ext>
            </a:extLst>
          </p:cNvPr>
          <p:cNvSpPr/>
          <p:nvPr/>
        </p:nvSpPr>
        <p:spPr>
          <a:xfrm>
            <a:off x="803275" y="1268413"/>
            <a:ext cx="9226550" cy="646331"/>
          </a:xfrm>
          <a:prstGeom prst="rect">
            <a:avLst/>
          </a:prstGeom>
        </p:spPr>
        <p:txBody>
          <a:bodyPr wrap="square">
            <a:spAutoFit/>
          </a:bodyPr>
          <a:lstStyle/>
          <a:p>
            <a:pPr marL="285750" indent="-285750">
              <a:buFont typeface="Wingdings" panose="05000000000000000000" pitchFamily="2" charset="2"/>
              <a:buChar char="Ø"/>
            </a:pPr>
            <a:r>
              <a:rPr lang="de-DE"/>
              <a:t>Use the ABAP class already created in an earlier tutorial and reuse the interface method </a:t>
            </a:r>
            <a:r>
              <a:rPr lang="en-US">
                <a:latin typeface="Arial monospaced for SAP" panose="020B0609020202030204" pitchFamily="49" charset="0"/>
              </a:rPr>
              <a:t>if_oo_adt_classrun~main()</a:t>
            </a:r>
            <a:r>
              <a:rPr lang="en-US"/>
              <a:t>.</a:t>
            </a:r>
            <a:endParaRPr lang="de-DE"/>
          </a:p>
        </p:txBody>
      </p:sp>
      <p:sp>
        <p:nvSpPr>
          <p:cNvPr id="10" name="Rectangle 9">
            <a:extLst>
              <a:ext uri="{FF2B5EF4-FFF2-40B4-BE49-F238E27FC236}">
                <a16:creationId xmlns:a16="http://schemas.microsoft.com/office/drawing/2014/main" id="{B2720540-874E-4337-B912-7AE134A2FA2C}"/>
              </a:ext>
            </a:extLst>
          </p:cNvPr>
          <p:cNvSpPr/>
          <p:nvPr/>
        </p:nvSpPr>
        <p:spPr>
          <a:xfrm>
            <a:off x="803275" y="4459288"/>
            <a:ext cx="10410862" cy="923330"/>
          </a:xfrm>
          <a:prstGeom prst="rect">
            <a:avLst/>
          </a:prstGeom>
        </p:spPr>
        <p:txBody>
          <a:bodyPr wrap="square">
            <a:spAutoFit/>
          </a:bodyPr>
          <a:lstStyle/>
          <a:p>
            <a:pPr marL="285750" indent="-285750">
              <a:buFont typeface="Wingdings" panose="05000000000000000000" pitchFamily="2" charset="2"/>
              <a:buChar char="Ø"/>
            </a:pPr>
            <a:r>
              <a:rPr lang="de-DE"/>
              <a:t>Write a normal SELECT statement to the CDS-View ZI_ASSOC_##. Please note also that although this is a consumation of a CDS-View and should be done only to a Consumption View ZC_* because of simplicity reasons the Composite Interface View ZI_* is chosen as data source.</a:t>
            </a:r>
          </a:p>
        </p:txBody>
      </p:sp>
      <p:pic>
        <p:nvPicPr>
          <p:cNvPr id="6" name="Picture 5">
            <a:extLst>
              <a:ext uri="{FF2B5EF4-FFF2-40B4-BE49-F238E27FC236}">
                <a16:creationId xmlns:a16="http://schemas.microsoft.com/office/drawing/2014/main" id="{20CF91DA-CD5D-440C-A1F4-93E52B9C5546}"/>
              </a:ext>
            </a:extLst>
          </p:cNvPr>
          <p:cNvPicPr>
            <a:picLocks noChangeAspect="1"/>
          </p:cNvPicPr>
          <p:nvPr/>
        </p:nvPicPr>
        <p:blipFill>
          <a:blip r:embed="rId3"/>
          <a:stretch>
            <a:fillRect/>
          </a:stretch>
        </p:blipFill>
        <p:spPr>
          <a:xfrm>
            <a:off x="1190625" y="5462587"/>
            <a:ext cx="2857500" cy="600075"/>
          </a:xfrm>
          <a:prstGeom prst="rect">
            <a:avLst/>
          </a:prstGeom>
          <a:ln>
            <a:solidFill>
              <a:schemeClr val="tx1"/>
            </a:solidFill>
          </a:ln>
        </p:spPr>
      </p:pic>
    </p:spTree>
    <p:extLst>
      <p:ext uri="{BB962C8B-B14F-4D97-AF65-F5344CB8AC3E}">
        <p14:creationId xmlns:p14="http://schemas.microsoft.com/office/powerpoint/2010/main" val="294051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a:xfrm>
            <a:off x="151515" y="85720"/>
            <a:ext cx="9678285" cy="606425"/>
          </a:xfrm>
        </p:spPr>
        <p:txBody>
          <a:bodyPr/>
          <a:lstStyle/>
          <a:p>
            <a:r>
              <a:rPr lang="de-DE"/>
              <a:t>Step 08 - Access the basis table in ABAP (2)</a:t>
            </a:r>
          </a:p>
        </p:txBody>
      </p:sp>
      <p:sp>
        <p:nvSpPr>
          <p:cNvPr id="9" name="Rectangle 8">
            <a:extLst>
              <a:ext uri="{FF2B5EF4-FFF2-40B4-BE49-F238E27FC236}">
                <a16:creationId xmlns:a16="http://schemas.microsoft.com/office/drawing/2014/main" id="{CE711C12-15AA-4B50-8A6F-A85D8F9E6004}"/>
              </a:ext>
            </a:extLst>
          </p:cNvPr>
          <p:cNvSpPr/>
          <p:nvPr/>
        </p:nvSpPr>
        <p:spPr>
          <a:xfrm>
            <a:off x="803275" y="1268413"/>
            <a:ext cx="9321800" cy="646331"/>
          </a:xfrm>
          <a:prstGeom prst="rect">
            <a:avLst/>
          </a:prstGeom>
        </p:spPr>
        <p:txBody>
          <a:bodyPr wrap="square">
            <a:spAutoFit/>
          </a:bodyPr>
          <a:lstStyle/>
          <a:p>
            <a:pPr marL="285750" indent="-285750">
              <a:buFont typeface="Wingdings" panose="05000000000000000000" pitchFamily="2" charset="2"/>
              <a:buChar char="Ø"/>
            </a:pPr>
            <a:r>
              <a:rPr lang="de-DE"/>
              <a:t>The console output shows only data from the basis table ZI_FLIGHT_00. No access to the records of the associated table ZI_CARRIER_00 is shown.</a:t>
            </a:r>
          </a:p>
        </p:txBody>
      </p:sp>
      <p:pic>
        <p:nvPicPr>
          <p:cNvPr id="3" name="Picture 2">
            <a:extLst>
              <a:ext uri="{FF2B5EF4-FFF2-40B4-BE49-F238E27FC236}">
                <a16:creationId xmlns:a16="http://schemas.microsoft.com/office/drawing/2014/main" id="{32E3B8A5-53A0-49D2-886B-4F3CDAA35C3D}"/>
              </a:ext>
            </a:extLst>
          </p:cNvPr>
          <p:cNvPicPr>
            <a:picLocks noChangeAspect="1"/>
          </p:cNvPicPr>
          <p:nvPr/>
        </p:nvPicPr>
        <p:blipFill>
          <a:blip r:embed="rId2"/>
          <a:stretch>
            <a:fillRect/>
          </a:stretch>
        </p:blipFill>
        <p:spPr>
          <a:xfrm>
            <a:off x="1181100" y="1914744"/>
            <a:ext cx="6343650" cy="1647825"/>
          </a:xfrm>
          <a:prstGeom prst="rect">
            <a:avLst/>
          </a:prstGeom>
          <a:ln>
            <a:solidFill>
              <a:schemeClr val="tx1"/>
            </a:solidFill>
          </a:ln>
        </p:spPr>
      </p:pic>
    </p:spTree>
    <p:extLst>
      <p:ext uri="{BB962C8B-B14F-4D97-AF65-F5344CB8AC3E}">
        <p14:creationId xmlns:p14="http://schemas.microsoft.com/office/powerpoint/2010/main" val="2514799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a:xfrm>
            <a:off x="151515" y="85720"/>
            <a:ext cx="9678285" cy="606425"/>
          </a:xfrm>
        </p:spPr>
        <p:txBody>
          <a:bodyPr/>
          <a:lstStyle/>
          <a:p>
            <a:r>
              <a:rPr lang="de-DE"/>
              <a:t>Step 09 - Consume the Association in ABAP (2)</a:t>
            </a:r>
          </a:p>
        </p:txBody>
      </p:sp>
      <p:sp>
        <p:nvSpPr>
          <p:cNvPr id="9" name="Rectangle 8">
            <a:extLst>
              <a:ext uri="{FF2B5EF4-FFF2-40B4-BE49-F238E27FC236}">
                <a16:creationId xmlns:a16="http://schemas.microsoft.com/office/drawing/2014/main" id="{CE711C12-15AA-4B50-8A6F-A85D8F9E6004}"/>
              </a:ext>
            </a:extLst>
          </p:cNvPr>
          <p:cNvSpPr/>
          <p:nvPr/>
        </p:nvSpPr>
        <p:spPr>
          <a:xfrm>
            <a:off x="803275" y="1268413"/>
            <a:ext cx="9226550" cy="369332"/>
          </a:xfrm>
          <a:prstGeom prst="rect">
            <a:avLst/>
          </a:prstGeom>
        </p:spPr>
        <p:txBody>
          <a:bodyPr wrap="square">
            <a:spAutoFit/>
          </a:bodyPr>
          <a:lstStyle/>
          <a:p>
            <a:pPr marL="285750" indent="-285750">
              <a:buFont typeface="Wingdings" panose="05000000000000000000" pitchFamily="2" charset="2"/>
              <a:buChar char="Ø"/>
            </a:pPr>
            <a:r>
              <a:rPr lang="de-DE"/>
              <a:t>Enhance the SELECT statement by an access to the exposed Association</a:t>
            </a:r>
            <a:r>
              <a:rPr lang="en-US"/>
              <a:t>.</a:t>
            </a:r>
            <a:endParaRPr lang="de-DE"/>
          </a:p>
        </p:txBody>
      </p:sp>
      <p:sp>
        <p:nvSpPr>
          <p:cNvPr id="10" name="Rectangle 9">
            <a:extLst>
              <a:ext uri="{FF2B5EF4-FFF2-40B4-BE49-F238E27FC236}">
                <a16:creationId xmlns:a16="http://schemas.microsoft.com/office/drawing/2014/main" id="{B2720540-874E-4337-B912-7AE134A2FA2C}"/>
              </a:ext>
            </a:extLst>
          </p:cNvPr>
          <p:cNvSpPr/>
          <p:nvPr/>
        </p:nvSpPr>
        <p:spPr>
          <a:xfrm>
            <a:off x="803275" y="3858291"/>
            <a:ext cx="10410862" cy="646331"/>
          </a:xfrm>
          <a:prstGeom prst="rect">
            <a:avLst/>
          </a:prstGeom>
        </p:spPr>
        <p:txBody>
          <a:bodyPr wrap="square">
            <a:spAutoFit/>
          </a:bodyPr>
          <a:lstStyle/>
          <a:p>
            <a:pPr marL="285750" indent="-285750">
              <a:buFont typeface="Wingdings" panose="05000000000000000000" pitchFamily="2" charset="2"/>
              <a:buChar char="Ø"/>
            </a:pPr>
            <a:r>
              <a:rPr lang="de-DE"/>
              <a:t>Using OPEN SQL or ABAP SQL brings a resultset with a fully processed Join following the association (not only one resultset for a given row as in the ADT preview).</a:t>
            </a:r>
          </a:p>
        </p:txBody>
      </p:sp>
      <p:pic>
        <p:nvPicPr>
          <p:cNvPr id="3" name="Picture 2">
            <a:extLst>
              <a:ext uri="{FF2B5EF4-FFF2-40B4-BE49-F238E27FC236}">
                <a16:creationId xmlns:a16="http://schemas.microsoft.com/office/drawing/2014/main" id="{15B1C31E-BCB2-4693-8D67-FFA6B0A32F41}"/>
              </a:ext>
            </a:extLst>
          </p:cNvPr>
          <p:cNvPicPr>
            <a:picLocks noChangeAspect="1"/>
          </p:cNvPicPr>
          <p:nvPr/>
        </p:nvPicPr>
        <p:blipFill>
          <a:blip r:embed="rId2"/>
          <a:stretch>
            <a:fillRect/>
          </a:stretch>
        </p:blipFill>
        <p:spPr>
          <a:xfrm>
            <a:off x="1190625" y="1680366"/>
            <a:ext cx="2981325" cy="895350"/>
          </a:xfrm>
          <a:prstGeom prst="rect">
            <a:avLst/>
          </a:prstGeom>
          <a:ln>
            <a:solidFill>
              <a:schemeClr val="tx1"/>
            </a:solidFill>
          </a:ln>
        </p:spPr>
      </p:pic>
      <p:sp>
        <p:nvSpPr>
          <p:cNvPr id="11" name="Rectangle 10">
            <a:extLst>
              <a:ext uri="{FF2B5EF4-FFF2-40B4-BE49-F238E27FC236}">
                <a16:creationId xmlns:a16="http://schemas.microsoft.com/office/drawing/2014/main" id="{D0D4FA03-0373-4AB5-9DD6-EF5E932DF581}"/>
              </a:ext>
            </a:extLst>
          </p:cNvPr>
          <p:cNvSpPr/>
          <p:nvPr/>
        </p:nvSpPr>
        <p:spPr>
          <a:xfrm>
            <a:off x="803275" y="2655685"/>
            <a:ext cx="10410862" cy="646331"/>
          </a:xfrm>
          <a:prstGeom prst="rect">
            <a:avLst/>
          </a:prstGeom>
        </p:spPr>
        <p:txBody>
          <a:bodyPr wrap="square">
            <a:spAutoFit/>
          </a:bodyPr>
          <a:lstStyle/>
          <a:p>
            <a:pPr marL="742950" lvl="1" indent="-285750">
              <a:buFont typeface="Arial" panose="020B0604020202020204" pitchFamily="34" charset="0"/>
              <a:buChar char="•"/>
            </a:pPr>
            <a:r>
              <a:rPr lang="de-DE"/>
              <a:t>Note the syntax: the access to an Association must always start with the </a:t>
            </a:r>
            <a:r>
              <a:rPr lang="de-DE" i="1"/>
              <a:t>PathPrefix</a:t>
            </a:r>
            <a:r>
              <a:rPr lang="de-DE"/>
              <a:t> "\".</a:t>
            </a:r>
          </a:p>
          <a:p>
            <a:pPr marL="742950" lvl="1" indent="-285750">
              <a:buFont typeface="Arial" panose="020B0604020202020204" pitchFamily="34" charset="0"/>
              <a:buChar char="•"/>
            </a:pPr>
            <a:r>
              <a:rPr lang="de-DE"/>
              <a:t>The similarity with the syntax of a modern </a:t>
            </a:r>
            <a:r>
              <a:rPr lang="de-DE" i="1"/>
              <a:t>ABAP Mesh </a:t>
            </a:r>
            <a:r>
              <a:rPr lang="de-DE"/>
              <a:t>access is not coincidentally.</a:t>
            </a:r>
          </a:p>
        </p:txBody>
      </p:sp>
      <p:pic>
        <p:nvPicPr>
          <p:cNvPr id="4" name="Picture 3">
            <a:extLst>
              <a:ext uri="{FF2B5EF4-FFF2-40B4-BE49-F238E27FC236}">
                <a16:creationId xmlns:a16="http://schemas.microsoft.com/office/drawing/2014/main" id="{B9995E0B-B47C-44E0-BB75-38CEB9D04062}"/>
              </a:ext>
            </a:extLst>
          </p:cNvPr>
          <p:cNvPicPr>
            <a:picLocks noChangeAspect="1"/>
          </p:cNvPicPr>
          <p:nvPr/>
        </p:nvPicPr>
        <p:blipFill>
          <a:blip r:embed="rId3"/>
          <a:stretch>
            <a:fillRect/>
          </a:stretch>
        </p:blipFill>
        <p:spPr>
          <a:xfrm>
            <a:off x="1190625" y="4504622"/>
            <a:ext cx="6486525" cy="1581150"/>
          </a:xfrm>
          <a:prstGeom prst="rect">
            <a:avLst/>
          </a:prstGeom>
          <a:ln>
            <a:solidFill>
              <a:schemeClr val="tx1"/>
            </a:solidFill>
          </a:ln>
        </p:spPr>
      </p:pic>
    </p:spTree>
    <p:extLst>
      <p:ext uri="{BB962C8B-B14F-4D97-AF65-F5344CB8AC3E}">
        <p14:creationId xmlns:p14="http://schemas.microsoft.com/office/powerpoint/2010/main" val="105987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068E8C-3159-4BD3-9539-BB32DDD6C238}"/>
              </a:ext>
            </a:extLst>
          </p:cNvPr>
          <p:cNvSpPr>
            <a:spLocks noGrp="1"/>
          </p:cNvSpPr>
          <p:nvPr>
            <p:ph type="body" sz="quarter" idx="11"/>
          </p:nvPr>
        </p:nvSpPr>
        <p:spPr>
          <a:xfrm>
            <a:off x="151515" y="85720"/>
            <a:ext cx="10006276" cy="606425"/>
          </a:xfrm>
        </p:spPr>
        <p:txBody>
          <a:bodyPr/>
          <a:lstStyle/>
          <a:p>
            <a:r>
              <a:rPr lang="de-DE"/>
              <a:t>Associations</a:t>
            </a:r>
          </a:p>
        </p:txBody>
      </p:sp>
      <p:sp>
        <p:nvSpPr>
          <p:cNvPr id="3" name="TextBox 2">
            <a:extLst>
              <a:ext uri="{FF2B5EF4-FFF2-40B4-BE49-F238E27FC236}">
                <a16:creationId xmlns:a16="http://schemas.microsoft.com/office/drawing/2014/main" id="{11189E15-2BF7-451E-A7D2-3A1F8678A279}"/>
              </a:ext>
            </a:extLst>
          </p:cNvPr>
          <p:cNvSpPr txBox="1"/>
          <p:nvPr/>
        </p:nvSpPr>
        <p:spPr>
          <a:xfrm>
            <a:off x="803276" y="1268413"/>
            <a:ext cx="9188449" cy="4001095"/>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de-DE"/>
              <a:t>A classical Join and an </a:t>
            </a:r>
            <a:r>
              <a:rPr lang="de-DE" b="1"/>
              <a:t>Association</a:t>
            </a:r>
            <a:r>
              <a:rPr lang="de-DE"/>
              <a:t> are basically very similar: They combine the accesses to two or more tables into one SQL (</a:t>
            </a:r>
            <a:r>
              <a:rPr lang="de-DE">
                <a:latin typeface="Arial monospaced for SAP" panose="020B0609020202030204" pitchFamily="49" charset="0"/>
              </a:rPr>
              <a:t>SELECT-</a:t>
            </a:r>
            <a:r>
              <a:rPr lang="de-DE"/>
              <a:t>) statement in a CDS.</a:t>
            </a:r>
          </a:p>
          <a:p>
            <a:pPr marL="285750" indent="-285750">
              <a:spcAft>
                <a:spcPts val="800"/>
              </a:spcAft>
              <a:buFont typeface="Wingdings" panose="05000000000000000000" pitchFamily="2" charset="2"/>
              <a:buChar char="Ø"/>
            </a:pPr>
            <a:r>
              <a:rPr lang="de-DE"/>
              <a:t>A Join inside a CDS is created statically as one combined access to the tables at designtime with an SQL </a:t>
            </a:r>
            <a:r>
              <a:rPr lang="de-DE">
                <a:latin typeface="Arial monospaced for SAP" panose="020B0609020202030204" pitchFamily="49" charset="0"/>
              </a:rPr>
              <a:t>CREATE</a:t>
            </a:r>
            <a:r>
              <a:rPr lang="de-DE"/>
              <a:t> statement. This so defined combined table access is always used at runtime of the CDS.</a:t>
            </a:r>
          </a:p>
          <a:p>
            <a:pPr marL="285750" indent="-285750">
              <a:spcAft>
                <a:spcPts val="800"/>
              </a:spcAft>
              <a:buFont typeface="Wingdings" panose="05000000000000000000" pitchFamily="2" charset="2"/>
              <a:buChar char="Ø"/>
            </a:pPr>
            <a:r>
              <a:rPr lang="de-DE"/>
              <a:t>An Association defines also a Join between two tables at designtime. During activation for each available Association a Join is created via an own SQL </a:t>
            </a:r>
            <a:r>
              <a:rPr lang="de-DE">
                <a:latin typeface="Arial monospaced for SAP" panose="020B0609020202030204" pitchFamily="49" charset="0"/>
              </a:rPr>
              <a:t>CREATE</a:t>
            </a:r>
            <a:r>
              <a:rPr lang="de-DE"/>
              <a:t> statement (plus one </a:t>
            </a:r>
            <a:r>
              <a:rPr lang="de-DE">
                <a:latin typeface="Arial monospaced for SAP" panose="020B0609020202030204" pitchFamily="49" charset="0"/>
              </a:rPr>
              <a:t>SELECT</a:t>
            </a:r>
            <a:r>
              <a:rPr lang="de-DE"/>
              <a:t> for the access to the basis table). This leads to a set of </a:t>
            </a:r>
            <a:r>
              <a:rPr lang="de-DE">
                <a:latin typeface="Arial monospaced for SAP" panose="020B0609020202030204" pitchFamily="49" charset="0"/>
              </a:rPr>
              <a:t>SELECT</a:t>
            </a:r>
            <a:r>
              <a:rPr lang="de-DE"/>
              <a:t>s for the processing of the CDS-View.</a:t>
            </a:r>
          </a:p>
          <a:p>
            <a:pPr marL="285750" indent="-285750">
              <a:spcAft>
                <a:spcPts val="800"/>
              </a:spcAft>
              <a:buFont typeface="Wingdings" panose="05000000000000000000" pitchFamily="2" charset="2"/>
              <a:buChar char="Ø"/>
            </a:pPr>
            <a:r>
              <a:rPr lang="de-DE"/>
              <a:t>At runtime however, the SELECTs to the Joins are only used if they are necessary (means the CDS selects data of both tables or the external access to the CDS requests data from both tables of the CDS). If the request is asking only for columns of the basis table, the </a:t>
            </a:r>
            <a:r>
              <a:rPr lang="de-DE">
                <a:latin typeface="Arial monospaced for SAP" panose="020B0609020202030204" pitchFamily="49" charset="0"/>
              </a:rPr>
              <a:t>SELECT</a:t>
            </a:r>
            <a:r>
              <a:rPr lang="de-DE"/>
              <a:t> only aims for that table at runtime.</a:t>
            </a:r>
          </a:p>
        </p:txBody>
      </p:sp>
    </p:spTree>
    <p:extLst>
      <p:ext uri="{BB962C8B-B14F-4D97-AF65-F5344CB8AC3E}">
        <p14:creationId xmlns:p14="http://schemas.microsoft.com/office/powerpoint/2010/main" val="172205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85690B-7697-4332-A5DB-1035B0E5436E}"/>
              </a:ext>
            </a:extLst>
          </p:cNvPr>
          <p:cNvSpPr>
            <a:spLocks noGrp="1"/>
          </p:cNvSpPr>
          <p:nvPr>
            <p:ph type="body" sz="quarter" idx="11"/>
          </p:nvPr>
        </p:nvSpPr>
        <p:spPr/>
        <p:txBody>
          <a:bodyPr/>
          <a:lstStyle/>
          <a:p>
            <a:r>
              <a:rPr lang="de-DE"/>
              <a:t>Step 01 - Create a new CDS-View (1)</a:t>
            </a:r>
          </a:p>
        </p:txBody>
      </p:sp>
      <p:pic>
        <p:nvPicPr>
          <p:cNvPr id="3" name="Picture 2">
            <a:extLst>
              <a:ext uri="{FF2B5EF4-FFF2-40B4-BE49-F238E27FC236}">
                <a16:creationId xmlns:a16="http://schemas.microsoft.com/office/drawing/2014/main" id="{B7AF1443-E2B5-40EB-89ED-529A21185E0E}"/>
              </a:ext>
            </a:extLst>
          </p:cNvPr>
          <p:cNvPicPr>
            <a:picLocks noChangeAspect="1"/>
          </p:cNvPicPr>
          <p:nvPr/>
        </p:nvPicPr>
        <p:blipFill rotWithShape="1">
          <a:blip r:embed="rId2"/>
          <a:srcRect l="750" r="-1"/>
          <a:stretch/>
        </p:blipFill>
        <p:spPr>
          <a:xfrm>
            <a:off x="803275" y="1716405"/>
            <a:ext cx="7288529" cy="1504950"/>
          </a:xfrm>
          <a:prstGeom prst="rect">
            <a:avLst/>
          </a:prstGeom>
          <a:ln>
            <a:solidFill>
              <a:schemeClr val="tx1"/>
            </a:solidFill>
          </a:ln>
        </p:spPr>
      </p:pic>
      <p:pic>
        <p:nvPicPr>
          <p:cNvPr id="4" name="Picture 3">
            <a:extLst>
              <a:ext uri="{FF2B5EF4-FFF2-40B4-BE49-F238E27FC236}">
                <a16:creationId xmlns:a16="http://schemas.microsoft.com/office/drawing/2014/main" id="{EE0C3908-0A68-40BA-B93B-90AE8867D479}"/>
              </a:ext>
            </a:extLst>
          </p:cNvPr>
          <p:cNvPicPr>
            <a:picLocks noChangeAspect="1"/>
          </p:cNvPicPr>
          <p:nvPr/>
        </p:nvPicPr>
        <p:blipFill>
          <a:blip r:embed="rId3"/>
          <a:stretch>
            <a:fillRect/>
          </a:stretch>
        </p:blipFill>
        <p:spPr>
          <a:xfrm>
            <a:off x="803275" y="4005978"/>
            <a:ext cx="5000625" cy="2486025"/>
          </a:xfrm>
          <a:prstGeom prst="rect">
            <a:avLst/>
          </a:prstGeom>
          <a:ln>
            <a:solidFill>
              <a:schemeClr val="tx1"/>
            </a:solidFill>
          </a:ln>
        </p:spPr>
      </p:pic>
      <p:sp>
        <p:nvSpPr>
          <p:cNvPr id="5" name="Rectangle 4">
            <a:extLst>
              <a:ext uri="{FF2B5EF4-FFF2-40B4-BE49-F238E27FC236}">
                <a16:creationId xmlns:a16="http://schemas.microsoft.com/office/drawing/2014/main" id="{8C628241-463C-4FAE-B9AB-F172593D196D}"/>
              </a:ext>
            </a:extLst>
          </p:cNvPr>
          <p:cNvSpPr/>
          <p:nvPr/>
        </p:nvSpPr>
        <p:spPr>
          <a:xfrm>
            <a:off x="803275" y="1268413"/>
            <a:ext cx="10410862" cy="369332"/>
          </a:xfrm>
          <a:prstGeom prst="rect">
            <a:avLst/>
          </a:prstGeom>
        </p:spPr>
        <p:txBody>
          <a:bodyPr wrap="square">
            <a:spAutoFit/>
          </a:bodyPr>
          <a:lstStyle/>
          <a:p>
            <a:pPr marL="285750" indent="-285750">
              <a:buFont typeface="Wingdings" panose="05000000000000000000" pitchFamily="2" charset="2"/>
              <a:buChar char="Ø"/>
            </a:pPr>
            <a:r>
              <a:rPr lang="de-DE"/>
              <a:t>Create a new ABAP Repository Object.</a:t>
            </a:r>
          </a:p>
        </p:txBody>
      </p:sp>
      <p:sp>
        <p:nvSpPr>
          <p:cNvPr id="6" name="Rectangle 5">
            <a:extLst>
              <a:ext uri="{FF2B5EF4-FFF2-40B4-BE49-F238E27FC236}">
                <a16:creationId xmlns:a16="http://schemas.microsoft.com/office/drawing/2014/main" id="{4BB646F0-0B63-4B4C-980D-4397116BD42E}"/>
              </a:ext>
            </a:extLst>
          </p:cNvPr>
          <p:cNvSpPr/>
          <p:nvPr/>
        </p:nvSpPr>
        <p:spPr>
          <a:xfrm>
            <a:off x="711835" y="3636646"/>
            <a:ext cx="10410862" cy="369332"/>
          </a:xfrm>
          <a:prstGeom prst="rect">
            <a:avLst/>
          </a:prstGeom>
        </p:spPr>
        <p:txBody>
          <a:bodyPr wrap="square">
            <a:spAutoFit/>
          </a:bodyPr>
          <a:lstStyle/>
          <a:p>
            <a:pPr marL="285750" indent="-285750">
              <a:buFont typeface="Wingdings" panose="05000000000000000000" pitchFamily="2" charset="2"/>
              <a:buChar char="Ø"/>
            </a:pPr>
            <a:r>
              <a:rPr lang="de-DE"/>
              <a:t>Choose </a:t>
            </a:r>
            <a:r>
              <a:rPr lang="de-DE" i="1"/>
              <a:t>Core Data Services</a:t>
            </a:r>
            <a:r>
              <a:rPr lang="de-DE"/>
              <a:t> -&gt; </a:t>
            </a:r>
            <a:r>
              <a:rPr lang="de-DE" i="1"/>
              <a:t>Data Definition</a:t>
            </a:r>
            <a:r>
              <a:rPr lang="de-DE"/>
              <a:t> and create a CDS-View ZI_ASSOC_##.</a:t>
            </a:r>
          </a:p>
        </p:txBody>
      </p:sp>
      <p:sp>
        <p:nvSpPr>
          <p:cNvPr id="7" name="TextBox 6">
            <a:extLst>
              <a:ext uri="{FF2B5EF4-FFF2-40B4-BE49-F238E27FC236}">
                <a16:creationId xmlns:a16="http://schemas.microsoft.com/office/drawing/2014/main" id="{34814371-8AA5-4D6A-AC8C-BAD62C924F05}"/>
              </a:ext>
            </a:extLst>
          </p:cNvPr>
          <p:cNvSpPr txBox="1"/>
          <p:nvPr/>
        </p:nvSpPr>
        <p:spPr>
          <a:xfrm>
            <a:off x="8037036" y="5931540"/>
            <a:ext cx="396262" cy="246221"/>
          </a:xfrm>
          <a:prstGeom prst="rect">
            <a:avLst/>
          </a:prstGeom>
          <a:noFill/>
        </p:spPr>
        <p:txBody>
          <a:bodyPr wrap="none" rtlCol="0">
            <a:spAutoFit/>
          </a:bodyPr>
          <a:lstStyle/>
          <a:p>
            <a:r>
              <a:rPr lang="de-DE" sz="1000"/>
              <a:t>_00</a:t>
            </a:r>
          </a:p>
        </p:txBody>
      </p:sp>
      <p:pic>
        <p:nvPicPr>
          <p:cNvPr id="8" name="Picture 7">
            <a:extLst>
              <a:ext uri="{FF2B5EF4-FFF2-40B4-BE49-F238E27FC236}">
                <a16:creationId xmlns:a16="http://schemas.microsoft.com/office/drawing/2014/main" id="{E013CC2C-1425-49A3-8385-13CBD9FE19C4}"/>
              </a:ext>
            </a:extLst>
          </p:cNvPr>
          <p:cNvPicPr>
            <a:picLocks noChangeAspect="1"/>
          </p:cNvPicPr>
          <p:nvPr/>
        </p:nvPicPr>
        <p:blipFill>
          <a:blip r:embed="rId4"/>
          <a:stretch>
            <a:fillRect/>
          </a:stretch>
        </p:blipFill>
        <p:spPr>
          <a:xfrm>
            <a:off x="6234660" y="4005977"/>
            <a:ext cx="3196576" cy="2520000"/>
          </a:xfrm>
          <a:prstGeom prst="rect">
            <a:avLst/>
          </a:prstGeom>
          <a:ln>
            <a:solidFill>
              <a:schemeClr val="accent1"/>
            </a:solidFill>
          </a:ln>
        </p:spPr>
      </p:pic>
    </p:spTree>
    <p:extLst>
      <p:ext uri="{BB962C8B-B14F-4D97-AF65-F5344CB8AC3E}">
        <p14:creationId xmlns:p14="http://schemas.microsoft.com/office/powerpoint/2010/main" val="215081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0D885-6535-4CAE-8023-E56230C08A1F}"/>
              </a:ext>
            </a:extLst>
          </p:cNvPr>
          <p:cNvSpPr>
            <a:spLocks noGrp="1"/>
          </p:cNvSpPr>
          <p:nvPr>
            <p:ph type="body" sz="quarter" idx="11"/>
          </p:nvPr>
        </p:nvSpPr>
        <p:spPr/>
        <p:txBody>
          <a:bodyPr/>
          <a:lstStyle/>
          <a:p>
            <a:r>
              <a:rPr lang="de-DE"/>
              <a:t>Step 01 - Create a new CDS-View (2)</a:t>
            </a:r>
          </a:p>
        </p:txBody>
      </p:sp>
      <p:sp>
        <p:nvSpPr>
          <p:cNvPr id="3" name="Rectangle 2">
            <a:extLst>
              <a:ext uri="{FF2B5EF4-FFF2-40B4-BE49-F238E27FC236}">
                <a16:creationId xmlns:a16="http://schemas.microsoft.com/office/drawing/2014/main" id="{2A914023-E11E-4A83-9006-BEE4FECAC909}"/>
              </a:ext>
            </a:extLst>
          </p:cNvPr>
          <p:cNvSpPr/>
          <p:nvPr/>
        </p:nvSpPr>
        <p:spPr>
          <a:xfrm>
            <a:off x="803275" y="1268413"/>
            <a:ext cx="10410862" cy="369332"/>
          </a:xfrm>
          <a:prstGeom prst="rect">
            <a:avLst/>
          </a:prstGeom>
        </p:spPr>
        <p:txBody>
          <a:bodyPr wrap="square">
            <a:spAutoFit/>
          </a:bodyPr>
          <a:lstStyle/>
          <a:p>
            <a:pPr marL="285750" indent="-285750">
              <a:buFont typeface="Wingdings" panose="05000000000000000000" pitchFamily="2" charset="2"/>
              <a:buChar char="Ø"/>
            </a:pPr>
            <a:r>
              <a:rPr lang="de-DE"/>
              <a:t>Confirm the transport - and choose </a:t>
            </a:r>
            <a:r>
              <a:rPr lang="de-DE" i="1"/>
              <a:t>Next</a:t>
            </a:r>
            <a:r>
              <a:rPr lang="de-DE"/>
              <a:t>, </a:t>
            </a:r>
            <a:r>
              <a:rPr lang="de-DE" b="1"/>
              <a:t>not</a:t>
            </a:r>
            <a:r>
              <a:rPr lang="de-DE"/>
              <a:t> </a:t>
            </a:r>
            <a:r>
              <a:rPr lang="de-DE" i="1"/>
              <a:t>Finish</a:t>
            </a:r>
            <a:r>
              <a:rPr lang="de-DE"/>
              <a:t>!</a:t>
            </a:r>
          </a:p>
        </p:txBody>
      </p:sp>
      <p:pic>
        <p:nvPicPr>
          <p:cNvPr id="4" name="Picture 3">
            <a:extLst>
              <a:ext uri="{FF2B5EF4-FFF2-40B4-BE49-F238E27FC236}">
                <a16:creationId xmlns:a16="http://schemas.microsoft.com/office/drawing/2014/main" id="{08E1E392-B7A1-45E7-B6CB-A586C2B6F337}"/>
              </a:ext>
            </a:extLst>
          </p:cNvPr>
          <p:cNvPicPr>
            <a:picLocks noChangeAspect="1"/>
          </p:cNvPicPr>
          <p:nvPr/>
        </p:nvPicPr>
        <p:blipFill>
          <a:blip r:embed="rId2"/>
          <a:stretch>
            <a:fillRect/>
          </a:stretch>
        </p:blipFill>
        <p:spPr>
          <a:xfrm>
            <a:off x="1204912" y="1637745"/>
            <a:ext cx="6505575" cy="2219325"/>
          </a:xfrm>
          <a:prstGeom prst="rect">
            <a:avLst/>
          </a:prstGeom>
          <a:ln>
            <a:solidFill>
              <a:schemeClr val="tx1"/>
            </a:solidFill>
          </a:ln>
        </p:spPr>
      </p:pic>
      <p:sp>
        <p:nvSpPr>
          <p:cNvPr id="5" name="Rectangle 4">
            <a:extLst>
              <a:ext uri="{FF2B5EF4-FFF2-40B4-BE49-F238E27FC236}">
                <a16:creationId xmlns:a16="http://schemas.microsoft.com/office/drawing/2014/main" id="{5394A2C6-753C-4200-BCB2-DB3AA51D813C}"/>
              </a:ext>
            </a:extLst>
          </p:cNvPr>
          <p:cNvSpPr/>
          <p:nvPr/>
        </p:nvSpPr>
        <p:spPr>
          <a:xfrm>
            <a:off x="803275" y="4125913"/>
            <a:ext cx="10410862" cy="369332"/>
          </a:xfrm>
          <a:prstGeom prst="rect">
            <a:avLst/>
          </a:prstGeom>
          <a:ln>
            <a:solidFill>
              <a:schemeClr val="tx1"/>
            </a:solidFill>
          </a:ln>
        </p:spPr>
        <p:txBody>
          <a:bodyPr wrap="square">
            <a:spAutoFit/>
          </a:bodyPr>
          <a:lstStyle/>
          <a:p>
            <a:pPr marL="285750" indent="-285750">
              <a:buFont typeface="Wingdings" panose="05000000000000000000" pitchFamily="2" charset="2"/>
              <a:buChar char="Ø"/>
            </a:pPr>
            <a:r>
              <a:rPr lang="de-DE"/>
              <a:t>Select template </a:t>
            </a:r>
            <a:r>
              <a:rPr lang="de-DE" i="1"/>
              <a:t>Define View with Association.</a:t>
            </a:r>
            <a:endParaRPr lang="de-DE"/>
          </a:p>
        </p:txBody>
      </p:sp>
      <p:sp>
        <p:nvSpPr>
          <p:cNvPr id="8" name="Rectangle 7">
            <a:extLst>
              <a:ext uri="{FF2B5EF4-FFF2-40B4-BE49-F238E27FC236}">
                <a16:creationId xmlns:a16="http://schemas.microsoft.com/office/drawing/2014/main" id="{2CE6A9FF-394A-4E48-9686-CD385EA80A84}"/>
              </a:ext>
            </a:extLst>
          </p:cNvPr>
          <p:cNvSpPr/>
          <p:nvPr/>
        </p:nvSpPr>
        <p:spPr>
          <a:xfrm>
            <a:off x="803275" y="5240773"/>
            <a:ext cx="10410862" cy="369332"/>
          </a:xfrm>
          <a:prstGeom prst="rect">
            <a:avLst/>
          </a:prstGeom>
        </p:spPr>
        <p:txBody>
          <a:bodyPr wrap="square">
            <a:spAutoFit/>
          </a:bodyPr>
          <a:lstStyle/>
          <a:p>
            <a:pPr marL="285750" indent="-285750">
              <a:buFont typeface="Wingdings" panose="05000000000000000000" pitchFamily="2" charset="2"/>
              <a:buChar char="Ø"/>
            </a:pPr>
            <a:r>
              <a:rPr lang="de-DE"/>
              <a:t>Don't forget to </a:t>
            </a:r>
            <a:r>
              <a:rPr lang="de-DE" i="1"/>
              <a:t>Save</a:t>
            </a:r>
            <a:r>
              <a:rPr lang="de-DE"/>
              <a:t> afterwards.</a:t>
            </a:r>
          </a:p>
        </p:txBody>
      </p:sp>
      <p:pic>
        <p:nvPicPr>
          <p:cNvPr id="9" name="Picture 8">
            <a:extLst>
              <a:ext uri="{FF2B5EF4-FFF2-40B4-BE49-F238E27FC236}">
                <a16:creationId xmlns:a16="http://schemas.microsoft.com/office/drawing/2014/main" id="{94300893-1DC6-4D17-A92E-9BBE60E72C76}"/>
              </a:ext>
            </a:extLst>
          </p:cNvPr>
          <p:cNvPicPr>
            <a:picLocks noChangeAspect="1"/>
          </p:cNvPicPr>
          <p:nvPr/>
        </p:nvPicPr>
        <p:blipFill>
          <a:blip r:embed="rId3"/>
          <a:stretch>
            <a:fillRect/>
          </a:stretch>
        </p:blipFill>
        <p:spPr>
          <a:xfrm>
            <a:off x="1204912" y="5657175"/>
            <a:ext cx="2362200" cy="1000125"/>
          </a:xfrm>
          <a:prstGeom prst="rect">
            <a:avLst/>
          </a:prstGeom>
          <a:ln>
            <a:solidFill>
              <a:schemeClr val="tx1"/>
            </a:solidFill>
          </a:ln>
        </p:spPr>
      </p:pic>
      <p:pic>
        <p:nvPicPr>
          <p:cNvPr id="6" name="Picture 5">
            <a:extLst>
              <a:ext uri="{FF2B5EF4-FFF2-40B4-BE49-F238E27FC236}">
                <a16:creationId xmlns:a16="http://schemas.microsoft.com/office/drawing/2014/main" id="{DE3F0CC4-DBFA-479D-9762-7B17F76DE322}"/>
              </a:ext>
            </a:extLst>
          </p:cNvPr>
          <p:cNvPicPr>
            <a:picLocks noChangeAspect="1"/>
          </p:cNvPicPr>
          <p:nvPr/>
        </p:nvPicPr>
        <p:blipFill>
          <a:blip r:embed="rId4"/>
          <a:stretch>
            <a:fillRect/>
          </a:stretch>
        </p:blipFill>
        <p:spPr>
          <a:xfrm>
            <a:off x="6008706" y="3057300"/>
            <a:ext cx="5744860" cy="3600000"/>
          </a:xfrm>
          <a:prstGeom prst="rect">
            <a:avLst/>
          </a:prstGeom>
        </p:spPr>
      </p:pic>
    </p:spTree>
    <p:extLst>
      <p:ext uri="{BB962C8B-B14F-4D97-AF65-F5344CB8AC3E}">
        <p14:creationId xmlns:p14="http://schemas.microsoft.com/office/powerpoint/2010/main" val="223752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p:txBody>
          <a:bodyPr/>
          <a:lstStyle/>
          <a:p>
            <a:r>
              <a:rPr lang="de-DE"/>
              <a:t>Step 02 - Fill header and field list</a:t>
            </a:r>
          </a:p>
        </p:txBody>
      </p:sp>
      <p:sp>
        <p:nvSpPr>
          <p:cNvPr id="3" name="Rectangle 2">
            <a:extLst>
              <a:ext uri="{FF2B5EF4-FFF2-40B4-BE49-F238E27FC236}">
                <a16:creationId xmlns:a16="http://schemas.microsoft.com/office/drawing/2014/main" id="{F91635D2-421D-4E3F-9279-C60AE563D699}"/>
              </a:ext>
            </a:extLst>
          </p:cNvPr>
          <p:cNvSpPr/>
          <p:nvPr/>
        </p:nvSpPr>
        <p:spPr>
          <a:xfrm>
            <a:off x="803275" y="1268413"/>
            <a:ext cx="8978900" cy="646331"/>
          </a:xfrm>
          <a:prstGeom prst="rect">
            <a:avLst/>
          </a:prstGeom>
        </p:spPr>
        <p:txBody>
          <a:bodyPr wrap="square">
            <a:spAutoFit/>
          </a:bodyPr>
          <a:lstStyle/>
          <a:p>
            <a:pPr marL="285750" indent="-285750">
              <a:buFont typeface="Wingdings" panose="05000000000000000000" pitchFamily="2" charset="2"/>
              <a:buChar char="Ø"/>
            </a:pPr>
            <a:r>
              <a:rPr lang="de-DE"/>
              <a:t>Name the SQL-View and use the in an earlier Tutorial defined CDS ZI_FLIGHT_00 as basic data source of the new CDS. Use an alias for that data source.</a:t>
            </a:r>
          </a:p>
        </p:txBody>
      </p:sp>
      <p:sp>
        <p:nvSpPr>
          <p:cNvPr id="5" name="Rectangle 4">
            <a:extLst>
              <a:ext uri="{FF2B5EF4-FFF2-40B4-BE49-F238E27FC236}">
                <a16:creationId xmlns:a16="http://schemas.microsoft.com/office/drawing/2014/main" id="{924DA428-7FE0-478D-A06A-79D358FD2CF1}"/>
              </a:ext>
            </a:extLst>
          </p:cNvPr>
          <p:cNvSpPr/>
          <p:nvPr/>
        </p:nvSpPr>
        <p:spPr>
          <a:xfrm>
            <a:off x="803275" y="4159727"/>
            <a:ext cx="10410862" cy="369332"/>
          </a:xfrm>
          <a:prstGeom prst="rect">
            <a:avLst/>
          </a:prstGeom>
        </p:spPr>
        <p:txBody>
          <a:bodyPr wrap="square">
            <a:spAutoFit/>
          </a:bodyPr>
          <a:lstStyle/>
          <a:p>
            <a:pPr marL="285750" indent="-285750">
              <a:buFont typeface="Wingdings" panose="05000000000000000000" pitchFamily="2" charset="2"/>
              <a:buChar char="Ø"/>
            </a:pPr>
            <a:r>
              <a:rPr lang="de-DE"/>
              <a:t>Choose only some of the columns of the basic data source for the field list.</a:t>
            </a:r>
          </a:p>
        </p:txBody>
      </p:sp>
      <p:pic>
        <p:nvPicPr>
          <p:cNvPr id="8" name="Picture 7">
            <a:extLst>
              <a:ext uri="{FF2B5EF4-FFF2-40B4-BE49-F238E27FC236}">
                <a16:creationId xmlns:a16="http://schemas.microsoft.com/office/drawing/2014/main" id="{FC63A829-1D4E-43B2-8F4E-5335A7D8F499}"/>
              </a:ext>
            </a:extLst>
          </p:cNvPr>
          <p:cNvPicPr>
            <a:picLocks noChangeAspect="1"/>
          </p:cNvPicPr>
          <p:nvPr/>
        </p:nvPicPr>
        <p:blipFill>
          <a:blip r:embed="rId2"/>
          <a:stretch>
            <a:fillRect/>
          </a:stretch>
        </p:blipFill>
        <p:spPr>
          <a:xfrm>
            <a:off x="1194398" y="1914744"/>
            <a:ext cx="5257800" cy="1981200"/>
          </a:xfrm>
          <a:prstGeom prst="rect">
            <a:avLst/>
          </a:prstGeom>
          <a:ln>
            <a:solidFill>
              <a:schemeClr val="tx1"/>
            </a:solidFill>
          </a:ln>
        </p:spPr>
      </p:pic>
      <p:pic>
        <p:nvPicPr>
          <p:cNvPr id="9" name="Picture 8">
            <a:extLst>
              <a:ext uri="{FF2B5EF4-FFF2-40B4-BE49-F238E27FC236}">
                <a16:creationId xmlns:a16="http://schemas.microsoft.com/office/drawing/2014/main" id="{9E49223F-927B-4A18-8333-C6412E10E84F}"/>
              </a:ext>
            </a:extLst>
          </p:cNvPr>
          <p:cNvPicPr>
            <a:picLocks noChangeAspect="1"/>
          </p:cNvPicPr>
          <p:nvPr/>
        </p:nvPicPr>
        <p:blipFill>
          <a:blip r:embed="rId3"/>
          <a:stretch>
            <a:fillRect/>
          </a:stretch>
        </p:blipFill>
        <p:spPr>
          <a:xfrm>
            <a:off x="1194398" y="4575174"/>
            <a:ext cx="5305425" cy="2028825"/>
          </a:xfrm>
          <a:prstGeom prst="rect">
            <a:avLst/>
          </a:prstGeom>
          <a:ln>
            <a:solidFill>
              <a:schemeClr val="tx1"/>
            </a:solidFill>
          </a:ln>
        </p:spPr>
      </p:pic>
    </p:spTree>
    <p:extLst>
      <p:ext uri="{BB962C8B-B14F-4D97-AF65-F5344CB8AC3E}">
        <p14:creationId xmlns:p14="http://schemas.microsoft.com/office/powerpoint/2010/main" val="92042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FCB35E-9458-4942-8E23-8BB82433478D}"/>
              </a:ext>
            </a:extLst>
          </p:cNvPr>
          <p:cNvSpPr>
            <a:spLocks noGrp="1"/>
          </p:cNvSpPr>
          <p:nvPr>
            <p:ph type="body" sz="quarter" idx="11"/>
          </p:nvPr>
        </p:nvSpPr>
        <p:spPr/>
        <p:txBody>
          <a:bodyPr/>
          <a:lstStyle/>
          <a:p>
            <a:r>
              <a:rPr lang="de-DE"/>
              <a:t>Step 03 - Define the Association</a:t>
            </a:r>
          </a:p>
        </p:txBody>
      </p:sp>
      <p:sp>
        <p:nvSpPr>
          <p:cNvPr id="3" name="Rectangle 2">
            <a:extLst>
              <a:ext uri="{FF2B5EF4-FFF2-40B4-BE49-F238E27FC236}">
                <a16:creationId xmlns:a16="http://schemas.microsoft.com/office/drawing/2014/main" id="{8DA69B10-21AF-441C-BDF7-9B2A961A04E1}"/>
              </a:ext>
            </a:extLst>
          </p:cNvPr>
          <p:cNvSpPr/>
          <p:nvPr/>
        </p:nvSpPr>
        <p:spPr>
          <a:xfrm>
            <a:off x="803275" y="1268413"/>
            <a:ext cx="10410862" cy="646331"/>
          </a:xfrm>
          <a:prstGeom prst="rect">
            <a:avLst/>
          </a:prstGeom>
        </p:spPr>
        <p:txBody>
          <a:bodyPr wrap="square">
            <a:spAutoFit/>
          </a:bodyPr>
          <a:lstStyle/>
          <a:p>
            <a:pPr marL="285750" indent="-285750">
              <a:buFont typeface="Wingdings" panose="05000000000000000000" pitchFamily="2" charset="2"/>
              <a:buChar char="Ø"/>
            </a:pPr>
            <a:r>
              <a:rPr lang="de-DE"/>
              <a:t>Define the Association in the header of the CDS. Choose the also already created CDS ZI_CARRIER_00 as association target and name the Association </a:t>
            </a:r>
            <a:r>
              <a:rPr lang="de-DE" i="1"/>
              <a:t>_carrier</a:t>
            </a:r>
            <a:r>
              <a:rPr lang="de-DE"/>
              <a:t>.</a:t>
            </a:r>
          </a:p>
        </p:txBody>
      </p:sp>
      <p:pic>
        <p:nvPicPr>
          <p:cNvPr id="4" name="Picture 3">
            <a:extLst>
              <a:ext uri="{FF2B5EF4-FFF2-40B4-BE49-F238E27FC236}">
                <a16:creationId xmlns:a16="http://schemas.microsoft.com/office/drawing/2014/main" id="{77F43B2D-7E2B-45B2-A2F7-038CDE2EC316}"/>
              </a:ext>
            </a:extLst>
          </p:cNvPr>
          <p:cNvPicPr>
            <a:picLocks noChangeAspect="1"/>
          </p:cNvPicPr>
          <p:nvPr/>
        </p:nvPicPr>
        <p:blipFill>
          <a:blip r:embed="rId2"/>
          <a:stretch>
            <a:fillRect/>
          </a:stretch>
        </p:blipFill>
        <p:spPr>
          <a:xfrm>
            <a:off x="1194398" y="1914744"/>
            <a:ext cx="5257800" cy="342900"/>
          </a:xfrm>
          <a:prstGeom prst="rect">
            <a:avLst/>
          </a:prstGeom>
          <a:ln>
            <a:solidFill>
              <a:schemeClr val="tx1"/>
            </a:solidFill>
          </a:ln>
        </p:spPr>
      </p:pic>
      <p:sp>
        <p:nvSpPr>
          <p:cNvPr id="5" name="Rectangle 4">
            <a:extLst>
              <a:ext uri="{FF2B5EF4-FFF2-40B4-BE49-F238E27FC236}">
                <a16:creationId xmlns:a16="http://schemas.microsoft.com/office/drawing/2014/main" id="{8DA1EAC2-F254-4B99-BF6D-99EF752F8F8C}"/>
              </a:ext>
            </a:extLst>
          </p:cNvPr>
          <p:cNvSpPr/>
          <p:nvPr/>
        </p:nvSpPr>
        <p:spPr>
          <a:xfrm>
            <a:off x="803275" y="2491012"/>
            <a:ext cx="10410862" cy="1200329"/>
          </a:xfrm>
          <a:prstGeom prst="rect">
            <a:avLst/>
          </a:prstGeom>
        </p:spPr>
        <p:txBody>
          <a:bodyPr wrap="square">
            <a:spAutoFit/>
          </a:bodyPr>
          <a:lstStyle/>
          <a:p>
            <a:pPr marL="742950" lvl="1" indent="-285750">
              <a:buFont typeface="Arial" panose="020B0604020202020204" pitchFamily="34" charset="0"/>
              <a:buChar char="•"/>
            </a:pPr>
            <a:r>
              <a:rPr lang="de-DE"/>
              <a:t>Please see that the name of the Association should start with the character "_".</a:t>
            </a:r>
          </a:p>
          <a:p>
            <a:pPr marL="742950" lvl="1" indent="-285750">
              <a:buFont typeface="Arial" panose="020B0604020202020204" pitchFamily="34" charset="0"/>
              <a:buChar char="•"/>
            </a:pPr>
            <a:r>
              <a:rPr lang="de-DE"/>
              <a:t>The character in cornered brackets after the key word </a:t>
            </a:r>
            <a:r>
              <a:rPr lang="de-DE">
                <a:latin typeface="Arial monospaced for SAP" panose="020B0609020202030204" pitchFamily="49" charset="0"/>
              </a:rPr>
              <a:t>association</a:t>
            </a:r>
            <a:r>
              <a:rPr lang="de-DE"/>
              <a:t> represents a cardinality between source and target data source. This is more or less documentation but may raise syntax warnings if the cardinality "to n" is used.</a:t>
            </a:r>
          </a:p>
        </p:txBody>
      </p:sp>
      <p:sp>
        <p:nvSpPr>
          <p:cNvPr id="6" name="Rectangle 5">
            <a:extLst>
              <a:ext uri="{FF2B5EF4-FFF2-40B4-BE49-F238E27FC236}">
                <a16:creationId xmlns:a16="http://schemas.microsoft.com/office/drawing/2014/main" id="{0A80D7B8-5DCB-48E5-A943-6A1ADC7A6CE6}"/>
              </a:ext>
            </a:extLst>
          </p:cNvPr>
          <p:cNvSpPr/>
          <p:nvPr/>
        </p:nvSpPr>
        <p:spPr>
          <a:xfrm>
            <a:off x="803275" y="3924709"/>
            <a:ext cx="10410862" cy="923330"/>
          </a:xfrm>
          <a:prstGeom prst="rect">
            <a:avLst/>
          </a:prstGeom>
        </p:spPr>
        <p:txBody>
          <a:bodyPr wrap="square">
            <a:spAutoFit/>
          </a:bodyPr>
          <a:lstStyle/>
          <a:p>
            <a:pPr marL="285750" indent="-285750">
              <a:buFont typeface="Wingdings" panose="05000000000000000000" pitchFamily="2" charset="2"/>
              <a:buChar char="Ø"/>
            </a:pPr>
            <a:r>
              <a:rPr lang="de-DE"/>
              <a:t>Define the Join condition for the Association. While after the keyword </a:t>
            </a:r>
            <a:r>
              <a:rPr lang="de-DE" i="1"/>
              <a:t>$projection</a:t>
            </a:r>
            <a:r>
              <a:rPr lang="de-DE"/>
              <a:t> columns of the basic data source are expected, on the right side of the equal sign columns of the Association (means: the target data source) must be written.</a:t>
            </a:r>
          </a:p>
        </p:txBody>
      </p:sp>
      <p:pic>
        <p:nvPicPr>
          <p:cNvPr id="7" name="Picture 6">
            <a:extLst>
              <a:ext uri="{FF2B5EF4-FFF2-40B4-BE49-F238E27FC236}">
                <a16:creationId xmlns:a16="http://schemas.microsoft.com/office/drawing/2014/main" id="{6209F42F-A956-4F75-B4A4-08E4E22CCD62}"/>
              </a:ext>
            </a:extLst>
          </p:cNvPr>
          <p:cNvPicPr>
            <a:picLocks noChangeAspect="1"/>
          </p:cNvPicPr>
          <p:nvPr/>
        </p:nvPicPr>
        <p:blipFill>
          <a:blip r:embed="rId3"/>
          <a:stretch>
            <a:fillRect/>
          </a:stretch>
        </p:blipFill>
        <p:spPr>
          <a:xfrm>
            <a:off x="1194398" y="4943475"/>
            <a:ext cx="5810250" cy="1028700"/>
          </a:xfrm>
          <a:prstGeom prst="rect">
            <a:avLst/>
          </a:prstGeom>
          <a:ln>
            <a:solidFill>
              <a:schemeClr val="tx1"/>
            </a:solidFill>
          </a:ln>
        </p:spPr>
      </p:pic>
    </p:spTree>
    <p:extLst>
      <p:ext uri="{BB962C8B-B14F-4D97-AF65-F5344CB8AC3E}">
        <p14:creationId xmlns:p14="http://schemas.microsoft.com/office/powerpoint/2010/main" val="201349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p:txBody>
          <a:bodyPr/>
          <a:lstStyle/>
          <a:p>
            <a:r>
              <a:rPr lang="de-DE"/>
              <a:t>Step 04 - Expose the Association</a:t>
            </a:r>
          </a:p>
        </p:txBody>
      </p:sp>
      <p:sp>
        <p:nvSpPr>
          <p:cNvPr id="3" name="Rectangle 2">
            <a:extLst>
              <a:ext uri="{FF2B5EF4-FFF2-40B4-BE49-F238E27FC236}">
                <a16:creationId xmlns:a16="http://schemas.microsoft.com/office/drawing/2014/main" id="{F91635D2-421D-4E3F-9279-C60AE563D699}"/>
              </a:ext>
            </a:extLst>
          </p:cNvPr>
          <p:cNvSpPr/>
          <p:nvPr/>
        </p:nvSpPr>
        <p:spPr>
          <a:xfrm>
            <a:off x="803275" y="1268413"/>
            <a:ext cx="9245600" cy="923330"/>
          </a:xfrm>
          <a:prstGeom prst="rect">
            <a:avLst/>
          </a:prstGeom>
        </p:spPr>
        <p:txBody>
          <a:bodyPr wrap="square">
            <a:spAutoFit/>
          </a:bodyPr>
          <a:lstStyle/>
          <a:p>
            <a:pPr marL="285750" indent="-285750">
              <a:buFont typeface="Wingdings" panose="05000000000000000000" pitchFamily="2" charset="2"/>
              <a:buChar char="Ø"/>
            </a:pPr>
            <a:r>
              <a:rPr lang="de-DE"/>
              <a:t>Exposing an Association means to write down the theoretical possibility of the usage of the Join into the field list. For this write either the name of the association or selected fields of the association into the list.</a:t>
            </a:r>
          </a:p>
        </p:txBody>
      </p:sp>
      <p:pic>
        <p:nvPicPr>
          <p:cNvPr id="4" name="Picture 3">
            <a:extLst>
              <a:ext uri="{FF2B5EF4-FFF2-40B4-BE49-F238E27FC236}">
                <a16:creationId xmlns:a16="http://schemas.microsoft.com/office/drawing/2014/main" id="{FC608591-6692-4F7E-BE0C-66AB4CB77D20}"/>
              </a:ext>
            </a:extLst>
          </p:cNvPr>
          <p:cNvPicPr>
            <a:picLocks noChangeAspect="1"/>
          </p:cNvPicPr>
          <p:nvPr/>
        </p:nvPicPr>
        <p:blipFill>
          <a:blip r:embed="rId2"/>
          <a:stretch>
            <a:fillRect/>
          </a:stretch>
        </p:blipFill>
        <p:spPr>
          <a:xfrm>
            <a:off x="1147762" y="2191743"/>
            <a:ext cx="4067175" cy="2190750"/>
          </a:xfrm>
          <a:prstGeom prst="rect">
            <a:avLst/>
          </a:prstGeom>
          <a:ln>
            <a:solidFill>
              <a:schemeClr val="tx1"/>
            </a:solidFill>
          </a:ln>
        </p:spPr>
      </p:pic>
      <p:sp>
        <p:nvSpPr>
          <p:cNvPr id="10" name="Rectangle 9">
            <a:extLst>
              <a:ext uri="{FF2B5EF4-FFF2-40B4-BE49-F238E27FC236}">
                <a16:creationId xmlns:a16="http://schemas.microsoft.com/office/drawing/2014/main" id="{DDCBAE52-0BF9-4CF1-8571-199AB2368B68}"/>
              </a:ext>
            </a:extLst>
          </p:cNvPr>
          <p:cNvSpPr/>
          <p:nvPr/>
        </p:nvSpPr>
        <p:spPr>
          <a:xfrm>
            <a:off x="803275" y="4500787"/>
            <a:ext cx="10410862" cy="923330"/>
          </a:xfrm>
          <a:prstGeom prst="rect">
            <a:avLst/>
          </a:prstGeom>
        </p:spPr>
        <p:txBody>
          <a:bodyPr wrap="square">
            <a:spAutoFit/>
          </a:bodyPr>
          <a:lstStyle/>
          <a:p>
            <a:pPr marL="742950" lvl="1" indent="-285750">
              <a:buFont typeface="Arial" panose="020B0604020202020204" pitchFamily="34" charset="0"/>
              <a:buChar char="•"/>
            </a:pPr>
            <a:r>
              <a:rPr lang="de-DE"/>
              <a:t>Take care that each column used in the </a:t>
            </a:r>
            <a:r>
              <a:rPr lang="de-DE">
                <a:latin typeface="Arial monospaced for SAP" panose="020B0609020202030204" pitchFamily="49" charset="0"/>
              </a:rPr>
              <a:t>on</a:t>
            </a:r>
            <a:r>
              <a:rPr lang="de-DE"/>
              <a:t>-condition of the Association's definition is also in the field list (mandatory requirement!).</a:t>
            </a:r>
          </a:p>
          <a:p>
            <a:pPr marL="742950" lvl="1" indent="-285750">
              <a:buFont typeface="Arial" panose="020B0604020202020204" pitchFamily="34" charset="0"/>
              <a:buChar char="•"/>
            </a:pPr>
            <a:r>
              <a:rPr lang="de-DE"/>
              <a:t>After the expose the target of the Association is visible for all consumers of the CDS View.</a:t>
            </a:r>
          </a:p>
        </p:txBody>
      </p:sp>
      <p:sp>
        <p:nvSpPr>
          <p:cNvPr id="11" name="Rectangle 10">
            <a:extLst>
              <a:ext uri="{FF2B5EF4-FFF2-40B4-BE49-F238E27FC236}">
                <a16:creationId xmlns:a16="http://schemas.microsoft.com/office/drawing/2014/main" id="{3ECCE29E-1523-4538-ADAD-AE7DEF05CED3}"/>
              </a:ext>
            </a:extLst>
          </p:cNvPr>
          <p:cNvSpPr/>
          <p:nvPr/>
        </p:nvSpPr>
        <p:spPr>
          <a:xfrm>
            <a:off x="803275" y="5594574"/>
            <a:ext cx="10410862" cy="369332"/>
          </a:xfrm>
          <a:prstGeom prst="rect">
            <a:avLst/>
          </a:prstGeom>
        </p:spPr>
        <p:txBody>
          <a:bodyPr wrap="square">
            <a:spAutoFit/>
          </a:bodyPr>
          <a:lstStyle/>
          <a:p>
            <a:pPr marL="285750" indent="-285750">
              <a:buFont typeface="Wingdings" panose="05000000000000000000" pitchFamily="2" charset="2"/>
              <a:buChar char="Ø"/>
            </a:pPr>
            <a:r>
              <a:rPr lang="de-DE"/>
              <a:t>Don't forget to save and activate the CDS.</a:t>
            </a:r>
          </a:p>
        </p:txBody>
      </p:sp>
    </p:spTree>
    <p:extLst>
      <p:ext uri="{BB962C8B-B14F-4D97-AF65-F5344CB8AC3E}">
        <p14:creationId xmlns:p14="http://schemas.microsoft.com/office/powerpoint/2010/main" val="115813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a:xfrm>
            <a:off x="151515" y="85720"/>
            <a:ext cx="9678285" cy="606425"/>
          </a:xfrm>
        </p:spPr>
        <p:txBody>
          <a:bodyPr/>
          <a:lstStyle/>
          <a:p>
            <a:r>
              <a:rPr lang="de-DE"/>
              <a:t>Step 05 - See the data preview</a:t>
            </a:r>
          </a:p>
        </p:txBody>
      </p:sp>
      <p:sp>
        <p:nvSpPr>
          <p:cNvPr id="3" name="Rectangle 2">
            <a:extLst>
              <a:ext uri="{FF2B5EF4-FFF2-40B4-BE49-F238E27FC236}">
                <a16:creationId xmlns:a16="http://schemas.microsoft.com/office/drawing/2014/main" id="{F91635D2-421D-4E3F-9279-C60AE563D699}"/>
              </a:ext>
            </a:extLst>
          </p:cNvPr>
          <p:cNvSpPr/>
          <p:nvPr/>
        </p:nvSpPr>
        <p:spPr>
          <a:xfrm>
            <a:off x="803275" y="1268413"/>
            <a:ext cx="8950325" cy="923330"/>
          </a:xfrm>
          <a:prstGeom prst="rect">
            <a:avLst/>
          </a:prstGeom>
        </p:spPr>
        <p:txBody>
          <a:bodyPr wrap="square">
            <a:spAutoFit/>
          </a:bodyPr>
          <a:lstStyle/>
          <a:p>
            <a:pPr marL="285750" indent="-285750">
              <a:buFont typeface="Wingdings" panose="05000000000000000000" pitchFamily="2" charset="2"/>
              <a:buChar char="Ø"/>
            </a:pPr>
            <a:r>
              <a:rPr lang="de-DE"/>
              <a:t>Use the data preview of the newly created CDS to have an access to the data. Note that only the data from the basic data source and the explicitely requested column from the target data source are shown. </a:t>
            </a:r>
          </a:p>
        </p:txBody>
      </p:sp>
      <p:pic>
        <p:nvPicPr>
          <p:cNvPr id="5" name="Picture 4">
            <a:extLst>
              <a:ext uri="{FF2B5EF4-FFF2-40B4-BE49-F238E27FC236}">
                <a16:creationId xmlns:a16="http://schemas.microsoft.com/office/drawing/2014/main" id="{BC257227-FE7D-4C49-A7A5-6D1496A785E5}"/>
              </a:ext>
            </a:extLst>
          </p:cNvPr>
          <p:cNvPicPr>
            <a:picLocks noChangeAspect="1"/>
          </p:cNvPicPr>
          <p:nvPr/>
        </p:nvPicPr>
        <p:blipFill>
          <a:blip r:embed="rId2"/>
          <a:stretch>
            <a:fillRect/>
          </a:stretch>
        </p:blipFill>
        <p:spPr>
          <a:xfrm>
            <a:off x="1195387" y="2187446"/>
            <a:ext cx="6289243" cy="1800000"/>
          </a:xfrm>
          <a:prstGeom prst="rect">
            <a:avLst/>
          </a:prstGeom>
          <a:ln>
            <a:solidFill>
              <a:schemeClr val="tx1"/>
            </a:solidFill>
          </a:ln>
        </p:spPr>
      </p:pic>
      <p:sp>
        <p:nvSpPr>
          <p:cNvPr id="7" name="Rectangle 6">
            <a:extLst>
              <a:ext uri="{FF2B5EF4-FFF2-40B4-BE49-F238E27FC236}">
                <a16:creationId xmlns:a16="http://schemas.microsoft.com/office/drawing/2014/main" id="{217509E7-17EE-4CB1-9D0B-DD904FD2B4C1}"/>
              </a:ext>
            </a:extLst>
          </p:cNvPr>
          <p:cNvSpPr/>
          <p:nvPr/>
        </p:nvSpPr>
        <p:spPr>
          <a:xfrm>
            <a:off x="736600" y="4206172"/>
            <a:ext cx="10410862" cy="923330"/>
          </a:xfrm>
          <a:prstGeom prst="rect">
            <a:avLst/>
          </a:prstGeom>
        </p:spPr>
        <p:txBody>
          <a:bodyPr wrap="square">
            <a:spAutoFit/>
          </a:bodyPr>
          <a:lstStyle/>
          <a:p>
            <a:pPr marL="285750" indent="-285750">
              <a:buFont typeface="Wingdings" panose="05000000000000000000" pitchFamily="2" charset="2"/>
              <a:buChar char="Ø"/>
            </a:pPr>
            <a:r>
              <a:rPr lang="de-DE"/>
              <a:t>Examine the SQL Create Statement (CDS editor -&gt; Context Menue) for the CDS. Also here the usage of the Association is not shown.</a:t>
            </a:r>
          </a:p>
          <a:p>
            <a:pPr indent="284400"/>
            <a:r>
              <a:rPr lang="de-DE"/>
              <a:t>Only the access to </a:t>
            </a:r>
            <a:r>
              <a:rPr lang="de-DE" i="1"/>
              <a:t>CurrencyCode</a:t>
            </a:r>
            <a:r>
              <a:rPr lang="de-DE"/>
              <a:t> is visible.</a:t>
            </a:r>
          </a:p>
        </p:txBody>
      </p:sp>
      <p:pic>
        <p:nvPicPr>
          <p:cNvPr id="6" name="Picture 5">
            <a:extLst>
              <a:ext uri="{FF2B5EF4-FFF2-40B4-BE49-F238E27FC236}">
                <a16:creationId xmlns:a16="http://schemas.microsoft.com/office/drawing/2014/main" id="{414178A5-BF94-4A9D-B3B6-90C18487B385}"/>
              </a:ext>
            </a:extLst>
          </p:cNvPr>
          <p:cNvPicPr>
            <a:picLocks noChangeAspect="1"/>
          </p:cNvPicPr>
          <p:nvPr/>
        </p:nvPicPr>
        <p:blipFill>
          <a:blip r:embed="rId3"/>
          <a:stretch>
            <a:fillRect/>
          </a:stretch>
        </p:blipFill>
        <p:spPr>
          <a:xfrm>
            <a:off x="5797550" y="4667837"/>
            <a:ext cx="5886450" cy="1895475"/>
          </a:xfrm>
          <a:prstGeom prst="rect">
            <a:avLst/>
          </a:prstGeom>
          <a:ln>
            <a:solidFill>
              <a:schemeClr val="tx1"/>
            </a:solidFill>
          </a:ln>
        </p:spPr>
      </p:pic>
    </p:spTree>
    <p:extLst>
      <p:ext uri="{BB962C8B-B14F-4D97-AF65-F5344CB8AC3E}">
        <p14:creationId xmlns:p14="http://schemas.microsoft.com/office/powerpoint/2010/main" val="246978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1274-93F8-4F05-8814-5438E48D4C70}"/>
              </a:ext>
            </a:extLst>
          </p:cNvPr>
          <p:cNvSpPr>
            <a:spLocks noGrp="1"/>
          </p:cNvSpPr>
          <p:nvPr>
            <p:ph type="body" sz="quarter" idx="11"/>
          </p:nvPr>
        </p:nvSpPr>
        <p:spPr>
          <a:xfrm>
            <a:off x="151515" y="85720"/>
            <a:ext cx="9678285" cy="606425"/>
          </a:xfrm>
        </p:spPr>
        <p:txBody>
          <a:bodyPr/>
          <a:lstStyle/>
          <a:p>
            <a:r>
              <a:rPr lang="de-DE"/>
              <a:t>Step 06 - Change the exposition of the Association</a:t>
            </a:r>
          </a:p>
        </p:txBody>
      </p:sp>
      <p:sp>
        <p:nvSpPr>
          <p:cNvPr id="3" name="Rectangle 2">
            <a:extLst>
              <a:ext uri="{FF2B5EF4-FFF2-40B4-BE49-F238E27FC236}">
                <a16:creationId xmlns:a16="http://schemas.microsoft.com/office/drawing/2014/main" id="{F91635D2-421D-4E3F-9279-C60AE563D699}"/>
              </a:ext>
            </a:extLst>
          </p:cNvPr>
          <p:cNvSpPr/>
          <p:nvPr/>
        </p:nvSpPr>
        <p:spPr>
          <a:xfrm>
            <a:off x="803275" y="1268413"/>
            <a:ext cx="9121775" cy="646331"/>
          </a:xfrm>
          <a:prstGeom prst="rect">
            <a:avLst/>
          </a:prstGeom>
        </p:spPr>
        <p:txBody>
          <a:bodyPr wrap="square">
            <a:spAutoFit/>
          </a:bodyPr>
          <a:lstStyle/>
          <a:p>
            <a:pPr marL="285750" indent="-285750">
              <a:buFont typeface="Wingdings" panose="05000000000000000000" pitchFamily="2" charset="2"/>
              <a:buChar char="Ø"/>
            </a:pPr>
            <a:r>
              <a:rPr lang="de-DE"/>
              <a:t>Remove the explicitely mentioned field </a:t>
            </a:r>
            <a:r>
              <a:rPr lang="de-DE" i="1"/>
              <a:t>_carrier.CurrencyCode</a:t>
            </a:r>
            <a:r>
              <a:rPr lang="de-DE"/>
              <a:t> from the field list and see the data preview. Only the data from the basic data source is visible.</a:t>
            </a:r>
          </a:p>
        </p:txBody>
      </p:sp>
      <p:sp>
        <p:nvSpPr>
          <p:cNvPr id="7" name="Rectangle 6">
            <a:extLst>
              <a:ext uri="{FF2B5EF4-FFF2-40B4-BE49-F238E27FC236}">
                <a16:creationId xmlns:a16="http://schemas.microsoft.com/office/drawing/2014/main" id="{217509E7-17EE-4CB1-9D0B-DD904FD2B4C1}"/>
              </a:ext>
            </a:extLst>
          </p:cNvPr>
          <p:cNvSpPr/>
          <p:nvPr/>
        </p:nvSpPr>
        <p:spPr>
          <a:xfrm>
            <a:off x="736600" y="4206172"/>
            <a:ext cx="10410862" cy="369332"/>
          </a:xfrm>
          <a:prstGeom prst="rect">
            <a:avLst/>
          </a:prstGeom>
        </p:spPr>
        <p:txBody>
          <a:bodyPr wrap="square">
            <a:spAutoFit/>
          </a:bodyPr>
          <a:lstStyle/>
          <a:p>
            <a:pPr marL="285750" indent="-285750">
              <a:buFont typeface="Wingdings" panose="05000000000000000000" pitchFamily="2" charset="2"/>
              <a:buChar char="Ø"/>
            </a:pPr>
            <a:r>
              <a:rPr lang="de-DE"/>
              <a:t>The SQL Create Statement (CDS editor -&gt; Context Menue) doesn't even has a Join.</a:t>
            </a:r>
          </a:p>
        </p:txBody>
      </p:sp>
      <p:pic>
        <p:nvPicPr>
          <p:cNvPr id="8" name="Picture 7">
            <a:extLst>
              <a:ext uri="{FF2B5EF4-FFF2-40B4-BE49-F238E27FC236}">
                <a16:creationId xmlns:a16="http://schemas.microsoft.com/office/drawing/2014/main" id="{35C1FDAF-36CF-4103-AC92-24FDD0F0687E}"/>
              </a:ext>
            </a:extLst>
          </p:cNvPr>
          <p:cNvPicPr>
            <a:picLocks noChangeAspect="1"/>
          </p:cNvPicPr>
          <p:nvPr/>
        </p:nvPicPr>
        <p:blipFill>
          <a:blip r:embed="rId2"/>
          <a:stretch>
            <a:fillRect/>
          </a:stretch>
        </p:blipFill>
        <p:spPr>
          <a:xfrm>
            <a:off x="1185862" y="1931745"/>
            <a:ext cx="2066925" cy="752475"/>
          </a:xfrm>
          <a:prstGeom prst="rect">
            <a:avLst/>
          </a:prstGeom>
          <a:ln>
            <a:solidFill>
              <a:schemeClr val="tx1"/>
            </a:solidFill>
          </a:ln>
        </p:spPr>
      </p:pic>
      <p:pic>
        <p:nvPicPr>
          <p:cNvPr id="10" name="Picture 9">
            <a:extLst>
              <a:ext uri="{FF2B5EF4-FFF2-40B4-BE49-F238E27FC236}">
                <a16:creationId xmlns:a16="http://schemas.microsoft.com/office/drawing/2014/main" id="{A359B333-080E-47F6-868C-6C3927FCA080}"/>
              </a:ext>
            </a:extLst>
          </p:cNvPr>
          <p:cNvPicPr>
            <a:picLocks noChangeAspect="1"/>
          </p:cNvPicPr>
          <p:nvPr/>
        </p:nvPicPr>
        <p:blipFill>
          <a:blip r:embed="rId3"/>
          <a:stretch>
            <a:fillRect/>
          </a:stretch>
        </p:blipFill>
        <p:spPr>
          <a:xfrm>
            <a:off x="3738562" y="1911649"/>
            <a:ext cx="5784545" cy="1440000"/>
          </a:xfrm>
          <a:prstGeom prst="rect">
            <a:avLst/>
          </a:prstGeom>
          <a:ln>
            <a:solidFill>
              <a:schemeClr val="tx1"/>
            </a:solidFill>
          </a:ln>
        </p:spPr>
      </p:pic>
      <p:pic>
        <p:nvPicPr>
          <p:cNvPr id="11" name="Picture 10">
            <a:extLst>
              <a:ext uri="{FF2B5EF4-FFF2-40B4-BE49-F238E27FC236}">
                <a16:creationId xmlns:a16="http://schemas.microsoft.com/office/drawing/2014/main" id="{03143814-ED18-4923-8AE5-606BECDABADC}"/>
              </a:ext>
            </a:extLst>
          </p:cNvPr>
          <p:cNvPicPr>
            <a:picLocks noChangeAspect="1"/>
          </p:cNvPicPr>
          <p:nvPr/>
        </p:nvPicPr>
        <p:blipFill>
          <a:blip r:embed="rId4"/>
          <a:stretch>
            <a:fillRect/>
          </a:stretch>
        </p:blipFill>
        <p:spPr>
          <a:xfrm>
            <a:off x="1185862" y="4575504"/>
            <a:ext cx="3609975" cy="1371600"/>
          </a:xfrm>
          <a:prstGeom prst="rect">
            <a:avLst/>
          </a:prstGeom>
          <a:ln>
            <a:solidFill>
              <a:schemeClr val="tx1"/>
            </a:solidFill>
          </a:ln>
        </p:spPr>
      </p:pic>
    </p:spTree>
    <p:extLst>
      <p:ext uri="{BB962C8B-B14F-4D97-AF65-F5344CB8AC3E}">
        <p14:creationId xmlns:p14="http://schemas.microsoft.com/office/powerpoint/2010/main" val="73152189"/>
      </p:ext>
    </p:extLst>
  </p:cSld>
  <p:clrMapOvr>
    <a:masterClrMapping/>
  </p:clrMapOvr>
</p:sld>
</file>

<file path=ppt/theme/theme1.xml><?xml version="1.0" encoding="utf-8"?>
<a:theme xmlns:a="http://schemas.openxmlformats.org/drawingml/2006/main" name="QST_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ST_Design" id="{B28786FD-9AC5-456B-8572-DABB121FECCB}" vid="{8BC296A3-3544-42E5-833B-0F35EC4E12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QST_Design</Template>
  <TotalTime>0</TotalTime>
  <Words>1058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monospaced for SAP</vt:lpstr>
      <vt:lpstr>Calibri</vt:lpstr>
      <vt:lpstr>Wingdings</vt:lpstr>
      <vt:lpstr>QST_Design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Quicksted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S22 - SAPUI5</dc:title>
  <dc:creator>Dr. Alexander Maetzing</dc:creator>
  <cp:lastModifiedBy>Dr. Alexander Maetzing</cp:lastModifiedBy>
  <cp:revision>176</cp:revision>
  <dcterms:created xsi:type="dcterms:W3CDTF">2018-02-07T08:46:24Z</dcterms:created>
  <dcterms:modified xsi:type="dcterms:W3CDTF">2020-11-12T10:22:03Z</dcterms:modified>
</cp:coreProperties>
</file>