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7"/>
  </p:notesMasterIdLst>
  <p:sldIdLst>
    <p:sldId id="300" r:id="rId3"/>
    <p:sldId id="323" r:id="rId4"/>
    <p:sldId id="302" r:id="rId5"/>
    <p:sldId id="303" r:id="rId6"/>
    <p:sldId id="259" r:id="rId7"/>
    <p:sldId id="324" r:id="rId8"/>
    <p:sldId id="325" r:id="rId9"/>
    <p:sldId id="327" r:id="rId10"/>
    <p:sldId id="328" r:id="rId11"/>
    <p:sldId id="326" r:id="rId12"/>
    <p:sldId id="304" r:id="rId13"/>
    <p:sldId id="305" r:id="rId14"/>
    <p:sldId id="330" r:id="rId15"/>
    <p:sldId id="320" r:id="rId16"/>
    <p:sldId id="322" r:id="rId17"/>
    <p:sldId id="321" r:id="rId18"/>
    <p:sldId id="317" r:id="rId19"/>
    <p:sldId id="316" r:id="rId20"/>
    <p:sldId id="332" r:id="rId21"/>
    <p:sldId id="319" r:id="rId22"/>
    <p:sldId id="333" r:id="rId23"/>
    <p:sldId id="334" r:id="rId24"/>
    <p:sldId id="318" r:id="rId25"/>
    <p:sldId id="31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2" autoAdjust="0"/>
    <p:restoredTop sz="81088" autoAdjust="0"/>
  </p:normalViewPr>
  <p:slideViewPr>
    <p:cSldViewPr snapToGrid="0">
      <p:cViewPr varScale="1">
        <p:scale>
          <a:sx n="108" d="100"/>
          <a:sy n="108" d="100"/>
        </p:scale>
        <p:origin x="1064" y="192"/>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11/15/20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microservices/ak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732103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Reference Links:</a:t>
            </a:r>
            <a:endParaRPr lang="en-US" dirty="0"/>
          </a:p>
          <a:p>
            <a:r>
              <a:rPr lang="en-US" dirty="0">
                <a:hlinkClick r:id="rId3"/>
              </a:rPr>
              <a:t>https://docs.microsoft.com/en-us/azure/architecture/reference-architectures/microservices/aks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79378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easiest way to move to containers on Azure is to deploy containers to the Linux variant of App Service. However, this option does not provide a full-featured container orchestration platform with highly customizable load balancing, dynamic service discovery, and a holistic approach to container monitoring.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Container Instances also provide a simple way to manage individual containers without management tooling providing a way to do on demand scaling for workloads that need that flexibility.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Working with AKS is the best choice to enable migration to AKS while still benefiting from a complete container orchestration experience to support the growth trajectory of the solution.</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a:t>
            </a:r>
            <a:r>
              <a:rPr lang="en-US" sz="1200" kern="1200">
                <a:solidFill>
                  <a:schemeClr val="tx1"/>
                </a:solidFill>
                <a:effectLst/>
                <a:latin typeface="+mn-lt"/>
                <a:ea typeface="+mn-ea"/>
                <a:cs typeface="+mn-cs"/>
              </a:rPr>
              <a:t>includes the web </a:t>
            </a:r>
            <a:r>
              <a:rPr lang="en-US" sz="1200" kern="1200" dirty="0">
                <a:solidFill>
                  <a:schemeClr val="tx1"/>
                </a:solidFill>
                <a:effectLst/>
                <a:latin typeface="+mn-lt"/>
                <a:ea typeface="+mn-ea"/>
                <a:cs typeface="+mn-cs"/>
              </a:rPr>
              <a:t>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kubectl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806888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11/15/20 5:29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Cloud-native applications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2400" dirty="0">
                <a:solidFill>
                  <a:schemeClr val="tx1"/>
                </a:solidFill>
                <a:latin typeface="+mj-lt"/>
              </a:rPr>
              <a:t>Simplify new tenant deployment</a:t>
            </a:r>
          </a:p>
          <a:p>
            <a:pPr lvl="1">
              <a:spcAft>
                <a:spcPts val="882"/>
              </a:spcAft>
            </a:pPr>
            <a:r>
              <a:rPr lang="en-US" sz="2400" dirty="0">
                <a:solidFill>
                  <a:schemeClr val="tx1"/>
                </a:solidFill>
                <a:latin typeface="+mj-lt"/>
              </a:rPr>
              <a:t>Improve reliability of tenant updates</a:t>
            </a:r>
          </a:p>
          <a:p>
            <a:pPr lvl="1">
              <a:spcAft>
                <a:spcPts val="882"/>
              </a:spcAft>
            </a:pPr>
            <a:r>
              <a:rPr lang="en-US" sz="2400" dirty="0">
                <a:solidFill>
                  <a:schemeClr val="tx1"/>
                </a:solidFill>
                <a:latin typeface="+mj-lt"/>
              </a:rPr>
              <a:t>Choose a suitable Docker container strategy on Azure</a:t>
            </a:r>
          </a:p>
          <a:p>
            <a:pPr lvl="1">
              <a:spcAft>
                <a:spcPts val="882"/>
              </a:spcAft>
            </a:pPr>
            <a:r>
              <a:rPr lang="en-US" sz="2400" dirty="0">
                <a:solidFill>
                  <a:schemeClr val="tx1"/>
                </a:solidFill>
                <a:latin typeface="+mj-lt"/>
              </a:rPr>
              <a:t>Migrate MongoDB data to Cosmos DB without application changes</a:t>
            </a:r>
          </a:p>
          <a:p>
            <a:pPr lvl="1">
              <a:spcAft>
                <a:spcPts val="882"/>
              </a:spcAft>
            </a:pPr>
            <a:r>
              <a:rPr lang="en-US" sz="2400" dirty="0">
                <a:solidFill>
                  <a:schemeClr val="tx1"/>
                </a:solidFill>
                <a:latin typeface="+mj-lt"/>
              </a:rPr>
              <a:t>Migrate relational data from PostgreSQL on-premises databases to Microsoft Azure</a:t>
            </a:r>
          </a:p>
          <a:p>
            <a:pPr lvl="1">
              <a:spcAft>
                <a:spcPts val="882"/>
              </a:spcAft>
            </a:pPr>
            <a:r>
              <a:rPr lang="en-US" sz="2400" dirty="0">
                <a:solidFill>
                  <a:schemeClr val="tx1"/>
                </a:solidFill>
                <a:latin typeface="+mj-lt"/>
              </a:rPr>
              <a:t>Continue to use Git repositories for source control</a:t>
            </a:r>
          </a:p>
          <a:p>
            <a:pPr lvl="1">
              <a:spcAft>
                <a:spcPts val="882"/>
              </a:spcAft>
            </a:pPr>
            <a:r>
              <a:rPr lang="en-US" sz="2400" dirty="0">
                <a:solidFill>
                  <a:schemeClr val="tx1"/>
                </a:solidFill>
                <a:latin typeface="+mj-lt"/>
              </a:rPr>
              <a:t>Look at GitHub Actions as the CICD tool of choice</a:t>
            </a:r>
          </a:p>
          <a:p>
            <a:pPr lvl="1">
              <a:spcAft>
                <a:spcPts val="882"/>
              </a:spcAft>
            </a:pPr>
            <a:r>
              <a:rPr lang="en-US" sz="2400" dirty="0">
                <a:solidFill>
                  <a:schemeClr val="tx1"/>
                </a:solidFill>
                <a:latin typeface="+mj-lt"/>
              </a:rPr>
              <a:t>Use tools for deployment, CICD integration, container scheduling, orchestration, monitoring, and alerts</a:t>
            </a:r>
          </a:p>
          <a:p>
            <a:pPr lvl="1">
              <a:spcAft>
                <a:spcPts val="882"/>
              </a:spcAft>
            </a:pPr>
            <a:r>
              <a:rPr lang="en-US" sz="2400" dirty="0">
                <a:latin typeface="+mj-lt"/>
              </a:rPr>
              <a:t>They wish to complete an implementation of the proposed solution for a single tenant to train the team and perfect the process</a:t>
            </a:r>
          </a:p>
          <a:p>
            <a:pPr marL="236546" lvl="1" indent="0">
              <a:spcAft>
                <a:spcPts val="882"/>
              </a:spcAft>
              <a:buNone/>
            </a:pPr>
            <a:endParaRPr lang="en-US" sz="2400" dirty="0">
              <a:solidFill>
                <a:schemeClr val="tx1"/>
              </a:solidFill>
            </a:endParaRPr>
          </a:p>
          <a:p>
            <a:pPr>
              <a:spcAft>
                <a:spcPts val="882"/>
              </a:spcAft>
            </a:pPr>
            <a:endParaRPr lang="en-US" sz="3200" dirty="0">
              <a:solidFill>
                <a:schemeClr val="tx1"/>
              </a:solidFill>
            </a:endParaRPr>
          </a:p>
          <a:p>
            <a:pPr>
              <a:spcAft>
                <a:spcPts val="882"/>
              </a:spcAft>
            </a:pPr>
            <a:endParaRPr lang="en-US" sz="32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There are many ways to deploy Docker containers on Azure, how do those options compare and what are motivations for each?</a:t>
            </a:r>
          </a:p>
          <a:p>
            <a:pPr lvl="0" fontAlgn="base">
              <a:tabLst>
                <a:tab pos="3200400" algn="l"/>
              </a:tabLst>
            </a:pPr>
            <a:endParaRPr lang="en-US" sz="3600" b="1" dirty="0"/>
          </a:p>
          <a:p>
            <a:pPr lvl="0" fontAlgn="base">
              <a:tabLst>
                <a:tab pos="3200400" algn="l"/>
              </a:tabLst>
            </a:pPr>
            <a:r>
              <a:rPr lang="en-US" sz="3600" b="1" dirty="0"/>
              <a:t>Is there an option in Azure that provides container orchestration platform features that are easy to manage and migrate to, that can also handle our scale and management workflow requirements? </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4" name="Picture 3" descr="Diagram of Azure Kubernetes Service managed components with master and agent nodes.">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descr="Diagram showing the Azure DevOps workflow to build Docker images from source code, push images to Azure Container Registry, and deploy to Azure Kubernetes Service.">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352997180"/>
              </p:ext>
            </p:extLst>
          </p:nvPr>
        </p:nvGraphicFramePr>
        <p:xfrm>
          <a:off x="3108071" y="3429000"/>
          <a:ext cx="8040154" cy="321922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60047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Fabrikam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Fabrikam Medical Conferences decided to move forward with Azure Kubernetes Service (AKS).</a:t>
            </a:r>
          </a:p>
          <a:p>
            <a:pPr lvl="1"/>
            <a:endParaRPr lang="en-US" sz="3600" dirty="0"/>
          </a:p>
          <a:p>
            <a:pPr lvl="1"/>
            <a:r>
              <a:rPr lang="en-US" sz="3600" dirty="0"/>
              <a:t>They also decided to move forward with GitHub Actions for infrastructure and container DevOps workflows.</a:t>
            </a:r>
          </a:p>
          <a:p>
            <a:pPr marL="285753" indent="-285753" defTabSz="914554">
              <a:buFont typeface="Arial"/>
              <a:buChar char="•"/>
            </a:pPr>
            <a:endParaRPr lang="en-US" sz="3600" dirty="0">
              <a:solidFill>
                <a:srgbClr val="FFFFFF"/>
              </a:solidFill>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Solution architecture using Azure Kubernetes Service for hosting microservices, and CI/CD workflow using GitHub Actions.">
            <a:extLst>
              <a:ext uri="{FF2B5EF4-FFF2-40B4-BE49-F238E27FC236}">
                <a16:creationId xmlns:a16="http://schemas.microsoft.com/office/drawing/2014/main" id="{A77DE13A-AD2C-4759-A6A4-111012127B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1178" y="1189176"/>
            <a:ext cx="9829644" cy="5529175"/>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There are many ways to deploy Docker containers on Azure. How do those options compare and what are motivations for each? </a:t>
            </a:r>
            <a:endParaRPr lang="en-US" sz="2000" i="1" dirty="0"/>
          </a:p>
          <a:p>
            <a:pPr lvl="2"/>
            <a:r>
              <a:rPr lang="en-US" sz="2800" b="1" dirty="0"/>
              <a:t>Azure Kubernetes Services (AKS)</a:t>
            </a:r>
            <a:r>
              <a:rPr lang="en-US" sz="2800" dirty="0"/>
              <a:t> – the ideal solution for a fully managed experience</a:t>
            </a:r>
          </a:p>
          <a:p>
            <a:pPr lvl="2"/>
            <a:r>
              <a:rPr lang="en-US" sz="2800" b="1" dirty="0"/>
              <a:t>Azure Container Instances</a:t>
            </a:r>
            <a:r>
              <a:rPr lang="en-US" sz="2800" dirty="0"/>
              <a:t> – simple, isolated, without management tooling, enabling workload scale on demand</a:t>
            </a:r>
          </a:p>
          <a:p>
            <a:pPr lvl="2"/>
            <a:r>
              <a:rPr lang="en-US" sz="2800" b="1" dirty="0"/>
              <a:t>Web App for Containers</a:t>
            </a:r>
            <a:r>
              <a:rPr lang="en-US" sz="2800" dirty="0"/>
              <a:t> – simple PaaS without full-featured container orchestration</a:t>
            </a:r>
          </a:p>
          <a:p>
            <a:pPr lvl="2"/>
            <a:endParaRPr lang="en-US" sz="2800" dirty="0"/>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Is there an option in Azure that provides container orchestration platform features that are easy to manage and migrate to, that can also handle our scale and management workflow requirements? </a:t>
            </a:r>
          </a:p>
          <a:p>
            <a:pPr marL="0" indent="0">
              <a:buNone/>
            </a:pPr>
            <a:endParaRPr lang="en-US" sz="1800" i="1" dirty="0"/>
          </a:p>
          <a:p>
            <a:pPr lvl="2"/>
            <a:r>
              <a:rPr lang="en-US" sz="2800" dirty="0"/>
              <a:t>The best option is to go with a managed cluster such as Azure Kubernetes Service (AKS), native to Azure</a:t>
            </a: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D28328-F942-404E-920D-0EB05B27B847}"/>
              </a:ext>
            </a:extLst>
          </p:cNvPr>
          <p:cNvSpPr>
            <a:spLocks noGrp="1"/>
          </p:cNvSpPr>
          <p:nvPr>
            <p:ph type="body" sz="quarter" idx="10"/>
          </p:nvPr>
        </p:nvSpPr>
        <p:spPr>
          <a:xfrm>
            <a:off x="269239" y="1189177"/>
            <a:ext cx="11653523" cy="3956917"/>
          </a:xfrm>
        </p:spPr>
        <p:txBody>
          <a:bodyPr/>
          <a:lstStyle/>
          <a:p>
            <a:pPr marL="0" indent="0">
              <a:buNone/>
            </a:pPr>
            <a:r>
              <a:rPr lang="en-US" sz="3600" dirty="0"/>
              <a:t>We heard Azure Cosmos DB is compatible with MongoDB. Will this provide a migration that minimized code changes?</a:t>
            </a:r>
          </a:p>
          <a:p>
            <a:endParaRPr lang="en-US" sz="2800" dirty="0">
              <a:latin typeface="+mn-lt"/>
            </a:endParaRPr>
          </a:p>
          <a:p>
            <a:r>
              <a:rPr lang="en-US" sz="2800" dirty="0">
                <a:latin typeface="+mn-lt"/>
              </a:rPr>
              <a:t>Azure Cosmos DB supports multiple NoSQL data models; including supporting a MongoDB API. This provides compatibility for code written for MongoDB to communicate </a:t>
            </a:r>
            <a:r>
              <a:rPr lang="en-US" sz="2800">
                <a:latin typeface="+mn-lt"/>
              </a:rPr>
              <a:t>with Cosmos DB </a:t>
            </a:r>
            <a:r>
              <a:rPr lang="en-US" sz="2800" dirty="0">
                <a:latin typeface="+mn-lt"/>
              </a:rPr>
              <a:t>without code changes; for easier migration and interoperability.</a:t>
            </a:r>
          </a:p>
          <a:p>
            <a:endParaRPr lang="en-US" dirty="0"/>
          </a:p>
        </p:txBody>
      </p:sp>
      <p:sp>
        <p:nvSpPr>
          <p:cNvPr id="3" name="Title 2">
            <a:extLst>
              <a:ext uri="{FF2B5EF4-FFF2-40B4-BE49-F238E27FC236}">
                <a16:creationId xmlns:a16="http://schemas.microsoft.com/office/drawing/2014/main" id="{6EF4C784-5137-C84F-90DE-319C49E447A9}"/>
              </a:ext>
            </a:extLst>
          </p:cNvPr>
          <p:cNvSpPr>
            <a:spLocks noGrp="1"/>
          </p:cNvSpPr>
          <p:nvPr>
            <p:ph type="title"/>
          </p:nvPr>
        </p:nvSpPr>
        <p:spPr/>
        <p:txBody>
          <a:bodyPr vert="horz" wrap="square" lIns="146304" tIns="91440" rIns="146304" bIns="91440" rtlCol="0" anchor="t">
            <a:normAutofit/>
          </a:bodyPr>
          <a:lstStyle/>
          <a:p>
            <a:r>
              <a:rPr lang="en-US" sz="4400" dirty="0">
                <a:solidFill>
                  <a:schemeClr val="tx1"/>
                </a:solidFill>
              </a:rPr>
              <a:t>Preferred objections handling 3</a:t>
            </a:r>
          </a:p>
        </p:txBody>
      </p:sp>
    </p:spTree>
    <p:extLst>
      <p:ext uri="{BB962C8B-B14F-4D97-AF65-F5344CB8AC3E}">
        <p14:creationId xmlns:p14="http://schemas.microsoft.com/office/powerpoint/2010/main" val="24450434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and Cosmos DB we feel confident we can make the move to a cloud-native,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Fabrikam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a:t>Fabrikam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Web sites and APIs are built as microservices hosted on Linux servers.</a:t>
            </a:r>
          </a:p>
          <a:p>
            <a:pPr lvl="1" fontAlgn="base"/>
            <a:r>
              <a:rPr lang="en-US" sz="2800" b="1" dirty="0"/>
              <a:t>The on-prem data backend is MongoDB; also running on a separate cluster of Linux servers.</a:t>
            </a:r>
          </a:p>
          <a:p>
            <a:pPr lvl="1" fontAlgn="base"/>
            <a:r>
              <a:rPr lang="en-US" sz="2800" b="1" dirty="0"/>
              <a:t>There is relational data stored in PostgreSQL running on Linux servers.</a:t>
            </a:r>
          </a:p>
          <a:p>
            <a:pPr lvl="1" fontAlgn="base"/>
            <a:endParaRPr lang="en-US" sz="2800" b="1" dirty="0"/>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lnSpcReduction="10000"/>
          </a:bodyPr>
          <a:lstStyle/>
          <a:p>
            <a:r>
              <a:rPr lang="en-US" sz="3600" b="1" dirty="0"/>
              <a:t>Conference owners (“customers”) are considered “tenants”, and each tenant is treated as a unique deployment including:</a:t>
            </a:r>
          </a:p>
          <a:p>
            <a:pPr lvl="2"/>
            <a:r>
              <a:rPr lang="en-US" sz="2400" b="1" dirty="0"/>
              <a:t>Each tenant has a database in the MongoDB cluster with its own collections, and a database in PostgreSQL.</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specific group of load balanced Linux server dedicated to one or more tenant.</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475009F3-F585-BA45-A864-378F7513E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775" y="4852416"/>
            <a:ext cx="3403986" cy="2005584"/>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1642</Words>
  <Application>Microsoft Macintosh PowerPoint</Application>
  <PresentationFormat>Widescreen</PresentationFormat>
  <Paragraphs>181</Paragraphs>
  <Slides>24</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Cloud-native applications</vt:lpstr>
      <vt:lpstr>Abstract and learning objectives</vt:lpstr>
      <vt:lpstr>Step 1: Review the customer case study</vt:lpstr>
      <vt:lpstr>Customer situation </vt:lpstr>
      <vt:lpstr>Customer situation 2 </vt:lpstr>
      <vt:lpstr>Customer situation 3 </vt:lpstr>
      <vt:lpstr>Customer situation 4 </vt:lpstr>
      <vt:lpstr>Customer situation 5 </vt:lpstr>
      <vt:lpstr>Customer situation 6 </vt:lpstr>
      <vt:lpstr>Customer needs </vt:lpstr>
      <vt:lpstr>Customer objections </vt:lpstr>
      <vt:lpstr>Common scenarios </vt:lpstr>
      <vt:lpstr>Common scenarios 2 </vt:lpstr>
      <vt:lpstr>Step 2: Design the solution</vt:lpstr>
      <vt:lpstr>Step 3: Present the solution</vt:lpstr>
      <vt:lpstr>Wrap-up</vt:lpstr>
      <vt:lpstr>Preferred target audience </vt:lpstr>
      <vt:lpstr>Preferred solution </vt:lpstr>
      <vt:lpstr>Preferred solution 2 </vt:lpstr>
      <vt:lpstr>Preferred objections handling </vt:lpstr>
      <vt:lpstr>Preferred objections handling 2 </vt:lpstr>
      <vt:lpstr>Preferred objections handling 3</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2020-11-15T22:40:20Z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walterm@microsoft.com</vt:lpwstr>
  </property>
  <property fmtid="{D5CDD505-2E9C-101B-9397-08002B2CF9AE}" pid="5" name="MSIP_Label_f42aa342-8706-4288-bd11-ebb85995028c_SetDate">
    <vt:lpwstr>2019-09-06T00:31:30.5028534Z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afdee7bf-b374-4e3a-8c4f-3811fe3bc335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