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0"/>
  </p:notesMasterIdLst>
  <p:sldIdLst>
    <p:sldId id="256" r:id="rId2"/>
    <p:sldId id="257" r:id="rId3"/>
    <p:sldId id="258" r:id="rId4"/>
    <p:sldId id="261" r:id="rId5"/>
    <p:sldId id="259" r:id="rId6"/>
    <p:sldId id="262" r:id="rId7"/>
    <p:sldId id="263" r:id="rId8"/>
    <p:sldId id="266" r:id="rId9"/>
    <p:sldId id="267" r:id="rId10"/>
    <p:sldId id="268" r:id="rId11"/>
    <p:sldId id="269" r:id="rId12"/>
    <p:sldId id="271" r:id="rId13"/>
    <p:sldId id="272" r:id="rId14"/>
    <p:sldId id="273" r:id="rId15"/>
    <p:sldId id="274" r:id="rId16"/>
    <p:sldId id="275"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smaya velu" initials="vv" lastIdx="1" clrIdx="0">
    <p:extLst>
      <p:ext uri="{19B8F6BF-5375-455C-9EA6-DF929625EA0E}">
        <p15:presenceInfo xmlns:p15="http://schemas.microsoft.com/office/powerpoint/2012/main" userId="439b1f597f8720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908F57-9C44-4E36-86D5-3B6F829CB07E}"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8DC49865-A620-4F24-BB66-45457A1A21BE}">
      <dgm:prSet custT="1"/>
      <dgm:spPr/>
      <dgm:t>
        <a:bodyPr/>
        <a:lstStyle/>
        <a:p>
          <a:r>
            <a:rPr lang="en-IN" sz="1400" b="1" i="0" dirty="0"/>
            <a:t>Data Wrangling:</a:t>
          </a:r>
          <a:r>
            <a:rPr lang="en-IN" sz="1400" b="0" i="0" dirty="0"/>
            <a:t> This is the first step where inspection of data is done to make sure NULL values and missing values are detected and data replacement methods are used to replace missing or NULL values.</a:t>
          </a:r>
          <a:endParaRPr lang="en-US" sz="1400" dirty="0"/>
        </a:p>
      </dgm:t>
    </dgm:pt>
    <dgm:pt modelId="{04280DD2-50DF-4870-9456-594F56FF974C}" type="parTrans" cxnId="{649FC895-C10B-4335-934D-D428233D5608}">
      <dgm:prSet/>
      <dgm:spPr/>
      <dgm:t>
        <a:bodyPr/>
        <a:lstStyle/>
        <a:p>
          <a:endParaRPr lang="en-US"/>
        </a:p>
      </dgm:t>
    </dgm:pt>
    <dgm:pt modelId="{E4A5FB99-6294-456E-BD7C-43ECD1C474A6}" type="sibTrans" cxnId="{649FC895-C10B-4335-934D-D428233D5608}">
      <dgm:prSet/>
      <dgm:spPr/>
      <dgm:t>
        <a:bodyPr/>
        <a:lstStyle/>
        <a:p>
          <a:endParaRPr lang="en-US"/>
        </a:p>
      </dgm:t>
    </dgm:pt>
    <dgm:pt modelId="{6B5130E7-B110-49C4-B33A-421118662B79}">
      <dgm:prSet custT="1"/>
      <dgm:spPr/>
      <dgm:t>
        <a:bodyPr/>
        <a:lstStyle/>
        <a:p>
          <a:r>
            <a:rPr lang="en-IN" sz="1400" b="0" i="0"/>
            <a:t>1.1    Build a database</a:t>
          </a:r>
          <a:endParaRPr lang="en-US" sz="1400"/>
        </a:p>
      </dgm:t>
    </dgm:pt>
    <dgm:pt modelId="{DA7BA047-BF6D-4E83-8E0B-045C939FDC4F}" type="parTrans" cxnId="{FE58EA3E-E21E-4CB4-AD4D-5D232C0FF465}">
      <dgm:prSet/>
      <dgm:spPr/>
      <dgm:t>
        <a:bodyPr/>
        <a:lstStyle/>
        <a:p>
          <a:endParaRPr lang="en-US"/>
        </a:p>
      </dgm:t>
    </dgm:pt>
    <dgm:pt modelId="{44A0CE2F-B34D-4D8D-BCDB-69BBD7EFFFEA}" type="sibTrans" cxnId="{FE58EA3E-E21E-4CB4-AD4D-5D232C0FF465}">
      <dgm:prSet/>
      <dgm:spPr/>
      <dgm:t>
        <a:bodyPr/>
        <a:lstStyle/>
        <a:p>
          <a:endParaRPr lang="en-US"/>
        </a:p>
      </dgm:t>
    </dgm:pt>
    <dgm:pt modelId="{B28BC97B-5A17-4D1F-B3F0-BA2501BCF48F}">
      <dgm:prSet custT="1"/>
      <dgm:spPr/>
      <dgm:t>
        <a:bodyPr/>
        <a:lstStyle/>
        <a:p>
          <a:r>
            <a:rPr lang="en-IN" sz="1400" b="0" i="0"/>
            <a:t>1.2    Create a table and insert the data.</a:t>
          </a:r>
          <a:endParaRPr lang="en-US" sz="1400"/>
        </a:p>
      </dgm:t>
    </dgm:pt>
    <dgm:pt modelId="{F1C2406D-06B3-4487-AA49-EC0AE49D3CC9}" type="parTrans" cxnId="{BD1EDBF8-AC93-4707-89CB-C3298F0DCACA}">
      <dgm:prSet/>
      <dgm:spPr/>
      <dgm:t>
        <a:bodyPr/>
        <a:lstStyle/>
        <a:p>
          <a:endParaRPr lang="en-US"/>
        </a:p>
      </dgm:t>
    </dgm:pt>
    <dgm:pt modelId="{CF6B7C1F-1C02-44D1-97E8-2150B0BF82D5}" type="sibTrans" cxnId="{BD1EDBF8-AC93-4707-89CB-C3298F0DCACA}">
      <dgm:prSet/>
      <dgm:spPr/>
      <dgm:t>
        <a:bodyPr/>
        <a:lstStyle/>
        <a:p>
          <a:endParaRPr lang="en-US"/>
        </a:p>
      </dgm:t>
    </dgm:pt>
    <dgm:pt modelId="{064B42D6-6B61-479D-B797-D7F70CF7100F}">
      <dgm:prSet custT="1"/>
      <dgm:spPr/>
      <dgm:t>
        <a:bodyPr/>
        <a:lstStyle/>
        <a:p>
          <a:r>
            <a:rPr lang="en-IN" sz="1400" b="0" i="0"/>
            <a:t>1.3    Select columns with null values in them. There are no null values in our database   </a:t>
          </a:r>
          <a:endParaRPr lang="en-US" sz="1400"/>
        </a:p>
      </dgm:t>
    </dgm:pt>
    <dgm:pt modelId="{CAD8DBF4-5444-49A2-9FCA-37E277F33A53}" type="parTrans" cxnId="{DA92B61D-7A30-47C0-A07B-4A0C87CD0969}">
      <dgm:prSet/>
      <dgm:spPr/>
      <dgm:t>
        <a:bodyPr/>
        <a:lstStyle/>
        <a:p>
          <a:endParaRPr lang="en-US"/>
        </a:p>
      </dgm:t>
    </dgm:pt>
    <dgm:pt modelId="{522CBCFE-E09C-47A5-8262-C32423858DF6}" type="sibTrans" cxnId="{DA92B61D-7A30-47C0-A07B-4A0C87CD0969}">
      <dgm:prSet/>
      <dgm:spPr/>
      <dgm:t>
        <a:bodyPr/>
        <a:lstStyle/>
        <a:p>
          <a:endParaRPr lang="en-US"/>
        </a:p>
      </dgm:t>
    </dgm:pt>
    <dgm:pt modelId="{D5BD7029-7162-4950-A4B5-E73CE9765055}">
      <dgm:prSet custT="1"/>
      <dgm:spPr/>
      <dgm:t>
        <a:bodyPr/>
        <a:lstStyle/>
        <a:p>
          <a:r>
            <a:rPr lang="en-IN" sz="1400" b="0" i="0"/>
            <a:t>as in creating the tables, we set NOT  NULL for each field, hence null values are filtered out.</a:t>
          </a:r>
          <a:br>
            <a:rPr lang="en-IN" sz="1400" b="0" i="0"/>
          </a:br>
          <a:endParaRPr lang="en-US" sz="1400"/>
        </a:p>
      </dgm:t>
    </dgm:pt>
    <dgm:pt modelId="{5C380480-49D0-4B31-9ECA-407959D8C6F5}" type="parTrans" cxnId="{EF37D3E8-E8CC-4A19-B977-EEEBFE5EF9F4}">
      <dgm:prSet/>
      <dgm:spPr/>
      <dgm:t>
        <a:bodyPr/>
        <a:lstStyle/>
        <a:p>
          <a:endParaRPr lang="en-US"/>
        </a:p>
      </dgm:t>
    </dgm:pt>
    <dgm:pt modelId="{5DA324E7-23CE-4FC5-941E-23B8C6B795A0}" type="sibTrans" cxnId="{EF37D3E8-E8CC-4A19-B977-EEEBFE5EF9F4}">
      <dgm:prSet/>
      <dgm:spPr/>
      <dgm:t>
        <a:bodyPr/>
        <a:lstStyle/>
        <a:p>
          <a:endParaRPr lang="en-US"/>
        </a:p>
      </dgm:t>
    </dgm:pt>
    <dgm:pt modelId="{B72C577B-4CEB-4B59-91ED-3BD7E4A114B4}" type="pres">
      <dgm:prSet presAssocID="{6A908F57-9C44-4E36-86D5-3B6F829CB07E}" presName="Name0" presStyleCnt="0">
        <dgm:presLayoutVars>
          <dgm:dir/>
          <dgm:animLvl val="lvl"/>
          <dgm:resizeHandles val="exact"/>
        </dgm:presLayoutVars>
      </dgm:prSet>
      <dgm:spPr/>
    </dgm:pt>
    <dgm:pt modelId="{EFEC90FB-9EE3-4DC3-85F1-F87CBC73ABB5}" type="pres">
      <dgm:prSet presAssocID="{D5BD7029-7162-4950-A4B5-E73CE9765055}" presName="boxAndChildren" presStyleCnt="0"/>
      <dgm:spPr/>
    </dgm:pt>
    <dgm:pt modelId="{82856014-37C3-46F0-B391-7F8EC2684F29}" type="pres">
      <dgm:prSet presAssocID="{D5BD7029-7162-4950-A4B5-E73CE9765055}" presName="parentTextBox" presStyleLbl="node1" presStyleIdx="0" presStyleCnt="5"/>
      <dgm:spPr/>
    </dgm:pt>
    <dgm:pt modelId="{CEA7BFF0-7D06-4351-885A-FABF9FF81D33}" type="pres">
      <dgm:prSet presAssocID="{522CBCFE-E09C-47A5-8262-C32423858DF6}" presName="sp" presStyleCnt="0"/>
      <dgm:spPr/>
    </dgm:pt>
    <dgm:pt modelId="{208CB29A-2430-446E-B990-9DCE1FDD9115}" type="pres">
      <dgm:prSet presAssocID="{064B42D6-6B61-479D-B797-D7F70CF7100F}" presName="arrowAndChildren" presStyleCnt="0"/>
      <dgm:spPr/>
    </dgm:pt>
    <dgm:pt modelId="{C0FBEFCF-857D-41DC-9664-BA8933A8A016}" type="pres">
      <dgm:prSet presAssocID="{064B42D6-6B61-479D-B797-D7F70CF7100F}" presName="parentTextArrow" presStyleLbl="node1" presStyleIdx="1" presStyleCnt="5"/>
      <dgm:spPr/>
    </dgm:pt>
    <dgm:pt modelId="{EEDE903B-47E1-4750-9B90-255D8F2B48F7}" type="pres">
      <dgm:prSet presAssocID="{CF6B7C1F-1C02-44D1-97E8-2150B0BF82D5}" presName="sp" presStyleCnt="0"/>
      <dgm:spPr/>
    </dgm:pt>
    <dgm:pt modelId="{3FFE4FA9-2521-4EDD-8003-FA3902B76F85}" type="pres">
      <dgm:prSet presAssocID="{B28BC97B-5A17-4D1F-B3F0-BA2501BCF48F}" presName="arrowAndChildren" presStyleCnt="0"/>
      <dgm:spPr/>
    </dgm:pt>
    <dgm:pt modelId="{12A04AB8-11C1-4F02-B7DE-2CCA7AF07ACC}" type="pres">
      <dgm:prSet presAssocID="{B28BC97B-5A17-4D1F-B3F0-BA2501BCF48F}" presName="parentTextArrow" presStyleLbl="node1" presStyleIdx="2" presStyleCnt="5"/>
      <dgm:spPr/>
    </dgm:pt>
    <dgm:pt modelId="{85444993-2ECB-4386-B2A4-19B3EC05DD23}" type="pres">
      <dgm:prSet presAssocID="{44A0CE2F-B34D-4D8D-BCDB-69BBD7EFFFEA}" presName="sp" presStyleCnt="0"/>
      <dgm:spPr/>
    </dgm:pt>
    <dgm:pt modelId="{D5CE85EF-D24C-43F8-88E7-482DA0849939}" type="pres">
      <dgm:prSet presAssocID="{6B5130E7-B110-49C4-B33A-421118662B79}" presName="arrowAndChildren" presStyleCnt="0"/>
      <dgm:spPr/>
    </dgm:pt>
    <dgm:pt modelId="{303A5DE7-6321-496F-A7FF-B5BC4F439575}" type="pres">
      <dgm:prSet presAssocID="{6B5130E7-B110-49C4-B33A-421118662B79}" presName="parentTextArrow" presStyleLbl="node1" presStyleIdx="3" presStyleCnt="5"/>
      <dgm:spPr/>
    </dgm:pt>
    <dgm:pt modelId="{154A8DCF-F389-454B-9F53-2E2A941C5B91}" type="pres">
      <dgm:prSet presAssocID="{E4A5FB99-6294-456E-BD7C-43ECD1C474A6}" presName="sp" presStyleCnt="0"/>
      <dgm:spPr/>
    </dgm:pt>
    <dgm:pt modelId="{CD8514A3-81C1-4F85-9B58-91987772F5BD}" type="pres">
      <dgm:prSet presAssocID="{8DC49865-A620-4F24-BB66-45457A1A21BE}" presName="arrowAndChildren" presStyleCnt="0"/>
      <dgm:spPr/>
    </dgm:pt>
    <dgm:pt modelId="{79DB5059-984E-429E-8261-8C627C89C7A9}" type="pres">
      <dgm:prSet presAssocID="{8DC49865-A620-4F24-BB66-45457A1A21BE}" presName="parentTextArrow" presStyleLbl="node1" presStyleIdx="4" presStyleCnt="5" custAng="0"/>
      <dgm:spPr/>
    </dgm:pt>
  </dgm:ptLst>
  <dgm:cxnLst>
    <dgm:cxn modelId="{DA92B61D-7A30-47C0-A07B-4A0C87CD0969}" srcId="{6A908F57-9C44-4E36-86D5-3B6F829CB07E}" destId="{064B42D6-6B61-479D-B797-D7F70CF7100F}" srcOrd="3" destOrd="0" parTransId="{CAD8DBF4-5444-49A2-9FCA-37E277F33A53}" sibTransId="{522CBCFE-E09C-47A5-8262-C32423858DF6}"/>
    <dgm:cxn modelId="{FE58EA3E-E21E-4CB4-AD4D-5D232C0FF465}" srcId="{6A908F57-9C44-4E36-86D5-3B6F829CB07E}" destId="{6B5130E7-B110-49C4-B33A-421118662B79}" srcOrd="1" destOrd="0" parTransId="{DA7BA047-BF6D-4E83-8E0B-045C939FDC4F}" sibTransId="{44A0CE2F-B34D-4D8D-BCDB-69BBD7EFFFEA}"/>
    <dgm:cxn modelId="{66A1725D-AB6B-4643-AD4E-24F04FD906BB}" type="presOf" srcId="{8DC49865-A620-4F24-BB66-45457A1A21BE}" destId="{79DB5059-984E-429E-8261-8C627C89C7A9}" srcOrd="0" destOrd="0" presId="urn:microsoft.com/office/officeart/2005/8/layout/process4"/>
    <dgm:cxn modelId="{86915680-B4C0-4DFD-A1F3-35B8277EEC72}" type="presOf" srcId="{6A908F57-9C44-4E36-86D5-3B6F829CB07E}" destId="{B72C577B-4CEB-4B59-91ED-3BD7E4A114B4}" srcOrd="0" destOrd="0" presId="urn:microsoft.com/office/officeart/2005/8/layout/process4"/>
    <dgm:cxn modelId="{649FC895-C10B-4335-934D-D428233D5608}" srcId="{6A908F57-9C44-4E36-86D5-3B6F829CB07E}" destId="{8DC49865-A620-4F24-BB66-45457A1A21BE}" srcOrd="0" destOrd="0" parTransId="{04280DD2-50DF-4870-9456-594F56FF974C}" sibTransId="{E4A5FB99-6294-456E-BD7C-43ECD1C474A6}"/>
    <dgm:cxn modelId="{780F10BF-6EE7-45F8-8B3E-654DBF578BE6}" type="presOf" srcId="{064B42D6-6B61-479D-B797-D7F70CF7100F}" destId="{C0FBEFCF-857D-41DC-9664-BA8933A8A016}" srcOrd="0" destOrd="0" presId="urn:microsoft.com/office/officeart/2005/8/layout/process4"/>
    <dgm:cxn modelId="{31EE09E7-116B-493E-96F4-1865271B4DDC}" type="presOf" srcId="{D5BD7029-7162-4950-A4B5-E73CE9765055}" destId="{82856014-37C3-46F0-B391-7F8EC2684F29}" srcOrd="0" destOrd="0" presId="urn:microsoft.com/office/officeart/2005/8/layout/process4"/>
    <dgm:cxn modelId="{EF37D3E8-E8CC-4A19-B977-EEEBFE5EF9F4}" srcId="{6A908F57-9C44-4E36-86D5-3B6F829CB07E}" destId="{D5BD7029-7162-4950-A4B5-E73CE9765055}" srcOrd="4" destOrd="0" parTransId="{5C380480-49D0-4B31-9ECA-407959D8C6F5}" sibTransId="{5DA324E7-23CE-4FC5-941E-23B8C6B795A0}"/>
    <dgm:cxn modelId="{330F45E9-8ABC-475F-A7EA-7E7561AAF924}" type="presOf" srcId="{6B5130E7-B110-49C4-B33A-421118662B79}" destId="{303A5DE7-6321-496F-A7FF-B5BC4F439575}" srcOrd="0" destOrd="0" presId="urn:microsoft.com/office/officeart/2005/8/layout/process4"/>
    <dgm:cxn modelId="{8D304BF8-A2CD-4F4B-ABEB-20A2CD33035F}" type="presOf" srcId="{B28BC97B-5A17-4D1F-B3F0-BA2501BCF48F}" destId="{12A04AB8-11C1-4F02-B7DE-2CCA7AF07ACC}" srcOrd="0" destOrd="0" presId="urn:microsoft.com/office/officeart/2005/8/layout/process4"/>
    <dgm:cxn modelId="{BD1EDBF8-AC93-4707-89CB-C3298F0DCACA}" srcId="{6A908F57-9C44-4E36-86D5-3B6F829CB07E}" destId="{B28BC97B-5A17-4D1F-B3F0-BA2501BCF48F}" srcOrd="2" destOrd="0" parTransId="{F1C2406D-06B3-4487-AA49-EC0AE49D3CC9}" sibTransId="{CF6B7C1F-1C02-44D1-97E8-2150B0BF82D5}"/>
    <dgm:cxn modelId="{45B7EC6D-477E-4A56-AC73-25FC7B422B42}" type="presParOf" srcId="{B72C577B-4CEB-4B59-91ED-3BD7E4A114B4}" destId="{EFEC90FB-9EE3-4DC3-85F1-F87CBC73ABB5}" srcOrd="0" destOrd="0" presId="urn:microsoft.com/office/officeart/2005/8/layout/process4"/>
    <dgm:cxn modelId="{B4D76663-1103-4A6D-B7D8-5871AD15A39D}" type="presParOf" srcId="{EFEC90FB-9EE3-4DC3-85F1-F87CBC73ABB5}" destId="{82856014-37C3-46F0-B391-7F8EC2684F29}" srcOrd="0" destOrd="0" presId="urn:microsoft.com/office/officeart/2005/8/layout/process4"/>
    <dgm:cxn modelId="{AA1F7C88-1235-41AC-9882-154F31E8AB73}" type="presParOf" srcId="{B72C577B-4CEB-4B59-91ED-3BD7E4A114B4}" destId="{CEA7BFF0-7D06-4351-885A-FABF9FF81D33}" srcOrd="1" destOrd="0" presId="urn:microsoft.com/office/officeart/2005/8/layout/process4"/>
    <dgm:cxn modelId="{C81B019D-09C7-446A-B249-9002DBD90913}" type="presParOf" srcId="{B72C577B-4CEB-4B59-91ED-3BD7E4A114B4}" destId="{208CB29A-2430-446E-B990-9DCE1FDD9115}" srcOrd="2" destOrd="0" presId="urn:microsoft.com/office/officeart/2005/8/layout/process4"/>
    <dgm:cxn modelId="{84CA7E2D-5487-4CC7-BC71-EA5DE68FFA60}" type="presParOf" srcId="{208CB29A-2430-446E-B990-9DCE1FDD9115}" destId="{C0FBEFCF-857D-41DC-9664-BA8933A8A016}" srcOrd="0" destOrd="0" presId="urn:microsoft.com/office/officeart/2005/8/layout/process4"/>
    <dgm:cxn modelId="{9A0420A2-26D8-4D25-A88A-7AC4AA8C0106}" type="presParOf" srcId="{B72C577B-4CEB-4B59-91ED-3BD7E4A114B4}" destId="{EEDE903B-47E1-4750-9B90-255D8F2B48F7}" srcOrd="3" destOrd="0" presId="urn:microsoft.com/office/officeart/2005/8/layout/process4"/>
    <dgm:cxn modelId="{BDF2958D-C1EF-4D30-89FE-2397C0EC6414}" type="presParOf" srcId="{B72C577B-4CEB-4B59-91ED-3BD7E4A114B4}" destId="{3FFE4FA9-2521-4EDD-8003-FA3902B76F85}" srcOrd="4" destOrd="0" presId="urn:microsoft.com/office/officeart/2005/8/layout/process4"/>
    <dgm:cxn modelId="{CC7FB2F4-A1AA-4EED-AA2A-A8B6F7E4A94D}" type="presParOf" srcId="{3FFE4FA9-2521-4EDD-8003-FA3902B76F85}" destId="{12A04AB8-11C1-4F02-B7DE-2CCA7AF07ACC}" srcOrd="0" destOrd="0" presId="urn:microsoft.com/office/officeart/2005/8/layout/process4"/>
    <dgm:cxn modelId="{0F8221D4-B80D-44B1-BF41-C1EEF5328D55}" type="presParOf" srcId="{B72C577B-4CEB-4B59-91ED-3BD7E4A114B4}" destId="{85444993-2ECB-4386-B2A4-19B3EC05DD23}" srcOrd="5" destOrd="0" presId="urn:microsoft.com/office/officeart/2005/8/layout/process4"/>
    <dgm:cxn modelId="{31E61E06-07CD-41AA-9248-E7F518BC8E55}" type="presParOf" srcId="{B72C577B-4CEB-4B59-91ED-3BD7E4A114B4}" destId="{D5CE85EF-D24C-43F8-88E7-482DA0849939}" srcOrd="6" destOrd="0" presId="urn:microsoft.com/office/officeart/2005/8/layout/process4"/>
    <dgm:cxn modelId="{2AEA4532-03AE-482B-A3FD-4B7EB4EF9EE0}" type="presParOf" srcId="{D5CE85EF-D24C-43F8-88E7-482DA0849939}" destId="{303A5DE7-6321-496F-A7FF-B5BC4F439575}" srcOrd="0" destOrd="0" presId="urn:microsoft.com/office/officeart/2005/8/layout/process4"/>
    <dgm:cxn modelId="{7B8C13CE-2D02-4771-B51E-EDB52462A7CA}" type="presParOf" srcId="{B72C577B-4CEB-4B59-91ED-3BD7E4A114B4}" destId="{154A8DCF-F389-454B-9F53-2E2A941C5B91}" srcOrd="7" destOrd="0" presId="urn:microsoft.com/office/officeart/2005/8/layout/process4"/>
    <dgm:cxn modelId="{12C0B718-83F8-4DE7-8F38-211FB9CC75D8}" type="presParOf" srcId="{B72C577B-4CEB-4B59-91ED-3BD7E4A114B4}" destId="{CD8514A3-81C1-4F85-9B58-91987772F5BD}" srcOrd="8" destOrd="0" presId="urn:microsoft.com/office/officeart/2005/8/layout/process4"/>
    <dgm:cxn modelId="{887844B8-2E1B-4CC1-B043-08746C661456}" type="presParOf" srcId="{CD8514A3-81C1-4F85-9B58-91987772F5BD}" destId="{79DB5059-984E-429E-8261-8C627C89C7A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E52C92-2E69-4CB6-95EE-8B87638A00A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AE1EC01-C274-4DCF-9730-93323CA07921}">
      <dgm:prSet/>
      <dgm:spPr/>
      <dgm:t>
        <a:bodyPr/>
        <a:lstStyle/>
        <a:p>
          <a:pPr>
            <a:defRPr cap="all"/>
          </a:pPr>
          <a:r>
            <a:rPr lang="en-IN"/>
            <a:t>T</a:t>
          </a:r>
          <a:r>
            <a:rPr lang="en-IN" b="0" i="0"/>
            <a:t>he customer type contributing the highest revenue : </a:t>
          </a:r>
          <a:endParaRPr lang="en-US"/>
        </a:p>
      </dgm:t>
    </dgm:pt>
    <dgm:pt modelId="{01502E5E-FE12-48FA-A911-D84AF5924715}" type="parTrans" cxnId="{FC711A01-E6D3-40F8-B766-5557F5D1A6E4}">
      <dgm:prSet/>
      <dgm:spPr/>
      <dgm:t>
        <a:bodyPr/>
        <a:lstStyle/>
        <a:p>
          <a:endParaRPr lang="en-US"/>
        </a:p>
      </dgm:t>
    </dgm:pt>
    <dgm:pt modelId="{89912F58-6613-4033-A415-59070FD41341}" type="sibTrans" cxnId="{FC711A01-E6D3-40F8-B766-5557F5D1A6E4}">
      <dgm:prSet/>
      <dgm:spPr/>
      <dgm:t>
        <a:bodyPr/>
        <a:lstStyle/>
        <a:p>
          <a:endParaRPr lang="en-US"/>
        </a:p>
      </dgm:t>
    </dgm:pt>
    <dgm:pt modelId="{7F9469B9-E583-4A9F-B29E-A6C48663003E}">
      <dgm:prSet/>
      <dgm:spPr/>
      <dgm:t>
        <a:bodyPr/>
        <a:lstStyle/>
        <a:p>
          <a:pPr>
            <a:defRPr cap="all"/>
          </a:pPr>
          <a:r>
            <a:rPr lang="en-IN"/>
            <a:t>* Members contributing with count of 501 with total amount of 164223.</a:t>
          </a:r>
          <a:endParaRPr lang="en-US"/>
        </a:p>
      </dgm:t>
    </dgm:pt>
    <dgm:pt modelId="{4600A01C-CFCB-4B1B-90B6-415C0CE0E346}" type="parTrans" cxnId="{4349A83A-9577-4833-84D7-EA4DE2E08CD2}">
      <dgm:prSet/>
      <dgm:spPr/>
      <dgm:t>
        <a:bodyPr/>
        <a:lstStyle/>
        <a:p>
          <a:endParaRPr lang="en-US"/>
        </a:p>
      </dgm:t>
    </dgm:pt>
    <dgm:pt modelId="{CE461187-D250-4ECC-9742-C6B5CF5D1ABA}" type="sibTrans" cxnId="{4349A83A-9577-4833-84D7-EA4DE2E08CD2}">
      <dgm:prSet/>
      <dgm:spPr/>
      <dgm:t>
        <a:bodyPr/>
        <a:lstStyle/>
        <a:p>
          <a:endParaRPr lang="en-US"/>
        </a:p>
      </dgm:t>
    </dgm:pt>
    <dgm:pt modelId="{879F4A1F-9F0F-4DE2-BA9F-19CD53FD4670}">
      <dgm:prSet/>
      <dgm:spPr/>
      <dgm:t>
        <a:bodyPr/>
        <a:lstStyle/>
        <a:p>
          <a:pPr>
            <a:defRPr cap="all"/>
          </a:pPr>
          <a:r>
            <a:rPr lang="en-IN"/>
            <a:t>* Normal customers contributing with count of 499 with the amount of 158743.</a:t>
          </a:r>
          <a:endParaRPr lang="en-US"/>
        </a:p>
      </dgm:t>
    </dgm:pt>
    <dgm:pt modelId="{91F61EF1-CF36-4B7B-9316-4A56EFDBC6C7}" type="parTrans" cxnId="{BB1E97F0-D3B7-4F13-8F54-82A1788CD053}">
      <dgm:prSet/>
      <dgm:spPr/>
      <dgm:t>
        <a:bodyPr/>
        <a:lstStyle/>
        <a:p>
          <a:endParaRPr lang="en-US"/>
        </a:p>
      </dgm:t>
    </dgm:pt>
    <dgm:pt modelId="{B436B681-F840-45A8-9923-580D76144965}" type="sibTrans" cxnId="{BB1E97F0-D3B7-4F13-8F54-82A1788CD053}">
      <dgm:prSet/>
      <dgm:spPr/>
      <dgm:t>
        <a:bodyPr/>
        <a:lstStyle/>
        <a:p>
          <a:endParaRPr lang="en-US"/>
        </a:p>
      </dgm:t>
    </dgm:pt>
    <dgm:pt modelId="{3771B9AA-48D3-47AF-BAAF-C1C74F816D18}" type="pres">
      <dgm:prSet presAssocID="{E2E52C92-2E69-4CB6-95EE-8B87638A00AA}" presName="root" presStyleCnt="0">
        <dgm:presLayoutVars>
          <dgm:dir/>
          <dgm:resizeHandles val="exact"/>
        </dgm:presLayoutVars>
      </dgm:prSet>
      <dgm:spPr/>
    </dgm:pt>
    <dgm:pt modelId="{53CDA8AA-066C-4999-A17E-6908C2CA2439}" type="pres">
      <dgm:prSet presAssocID="{3AE1EC01-C274-4DCF-9730-93323CA07921}" presName="compNode" presStyleCnt="0"/>
      <dgm:spPr/>
    </dgm:pt>
    <dgm:pt modelId="{CB109400-399D-4F15-AED4-67667CE0AC00}" type="pres">
      <dgm:prSet presAssocID="{3AE1EC01-C274-4DCF-9730-93323CA07921}" presName="iconBgRect" presStyleLbl="bgShp" presStyleIdx="0" presStyleCnt="3"/>
      <dgm:spPr>
        <a:prstGeom prst="round2DiagRect">
          <a:avLst>
            <a:gd name="adj1" fmla="val 29727"/>
            <a:gd name="adj2" fmla="val 0"/>
          </a:avLst>
        </a:prstGeom>
      </dgm:spPr>
    </dgm:pt>
    <dgm:pt modelId="{00285A52-F389-4C8A-BEC2-51085E47B757}" type="pres">
      <dgm:prSet presAssocID="{3AE1EC01-C274-4DCF-9730-93323CA079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AD518682-89A9-4550-8D6B-565B10BFDE5B}" type="pres">
      <dgm:prSet presAssocID="{3AE1EC01-C274-4DCF-9730-93323CA07921}" presName="spaceRect" presStyleCnt="0"/>
      <dgm:spPr/>
    </dgm:pt>
    <dgm:pt modelId="{59A67706-8E0C-4E80-84A9-71D7BA5092DF}" type="pres">
      <dgm:prSet presAssocID="{3AE1EC01-C274-4DCF-9730-93323CA07921}" presName="textRect" presStyleLbl="revTx" presStyleIdx="0" presStyleCnt="3">
        <dgm:presLayoutVars>
          <dgm:chMax val="1"/>
          <dgm:chPref val="1"/>
        </dgm:presLayoutVars>
      </dgm:prSet>
      <dgm:spPr/>
    </dgm:pt>
    <dgm:pt modelId="{9C9CC1DD-0867-409A-9D10-4CFE2BC352F6}" type="pres">
      <dgm:prSet presAssocID="{89912F58-6613-4033-A415-59070FD41341}" presName="sibTrans" presStyleCnt="0"/>
      <dgm:spPr/>
    </dgm:pt>
    <dgm:pt modelId="{A4B6A00A-46FA-4F5D-9381-B0F482D95719}" type="pres">
      <dgm:prSet presAssocID="{7F9469B9-E583-4A9F-B29E-A6C48663003E}" presName="compNode" presStyleCnt="0"/>
      <dgm:spPr/>
    </dgm:pt>
    <dgm:pt modelId="{CCD619B6-25C7-4A7D-A84B-737C2941214A}" type="pres">
      <dgm:prSet presAssocID="{7F9469B9-E583-4A9F-B29E-A6C48663003E}" presName="iconBgRect" presStyleLbl="bgShp" presStyleIdx="1" presStyleCnt="3"/>
      <dgm:spPr>
        <a:prstGeom prst="round2DiagRect">
          <a:avLst>
            <a:gd name="adj1" fmla="val 29727"/>
            <a:gd name="adj2" fmla="val 0"/>
          </a:avLst>
        </a:prstGeom>
      </dgm:spPr>
    </dgm:pt>
    <dgm:pt modelId="{5DD7E5E5-C295-4A62-AF45-A137CE04094B}" type="pres">
      <dgm:prSet presAssocID="{7F9469B9-E583-4A9F-B29E-A6C4866300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ers"/>
        </a:ext>
      </dgm:extLst>
    </dgm:pt>
    <dgm:pt modelId="{E9DC810B-403C-4424-AA1C-88F72C8EDB9A}" type="pres">
      <dgm:prSet presAssocID="{7F9469B9-E583-4A9F-B29E-A6C48663003E}" presName="spaceRect" presStyleCnt="0"/>
      <dgm:spPr/>
    </dgm:pt>
    <dgm:pt modelId="{3D919747-C487-4C82-A192-A444C7A9E5CA}" type="pres">
      <dgm:prSet presAssocID="{7F9469B9-E583-4A9F-B29E-A6C48663003E}" presName="textRect" presStyleLbl="revTx" presStyleIdx="1" presStyleCnt="3">
        <dgm:presLayoutVars>
          <dgm:chMax val="1"/>
          <dgm:chPref val="1"/>
        </dgm:presLayoutVars>
      </dgm:prSet>
      <dgm:spPr/>
    </dgm:pt>
    <dgm:pt modelId="{A99179D5-D9B5-4FBD-AF7E-3EF31F92F3DE}" type="pres">
      <dgm:prSet presAssocID="{CE461187-D250-4ECC-9742-C6B5CF5D1ABA}" presName="sibTrans" presStyleCnt="0"/>
      <dgm:spPr/>
    </dgm:pt>
    <dgm:pt modelId="{5F6575B7-EE64-44E6-9784-38EE2FE5C4CF}" type="pres">
      <dgm:prSet presAssocID="{879F4A1F-9F0F-4DE2-BA9F-19CD53FD4670}" presName="compNode" presStyleCnt="0"/>
      <dgm:spPr/>
    </dgm:pt>
    <dgm:pt modelId="{F2FBDBF8-CE14-43EE-95E1-90BE37251859}" type="pres">
      <dgm:prSet presAssocID="{879F4A1F-9F0F-4DE2-BA9F-19CD53FD4670}" presName="iconBgRect" presStyleLbl="bgShp" presStyleIdx="2" presStyleCnt="3"/>
      <dgm:spPr>
        <a:prstGeom prst="round2DiagRect">
          <a:avLst>
            <a:gd name="adj1" fmla="val 29727"/>
            <a:gd name="adj2" fmla="val 0"/>
          </a:avLst>
        </a:prstGeom>
      </dgm:spPr>
    </dgm:pt>
    <dgm:pt modelId="{37FFDF26-14B4-4CEF-B5F4-A6995B67A890}" type="pres">
      <dgm:prSet presAssocID="{879F4A1F-9F0F-4DE2-BA9F-19CD53FD46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Envelope"/>
        </a:ext>
      </dgm:extLst>
    </dgm:pt>
    <dgm:pt modelId="{34E37AE3-055D-4A4B-8724-C2C636A42497}" type="pres">
      <dgm:prSet presAssocID="{879F4A1F-9F0F-4DE2-BA9F-19CD53FD4670}" presName="spaceRect" presStyleCnt="0"/>
      <dgm:spPr/>
    </dgm:pt>
    <dgm:pt modelId="{0CD189F9-DD71-4A33-A47E-3BC383BDB845}" type="pres">
      <dgm:prSet presAssocID="{879F4A1F-9F0F-4DE2-BA9F-19CD53FD4670}" presName="textRect" presStyleLbl="revTx" presStyleIdx="2" presStyleCnt="3">
        <dgm:presLayoutVars>
          <dgm:chMax val="1"/>
          <dgm:chPref val="1"/>
        </dgm:presLayoutVars>
      </dgm:prSet>
      <dgm:spPr/>
    </dgm:pt>
  </dgm:ptLst>
  <dgm:cxnLst>
    <dgm:cxn modelId="{FC711A01-E6D3-40F8-B766-5557F5D1A6E4}" srcId="{E2E52C92-2E69-4CB6-95EE-8B87638A00AA}" destId="{3AE1EC01-C274-4DCF-9730-93323CA07921}" srcOrd="0" destOrd="0" parTransId="{01502E5E-FE12-48FA-A911-D84AF5924715}" sibTransId="{89912F58-6613-4033-A415-59070FD41341}"/>
    <dgm:cxn modelId="{8415EE12-70B7-4F0A-A100-543E71CE0814}" type="presOf" srcId="{3AE1EC01-C274-4DCF-9730-93323CA07921}" destId="{59A67706-8E0C-4E80-84A9-71D7BA5092DF}" srcOrd="0" destOrd="0" presId="urn:microsoft.com/office/officeart/2018/5/layout/IconLeafLabelList"/>
    <dgm:cxn modelId="{FCA3E632-CC7F-417A-ABD0-FAED27E6E1D6}" type="presOf" srcId="{E2E52C92-2E69-4CB6-95EE-8B87638A00AA}" destId="{3771B9AA-48D3-47AF-BAAF-C1C74F816D18}" srcOrd="0" destOrd="0" presId="urn:microsoft.com/office/officeart/2018/5/layout/IconLeafLabelList"/>
    <dgm:cxn modelId="{4349A83A-9577-4833-84D7-EA4DE2E08CD2}" srcId="{E2E52C92-2E69-4CB6-95EE-8B87638A00AA}" destId="{7F9469B9-E583-4A9F-B29E-A6C48663003E}" srcOrd="1" destOrd="0" parTransId="{4600A01C-CFCB-4B1B-90B6-415C0CE0E346}" sibTransId="{CE461187-D250-4ECC-9742-C6B5CF5D1ABA}"/>
    <dgm:cxn modelId="{7B070EA4-0EFD-4119-AB20-D00472980A09}" type="presOf" srcId="{7F9469B9-E583-4A9F-B29E-A6C48663003E}" destId="{3D919747-C487-4C82-A192-A444C7A9E5CA}" srcOrd="0" destOrd="0" presId="urn:microsoft.com/office/officeart/2018/5/layout/IconLeafLabelList"/>
    <dgm:cxn modelId="{DB769BBB-3BFD-4757-89B2-DD0FAE949BD9}" type="presOf" srcId="{879F4A1F-9F0F-4DE2-BA9F-19CD53FD4670}" destId="{0CD189F9-DD71-4A33-A47E-3BC383BDB845}" srcOrd="0" destOrd="0" presId="urn:microsoft.com/office/officeart/2018/5/layout/IconLeafLabelList"/>
    <dgm:cxn modelId="{BB1E97F0-D3B7-4F13-8F54-82A1788CD053}" srcId="{E2E52C92-2E69-4CB6-95EE-8B87638A00AA}" destId="{879F4A1F-9F0F-4DE2-BA9F-19CD53FD4670}" srcOrd="2" destOrd="0" parTransId="{91F61EF1-CF36-4B7B-9316-4A56EFDBC6C7}" sibTransId="{B436B681-F840-45A8-9923-580D76144965}"/>
    <dgm:cxn modelId="{DE077024-62F1-4664-A1A0-60E741744470}" type="presParOf" srcId="{3771B9AA-48D3-47AF-BAAF-C1C74F816D18}" destId="{53CDA8AA-066C-4999-A17E-6908C2CA2439}" srcOrd="0" destOrd="0" presId="urn:microsoft.com/office/officeart/2018/5/layout/IconLeafLabelList"/>
    <dgm:cxn modelId="{1ECA9BAB-D401-480A-A99F-1D40524A593B}" type="presParOf" srcId="{53CDA8AA-066C-4999-A17E-6908C2CA2439}" destId="{CB109400-399D-4F15-AED4-67667CE0AC00}" srcOrd="0" destOrd="0" presId="urn:microsoft.com/office/officeart/2018/5/layout/IconLeafLabelList"/>
    <dgm:cxn modelId="{2E53F088-F6D1-4B8E-A68F-E9DDBD98A1ED}" type="presParOf" srcId="{53CDA8AA-066C-4999-A17E-6908C2CA2439}" destId="{00285A52-F389-4C8A-BEC2-51085E47B757}" srcOrd="1" destOrd="0" presId="urn:microsoft.com/office/officeart/2018/5/layout/IconLeafLabelList"/>
    <dgm:cxn modelId="{4A4B4AD3-306B-47DB-BFD2-A9532AEB17E1}" type="presParOf" srcId="{53CDA8AA-066C-4999-A17E-6908C2CA2439}" destId="{AD518682-89A9-4550-8D6B-565B10BFDE5B}" srcOrd="2" destOrd="0" presId="urn:microsoft.com/office/officeart/2018/5/layout/IconLeafLabelList"/>
    <dgm:cxn modelId="{115BA538-0274-411A-A7D8-BEE63770E16B}" type="presParOf" srcId="{53CDA8AA-066C-4999-A17E-6908C2CA2439}" destId="{59A67706-8E0C-4E80-84A9-71D7BA5092DF}" srcOrd="3" destOrd="0" presId="urn:microsoft.com/office/officeart/2018/5/layout/IconLeafLabelList"/>
    <dgm:cxn modelId="{1B136DEE-FB57-4AB5-A4CE-334E0A6CFBF4}" type="presParOf" srcId="{3771B9AA-48D3-47AF-BAAF-C1C74F816D18}" destId="{9C9CC1DD-0867-409A-9D10-4CFE2BC352F6}" srcOrd="1" destOrd="0" presId="urn:microsoft.com/office/officeart/2018/5/layout/IconLeafLabelList"/>
    <dgm:cxn modelId="{973EF5E1-A991-47BD-AFF5-BA169A22A7C0}" type="presParOf" srcId="{3771B9AA-48D3-47AF-BAAF-C1C74F816D18}" destId="{A4B6A00A-46FA-4F5D-9381-B0F482D95719}" srcOrd="2" destOrd="0" presId="urn:microsoft.com/office/officeart/2018/5/layout/IconLeafLabelList"/>
    <dgm:cxn modelId="{BEB62AC3-DC3C-4B48-80A2-4575B795C641}" type="presParOf" srcId="{A4B6A00A-46FA-4F5D-9381-B0F482D95719}" destId="{CCD619B6-25C7-4A7D-A84B-737C2941214A}" srcOrd="0" destOrd="0" presId="urn:microsoft.com/office/officeart/2018/5/layout/IconLeafLabelList"/>
    <dgm:cxn modelId="{43B5B441-02B3-4D1E-8598-9B55B179C748}" type="presParOf" srcId="{A4B6A00A-46FA-4F5D-9381-B0F482D95719}" destId="{5DD7E5E5-C295-4A62-AF45-A137CE04094B}" srcOrd="1" destOrd="0" presId="urn:microsoft.com/office/officeart/2018/5/layout/IconLeafLabelList"/>
    <dgm:cxn modelId="{E45602D0-F315-45FA-9270-29AC8DEF8F85}" type="presParOf" srcId="{A4B6A00A-46FA-4F5D-9381-B0F482D95719}" destId="{E9DC810B-403C-4424-AA1C-88F72C8EDB9A}" srcOrd="2" destOrd="0" presId="urn:microsoft.com/office/officeart/2018/5/layout/IconLeafLabelList"/>
    <dgm:cxn modelId="{C7995768-A8F4-41F2-9994-5178971EB7A8}" type="presParOf" srcId="{A4B6A00A-46FA-4F5D-9381-B0F482D95719}" destId="{3D919747-C487-4C82-A192-A444C7A9E5CA}" srcOrd="3" destOrd="0" presId="urn:microsoft.com/office/officeart/2018/5/layout/IconLeafLabelList"/>
    <dgm:cxn modelId="{34E35AD3-9D44-4F4A-AE2F-AD385D350ABF}" type="presParOf" srcId="{3771B9AA-48D3-47AF-BAAF-C1C74F816D18}" destId="{A99179D5-D9B5-4FBD-AF7E-3EF31F92F3DE}" srcOrd="3" destOrd="0" presId="urn:microsoft.com/office/officeart/2018/5/layout/IconLeafLabelList"/>
    <dgm:cxn modelId="{E8C7D164-1F0C-4036-AB11-045C9B9EFF7F}" type="presParOf" srcId="{3771B9AA-48D3-47AF-BAAF-C1C74F816D18}" destId="{5F6575B7-EE64-44E6-9784-38EE2FE5C4CF}" srcOrd="4" destOrd="0" presId="urn:microsoft.com/office/officeart/2018/5/layout/IconLeafLabelList"/>
    <dgm:cxn modelId="{0DCA878D-CD7C-432D-931F-CDAA27362D82}" type="presParOf" srcId="{5F6575B7-EE64-44E6-9784-38EE2FE5C4CF}" destId="{F2FBDBF8-CE14-43EE-95E1-90BE37251859}" srcOrd="0" destOrd="0" presId="urn:microsoft.com/office/officeart/2018/5/layout/IconLeafLabelList"/>
    <dgm:cxn modelId="{ABE069EC-5ECF-4ECF-AF9B-C1B14A433C6F}" type="presParOf" srcId="{5F6575B7-EE64-44E6-9784-38EE2FE5C4CF}" destId="{37FFDF26-14B4-4CEF-B5F4-A6995B67A890}" srcOrd="1" destOrd="0" presId="urn:microsoft.com/office/officeart/2018/5/layout/IconLeafLabelList"/>
    <dgm:cxn modelId="{4442DAB7-2CE2-4802-B7C3-6ABA2A1B3F89}" type="presParOf" srcId="{5F6575B7-EE64-44E6-9784-38EE2FE5C4CF}" destId="{34E37AE3-055D-4A4B-8724-C2C636A42497}" srcOrd="2" destOrd="0" presId="urn:microsoft.com/office/officeart/2018/5/layout/IconLeafLabelList"/>
    <dgm:cxn modelId="{5FB4A834-5CDE-4894-88A0-9821DA8E9E86}" type="presParOf" srcId="{5F6575B7-EE64-44E6-9784-38EE2FE5C4CF}" destId="{0CD189F9-DD71-4A33-A47E-3BC383BDB84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56014-37C3-46F0-B391-7F8EC2684F29}">
      <dsp:nvSpPr>
        <dsp:cNvPr id="0" name=""/>
        <dsp:cNvSpPr/>
      </dsp:nvSpPr>
      <dsp:spPr>
        <a:xfrm>
          <a:off x="0" y="4317977"/>
          <a:ext cx="6577533" cy="70840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a:t>as in creating the tables, we set NOT  NULL for each field, hence null values are filtered out.</a:t>
          </a:r>
          <a:br>
            <a:rPr lang="en-IN" sz="1400" b="0" i="0" kern="1200"/>
          </a:br>
          <a:endParaRPr lang="en-US" sz="1400" kern="1200"/>
        </a:p>
      </dsp:txBody>
      <dsp:txXfrm>
        <a:off x="0" y="4317977"/>
        <a:ext cx="6577533" cy="708400"/>
      </dsp:txXfrm>
    </dsp:sp>
    <dsp:sp modelId="{C0FBEFCF-857D-41DC-9664-BA8933A8A016}">
      <dsp:nvSpPr>
        <dsp:cNvPr id="0" name=""/>
        <dsp:cNvSpPr/>
      </dsp:nvSpPr>
      <dsp:spPr>
        <a:xfrm rot="10800000">
          <a:off x="0" y="3239084"/>
          <a:ext cx="6577533" cy="1089519"/>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a:t>1.3    Select columns with null values in them. There are no null values in our database   </a:t>
          </a:r>
          <a:endParaRPr lang="en-US" sz="1400" kern="1200"/>
        </a:p>
      </dsp:txBody>
      <dsp:txXfrm rot="10800000">
        <a:off x="0" y="3239084"/>
        <a:ext cx="6577533" cy="707937"/>
      </dsp:txXfrm>
    </dsp:sp>
    <dsp:sp modelId="{12A04AB8-11C1-4F02-B7DE-2CCA7AF07ACC}">
      <dsp:nvSpPr>
        <dsp:cNvPr id="0" name=""/>
        <dsp:cNvSpPr/>
      </dsp:nvSpPr>
      <dsp:spPr>
        <a:xfrm rot="10800000">
          <a:off x="0" y="2160190"/>
          <a:ext cx="6577533" cy="1089519"/>
        </a:xfrm>
        <a:prstGeom prst="upArrowCallou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a:t>1.2    Create a table and insert the data.</a:t>
          </a:r>
          <a:endParaRPr lang="en-US" sz="1400" kern="1200"/>
        </a:p>
      </dsp:txBody>
      <dsp:txXfrm rot="10800000">
        <a:off x="0" y="2160190"/>
        <a:ext cx="6577533" cy="707937"/>
      </dsp:txXfrm>
    </dsp:sp>
    <dsp:sp modelId="{303A5DE7-6321-496F-A7FF-B5BC4F439575}">
      <dsp:nvSpPr>
        <dsp:cNvPr id="0" name=""/>
        <dsp:cNvSpPr/>
      </dsp:nvSpPr>
      <dsp:spPr>
        <a:xfrm rot="10800000">
          <a:off x="0" y="1081297"/>
          <a:ext cx="6577533" cy="1089519"/>
        </a:xfrm>
        <a:prstGeom prst="upArrowCallou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0" i="0" kern="1200"/>
            <a:t>1.1    Build a database</a:t>
          </a:r>
          <a:endParaRPr lang="en-US" sz="1400" kern="1200"/>
        </a:p>
      </dsp:txBody>
      <dsp:txXfrm rot="10800000">
        <a:off x="0" y="1081297"/>
        <a:ext cx="6577533" cy="707937"/>
      </dsp:txXfrm>
    </dsp:sp>
    <dsp:sp modelId="{79DB5059-984E-429E-8261-8C627C89C7A9}">
      <dsp:nvSpPr>
        <dsp:cNvPr id="0" name=""/>
        <dsp:cNvSpPr/>
      </dsp:nvSpPr>
      <dsp:spPr>
        <a:xfrm rot="10800000">
          <a:off x="0" y="2403"/>
          <a:ext cx="6577533" cy="1089519"/>
        </a:xfrm>
        <a:prstGeom prst="upArrowCallou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b="1" i="0" kern="1200" dirty="0"/>
            <a:t>Data Wrangling:</a:t>
          </a:r>
          <a:r>
            <a:rPr lang="en-IN" sz="1400" b="0" i="0" kern="1200" dirty="0"/>
            <a:t> This is the first step where inspection of data is done to make sure NULL values and missing values are detected and data replacement methods are used to replace missing or NULL values.</a:t>
          </a:r>
          <a:endParaRPr lang="en-US" sz="1400" kern="1200" dirty="0"/>
        </a:p>
      </dsp:txBody>
      <dsp:txXfrm rot="10800000">
        <a:off x="0" y="2403"/>
        <a:ext cx="6577533" cy="7079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09400-399D-4F15-AED4-67667CE0AC00}">
      <dsp:nvSpPr>
        <dsp:cNvPr id="0" name=""/>
        <dsp:cNvSpPr/>
      </dsp:nvSpPr>
      <dsp:spPr>
        <a:xfrm>
          <a:off x="679050" y="578771"/>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85A52-F389-4C8A-BEC2-51085E47B757}">
      <dsp:nvSpPr>
        <dsp:cNvPr id="0" name=""/>
        <dsp:cNvSpPr/>
      </dsp:nvSpPr>
      <dsp:spPr>
        <a:xfrm>
          <a:off x="1081237" y="98095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67706-8E0C-4E80-84A9-71D7BA5092DF}">
      <dsp:nvSpPr>
        <dsp:cNvPr id="0" name=""/>
        <dsp:cNvSpPr/>
      </dsp:nvSpPr>
      <dsp:spPr>
        <a:xfrm>
          <a:off x="75768"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a:t>T</a:t>
          </a:r>
          <a:r>
            <a:rPr lang="en-IN" sz="1500" b="0" i="0" kern="1200"/>
            <a:t>he customer type contributing the highest revenue : </a:t>
          </a:r>
          <a:endParaRPr lang="en-US" sz="1500" kern="1200"/>
        </a:p>
      </dsp:txBody>
      <dsp:txXfrm>
        <a:off x="75768" y="3053772"/>
        <a:ext cx="3093750" cy="720000"/>
      </dsp:txXfrm>
    </dsp:sp>
    <dsp:sp modelId="{CCD619B6-25C7-4A7D-A84B-737C2941214A}">
      <dsp:nvSpPr>
        <dsp:cNvPr id="0" name=""/>
        <dsp:cNvSpPr/>
      </dsp:nvSpPr>
      <dsp:spPr>
        <a:xfrm>
          <a:off x="4314206" y="578771"/>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7E5E5-C295-4A62-AF45-A137CE04094B}">
      <dsp:nvSpPr>
        <dsp:cNvPr id="0" name=""/>
        <dsp:cNvSpPr/>
      </dsp:nvSpPr>
      <dsp:spPr>
        <a:xfrm>
          <a:off x="4716393" y="980959"/>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919747-C487-4C82-A192-A444C7A9E5CA}">
      <dsp:nvSpPr>
        <dsp:cNvPr id="0" name=""/>
        <dsp:cNvSpPr/>
      </dsp:nvSpPr>
      <dsp:spPr>
        <a:xfrm>
          <a:off x="3710925"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a:t>* Members contributing with count of 501 with total amount of 164223.</a:t>
          </a:r>
          <a:endParaRPr lang="en-US" sz="1500" kern="1200"/>
        </a:p>
      </dsp:txBody>
      <dsp:txXfrm>
        <a:off x="3710925" y="3053772"/>
        <a:ext cx="3093750" cy="720000"/>
      </dsp:txXfrm>
    </dsp:sp>
    <dsp:sp modelId="{F2FBDBF8-CE14-43EE-95E1-90BE37251859}">
      <dsp:nvSpPr>
        <dsp:cNvPr id="0" name=""/>
        <dsp:cNvSpPr/>
      </dsp:nvSpPr>
      <dsp:spPr>
        <a:xfrm>
          <a:off x="7949362" y="578771"/>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FFDF26-14B4-4CEF-B5F4-A6995B67A890}">
      <dsp:nvSpPr>
        <dsp:cNvPr id="0" name=""/>
        <dsp:cNvSpPr/>
      </dsp:nvSpPr>
      <dsp:spPr>
        <a:xfrm>
          <a:off x="8351550" y="980959"/>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D189F9-DD71-4A33-A47E-3BC383BDB845}">
      <dsp:nvSpPr>
        <dsp:cNvPr id="0" name=""/>
        <dsp:cNvSpPr/>
      </dsp:nvSpPr>
      <dsp:spPr>
        <a:xfrm>
          <a:off x="7346081" y="3053772"/>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a:t>* Normal customers contributing with count of 499 with the amount of 158743.</a:t>
          </a:r>
          <a:endParaRPr lang="en-US" sz="1500" kern="1200"/>
        </a:p>
      </dsp:txBody>
      <dsp:txXfrm>
        <a:off x="7346081" y="3053772"/>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45E3D-A0E7-4C1B-8C4B-71B316E4631D}" type="datetimeFigureOut">
              <a:rPr lang="en-IN" smtClean="0"/>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4C5D5-20A0-4390-8D1E-C37FF6B93C5A}" type="slidenum">
              <a:rPr lang="en-IN" smtClean="0"/>
              <a:t>‹#›</a:t>
            </a:fld>
            <a:endParaRPr lang="en-IN"/>
          </a:p>
        </p:txBody>
      </p:sp>
    </p:spTree>
    <p:extLst>
      <p:ext uri="{BB962C8B-B14F-4D97-AF65-F5344CB8AC3E}">
        <p14:creationId xmlns:p14="http://schemas.microsoft.com/office/powerpoint/2010/main" val="3275533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1D3B-F688-CE98-6EA5-8D84EEE28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D068B3-A61B-C280-CD79-2F4CC94B6D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458FEF-CD57-20E1-92DD-554E98E94410}"/>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5" name="Footer Placeholder 4">
            <a:extLst>
              <a:ext uri="{FF2B5EF4-FFF2-40B4-BE49-F238E27FC236}">
                <a16:creationId xmlns:a16="http://schemas.microsoft.com/office/drawing/2014/main" id="{01B3853E-EC43-48EE-6B1F-B5D51039652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28D2B08-EED9-9AB5-5440-1E769528D4D6}"/>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101544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1ABF-C10B-0E2A-CF33-3E6CC193F3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4ADF1F-88DA-07A1-6FD9-B17AFEAD2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CE6183-F827-E0D3-16F8-1C23EFDBB506}"/>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5" name="Footer Placeholder 4">
            <a:extLst>
              <a:ext uri="{FF2B5EF4-FFF2-40B4-BE49-F238E27FC236}">
                <a16:creationId xmlns:a16="http://schemas.microsoft.com/office/drawing/2014/main" id="{E87BAAAC-F918-24EE-FF6B-3F8A92E28A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3AC4886-E967-C9E2-4D16-60D6D2282A6D}"/>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356395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429F0-F9BC-C40A-2635-65C9713923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18E25F-11ED-FC04-DC50-BA9FC0795B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5B21AB-650B-56EE-2F4F-C7FC80DE1C39}"/>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5" name="Footer Placeholder 4">
            <a:extLst>
              <a:ext uri="{FF2B5EF4-FFF2-40B4-BE49-F238E27FC236}">
                <a16:creationId xmlns:a16="http://schemas.microsoft.com/office/drawing/2014/main" id="{6D6F4F50-E5AB-663D-1C49-94BD54D2273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C690E7A-A99B-16B7-61A7-7F07E2802724}"/>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205427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BA83-CC56-B939-D0BF-9B55B09B6F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11F08F-AF8B-C204-14A2-744CC2A565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B7A5C-72AD-ED03-C7C1-BA54EF111811}"/>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5" name="Footer Placeholder 4">
            <a:extLst>
              <a:ext uri="{FF2B5EF4-FFF2-40B4-BE49-F238E27FC236}">
                <a16:creationId xmlns:a16="http://schemas.microsoft.com/office/drawing/2014/main" id="{5ED6BF46-3B9A-CE6F-67BF-37C59075770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B8D400F-5F56-32A6-9F08-04EDCFDDD32E}"/>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239294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F1F1-6C12-467C-0A77-EEB86DC6A7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5C62F5-6CAF-1E57-5643-D5420B39AA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2BB835-EA42-4612-C6B8-8F44D4FA40CC}"/>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5" name="Footer Placeholder 4">
            <a:extLst>
              <a:ext uri="{FF2B5EF4-FFF2-40B4-BE49-F238E27FC236}">
                <a16:creationId xmlns:a16="http://schemas.microsoft.com/office/drawing/2014/main" id="{6F1B805B-731A-21F0-9F13-30D48EFCC50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6E71A9E-B63F-76AD-E640-2FD9C84D5687}"/>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350347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6F48-461B-4DDD-CE03-8F44CF7FCE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777960-F910-2029-29C6-0BFD0F411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F695C7-5E55-A3FD-E7B4-B97D5A13D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E62CF5-8964-9502-291A-3C81A4B69119}"/>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6" name="Footer Placeholder 5">
            <a:extLst>
              <a:ext uri="{FF2B5EF4-FFF2-40B4-BE49-F238E27FC236}">
                <a16:creationId xmlns:a16="http://schemas.microsoft.com/office/drawing/2014/main" id="{E3FADCD2-837D-307B-FCF1-C155E4340F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AD2AC5B-B285-FBE1-816C-FC42F8D5B24D}"/>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1617197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7B3C-9DC2-B3FE-409D-E61879A700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A76CBF-8A28-D173-0E4F-6EC2A1236D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80CAAF-E2BE-705D-238F-FF974F68A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4D5989-46F5-5FEB-23C0-DEF24B7955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D42C4-9E4A-0EB4-2CF3-DBD12253DD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56234E-AB33-0EFA-65A0-AF5505F5A00E}"/>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8" name="Footer Placeholder 7">
            <a:extLst>
              <a:ext uri="{FF2B5EF4-FFF2-40B4-BE49-F238E27FC236}">
                <a16:creationId xmlns:a16="http://schemas.microsoft.com/office/drawing/2014/main" id="{B195C094-9230-E12C-966F-1418C23CEE3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7009C3B-1B5E-54B2-1A92-19C1A519BCAA}"/>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198577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2D40-232F-D53A-DD7F-51AD5678D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31B04C-834F-C6E6-B058-342CDC1CBD6C}"/>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4" name="Footer Placeholder 3">
            <a:extLst>
              <a:ext uri="{FF2B5EF4-FFF2-40B4-BE49-F238E27FC236}">
                <a16:creationId xmlns:a16="http://schemas.microsoft.com/office/drawing/2014/main" id="{1FB720AE-0ABC-139A-13F3-8B60986E23E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7B84B73-37E0-8DD8-D43A-3F451849B343}"/>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236533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D95D8A-FE9E-F7FA-C940-D635E953F4C5}"/>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3" name="Footer Placeholder 2">
            <a:extLst>
              <a:ext uri="{FF2B5EF4-FFF2-40B4-BE49-F238E27FC236}">
                <a16:creationId xmlns:a16="http://schemas.microsoft.com/office/drawing/2014/main" id="{E530F9B3-7749-2FD9-BD04-8F5DAD51365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4564FCD-FFED-8780-9317-929FE56142F7}"/>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149081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9A3F-0324-E76B-31A3-6A00EE8DA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82AC01-A7AD-CAD7-606E-FE8F7A33A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8388B0-97F2-4686-8985-4DB8A9904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0722C-C146-DF5A-BEDF-475D96083394}"/>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6" name="Footer Placeholder 5">
            <a:extLst>
              <a:ext uri="{FF2B5EF4-FFF2-40B4-BE49-F238E27FC236}">
                <a16:creationId xmlns:a16="http://schemas.microsoft.com/office/drawing/2014/main" id="{CBF5D5AE-FE74-5FAA-917E-C8EFA05AB27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A92AA0A-D9B0-795A-A330-425297F2FA74}"/>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261152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8007-7EBA-49E3-FCAC-70FC3EDF5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8B6933-957E-856C-5B9F-F12FE8173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5AA0E7-42C3-4660-3554-BBF31EBB5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021717-3C1C-E0CA-1983-CEC136A6B671}"/>
              </a:ext>
            </a:extLst>
          </p:cNvPr>
          <p:cNvSpPr>
            <a:spLocks noGrp="1"/>
          </p:cNvSpPr>
          <p:nvPr>
            <p:ph type="dt" sz="half" idx="10"/>
          </p:nvPr>
        </p:nvSpPr>
        <p:spPr/>
        <p:txBody>
          <a:bodyPr/>
          <a:lstStyle/>
          <a:p>
            <a:fld id="{3FD8B609-6F1F-4178-8149-8F6503D6AE4B}" type="datetimeFigureOut">
              <a:rPr lang="en-IN" smtClean="0"/>
              <a:t>01-02-2025</a:t>
            </a:fld>
            <a:endParaRPr lang="en-IN" dirty="0"/>
          </a:p>
        </p:txBody>
      </p:sp>
      <p:sp>
        <p:nvSpPr>
          <p:cNvPr id="6" name="Footer Placeholder 5">
            <a:extLst>
              <a:ext uri="{FF2B5EF4-FFF2-40B4-BE49-F238E27FC236}">
                <a16:creationId xmlns:a16="http://schemas.microsoft.com/office/drawing/2014/main" id="{1D4FB7CE-4E74-FBA2-118F-AECE9D5E550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1C62940-E981-AE2D-1872-D9DB65909845}"/>
              </a:ext>
            </a:extLst>
          </p:cNvPr>
          <p:cNvSpPr>
            <a:spLocks noGrp="1"/>
          </p:cNvSpPr>
          <p:nvPr>
            <p:ph type="sldNum" sz="quarter" idx="12"/>
          </p:nvPr>
        </p:nvSpPr>
        <p:spPr/>
        <p:txBody>
          <a:bodyPr/>
          <a:lstStyle/>
          <a:p>
            <a:fld id="{BEF65A99-DD77-45F6-9A4C-DB5EFE274CBE}" type="slidenum">
              <a:rPr lang="en-IN" smtClean="0"/>
              <a:t>‹#›</a:t>
            </a:fld>
            <a:endParaRPr lang="en-IN" dirty="0"/>
          </a:p>
        </p:txBody>
      </p:sp>
    </p:spTree>
    <p:extLst>
      <p:ext uri="{BB962C8B-B14F-4D97-AF65-F5344CB8AC3E}">
        <p14:creationId xmlns:p14="http://schemas.microsoft.com/office/powerpoint/2010/main" val="395158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DBF79-3355-17D2-A42A-78E262CCF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C3694D-F31D-0669-B433-4E3DB357D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22199-096E-2E8A-B66F-6C32099AA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D8B609-6F1F-4178-8149-8F6503D6AE4B}" type="datetimeFigureOut">
              <a:rPr lang="en-IN" smtClean="0"/>
              <a:t>01-02-2025</a:t>
            </a:fld>
            <a:endParaRPr lang="en-IN" dirty="0"/>
          </a:p>
        </p:txBody>
      </p:sp>
      <p:sp>
        <p:nvSpPr>
          <p:cNvPr id="5" name="Footer Placeholder 4">
            <a:extLst>
              <a:ext uri="{FF2B5EF4-FFF2-40B4-BE49-F238E27FC236}">
                <a16:creationId xmlns:a16="http://schemas.microsoft.com/office/drawing/2014/main" id="{DCC763A0-FF55-50C6-A59D-BB133E31E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5AE79EB0-BEAC-F253-692F-AB631C671B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F65A99-DD77-45F6-9A4C-DB5EFE274CBE}" type="slidenum">
              <a:rPr lang="en-IN" smtClean="0"/>
              <a:t>‹#›</a:t>
            </a:fld>
            <a:endParaRPr lang="en-IN" dirty="0"/>
          </a:p>
        </p:txBody>
      </p:sp>
    </p:spTree>
    <p:extLst>
      <p:ext uri="{BB962C8B-B14F-4D97-AF65-F5344CB8AC3E}">
        <p14:creationId xmlns:p14="http://schemas.microsoft.com/office/powerpoint/2010/main" val="375703335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nancial graphs on a dark display">
            <a:extLst>
              <a:ext uri="{FF2B5EF4-FFF2-40B4-BE49-F238E27FC236}">
                <a16:creationId xmlns:a16="http://schemas.microsoft.com/office/drawing/2014/main" id="{845FCA28-C2D2-DF60-D92E-33E4B050BB85}"/>
              </a:ext>
            </a:extLst>
          </p:cNvPr>
          <p:cNvPicPr>
            <a:picLocks noChangeAspect="1"/>
          </p:cNvPicPr>
          <p:nvPr/>
        </p:nvPicPr>
        <p:blipFill>
          <a:blip r:embed="rId2"/>
          <a:srcRect l="3290" r="8587"/>
          <a:stretch/>
        </p:blipFill>
        <p:spPr>
          <a:xfrm>
            <a:off x="2519309" y="0"/>
            <a:ext cx="9669642" cy="6857990"/>
          </a:xfrm>
          <a:prstGeom prst="rect">
            <a:avLst/>
          </a:prstGeom>
        </p:spPr>
      </p:pic>
      <p:sp>
        <p:nvSpPr>
          <p:cNvPr id="49" name="Rectangle 48">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1FC2CC-210F-330C-56A2-87ABFAD48BE1}"/>
              </a:ext>
            </a:extLst>
          </p:cNvPr>
          <p:cNvSpPr>
            <a:spLocks noGrp="1"/>
          </p:cNvSpPr>
          <p:nvPr>
            <p:ph type="ctrTitle"/>
          </p:nvPr>
        </p:nvSpPr>
        <p:spPr>
          <a:xfrm>
            <a:off x="257636" y="1319953"/>
            <a:ext cx="3973385" cy="3692028"/>
          </a:xfrm>
          <a:noFill/>
        </p:spPr>
        <p:txBody>
          <a:bodyPr vert="horz" lIns="91440" tIns="45720" rIns="91440" bIns="45720" rtlCol="0">
            <a:normAutofit/>
          </a:bodyPr>
          <a:lstStyle/>
          <a:p>
            <a:pPr algn="l"/>
            <a:r>
              <a:rPr lang="en-US" sz="4400" b="1" dirty="0"/>
              <a:t>Amazon sales analysis report </a:t>
            </a:r>
            <a:br>
              <a:rPr lang="en-US" sz="4400" b="1" dirty="0"/>
            </a:br>
            <a:br>
              <a:rPr lang="en-US" sz="4400" b="1" dirty="0"/>
            </a:br>
            <a:r>
              <a:rPr lang="en-US" sz="4400" b="1" dirty="0">
                <a:solidFill>
                  <a:schemeClr val="accent2">
                    <a:lumMod val="75000"/>
                  </a:schemeClr>
                </a:solidFill>
              </a:rPr>
              <a:t>Capstone Project</a:t>
            </a:r>
          </a:p>
        </p:txBody>
      </p:sp>
    </p:spTree>
    <p:extLst>
      <p:ext uri="{BB962C8B-B14F-4D97-AF65-F5344CB8AC3E}">
        <p14:creationId xmlns:p14="http://schemas.microsoft.com/office/powerpoint/2010/main" val="38310500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22" name="Freeform: Shape 21">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7177FCE-8CA0-3C98-6833-CBB4C1C20F12}"/>
              </a:ext>
            </a:extLst>
          </p:cNvPr>
          <p:cNvSpPr txBox="1"/>
          <p:nvPr/>
        </p:nvSpPr>
        <p:spPr>
          <a:xfrm>
            <a:off x="897872" y="2116383"/>
            <a:ext cx="9833548" cy="269397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0" i="0" dirty="0">
                <a:solidFill>
                  <a:schemeClr val="tx2"/>
                </a:solidFill>
                <a:effectLst/>
                <a:highlight>
                  <a:srgbClr val="FFFFFF"/>
                </a:highlight>
              </a:rPr>
              <a:t>Payment method occurs most frequently?</a:t>
            </a:r>
          </a:p>
          <a:p>
            <a:pPr indent="-228600">
              <a:lnSpc>
                <a:spcPct val="90000"/>
              </a:lnSpc>
              <a:spcAft>
                <a:spcPts val="600"/>
              </a:spcAft>
              <a:buFont typeface="Arial" panose="020B0604020202020204" pitchFamily="34" charset="0"/>
              <a:buChar char="•"/>
            </a:pPr>
            <a:r>
              <a:rPr lang="en-US" sz="2400" dirty="0">
                <a:solidFill>
                  <a:schemeClr val="tx2"/>
                </a:solidFill>
                <a:highlight>
                  <a:srgbClr val="FFFFFF"/>
                </a:highlight>
              </a:rPr>
              <a:t> - E-Wallet</a:t>
            </a:r>
          </a:p>
          <a:p>
            <a:pPr indent="-228600">
              <a:lnSpc>
                <a:spcPct val="90000"/>
              </a:lnSpc>
              <a:spcAft>
                <a:spcPts val="600"/>
              </a:spcAft>
              <a:buFont typeface="Arial" panose="020B0604020202020204" pitchFamily="34" charset="0"/>
              <a:buChar char="•"/>
            </a:pPr>
            <a:endParaRPr lang="en-US" dirty="0">
              <a:solidFill>
                <a:schemeClr val="tx2"/>
              </a:solidFill>
              <a:highlight>
                <a:srgbClr val="FFFFFF"/>
              </a:highlight>
            </a:endParaRPr>
          </a:p>
        </p:txBody>
      </p:sp>
      <p:grpSp>
        <p:nvGrpSpPr>
          <p:cNvPr id="27" name="Group 26">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8" name="Freeform: Shape 27">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49087C4-23A5-EBA9-51A2-E69C8A1C1065}"/>
              </a:ext>
            </a:extLst>
          </p:cNvPr>
          <p:cNvSpPr txBox="1"/>
          <p:nvPr/>
        </p:nvSpPr>
        <p:spPr>
          <a:xfrm>
            <a:off x="6855464" y="849472"/>
            <a:ext cx="6807200" cy="1354217"/>
          </a:xfrm>
          <a:prstGeom prst="rect">
            <a:avLst/>
          </a:prstGeom>
          <a:noFill/>
          <a:effectLst>
            <a:outerShdw blurRad="50800" dist="38100" dir="13500000" algn="br" rotWithShape="0">
              <a:prstClr val="black">
                <a:alpha val="40000"/>
              </a:prstClr>
            </a:outerShdw>
          </a:effectLst>
        </p:spPr>
        <p:txBody>
          <a:bodyPr wrap="square" rtlCol="0">
            <a:spAutoFit/>
          </a:bodyPr>
          <a:lstStyle/>
          <a:p>
            <a:pPr>
              <a:spcAft>
                <a:spcPts val="600"/>
              </a:spcAft>
            </a:pPr>
            <a:r>
              <a:rPr lang="en-IN" sz="2400" dirty="0">
                <a:solidFill>
                  <a:srgbClr val="374151"/>
                </a:solidFill>
                <a:highlight>
                  <a:srgbClr val="FFFFFF"/>
                </a:highlight>
                <a:latin typeface="+mj-lt"/>
              </a:rPr>
              <a:t>P</a:t>
            </a:r>
            <a:r>
              <a:rPr lang="en-IN" sz="2400" b="0" i="0" dirty="0">
                <a:solidFill>
                  <a:srgbClr val="374151"/>
                </a:solidFill>
                <a:effectLst/>
                <a:highlight>
                  <a:srgbClr val="FFFFFF"/>
                </a:highlight>
                <a:latin typeface="+mj-lt"/>
              </a:rPr>
              <a:t>roduct line has the highest sales?</a:t>
            </a:r>
          </a:p>
          <a:p>
            <a:pPr>
              <a:spcAft>
                <a:spcPts val="600"/>
              </a:spcAft>
            </a:pPr>
            <a:r>
              <a:rPr lang="en-IN" sz="2400" dirty="0">
                <a:solidFill>
                  <a:srgbClr val="374151"/>
                </a:solidFill>
                <a:highlight>
                  <a:srgbClr val="FFFFFF"/>
                </a:highlight>
                <a:latin typeface="+mj-lt"/>
              </a:rPr>
              <a:t> - FOOD &amp; BEVERAGES</a:t>
            </a:r>
          </a:p>
          <a:p>
            <a:pPr>
              <a:spcAft>
                <a:spcPts val="600"/>
              </a:spcAft>
            </a:pPr>
            <a:r>
              <a:rPr lang="en-IN" sz="2400" dirty="0">
                <a:latin typeface="+mj-lt"/>
              </a:rPr>
              <a:t>   </a:t>
            </a:r>
          </a:p>
        </p:txBody>
      </p:sp>
      <p:sp>
        <p:nvSpPr>
          <p:cNvPr id="5" name="TextBox 4">
            <a:extLst>
              <a:ext uri="{FF2B5EF4-FFF2-40B4-BE49-F238E27FC236}">
                <a16:creationId xmlns:a16="http://schemas.microsoft.com/office/drawing/2014/main" id="{81B28619-1137-4E82-ED14-D6AF57BEB02F}"/>
              </a:ext>
            </a:extLst>
          </p:cNvPr>
          <p:cNvSpPr txBox="1"/>
          <p:nvPr/>
        </p:nvSpPr>
        <p:spPr>
          <a:xfrm>
            <a:off x="7395028" y="3719906"/>
            <a:ext cx="4470400" cy="1200329"/>
          </a:xfrm>
          <a:prstGeom prst="rect">
            <a:avLst/>
          </a:prstGeom>
          <a:noFill/>
          <a:effectLst>
            <a:outerShdw blurRad="50800" dist="38100" dir="13500000" algn="br" rotWithShape="0">
              <a:prstClr val="black">
                <a:alpha val="40000"/>
              </a:prstClr>
            </a:outerShdw>
          </a:effectLst>
        </p:spPr>
        <p:txBody>
          <a:bodyPr wrap="square" rtlCol="0">
            <a:spAutoFit/>
          </a:bodyPr>
          <a:lstStyle/>
          <a:p>
            <a:pPr>
              <a:spcAft>
                <a:spcPts val="600"/>
              </a:spcAft>
            </a:pPr>
            <a:r>
              <a:rPr lang="en-IN" sz="2400" dirty="0">
                <a:latin typeface="+mj-lt"/>
              </a:rPr>
              <a:t>In the month of JANUARY Cost of goods sold (cogs) reached it peak with the sum of 110754</a:t>
            </a:r>
          </a:p>
        </p:txBody>
      </p:sp>
      <p:sp>
        <p:nvSpPr>
          <p:cNvPr id="12" name="TextBox 11">
            <a:extLst>
              <a:ext uri="{FF2B5EF4-FFF2-40B4-BE49-F238E27FC236}">
                <a16:creationId xmlns:a16="http://schemas.microsoft.com/office/drawing/2014/main" id="{E5361AF4-30C2-EEBE-95D6-CB5A3ADFC8A2}"/>
              </a:ext>
            </a:extLst>
          </p:cNvPr>
          <p:cNvSpPr txBox="1"/>
          <p:nvPr/>
        </p:nvSpPr>
        <p:spPr>
          <a:xfrm>
            <a:off x="897567" y="4171722"/>
            <a:ext cx="4470400" cy="1646605"/>
          </a:xfrm>
          <a:prstGeom prst="rect">
            <a:avLst/>
          </a:prstGeom>
          <a:noFill/>
          <a:effectLst>
            <a:outerShdw blurRad="50800" dist="38100" dir="13500000" algn="br" rotWithShape="0">
              <a:prstClr val="black">
                <a:alpha val="40000"/>
              </a:prstClr>
            </a:outerShdw>
          </a:effectLst>
        </p:spPr>
        <p:txBody>
          <a:bodyPr wrap="square" rtlCol="0">
            <a:spAutoFit/>
          </a:bodyPr>
          <a:lstStyle/>
          <a:p>
            <a:pPr>
              <a:spcAft>
                <a:spcPts val="600"/>
              </a:spcAft>
            </a:pPr>
            <a:r>
              <a:rPr lang="en-US" sz="2400" dirty="0">
                <a:latin typeface="+mj-lt"/>
              </a:rPr>
              <a:t>Which product line generated the highest revenue?</a:t>
            </a:r>
          </a:p>
          <a:p>
            <a:pPr marL="342900" indent="-342900">
              <a:spcAft>
                <a:spcPts val="600"/>
              </a:spcAft>
              <a:buFont typeface="Arial" panose="020B0604020202020204" pitchFamily="34" charset="0"/>
              <a:buChar char="•"/>
            </a:pPr>
            <a:r>
              <a:rPr lang="en-IN" sz="2400" dirty="0">
                <a:latin typeface="+mj-lt"/>
              </a:rPr>
              <a:t>Food and beverages	56144.96</a:t>
            </a:r>
          </a:p>
        </p:txBody>
      </p:sp>
    </p:spTree>
    <p:extLst>
      <p:ext uri="{BB962C8B-B14F-4D97-AF65-F5344CB8AC3E}">
        <p14:creationId xmlns:p14="http://schemas.microsoft.com/office/powerpoint/2010/main" val="56633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7539B-33E0-232F-F740-9510E65FE67E}"/>
              </a:ext>
            </a:extLst>
          </p:cNvPr>
          <p:cNvSpPr txBox="1"/>
          <p:nvPr/>
        </p:nvSpPr>
        <p:spPr>
          <a:xfrm>
            <a:off x="294640" y="609599"/>
            <a:ext cx="4846320" cy="2677656"/>
          </a:xfrm>
          <a:prstGeom prst="rect">
            <a:avLst/>
          </a:prstGeom>
          <a:noFill/>
          <a:effectLst>
            <a:outerShdw blurRad="50800" dist="38100" dir="13500000" algn="br" rotWithShape="0">
              <a:prstClr val="black">
                <a:alpha val="40000"/>
              </a:prstClr>
            </a:outerShdw>
          </a:effectLst>
        </p:spPr>
        <p:txBody>
          <a:bodyPr wrap="square" rtlCol="0">
            <a:spAutoFit/>
          </a:bodyPr>
          <a:lstStyle/>
          <a:p>
            <a:r>
              <a:rPr lang="en-IN" sz="2800" dirty="0">
                <a:solidFill>
                  <a:srgbClr val="374151"/>
                </a:solidFill>
                <a:highlight>
                  <a:srgbClr val="FFFFFF"/>
                </a:highlight>
                <a:latin typeface="+mj-lt"/>
              </a:rPr>
              <a:t>The P</a:t>
            </a:r>
            <a:r>
              <a:rPr lang="en-IN" sz="2800" b="0" i="0" dirty="0">
                <a:solidFill>
                  <a:srgbClr val="374151"/>
                </a:solidFill>
                <a:effectLst/>
                <a:highlight>
                  <a:srgbClr val="FFFFFF"/>
                </a:highlight>
                <a:latin typeface="+mj-lt"/>
              </a:rPr>
              <a:t>roduct line </a:t>
            </a:r>
          </a:p>
          <a:p>
            <a:r>
              <a:rPr lang="en-IN" sz="2800" b="0" i="0" dirty="0">
                <a:solidFill>
                  <a:srgbClr val="374151"/>
                </a:solidFill>
                <a:effectLst/>
                <a:highlight>
                  <a:srgbClr val="FFFFFF"/>
                </a:highlight>
                <a:latin typeface="+mj-lt"/>
              </a:rPr>
              <a:t>– </a:t>
            </a:r>
            <a:r>
              <a:rPr lang="en-IN" sz="2800" dirty="0">
                <a:solidFill>
                  <a:srgbClr val="374151"/>
                </a:solidFill>
                <a:highlight>
                  <a:srgbClr val="FFFFFF"/>
                </a:highlight>
                <a:latin typeface="+mj-lt"/>
              </a:rPr>
              <a:t>FOOD &amp; BEVERAGES </a:t>
            </a:r>
            <a:r>
              <a:rPr lang="en-IN" sz="2800" b="0" i="0" dirty="0">
                <a:solidFill>
                  <a:srgbClr val="374151"/>
                </a:solidFill>
                <a:effectLst/>
                <a:highlight>
                  <a:srgbClr val="FFFFFF"/>
                </a:highlight>
                <a:latin typeface="+mj-lt"/>
              </a:rPr>
              <a:t>generated the highest revenue among all the items in the 1</a:t>
            </a:r>
            <a:r>
              <a:rPr lang="en-IN" sz="2800" b="0" i="0" baseline="30000" dirty="0">
                <a:solidFill>
                  <a:srgbClr val="374151"/>
                </a:solidFill>
                <a:effectLst/>
                <a:highlight>
                  <a:srgbClr val="FFFFFF"/>
                </a:highlight>
                <a:latin typeface="+mj-lt"/>
              </a:rPr>
              <a:t>st</a:t>
            </a:r>
            <a:r>
              <a:rPr lang="en-IN" sz="2800" b="0" i="0" dirty="0">
                <a:solidFill>
                  <a:srgbClr val="374151"/>
                </a:solidFill>
                <a:effectLst/>
                <a:highlight>
                  <a:srgbClr val="FFFFFF"/>
                </a:highlight>
                <a:latin typeface="+mj-lt"/>
              </a:rPr>
              <a:t> quarter of the year 2019 with the REVENUE </a:t>
            </a:r>
            <a:r>
              <a:rPr lang="en-IN" sz="2800" dirty="0">
                <a:solidFill>
                  <a:srgbClr val="374151"/>
                </a:solidFill>
                <a:highlight>
                  <a:srgbClr val="FFFFFF"/>
                </a:highlight>
                <a:latin typeface="+mj-lt"/>
              </a:rPr>
              <a:t>of 56144 </a:t>
            </a:r>
            <a:endParaRPr lang="en-IN" sz="2800" dirty="0">
              <a:latin typeface="+mj-lt"/>
            </a:endParaRPr>
          </a:p>
        </p:txBody>
      </p:sp>
      <p:sp>
        <p:nvSpPr>
          <p:cNvPr id="3" name="TextBox 2">
            <a:extLst>
              <a:ext uri="{FF2B5EF4-FFF2-40B4-BE49-F238E27FC236}">
                <a16:creationId xmlns:a16="http://schemas.microsoft.com/office/drawing/2014/main" id="{99C6EB10-3E75-2326-9734-26C60684F87D}"/>
              </a:ext>
            </a:extLst>
          </p:cNvPr>
          <p:cNvSpPr txBox="1"/>
          <p:nvPr/>
        </p:nvSpPr>
        <p:spPr>
          <a:xfrm>
            <a:off x="5963920" y="4076422"/>
            <a:ext cx="5293360" cy="2246769"/>
          </a:xfrm>
          <a:prstGeom prst="rect">
            <a:avLst/>
          </a:prstGeom>
          <a:noFill/>
          <a:effectLst>
            <a:outerShdw blurRad="50800" dist="38100" dir="10800000" algn="r" rotWithShape="0">
              <a:prstClr val="black">
                <a:alpha val="40000"/>
              </a:prstClr>
            </a:outerShdw>
          </a:effectLst>
        </p:spPr>
        <p:txBody>
          <a:bodyPr wrap="square" rtlCol="0">
            <a:spAutoFit/>
          </a:bodyPr>
          <a:lstStyle/>
          <a:p>
            <a:r>
              <a:rPr lang="en-IN" sz="2800" dirty="0">
                <a:latin typeface="+mj-lt"/>
              </a:rPr>
              <a:t>The city with the highest revenue recorded for the 1</a:t>
            </a:r>
            <a:r>
              <a:rPr lang="en-IN" sz="2800" baseline="30000" dirty="0">
                <a:latin typeface="+mj-lt"/>
              </a:rPr>
              <a:t>st</a:t>
            </a:r>
            <a:r>
              <a:rPr lang="en-IN" sz="2800" dirty="0">
                <a:latin typeface="+mj-lt"/>
              </a:rPr>
              <a:t> quarter of the year 2019 among the 3 cities is :  </a:t>
            </a:r>
          </a:p>
          <a:p>
            <a:endParaRPr lang="en-IN" sz="2800" dirty="0">
              <a:latin typeface="+mj-lt"/>
            </a:endParaRPr>
          </a:p>
          <a:p>
            <a:r>
              <a:rPr lang="en-IN" sz="2800" dirty="0">
                <a:latin typeface="+mj-lt"/>
              </a:rPr>
              <a:t> -      NAY PYI TAW</a:t>
            </a:r>
          </a:p>
        </p:txBody>
      </p:sp>
      <p:pic>
        <p:nvPicPr>
          <p:cNvPr id="13" name="Picture 12">
            <a:extLst>
              <a:ext uri="{FF2B5EF4-FFF2-40B4-BE49-F238E27FC236}">
                <a16:creationId xmlns:a16="http://schemas.microsoft.com/office/drawing/2014/main" id="{631619C8-26A3-F584-7304-6868F48EC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6080" y="534809"/>
            <a:ext cx="5625093" cy="2768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D59BBCC9-BAE2-AF5E-7B99-84620CD2C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320" y="4001632"/>
            <a:ext cx="4399280" cy="26688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0992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6C02D45-078E-F7B1-D96B-EC2ED045E02D}"/>
              </a:ext>
            </a:extLst>
          </p:cNvPr>
          <p:cNvSpPr txBox="1"/>
          <p:nvPr/>
        </p:nvSpPr>
        <p:spPr>
          <a:xfrm>
            <a:off x="640080" y="2706624"/>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a:t>* The product line, Fashion Accessories most    frequently associated with the gender – FEMALE </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r>
              <a:rPr lang="en-US" sz="2200"/>
              <a:t>* The product line, Health &amp; Beauty associated most frequently associated with the gender – MALE </a:t>
            </a:r>
          </a:p>
          <a:p>
            <a:pPr indent="-228600">
              <a:lnSpc>
                <a:spcPct val="90000"/>
              </a:lnSpc>
              <a:spcAft>
                <a:spcPts val="600"/>
              </a:spcAft>
              <a:buFont typeface="Arial" panose="020B0604020202020204" pitchFamily="34" charset="0"/>
              <a:buChar char="•"/>
            </a:pPr>
            <a:endParaRPr lang="en-US" sz="2200"/>
          </a:p>
        </p:txBody>
      </p:sp>
      <p:pic>
        <p:nvPicPr>
          <p:cNvPr id="5" name="Picture 4">
            <a:extLst>
              <a:ext uri="{FF2B5EF4-FFF2-40B4-BE49-F238E27FC236}">
                <a16:creationId xmlns:a16="http://schemas.microsoft.com/office/drawing/2014/main" id="{8BCB03CA-263C-07D6-B7BC-810EE95F7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410" y="329183"/>
            <a:ext cx="3811076" cy="3429969"/>
          </a:xfrm>
          <a:prstGeom prst="rect">
            <a:avLst/>
          </a:prstGeom>
        </p:spPr>
      </p:pic>
      <p:pic>
        <p:nvPicPr>
          <p:cNvPr id="9" name="Picture 8">
            <a:extLst>
              <a:ext uri="{FF2B5EF4-FFF2-40B4-BE49-F238E27FC236}">
                <a16:creationId xmlns:a16="http://schemas.microsoft.com/office/drawing/2014/main" id="{B686E473-C2E1-BE30-8F4B-ED90F54ADE7A}"/>
              </a:ext>
            </a:extLst>
          </p:cNvPr>
          <p:cNvPicPr>
            <a:picLocks noChangeAspect="1"/>
          </p:cNvPicPr>
          <p:nvPr/>
        </p:nvPicPr>
        <p:blipFill rotWithShape="1">
          <a:blip r:embed="rId3">
            <a:extLst>
              <a:ext uri="{28A0092B-C50C-407E-A947-70E740481C1C}">
                <a14:useLocalDpi xmlns:a14="http://schemas.microsoft.com/office/drawing/2010/main" val="0"/>
              </a:ext>
            </a:extLst>
          </a:blip>
          <a:srcRect l="13416" t="36984" r="16158" b="37390"/>
          <a:stretch/>
        </p:blipFill>
        <p:spPr>
          <a:xfrm>
            <a:off x="7863840" y="4652370"/>
            <a:ext cx="3995928" cy="1029918"/>
          </a:xfrm>
          <a:prstGeom prst="rect">
            <a:avLst/>
          </a:prstGeom>
        </p:spPr>
      </p:pic>
    </p:spTree>
    <p:extLst>
      <p:ext uri="{BB962C8B-B14F-4D97-AF65-F5344CB8AC3E}">
        <p14:creationId xmlns:p14="http://schemas.microsoft.com/office/powerpoint/2010/main" val="35895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030DC2-A920-1BB7-2E39-327160EF67B0}"/>
              </a:ext>
            </a:extLst>
          </p:cNvPr>
          <p:cNvPicPr>
            <a:picLocks noChangeAspect="1"/>
          </p:cNvPicPr>
          <p:nvPr/>
        </p:nvPicPr>
        <p:blipFill rotWithShape="1">
          <a:blip r:embed="rId2">
            <a:extLst>
              <a:ext uri="{28A0092B-C50C-407E-A947-70E740481C1C}">
                <a14:useLocalDpi xmlns:a14="http://schemas.microsoft.com/office/drawing/2010/main" val="0"/>
              </a:ext>
            </a:extLst>
          </a:blip>
          <a:srcRect l="17445" t="21160" r="33967" b="31884"/>
          <a:stretch/>
        </p:blipFill>
        <p:spPr>
          <a:xfrm>
            <a:off x="904240" y="1562100"/>
            <a:ext cx="6868348" cy="373380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8B326588-F19C-4616-BC56-A84C47C4DCFA}"/>
              </a:ext>
            </a:extLst>
          </p:cNvPr>
          <p:cNvSpPr txBox="1"/>
          <p:nvPr/>
        </p:nvSpPr>
        <p:spPr>
          <a:xfrm>
            <a:off x="802640" y="467360"/>
            <a:ext cx="4907280" cy="954107"/>
          </a:xfrm>
          <a:prstGeom prst="rect">
            <a:avLst/>
          </a:prstGeom>
          <a:noFill/>
        </p:spPr>
        <p:txBody>
          <a:bodyPr wrap="square" rtlCol="0">
            <a:spAutoFit/>
          </a:bodyPr>
          <a:lstStyle/>
          <a:p>
            <a:r>
              <a:rPr lang="en-IN" sz="2800" dirty="0">
                <a:latin typeface="+mj-lt"/>
              </a:rPr>
              <a:t>The average ratings for each product line :</a:t>
            </a:r>
          </a:p>
        </p:txBody>
      </p:sp>
    </p:spTree>
    <p:extLst>
      <p:ext uri="{BB962C8B-B14F-4D97-AF65-F5344CB8AC3E}">
        <p14:creationId xmlns:p14="http://schemas.microsoft.com/office/powerpoint/2010/main" val="3210550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D6F97D87-2279-4812-F25B-D297ADE6D663}"/>
              </a:ext>
            </a:extLst>
          </p:cNvPr>
          <p:cNvGraphicFramePr/>
          <p:nvPr>
            <p:extLst>
              <p:ext uri="{D42A27DB-BD31-4B8C-83A1-F6EECF244321}">
                <p14:modId xmlns:p14="http://schemas.microsoft.com/office/powerpoint/2010/main" val="399519647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91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AA1FE2C-6F00-54D1-F8DE-3833F7B7220E}"/>
              </a:ext>
            </a:extLst>
          </p:cNvPr>
          <p:cNvSpPr txBox="1"/>
          <p:nvPr/>
        </p:nvSpPr>
        <p:spPr>
          <a:xfrm>
            <a:off x="753161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a:latin typeface="+mj-lt"/>
                <a:ea typeface="+mj-ea"/>
                <a:cs typeface="+mj-cs"/>
              </a:rPr>
              <a:t>The city with highest VAT percentage is : </a:t>
            </a:r>
          </a:p>
          <a:p>
            <a:pPr>
              <a:lnSpc>
                <a:spcPct val="90000"/>
              </a:lnSpc>
              <a:spcBef>
                <a:spcPct val="0"/>
              </a:spcBef>
              <a:spcAft>
                <a:spcPts val="600"/>
              </a:spcAft>
            </a:pPr>
            <a:r>
              <a:rPr lang="en-US" sz="3400">
                <a:latin typeface="+mj-lt"/>
                <a:ea typeface="+mj-ea"/>
                <a:cs typeface="+mj-cs"/>
              </a:rPr>
              <a:t>NAHPYITAW </a:t>
            </a:r>
          </a:p>
        </p:txBody>
      </p:sp>
      <p:pic>
        <p:nvPicPr>
          <p:cNvPr id="7" name="Picture 6">
            <a:extLst>
              <a:ext uri="{FF2B5EF4-FFF2-40B4-BE49-F238E27FC236}">
                <a16:creationId xmlns:a16="http://schemas.microsoft.com/office/drawing/2014/main" id="{10D43C8A-BBEA-D80C-5EAA-539F5E9BDE64}"/>
              </a:ext>
            </a:extLst>
          </p:cNvPr>
          <p:cNvPicPr>
            <a:picLocks noChangeAspect="1"/>
          </p:cNvPicPr>
          <p:nvPr/>
        </p:nvPicPr>
        <p:blipFill>
          <a:blip r:embed="rId2">
            <a:extLst>
              <a:ext uri="{28A0092B-C50C-407E-A947-70E740481C1C}">
                <a14:useLocalDpi xmlns:a14="http://schemas.microsoft.com/office/drawing/2010/main" val="0"/>
              </a:ext>
            </a:extLst>
          </a:blip>
          <a:srcRect t="1130"/>
          <a:stretch/>
        </p:blipFill>
        <p:spPr>
          <a:xfrm>
            <a:off x="1" y="10"/>
            <a:ext cx="6936390" cy="6857990"/>
          </a:xfrm>
          <a:prstGeom prst="rect">
            <a:avLst/>
          </a:prstGeom>
        </p:spPr>
      </p:pic>
      <p:sp>
        <p:nvSpPr>
          <p:cNvPr id="5" name="TextBox 4">
            <a:extLst>
              <a:ext uri="{FF2B5EF4-FFF2-40B4-BE49-F238E27FC236}">
                <a16:creationId xmlns:a16="http://schemas.microsoft.com/office/drawing/2014/main" id="{897CD2D0-39F5-35B0-8E2C-E9E7C721FE1A}"/>
              </a:ext>
            </a:extLst>
          </p:cNvPr>
          <p:cNvSpPr txBox="1"/>
          <p:nvPr/>
        </p:nvSpPr>
        <p:spPr>
          <a:xfrm>
            <a:off x="7531610" y="243420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The customer type with the highest VAT payments are customers with exclusive membership with the VAT contribution of 7820.</a:t>
            </a:r>
          </a:p>
        </p:txBody>
      </p:sp>
    </p:spTree>
    <p:extLst>
      <p:ext uri="{BB962C8B-B14F-4D97-AF65-F5344CB8AC3E}">
        <p14:creationId xmlns:p14="http://schemas.microsoft.com/office/powerpoint/2010/main" val="114599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7815B4-9F66-AD5C-1768-1E0FE61901E9}"/>
              </a:ext>
            </a:extLst>
          </p:cNvPr>
          <p:cNvSpPr txBox="1"/>
          <p:nvPr/>
        </p:nvSpPr>
        <p:spPr>
          <a:xfrm>
            <a:off x="568960" y="544493"/>
            <a:ext cx="4124960" cy="954107"/>
          </a:xfrm>
          <a:prstGeom prst="rect">
            <a:avLst/>
          </a:prstGeom>
          <a:noFill/>
        </p:spPr>
        <p:txBody>
          <a:bodyPr wrap="square" rtlCol="0">
            <a:spAutoFit/>
          </a:bodyPr>
          <a:lstStyle/>
          <a:p>
            <a:r>
              <a:rPr lang="en-IN" sz="2800" b="0" i="0" dirty="0">
                <a:solidFill>
                  <a:srgbClr val="374151"/>
                </a:solidFill>
                <a:effectLst/>
                <a:highlight>
                  <a:srgbClr val="FFFFFF"/>
                </a:highlight>
                <a:latin typeface="+mj-lt"/>
              </a:rPr>
              <a:t>The count of distinct customer types in the dataset is : 2 </a:t>
            </a:r>
          </a:p>
        </p:txBody>
      </p:sp>
      <p:sp>
        <p:nvSpPr>
          <p:cNvPr id="3" name="TextBox 2">
            <a:extLst>
              <a:ext uri="{FF2B5EF4-FFF2-40B4-BE49-F238E27FC236}">
                <a16:creationId xmlns:a16="http://schemas.microsoft.com/office/drawing/2014/main" id="{C6D449BE-B0D9-AEB0-B2B1-58E5E7B9CDAE}"/>
              </a:ext>
            </a:extLst>
          </p:cNvPr>
          <p:cNvSpPr txBox="1"/>
          <p:nvPr/>
        </p:nvSpPr>
        <p:spPr>
          <a:xfrm>
            <a:off x="568960" y="2269152"/>
            <a:ext cx="4866640" cy="954107"/>
          </a:xfrm>
          <a:prstGeom prst="rect">
            <a:avLst/>
          </a:prstGeom>
          <a:noFill/>
        </p:spPr>
        <p:txBody>
          <a:bodyPr wrap="square" rtlCol="0">
            <a:spAutoFit/>
          </a:bodyPr>
          <a:lstStyle/>
          <a:p>
            <a:r>
              <a:rPr lang="en-IN" sz="2800" b="0" i="0" dirty="0">
                <a:solidFill>
                  <a:srgbClr val="374151"/>
                </a:solidFill>
                <a:effectLst/>
                <a:highlight>
                  <a:srgbClr val="FFFFFF"/>
                </a:highlight>
                <a:latin typeface="+mj-lt"/>
              </a:rPr>
              <a:t>The count of distinct payment methods in the dataset is : 3 </a:t>
            </a:r>
            <a:endParaRPr lang="en-IN" sz="2800" dirty="0">
              <a:latin typeface="+mj-lt"/>
            </a:endParaRPr>
          </a:p>
        </p:txBody>
      </p:sp>
      <p:sp>
        <p:nvSpPr>
          <p:cNvPr id="4" name="TextBox 3">
            <a:extLst>
              <a:ext uri="{FF2B5EF4-FFF2-40B4-BE49-F238E27FC236}">
                <a16:creationId xmlns:a16="http://schemas.microsoft.com/office/drawing/2014/main" id="{4BF7BE7B-3E11-5548-4235-380710AE4FA7}"/>
              </a:ext>
            </a:extLst>
          </p:cNvPr>
          <p:cNvSpPr txBox="1"/>
          <p:nvPr/>
        </p:nvSpPr>
        <p:spPr>
          <a:xfrm>
            <a:off x="568960" y="3516757"/>
            <a:ext cx="4389120" cy="954107"/>
          </a:xfrm>
          <a:prstGeom prst="rect">
            <a:avLst/>
          </a:prstGeom>
          <a:noFill/>
        </p:spPr>
        <p:txBody>
          <a:bodyPr wrap="square" rtlCol="0">
            <a:spAutoFit/>
          </a:bodyPr>
          <a:lstStyle/>
          <a:p>
            <a:r>
              <a:rPr lang="en-IN" sz="2800" dirty="0">
                <a:latin typeface="+mj-lt"/>
              </a:rPr>
              <a:t>The customer type occurs most frequently is : Membership holders</a:t>
            </a:r>
          </a:p>
        </p:txBody>
      </p:sp>
      <p:sp>
        <p:nvSpPr>
          <p:cNvPr id="5" name="TextBox 4">
            <a:extLst>
              <a:ext uri="{FF2B5EF4-FFF2-40B4-BE49-F238E27FC236}">
                <a16:creationId xmlns:a16="http://schemas.microsoft.com/office/drawing/2014/main" id="{1AA36073-7DB5-433F-A12A-289A6C79DE04}"/>
              </a:ext>
            </a:extLst>
          </p:cNvPr>
          <p:cNvSpPr txBox="1"/>
          <p:nvPr/>
        </p:nvSpPr>
        <p:spPr>
          <a:xfrm>
            <a:off x="568960" y="4927823"/>
            <a:ext cx="3759200" cy="1569660"/>
          </a:xfrm>
          <a:prstGeom prst="rect">
            <a:avLst/>
          </a:prstGeom>
          <a:noFill/>
        </p:spPr>
        <p:txBody>
          <a:bodyPr wrap="square" rtlCol="0">
            <a:spAutoFit/>
          </a:bodyPr>
          <a:lstStyle/>
          <a:p>
            <a:r>
              <a:rPr lang="en-IN" sz="2400" b="0" i="0" dirty="0">
                <a:solidFill>
                  <a:srgbClr val="374151"/>
                </a:solidFill>
                <a:effectLst/>
                <a:highlight>
                  <a:srgbClr val="FFFFFF"/>
                </a:highlight>
                <a:latin typeface="+mj-lt"/>
              </a:rPr>
              <a:t>The customer type with the highest purchase frequency is : Membership holders with the total amount of 164223</a:t>
            </a:r>
            <a:endParaRPr lang="en-IN" sz="2400" dirty="0">
              <a:latin typeface="+mj-lt"/>
            </a:endParaRPr>
          </a:p>
        </p:txBody>
      </p:sp>
      <p:pic>
        <p:nvPicPr>
          <p:cNvPr id="7" name="Picture 6">
            <a:extLst>
              <a:ext uri="{FF2B5EF4-FFF2-40B4-BE49-F238E27FC236}">
                <a16:creationId xmlns:a16="http://schemas.microsoft.com/office/drawing/2014/main" id="{F71B9FBD-18A3-A18A-D6C6-50F45478C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4225" y="1097585"/>
            <a:ext cx="4876190" cy="4876190"/>
          </a:xfrm>
          <a:prstGeom prst="rect">
            <a:avLst/>
          </a:prstGeom>
        </p:spPr>
      </p:pic>
    </p:spTree>
    <p:extLst>
      <p:ext uri="{BB962C8B-B14F-4D97-AF65-F5344CB8AC3E}">
        <p14:creationId xmlns:p14="http://schemas.microsoft.com/office/powerpoint/2010/main" val="217800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9C197E-E28A-696C-37BA-FB270766A3C2}"/>
              </a:ext>
            </a:extLst>
          </p:cNvPr>
          <p:cNvSpPr txBox="1"/>
          <p:nvPr/>
        </p:nvSpPr>
        <p:spPr>
          <a:xfrm>
            <a:off x="8079978" y="208828"/>
            <a:ext cx="3369234" cy="1616203"/>
          </a:xfrm>
          <a:prstGeom prst="rect">
            <a:avLst/>
          </a:prstGeom>
        </p:spPr>
        <p:txBody>
          <a:bodyPr vert="horz" lIns="91440" tIns="45720" rIns="91440" bIns="45720" rtlCol="0" anchor="b">
            <a:normAutofit/>
          </a:bodyPr>
          <a:lstStyle/>
          <a:p>
            <a:pPr>
              <a:lnSpc>
                <a:spcPct val="90000"/>
              </a:lnSpc>
              <a:spcBef>
                <a:spcPct val="0"/>
              </a:spcBef>
              <a:spcAft>
                <a:spcPts val="600"/>
              </a:spcAft>
            </a:pPr>
            <a:br>
              <a:rPr lang="en-US" sz="3000" b="1" i="0" dirty="0">
                <a:effectLst/>
                <a:highlight>
                  <a:srgbClr val="FFFFFF"/>
                </a:highlight>
                <a:latin typeface="+mj-lt"/>
                <a:ea typeface="+mj-ea"/>
                <a:cs typeface="+mj-cs"/>
              </a:rPr>
            </a:br>
            <a:r>
              <a:rPr lang="en-US" sz="3000" b="1" i="0" dirty="0">
                <a:effectLst/>
                <a:highlight>
                  <a:srgbClr val="FFFFFF"/>
                </a:highlight>
                <a:latin typeface="+mj-lt"/>
                <a:ea typeface="+mj-ea"/>
                <a:cs typeface="+mj-cs"/>
              </a:rPr>
              <a:t>Sales Performance Report</a:t>
            </a:r>
            <a:endParaRPr lang="en-US" sz="3000" dirty="0">
              <a:latin typeface="+mj-lt"/>
              <a:ea typeface="+mj-ea"/>
              <a:cs typeface="+mj-cs"/>
            </a:endParaRPr>
          </a:p>
        </p:txBody>
      </p:sp>
      <p:pic>
        <p:nvPicPr>
          <p:cNvPr id="23" name="Picture 22" descr="School and office supplies">
            <a:extLst>
              <a:ext uri="{FF2B5EF4-FFF2-40B4-BE49-F238E27FC236}">
                <a16:creationId xmlns:a16="http://schemas.microsoft.com/office/drawing/2014/main" id="{94BA8C4E-BEAC-3C56-0BC0-823BC6C57275}"/>
              </a:ext>
            </a:extLst>
          </p:cNvPr>
          <p:cNvPicPr>
            <a:picLocks noChangeAspect="1"/>
          </p:cNvPicPr>
          <p:nvPr/>
        </p:nvPicPr>
        <p:blipFill>
          <a:blip r:embed="rId2"/>
          <a:srcRect l="28070" r="-1" b="-1"/>
          <a:stretch/>
        </p:blipFill>
        <p:spPr>
          <a:xfrm>
            <a:off x="20" y="10"/>
            <a:ext cx="7390243" cy="6857990"/>
          </a:xfrm>
          <a:prstGeom prst="rect">
            <a:avLst/>
          </a:prstGeom>
        </p:spPr>
      </p:pic>
      <p:sp>
        <p:nvSpPr>
          <p:cNvPr id="24" name="Rectangle 23">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Rectangle 21">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TextBox 11">
            <a:extLst>
              <a:ext uri="{FF2B5EF4-FFF2-40B4-BE49-F238E27FC236}">
                <a16:creationId xmlns:a16="http://schemas.microsoft.com/office/drawing/2014/main" id="{A8E27FCF-5DFF-298B-9B51-1574C3636167}"/>
              </a:ext>
            </a:extLst>
          </p:cNvPr>
          <p:cNvSpPr txBox="1"/>
          <p:nvPr/>
        </p:nvSpPr>
        <p:spPr>
          <a:xfrm>
            <a:off x="8079978" y="1910478"/>
            <a:ext cx="3369234" cy="4738694"/>
          </a:xfrm>
          <a:prstGeom prst="rect">
            <a:avLst/>
          </a:prstGeom>
        </p:spPr>
        <p:txBody>
          <a:bodyPr vert="horz" lIns="91440" tIns="45720" rIns="91440" bIns="45720" rtlCol="0" anchor="t">
            <a:normAutofit fontScale="92500"/>
          </a:bodyPr>
          <a:lstStyle/>
          <a:p>
            <a:pPr indent="-228600">
              <a:lnSpc>
                <a:spcPct val="90000"/>
              </a:lnSpc>
              <a:spcAft>
                <a:spcPts val="600"/>
              </a:spcAft>
              <a:buFont typeface="Arial" panose="020B0604020202020204" pitchFamily="34" charset="0"/>
              <a:buChar char="•"/>
            </a:pPr>
            <a:r>
              <a:rPr lang="en-US" sz="1200" b="1" i="0" dirty="0">
                <a:effectLst/>
                <a:highlight>
                  <a:srgbClr val="FFFFFF"/>
                </a:highlight>
              </a:rPr>
              <a:t>1. Addressing Low Performing Product Lines:</a:t>
            </a:r>
            <a:endParaRPr lang="en-US" sz="1200" b="0" i="0" dirty="0">
              <a:effectLst/>
              <a:highlight>
                <a:srgbClr val="FFFFFF"/>
              </a:highlight>
            </a:endParaRPr>
          </a:p>
          <a:p>
            <a:pPr indent="-228600">
              <a:lnSpc>
                <a:spcPct val="90000"/>
              </a:lnSpc>
              <a:spcAft>
                <a:spcPts val="600"/>
              </a:spcAft>
              <a:buFont typeface="Arial" panose="020B0604020202020204" pitchFamily="34" charset="0"/>
              <a:buChar char="•"/>
            </a:pPr>
            <a:r>
              <a:rPr lang="en-US" sz="1200" b="0" i="0" dirty="0">
                <a:effectLst/>
                <a:highlight>
                  <a:srgbClr val="FFFFFF"/>
                </a:highlight>
              </a:rPr>
              <a:t>The Home &amp; Lifestyle product line is currently experiencing the lowest sales. To address this, we need to implement enhanced marketing strategies and raise awareness about these products. This could involve targeted advertising campaigns, collaborating with influencers, and showcasing the unique features of these products to attract more customers.</a:t>
            </a:r>
          </a:p>
          <a:p>
            <a:pPr indent="-228600">
              <a:lnSpc>
                <a:spcPct val="90000"/>
              </a:lnSpc>
              <a:spcAft>
                <a:spcPts val="600"/>
              </a:spcAft>
              <a:buFont typeface="Arial" panose="020B0604020202020204" pitchFamily="34" charset="0"/>
              <a:buChar char="•"/>
            </a:pPr>
            <a:endParaRPr lang="en-US" sz="1200" b="0" i="0" dirty="0">
              <a:effectLst/>
              <a:highlight>
                <a:srgbClr val="FFFFFF"/>
              </a:highlight>
            </a:endParaRPr>
          </a:p>
          <a:p>
            <a:pPr indent="-228600">
              <a:lnSpc>
                <a:spcPct val="90000"/>
              </a:lnSpc>
              <a:spcAft>
                <a:spcPts val="600"/>
              </a:spcAft>
              <a:buFont typeface="Arial" panose="020B0604020202020204" pitchFamily="34" charset="0"/>
              <a:buChar char="•"/>
            </a:pPr>
            <a:r>
              <a:rPr lang="en-US" sz="1200" b="1" i="0" dirty="0">
                <a:effectLst/>
                <a:highlight>
                  <a:srgbClr val="FFFFFF"/>
                </a:highlight>
              </a:rPr>
              <a:t>2. Revenue Analysis for Q1 2019:</a:t>
            </a:r>
            <a:endParaRPr lang="en-US" sz="1200" b="0" i="0" dirty="0">
              <a:effectLst/>
              <a:highlight>
                <a:srgbClr val="FFFFFF"/>
              </a:highlight>
            </a:endParaRPr>
          </a:p>
          <a:p>
            <a:pPr indent="-228600">
              <a:lnSpc>
                <a:spcPct val="90000"/>
              </a:lnSpc>
              <a:spcAft>
                <a:spcPts val="600"/>
              </a:spcAft>
              <a:buFont typeface="Arial" panose="020B0604020202020204" pitchFamily="34" charset="0"/>
              <a:buChar char="•"/>
            </a:pPr>
            <a:r>
              <a:rPr lang="en-US" sz="1200" b="0" i="0" dirty="0">
                <a:effectLst/>
                <a:highlight>
                  <a:srgbClr val="FFFFFF"/>
                </a:highlight>
              </a:rPr>
              <a:t>In the first quarter of 2019, February recorded lower revenue compared to the other two months. This dip in sales during February requires further investigation to identify any underlying causes such as seasonal trends, competitor actions, or internal factors affecting consumer behavior.</a:t>
            </a:r>
          </a:p>
          <a:p>
            <a:pPr indent="-228600">
              <a:lnSpc>
                <a:spcPct val="90000"/>
              </a:lnSpc>
              <a:spcAft>
                <a:spcPts val="600"/>
              </a:spcAft>
              <a:buFont typeface="Arial" panose="020B0604020202020204" pitchFamily="34" charset="0"/>
              <a:buChar char="•"/>
            </a:pPr>
            <a:endParaRPr lang="en-US" sz="1200" b="0" i="0" dirty="0">
              <a:effectLst/>
              <a:highlight>
                <a:srgbClr val="FFFFFF"/>
              </a:highlight>
            </a:endParaRPr>
          </a:p>
          <a:p>
            <a:pPr indent="-228600">
              <a:lnSpc>
                <a:spcPct val="90000"/>
              </a:lnSpc>
              <a:spcAft>
                <a:spcPts val="600"/>
              </a:spcAft>
              <a:buFont typeface="Arial" panose="020B0604020202020204" pitchFamily="34" charset="0"/>
              <a:buChar char="•"/>
            </a:pPr>
            <a:r>
              <a:rPr lang="en-US" sz="1200" b="1" i="0" dirty="0">
                <a:effectLst/>
                <a:highlight>
                  <a:srgbClr val="FFFFFF"/>
                </a:highlight>
              </a:rPr>
              <a:t>3. Revenue Distribution Across Product Lines:</a:t>
            </a:r>
            <a:endParaRPr lang="en-US" sz="1200" b="0" i="0" dirty="0">
              <a:effectLst/>
              <a:highlight>
                <a:srgbClr val="FFFFFF"/>
              </a:highlight>
            </a:endParaRPr>
          </a:p>
          <a:p>
            <a:pPr indent="-228600">
              <a:lnSpc>
                <a:spcPct val="90000"/>
              </a:lnSpc>
              <a:spcAft>
                <a:spcPts val="600"/>
              </a:spcAft>
              <a:buFont typeface="Arial" panose="020B0604020202020204" pitchFamily="34" charset="0"/>
              <a:buChar char="•"/>
            </a:pPr>
            <a:r>
              <a:rPr lang="en-US" sz="1200" b="0" i="0" dirty="0">
                <a:effectLst/>
                <a:highlight>
                  <a:srgbClr val="FFFFFF"/>
                </a:highlight>
              </a:rPr>
              <a:t>Among the product lines, Food &amp; Beverages generated the highest revenue in Q1 2019, whereas sales for Health &amp; Beauty products were comparatively low. This suggests a potential opportunity for improvement in marketing and promotion strategies for Health &amp; Beauty products to boost sales.</a:t>
            </a:r>
          </a:p>
          <a:p>
            <a:pPr indent="-228600">
              <a:lnSpc>
                <a:spcPct val="90000"/>
              </a:lnSpc>
              <a:spcAft>
                <a:spcPts val="600"/>
              </a:spcAft>
              <a:buFont typeface="Arial" panose="020B0604020202020204" pitchFamily="34" charset="0"/>
              <a:buChar char="•"/>
            </a:pPr>
            <a:endParaRPr lang="en-US" sz="800" dirty="0"/>
          </a:p>
        </p:txBody>
      </p:sp>
      <p:sp>
        <p:nvSpPr>
          <p:cNvPr id="4" name="TextBox 3">
            <a:extLst>
              <a:ext uri="{FF2B5EF4-FFF2-40B4-BE49-F238E27FC236}">
                <a16:creationId xmlns:a16="http://schemas.microsoft.com/office/drawing/2014/main" id="{093DFCE5-85AD-8F19-39D8-2EB396A7B5A2}"/>
              </a:ext>
            </a:extLst>
          </p:cNvPr>
          <p:cNvSpPr txBox="1"/>
          <p:nvPr/>
        </p:nvSpPr>
        <p:spPr>
          <a:xfrm>
            <a:off x="538480" y="1127760"/>
            <a:ext cx="965200" cy="369332"/>
          </a:xfrm>
          <a:prstGeom prst="rect">
            <a:avLst/>
          </a:prstGeom>
          <a:noFill/>
        </p:spPr>
        <p:txBody>
          <a:bodyPr wrap="square" rtlCol="0">
            <a:spAutoFit/>
          </a:bodyPr>
          <a:lstStyle/>
          <a:p>
            <a:pPr>
              <a:spcAft>
                <a:spcPts val="600"/>
              </a:spcAft>
            </a:pPr>
            <a:r>
              <a:rPr lang="en-IN"/>
              <a:t> </a:t>
            </a:r>
          </a:p>
        </p:txBody>
      </p:sp>
    </p:spTree>
    <p:extLst>
      <p:ext uri="{BB962C8B-B14F-4D97-AF65-F5344CB8AC3E}">
        <p14:creationId xmlns:p14="http://schemas.microsoft.com/office/powerpoint/2010/main" val="414576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hanghai skyline">
            <a:extLst>
              <a:ext uri="{FF2B5EF4-FFF2-40B4-BE49-F238E27FC236}">
                <a16:creationId xmlns:a16="http://schemas.microsoft.com/office/drawing/2014/main" id="{DD5C98CD-8AC1-5F91-FA37-ECE64A198816}"/>
              </a:ext>
            </a:extLst>
          </p:cNvPr>
          <p:cNvPicPr>
            <a:picLocks noChangeAspect="1"/>
          </p:cNvPicPr>
          <p:nvPr/>
        </p:nvPicPr>
        <p:blipFill>
          <a:blip r:embed="rId2"/>
          <a:srcRect l="4285" r="1951"/>
          <a:stretch/>
        </p:blipFill>
        <p:spPr>
          <a:xfrm>
            <a:off x="2522356" y="10"/>
            <a:ext cx="9669642" cy="6857990"/>
          </a:xfrm>
          <a:prstGeom prst="rect">
            <a:avLst/>
          </a:prstGeom>
        </p:spPr>
      </p:pic>
      <p:sp>
        <p:nvSpPr>
          <p:cNvPr id="10"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D8189D7-89A9-89D4-30F6-F10C817A07AB}"/>
              </a:ext>
            </a:extLst>
          </p:cNvPr>
          <p:cNvSpPr txBox="1"/>
          <p:nvPr/>
        </p:nvSpPr>
        <p:spPr>
          <a:xfrm>
            <a:off x="315685" y="384336"/>
            <a:ext cx="3822189" cy="6257623"/>
          </a:xfrm>
          <a:prstGeom prst="rect">
            <a:avLst/>
          </a:prstGeom>
        </p:spPr>
        <p:txBody>
          <a:bodyPr vert="horz" lIns="91440" tIns="45720" rIns="91440" bIns="45720" rtlCol="0">
            <a:normAutofit fontScale="85000" lnSpcReduction="10000"/>
          </a:bodyPr>
          <a:lstStyle/>
          <a:p>
            <a:pPr>
              <a:lnSpc>
                <a:spcPct val="90000"/>
              </a:lnSpc>
              <a:spcAft>
                <a:spcPts val="600"/>
              </a:spcAft>
            </a:pPr>
            <a:r>
              <a:rPr lang="en-US" b="1" i="0" dirty="0">
                <a:effectLst/>
                <a:highlight>
                  <a:srgbClr val="FFFFFF"/>
                </a:highlight>
              </a:rPr>
              <a:t>4. Targeting </a:t>
            </a:r>
            <a:r>
              <a:rPr lang="en-US" b="1" dirty="0">
                <a:highlight>
                  <a:srgbClr val="FFFFFF"/>
                </a:highlight>
              </a:rPr>
              <a:t>L</a:t>
            </a:r>
            <a:r>
              <a:rPr lang="en-US" b="1" i="0" dirty="0">
                <a:effectLst/>
                <a:highlight>
                  <a:srgbClr val="FFFFFF"/>
                </a:highlight>
              </a:rPr>
              <a:t>ow Revenue  Cities:</a:t>
            </a:r>
            <a:endParaRPr lang="en-US" b="0" i="0" dirty="0">
              <a:effectLst/>
              <a:highlight>
                <a:srgbClr val="FFFFFF"/>
              </a:highlight>
            </a:endParaRPr>
          </a:p>
          <a:p>
            <a:pPr indent="-228600">
              <a:lnSpc>
                <a:spcPct val="90000"/>
              </a:lnSpc>
              <a:spcAft>
                <a:spcPts val="600"/>
              </a:spcAft>
              <a:buFont typeface="Arial" panose="020B0604020202020204" pitchFamily="34" charset="0"/>
              <a:buChar char="•"/>
            </a:pPr>
            <a:r>
              <a:rPr lang="en-US" b="0" i="0" dirty="0">
                <a:effectLst/>
                <a:highlight>
                  <a:srgbClr val="FFFFFF"/>
                </a:highlight>
              </a:rPr>
              <a:t>Naypyitaw, the capital city of Myanmar, recorded the highest revenue. To replicate this success in other cities, we need to implement new marketing strategies such as offering discounts, cashback incentives, and faster delivery options to attract more customers and increase sales in those areas.</a:t>
            </a:r>
          </a:p>
          <a:p>
            <a:pPr indent="-228600">
              <a:lnSpc>
                <a:spcPct val="90000"/>
              </a:lnSpc>
              <a:spcAft>
                <a:spcPts val="600"/>
              </a:spcAft>
              <a:buFont typeface="Arial" panose="020B0604020202020204" pitchFamily="34" charset="0"/>
              <a:buChar char="•"/>
            </a:pPr>
            <a:endParaRPr lang="en-US" b="0" i="0" dirty="0">
              <a:effectLst/>
              <a:highlight>
                <a:srgbClr val="FFFFFF"/>
              </a:highlight>
            </a:endParaRPr>
          </a:p>
          <a:p>
            <a:pPr>
              <a:lnSpc>
                <a:spcPct val="90000"/>
              </a:lnSpc>
              <a:spcAft>
                <a:spcPts val="600"/>
              </a:spcAft>
            </a:pPr>
            <a:r>
              <a:rPr lang="en-US" b="1" i="0" dirty="0">
                <a:effectLst/>
                <a:highlight>
                  <a:srgbClr val="FFFFFF"/>
                </a:highlight>
              </a:rPr>
              <a:t>5. Addressing Negative Feedback:</a:t>
            </a:r>
            <a:endParaRPr lang="en-US" b="0" i="0" dirty="0">
              <a:effectLst/>
              <a:highlight>
                <a:srgbClr val="FFFFFF"/>
              </a:highlight>
            </a:endParaRPr>
          </a:p>
          <a:p>
            <a:pPr indent="-228600">
              <a:lnSpc>
                <a:spcPct val="90000"/>
              </a:lnSpc>
              <a:spcAft>
                <a:spcPts val="600"/>
              </a:spcAft>
              <a:buFont typeface="Arial" panose="020B0604020202020204" pitchFamily="34" charset="0"/>
              <a:buChar char="•"/>
            </a:pPr>
            <a:r>
              <a:rPr lang="en-US" b="0" i="0" dirty="0">
                <a:effectLst/>
                <a:highlight>
                  <a:srgbClr val="FFFFFF"/>
                </a:highlight>
              </a:rPr>
              <a:t>There is a concerning trend of receiving more negative remarks than positive ones for our product lines. This requires urgent attention. We should focus on improving both product quality and service standards to enhance customer satisfaction and loyalty.</a:t>
            </a:r>
          </a:p>
          <a:p>
            <a:pPr indent="-228600">
              <a:lnSpc>
                <a:spcPct val="90000"/>
              </a:lnSpc>
              <a:spcAft>
                <a:spcPts val="600"/>
              </a:spcAft>
              <a:buFont typeface="Arial" panose="020B0604020202020204" pitchFamily="34" charset="0"/>
              <a:buChar char="•"/>
            </a:pPr>
            <a:endParaRPr lang="en-US" b="0" i="0" dirty="0">
              <a:effectLst/>
              <a:highlight>
                <a:srgbClr val="FFFFFF"/>
              </a:highlight>
            </a:endParaRPr>
          </a:p>
          <a:p>
            <a:pPr>
              <a:lnSpc>
                <a:spcPct val="90000"/>
              </a:lnSpc>
              <a:spcAft>
                <a:spcPts val="600"/>
              </a:spcAft>
            </a:pPr>
            <a:r>
              <a:rPr lang="en-US" b="1" i="0" dirty="0">
                <a:effectLst/>
                <a:highlight>
                  <a:srgbClr val="FFFFFF"/>
                </a:highlight>
              </a:rPr>
              <a:t>6. Customer Engagement Strategies:</a:t>
            </a:r>
            <a:endParaRPr lang="en-US" b="0" i="0" dirty="0">
              <a:effectLst/>
              <a:highlight>
                <a:srgbClr val="FFFFFF"/>
              </a:highlight>
            </a:endParaRPr>
          </a:p>
          <a:p>
            <a:pPr indent="-228600">
              <a:lnSpc>
                <a:spcPct val="90000"/>
              </a:lnSpc>
              <a:spcAft>
                <a:spcPts val="600"/>
              </a:spcAft>
              <a:buFont typeface="Arial" panose="020B0604020202020204" pitchFamily="34" charset="0"/>
              <a:buChar char="•"/>
            </a:pPr>
            <a:r>
              <a:rPr lang="en-US" b="0" i="0" dirty="0">
                <a:effectLst/>
                <a:highlight>
                  <a:srgbClr val="FFFFFF"/>
                </a:highlight>
              </a:rPr>
              <a:t>Membership customers exhibit a higher purchase rate, indicating the effectiveness of premium offers in driving sales. We should extend similar offers to regular customers to incentivize them to join the membership program, thereby increasing customer retention and overall sales.</a:t>
            </a:r>
          </a:p>
          <a:p>
            <a:pPr indent="-228600">
              <a:lnSpc>
                <a:spcPct val="90000"/>
              </a:lnSpc>
              <a:spcAft>
                <a:spcPts val="600"/>
              </a:spcAft>
              <a:buFont typeface="Arial" panose="020B0604020202020204" pitchFamily="34" charset="0"/>
              <a:buChar char="•"/>
            </a:pPr>
            <a:br>
              <a:rPr lang="en-US" sz="1000" dirty="0"/>
            </a:br>
            <a:endParaRPr lang="en-US" sz="1000" dirty="0"/>
          </a:p>
        </p:txBody>
      </p:sp>
    </p:spTree>
    <p:extLst>
      <p:ext uri="{BB962C8B-B14F-4D97-AF65-F5344CB8AC3E}">
        <p14:creationId xmlns:p14="http://schemas.microsoft.com/office/powerpoint/2010/main" val="229367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588CD-EC07-1635-FD46-E10041AADE6D}"/>
              </a:ext>
            </a:extLst>
          </p:cNvPr>
          <p:cNvSpPr>
            <a:spLocks noGrp="1"/>
          </p:cNvSpPr>
          <p:nvPr>
            <p:ph type="title"/>
          </p:nvPr>
        </p:nvSpPr>
        <p:spPr>
          <a:xfrm>
            <a:off x="838200" y="728662"/>
            <a:ext cx="3785513" cy="3728853"/>
          </a:xfrm>
          <a:noFill/>
        </p:spPr>
        <p:txBody>
          <a:bodyPr vert="horz" lIns="91440" tIns="45720" rIns="91440" bIns="45720" rtlCol="0" anchor="b">
            <a:normAutofit/>
          </a:bodyPr>
          <a:lstStyle/>
          <a:p>
            <a:r>
              <a:rPr lang="en-US" sz="5200"/>
              <a:t>                         Analysing amazon sales data</a:t>
            </a:r>
          </a:p>
        </p:txBody>
      </p:sp>
      <p:pic>
        <p:nvPicPr>
          <p:cNvPr id="5" name="Content Placeholder 4">
            <a:extLst>
              <a:ext uri="{FF2B5EF4-FFF2-40B4-BE49-F238E27FC236}">
                <a16:creationId xmlns:a16="http://schemas.microsoft.com/office/drawing/2014/main" id="{D8E9B8A4-25AD-F474-E6BF-62B859A26D92}"/>
              </a:ext>
            </a:extLst>
          </p:cNvPr>
          <p:cNvPicPr>
            <a:picLocks noChangeAspect="1"/>
          </p:cNvPicPr>
          <p:nvPr/>
        </p:nvPicPr>
        <p:blipFill>
          <a:blip r:embed="rId2">
            <a:extLst>
              <a:ext uri="{28A0092B-C50C-407E-A947-70E740481C1C}">
                <a14:useLocalDpi xmlns:a14="http://schemas.microsoft.com/office/drawing/2010/main" val="0"/>
              </a:ext>
            </a:extLst>
          </a:blip>
          <a:srcRect l="2851" r="1844" b="2"/>
          <a:stretch/>
        </p:blipFill>
        <p:spPr>
          <a:xfrm>
            <a:off x="5009505" y="10"/>
            <a:ext cx="7182495" cy="6857990"/>
          </a:xfrm>
          <a:prstGeom prst="rect">
            <a:avLst/>
          </a:prstGeom>
        </p:spPr>
      </p:pic>
    </p:spTree>
    <p:extLst>
      <p:ext uri="{BB962C8B-B14F-4D97-AF65-F5344CB8AC3E}">
        <p14:creationId xmlns:p14="http://schemas.microsoft.com/office/powerpoint/2010/main" val="403937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ardboard boxes on conveyor belt">
            <a:extLst>
              <a:ext uri="{FF2B5EF4-FFF2-40B4-BE49-F238E27FC236}">
                <a16:creationId xmlns:a16="http://schemas.microsoft.com/office/drawing/2014/main" id="{D4363C3D-6568-79AE-B27F-34E3E133BA80}"/>
              </a:ext>
            </a:extLst>
          </p:cNvPr>
          <p:cNvPicPr>
            <a:picLocks noChangeAspect="1"/>
          </p:cNvPicPr>
          <p:nvPr/>
        </p:nvPicPr>
        <p:blipFill>
          <a:blip r:embed="rId2"/>
          <a:srcRect l="5884" r="-1" b="-1"/>
          <a:stretch/>
        </p:blipFill>
        <p:spPr>
          <a:xfrm>
            <a:off x="2522356"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B0ED39B-2EAF-0399-83E9-D09D4BADB937}"/>
              </a:ext>
            </a:extLst>
          </p:cNvPr>
          <p:cNvSpPr txBox="1"/>
          <p:nvPr/>
        </p:nvSpPr>
        <p:spPr>
          <a:xfrm>
            <a:off x="275493" y="1660477"/>
            <a:ext cx="3822189" cy="3742762"/>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000" b="1" i="0" dirty="0">
                <a:effectLst/>
                <a:highlight>
                  <a:srgbClr val="FFFFFF"/>
                </a:highlight>
              </a:rPr>
              <a:t>The major aim of this project is to gain insight into the sales data of Amazon to understand the different factors that affect sales of the different branches.</a:t>
            </a:r>
          </a:p>
          <a:p>
            <a:pPr indent="-228600">
              <a:lnSpc>
                <a:spcPct val="90000"/>
              </a:lnSpc>
              <a:spcAft>
                <a:spcPts val="600"/>
              </a:spcAft>
              <a:buFont typeface="Arial" panose="020B0604020202020204" pitchFamily="34" charset="0"/>
              <a:buChar char="•"/>
            </a:pPr>
            <a:endParaRPr lang="en-US" sz="2000" b="1" dirty="0">
              <a:highlight>
                <a:srgbClr val="FFFFFF"/>
              </a:highlight>
            </a:endParaRPr>
          </a:p>
          <a:p>
            <a:pPr indent="-228600">
              <a:lnSpc>
                <a:spcPct val="90000"/>
              </a:lnSpc>
              <a:spcAft>
                <a:spcPts val="600"/>
              </a:spcAft>
              <a:buFont typeface="Arial" panose="020B0604020202020204" pitchFamily="34" charset="0"/>
              <a:buChar char="•"/>
            </a:pPr>
            <a:endParaRPr lang="en-US" sz="2000" b="1" i="0" dirty="0">
              <a:effectLst/>
              <a:highlight>
                <a:srgbClr val="FFFFFF"/>
              </a:highlight>
            </a:endParaRPr>
          </a:p>
          <a:p>
            <a:pPr indent="-228600">
              <a:lnSpc>
                <a:spcPct val="90000"/>
              </a:lnSpc>
              <a:spcAft>
                <a:spcPts val="600"/>
              </a:spcAft>
              <a:buFont typeface="Arial" panose="020B0604020202020204" pitchFamily="34" charset="0"/>
              <a:buChar char="•"/>
            </a:pPr>
            <a:r>
              <a:rPr lang="en-US" sz="2000" b="1" dirty="0"/>
              <a:t>The goal of this project is to examine the amazon sales data in order to display top performing Branches, items , sales trends of various products and consumer behavior .</a:t>
            </a:r>
          </a:p>
          <a:p>
            <a:pPr indent="-228600">
              <a:lnSpc>
                <a:spcPct val="90000"/>
              </a:lnSpc>
              <a:spcAft>
                <a:spcPts val="600"/>
              </a:spcAft>
              <a:buFont typeface="Arial" panose="020B0604020202020204" pitchFamily="34" charset="0"/>
              <a:buChar char="•"/>
            </a:pPr>
            <a:endParaRPr lang="en-US" sz="1700" b="0" i="0" dirty="0">
              <a:effectLst/>
              <a:highlight>
                <a:srgbClr val="FFFFFF"/>
              </a:highlight>
            </a:endParaRPr>
          </a:p>
          <a:p>
            <a:pPr indent="-228600">
              <a:lnSpc>
                <a:spcPct val="90000"/>
              </a:lnSpc>
              <a:spcAft>
                <a:spcPts val="600"/>
              </a:spcAft>
              <a:buFont typeface="Arial" panose="020B0604020202020204" pitchFamily="34" charset="0"/>
              <a:buChar char="•"/>
            </a:pPr>
            <a:endParaRPr lang="en-US" sz="1700" dirty="0">
              <a:highlight>
                <a:srgbClr val="FFFFFF"/>
              </a:highlight>
            </a:endParaRPr>
          </a:p>
          <a:p>
            <a:pPr indent="-228600">
              <a:lnSpc>
                <a:spcPct val="90000"/>
              </a:lnSpc>
              <a:spcAft>
                <a:spcPts val="600"/>
              </a:spcAft>
              <a:buFont typeface="Arial" panose="020B0604020202020204" pitchFamily="34" charset="0"/>
              <a:buChar char="•"/>
            </a:pPr>
            <a:endParaRPr lang="en-US" sz="1700" dirty="0">
              <a:highlight>
                <a:srgbClr val="FFFFFF"/>
              </a:highlight>
            </a:endParaRP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173079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Desk with productivity items">
            <a:extLst>
              <a:ext uri="{FF2B5EF4-FFF2-40B4-BE49-F238E27FC236}">
                <a16:creationId xmlns:a16="http://schemas.microsoft.com/office/drawing/2014/main" id="{45AB8DF0-DD45-3A27-C3F8-837BDAFD74AC}"/>
              </a:ext>
            </a:extLst>
          </p:cNvPr>
          <p:cNvPicPr>
            <a:picLocks noChangeAspect="1"/>
          </p:cNvPicPr>
          <p:nvPr/>
        </p:nvPicPr>
        <p:blipFill>
          <a:blip r:embed="rId2"/>
          <a:srcRect l="5884" r="-1" b="-1"/>
          <a:stretch/>
        </p:blipFill>
        <p:spPr>
          <a:xfrm>
            <a:off x="2522356"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08EBBC0-5957-7250-A54A-3643F423805A}"/>
              </a:ext>
            </a:extLst>
          </p:cNvPr>
          <p:cNvSpPr txBox="1"/>
          <p:nvPr/>
        </p:nvSpPr>
        <p:spPr>
          <a:xfrm>
            <a:off x="386025" y="737428"/>
            <a:ext cx="3822189" cy="5383143"/>
          </a:xfrm>
          <a:prstGeom prst="rect">
            <a:avLst/>
          </a:prstGeom>
        </p:spPr>
        <p:txBody>
          <a:bodyPr vert="horz" lIns="91440" tIns="45720" rIns="91440" bIns="45720" rtlCol="0">
            <a:normAutofit fontScale="92500" lnSpcReduction="20000"/>
          </a:bodyPr>
          <a:lstStyle/>
          <a:p>
            <a:pPr>
              <a:lnSpc>
                <a:spcPct val="90000"/>
              </a:lnSpc>
            </a:pPr>
            <a:r>
              <a:rPr lang="en-US" sz="1900" b="1" dirty="0">
                <a:solidFill>
                  <a:srgbClr val="00B050"/>
                </a:solidFill>
                <a:effectLst/>
              </a:rPr>
              <a:t>Analysis List</a:t>
            </a:r>
            <a:br>
              <a:rPr lang="en-US" dirty="0">
                <a:effectLst/>
              </a:rPr>
            </a:br>
            <a:endParaRPr lang="en-US" dirty="0">
              <a:effectLst/>
            </a:endParaRPr>
          </a:p>
          <a:p>
            <a:pPr fontAlgn="base">
              <a:lnSpc>
                <a:spcPct val="90000"/>
              </a:lnSpc>
              <a:spcBef>
                <a:spcPts val="0"/>
              </a:spcBef>
              <a:spcAft>
                <a:spcPts val="1200"/>
              </a:spcAft>
            </a:pPr>
            <a:r>
              <a:rPr lang="en-US" b="1" dirty="0">
                <a:effectLst/>
              </a:rPr>
              <a:t>Product Analysis</a:t>
            </a:r>
            <a:endParaRPr lang="en-US" dirty="0">
              <a:effectLst/>
            </a:endParaRPr>
          </a:p>
          <a:p>
            <a:pPr marL="0" indent="-228600">
              <a:lnSpc>
                <a:spcPct val="90000"/>
              </a:lnSpc>
              <a:spcBef>
                <a:spcPts val="0"/>
              </a:spcBef>
              <a:spcAft>
                <a:spcPts val="1200"/>
              </a:spcAft>
              <a:buFont typeface="Arial" panose="020B0604020202020204" pitchFamily="34" charset="0"/>
              <a:buChar char="•"/>
            </a:pPr>
            <a:r>
              <a:rPr lang="en-US" dirty="0">
                <a:effectLst/>
              </a:rPr>
              <a:t>Conduct analysis on the data to understand the different product lines, the products lines performing best and the product lines that need to be improved.</a:t>
            </a:r>
          </a:p>
          <a:p>
            <a:pPr marL="0" indent="-228600">
              <a:lnSpc>
                <a:spcPct val="90000"/>
              </a:lnSpc>
              <a:spcBef>
                <a:spcPts val="0"/>
              </a:spcBef>
              <a:spcAft>
                <a:spcPts val="1200"/>
              </a:spcAft>
              <a:buFont typeface="Arial" panose="020B0604020202020204" pitchFamily="34" charset="0"/>
              <a:buChar char="•"/>
            </a:pPr>
            <a:endParaRPr lang="en-US" dirty="0">
              <a:effectLst/>
            </a:endParaRPr>
          </a:p>
          <a:p>
            <a:pPr fontAlgn="base">
              <a:lnSpc>
                <a:spcPct val="90000"/>
              </a:lnSpc>
              <a:spcBef>
                <a:spcPts val="0"/>
              </a:spcBef>
              <a:spcAft>
                <a:spcPts val="1200"/>
              </a:spcAft>
            </a:pPr>
            <a:r>
              <a:rPr lang="en-US" b="1" dirty="0">
                <a:effectLst/>
              </a:rPr>
              <a:t>Sales Analysis</a:t>
            </a:r>
            <a:endParaRPr lang="en-US" dirty="0">
              <a:effectLst/>
            </a:endParaRPr>
          </a:p>
          <a:p>
            <a:pPr marL="0" indent="-228600">
              <a:lnSpc>
                <a:spcPct val="90000"/>
              </a:lnSpc>
              <a:buFont typeface="Arial" panose="020B0604020202020204" pitchFamily="34" charset="0"/>
              <a:buChar char="•"/>
            </a:pPr>
            <a:r>
              <a:rPr lang="en-US" dirty="0">
                <a:effectLst/>
              </a:rPr>
              <a:t>The result of this can help us measure the effectiveness of each sales strategy the business applies and what modifications are needed to gain more sales.</a:t>
            </a:r>
            <a:br>
              <a:rPr lang="en-US" dirty="0">
                <a:effectLst/>
              </a:rPr>
            </a:br>
            <a:br>
              <a:rPr lang="en-US" dirty="0">
                <a:effectLst/>
              </a:rPr>
            </a:br>
            <a:endParaRPr lang="en-US" dirty="0">
              <a:effectLst/>
            </a:endParaRPr>
          </a:p>
          <a:p>
            <a:pPr fontAlgn="base">
              <a:lnSpc>
                <a:spcPct val="90000"/>
              </a:lnSpc>
              <a:spcBef>
                <a:spcPts val="0"/>
              </a:spcBef>
              <a:spcAft>
                <a:spcPts val="1200"/>
              </a:spcAft>
            </a:pPr>
            <a:r>
              <a:rPr lang="en-US" b="1" i="0" dirty="0">
                <a:effectLst/>
                <a:highlight>
                  <a:srgbClr val="FFFFFF"/>
                </a:highlight>
              </a:rPr>
              <a:t>Customer Analysis</a:t>
            </a:r>
            <a:endParaRPr lang="en-US" b="0" i="0" dirty="0">
              <a:effectLst/>
              <a:highlight>
                <a:srgbClr val="FFFFFF"/>
              </a:highlight>
            </a:endParaRPr>
          </a:p>
          <a:p>
            <a:pPr marL="0" indent="-228600">
              <a:lnSpc>
                <a:spcPct val="90000"/>
              </a:lnSpc>
              <a:spcBef>
                <a:spcPts val="0"/>
              </a:spcBef>
              <a:spcAft>
                <a:spcPts val="1200"/>
              </a:spcAft>
              <a:buFont typeface="Arial" panose="020B0604020202020204" pitchFamily="34" charset="0"/>
              <a:buChar char="•"/>
            </a:pPr>
            <a:r>
              <a:rPr lang="en-US" b="0" i="0" dirty="0">
                <a:effectLst/>
                <a:highlight>
                  <a:srgbClr val="FFFFFF"/>
                </a:highlight>
              </a:rPr>
              <a:t>This analysis aims to uncover the different customer segments, purchase trends and the profitability of each customer segment.</a:t>
            </a:r>
          </a:p>
          <a:p>
            <a:pPr>
              <a:lnSpc>
                <a:spcPct val="90000"/>
              </a:lnSpc>
            </a:pPr>
            <a:br>
              <a:rPr lang="en-US" sz="1000" dirty="0">
                <a:effectLst/>
              </a:rPr>
            </a:br>
            <a:endParaRPr lang="en-US" sz="1000" dirty="0"/>
          </a:p>
        </p:txBody>
      </p:sp>
    </p:spTree>
    <p:extLst>
      <p:ext uri="{BB962C8B-B14F-4D97-AF65-F5344CB8AC3E}">
        <p14:creationId xmlns:p14="http://schemas.microsoft.com/office/powerpoint/2010/main" val="89559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0D84413B-97E4-55D2-21B6-37D040BAEFFC}"/>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Tools used for analysing data</a:t>
            </a:r>
          </a:p>
        </p:txBody>
      </p:sp>
      <p:pic>
        <p:nvPicPr>
          <p:cNvPr id="9" name="Picture 8">
            <a:extLst>
              <a:ext uri="{FF2B5EF4-FFF2-40B4-BE49-F238E27FC236}">
                <a16:creationId xmlns:a16="http://schemas.microsoft.com/office/drawing/2014/main" id="{D000B7B2-2B45-8C34-4D4A-02BA35D0F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160" y="2337520"/>
            <a:ext cx="3365190" cy="3365190"/>
          </a:xfrm>
          <a:prstGeom prst="rect">
            <a:avLst/>
          </a:prstGeom>
        </p:spPr>
      </p:pic>
      <p:pic>
        <p:nvPicPr>
          <p:cNvPr id="5" name="Content Placeholder 4">
            <a:extLst>
              <a:ext uri="{FF2B5EF4-FFF2-40B4-BE49-F238E27FC236}">
                <a16:creationId xmlns:a16="http://schemas.microsoft.com/office/drawing/2014/main" id="{A9E4FC93-93D6-CCB7-9C3F-9FB24457BA1E}"/>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04156" y="2525612"/>
            <a:ext cx="4483510" cy="2989006"/>
          </a:xfrm>
          <a:prstGeom prst="rect">
            <a:avLst/>
          </a:prstGeom>
        </p:spPr>
      </p:pic>
      <p:sp>
        <p:nvSpPr>
          <p:cNvPr id="26" name="Freeform: Shape 25">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61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E59847C-3953-C618-8338-7BF28AD5C20F}"/>
              </a:ext>
            </a:extLst>
          </p:cNvPr>
          <p:cNvSpPr>
            <a:spLocks noGrp="1"/>
          </p:cNvSpPr>
          <p:nvPr>
            <p:ph type="title"/>
          </p:nvPr>
        </p:nvSpPr>
        <p:spPr>
          <a:xfrm>
            <a:off x="261257" y="-189557"/>
            <a:ext cx="6002110" cy="1495425"/>
          </a:xfrm>
        </p:spPr>
        <p:txBody>
          <a:bodyPr vert="horz" lIns="91440" tIns="45720" rIns="91440" bIns="45720" rtlCol="0" anchor="ctr">
            <a:normAutofit/>
          </a:bodyPr>
          <a:lstStyle/>
          <a:p>
            <a:r>
              <a:rPr lang="en-US" sz="4000" dirty="0"/>
              <a:t>Approach used</a:t>
            </a:r>
          </a:p>
        </p:txBody>
      </p:sp>
      <p:pic>
        <p:nvPicPr>
          <p:cNvPr id="8" name="Picture 7">
            <a:extLst>
              <a:ext uri="{FF2B5EF4-FFF2-40B4-BE49-F238E27FC236}">
                <a16:creationId xmlns:a16="http://schemas.microsoft.com/office/drawing/2014/main" id="{E149F849-3160-C148-3381-9428130CCCA5}"/>
              </a:ext>
            </a:extLst>
          </p:cNvPr>
          <p:cNvPicPr>
            <a:picLocks noChangeAspect="1"/>
          </p:cNvPicPr>
          <p:nvPr/>
        </p:nvPicPr>
        <p:blipFill>
          <a:blip r:embed="rId2"/>
          <a:srcRect l="16096" r="35492"/>
          <a:stretch/>
        </p:blipFill>
        <p:spPr>
          <a:xfrm>
            <a:off x="7199440" y="10"/>
            <a:ext cx="4992560" cy="6857990"/>
          </a:xfrm>
          <a:prstGeom prst="rect">
            <a:avLst/>
          </a:prstGeom>
          <a:effectLst/>
        </p:spPr>
      </p:pic>
      <p:graphicFrame>
        <p:nvGraphicFramePr>
          <p:cNvPr id="7" name="TextBox 4">
            <a:extLst>
              <a:ext uri="{FF2B5EF4-FFF2-40B4-BE49-F238E27FC236}">
                <a16:creationId xmlns:a16="http://schemas.microsoft.com/office/drawing/2014/main" id="{F54DFDC6-ADFE-495B-9A44-15A1689B1C65}"/>
              </a:ext>
            </a:extLst>
          </p:cNvPr>
          <p:cNvGraphicFramePr/>
          <p:nvPr>
            <p:extLst>
              <p:ext uri="{D42A27DB-BD31-4B8C-83A1-F6EECF244321}">
                <p14:modId xmlns:p14="http://schemas.microsoft.com/office/powerpoint/2010/main" val="2476451919"/>
              </p:ext>
            </p:extLst>
          </p:nvPr>
        </p:nvGraphicFramePr>
        <p:xfrm>
          <a:off x="310953" y="1115368"/>
          <a:ext cx="6577533" cy="50287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083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322FD-F58A-0699-FF5F-68F1AEACE541}"/>
              </a:ext>
            </a:extLst>
          </p:cNvPr>
          <p:cNvSpPr>
            <a:spLocks noGrp="1"/>
          </p:cNvSpPr>
          <p:nvPr>
            <p:ph type="title"/>
          </p:nvPr>
        </p:nvSpPr>
        <p:spPr>
          <a:xfrm>
            <a:off x="6832675" y="21143"/>
            <a:ext cx="4589493" cy="1578308"/>
          </a:xfrm>
        </p:spPr>
        <p:txBody>
          <a:bodyPr vert="horz" lIns="91440" tIns="45720" rIns="91440" bIns="45720" rtlCol="0" anchor="ctr">
            <a:normAutofit/>
          </a:bodyPr>
          <a:lstStyle/>
          <a:p>
            <a:r>
              <a:rPr lang="en-US" sz="4000" dirty="0"/>
              <a:t>Approach used</a:t>
            </a:r>
          </a:p>
        </p:txBody>
      </p:sp>
      <p:pic>
        <p:nvPicPr>
          <p:cNvPr id="7" name="Picture 6" descr="Sunset silhouette of scaffolding in construction site">
            <a:extLst>
              <a:ext uri="{FF2B5EF4-FFF2-40B4-BE49-F238E27FC236}">
                <a16:creationId xmlns:a16="http://schemas.microsoft.com/office/drawing/2014/main" id="{2F346515-EB8B-96B5-51E3-AB72B4659B63}"/>
              </a:ext>
            </a:extLst>
          </p:cNvPr>
          <p:cNvPicPr>
            <a:picLocks noChangeAspect="1"/>
          </p:cNvPicPr>
          <p:nvPr/>
        </p:nvPicPr>
        <p:blipFill>
          <a:blip r:embed="rId2"/>
          <a:srcRect l="18676" r="14820" b="-1"/>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5" name="TextBox 4">
            <a:extLst>
              <a:ext uri="{FF2B5EF4-FFF2-40B4-BE49-F238E27FC236}">
                <a16:creationId xmlns:a16="http://schemas.microsoft.com/office/drawing/2014/main" id="{4B85BA57-C9B5-7C92-80F3-9DDB35CB60E9}"/>
              </a:ext>
            </a:extLst>
          </p:cNvPr>
          <p:cNvSpPr txBox="1"/>
          <p:nvPr/>
        </p:nvSpPr>
        <p:spPr>
          <a:xfrm>
            <a:off x="6892119" y="1225899"/>
            <a:ext cx="4589491" cy="4736751"/>
          </a:xfrm>
          <a:prstGeom prst="rect">
            <a:avLst/>
          </a:prstGeom>
        </p:spPr>
        <p:txBody>
          <a:bodyPr vert="horz" lIns="91440" tIns="45720" rIns="91440" bIns="45720" rtlCol="0">
            <a:normAutofit fontScale="92500" lnSpcReduction="20000"/>
          </a:bodyPr>
          <a:lstStyle/>
          <a:p>
            <a:pPr indent="-228600" fontAlgn="base">
              <a:lnSpc>
                <a:spcPct val="90000"/>
              </a:lnSpc>
              <a:spcBef>
                <a:spcPts val="0"/>
              </a:spcBef>
              <a:spcAft>
                <a:spcPts val="600"/>
              </a:spcAft>
              <a:buFont typeface="Arial" panose="020B0604020202020204" pitchFamily="34" charset="0"/>
              <a:buChar char="•"/>
            </a:pPr>
            <a:r>
              <a:rPr lang="en-US" sz="1600" b="1" i="0" dirty="0">
                <a:effectLst/>
                <a:highlight>
                  <a:srgbClr val="FFFFFF"/>
                </a:highlight>
              </a:rPr>
              <a:t>Feature Engineering:</a:t>
            </a:r>
            <a:r>
              <a:rPr lang="en-US" sz="1600" b="0" i="0" dirty="0">
                <a:effectLst/>
                <a:highlight>
                  <a:srgbClr val="FFFFFF"/>
                </a:highlight>
              </a:rPr>
              <a:t> </a:t>
            </a:r>
          </a:p>
          <a:p>
            <a:pPr fontAlgn="base">
              <a:lnSpc>
                <a:spcPct val="90000"/>
              </a:lnSpc>
              <a:spcBef>
                <a:spcPts val="0"/>
              </a:spcBef>
              <a:spcAft>
                <a:spcPts val="600"/>
              </a:spcAft>
            </a:pPr>
            <a:endParaRPr lang="en-US" sz="1600" b="0" i="0" dirty="0">
              <a:effectLst/>
              <a:highlight>
                <a:srgbClr val="FFFFFF"/>
              </a:highlight>
            </a:endParaRPr>
          </a:p>
          <a:p>
            <a:pPr fontAlgn="base">
              <a:lnSpc>
                <a:spcPct val="90000"/>
              </a:lnSpc>
              <a:spcBef>
                <a:spcPts val="0"/>
              </a:spcBef>
              <a:spcAft>
                <a:spcPts val="600"/>
              </a:spcAft>
            </a:pPr>
            <a:r>
              <a:rPr lang="en-US" sz="1600" b="0" i="0" dirty="0">
                <a:effectLst/>
                <a:highlight>
                  <a:srgbClr val="FFFFFF"/>
                </a:highlight>
              </a:rPr>
              <a:t>This will help us generate some new columns from existing ones.</a:t>
            </a:r>
          </a:p>
          <a:p>
            <a:pPr fontAlgn="base">
              <a:lnSpc>
                <a:spcPct val="90000"/>
              </a:lnSpc>
              <a:spcBef>
                <a:spcPts val="0"/>
              </a:spcBef>
              <a:spcAft>
                <a:spcPts val="600"/>
              </a:spcAft>
            </a:pPr>
            <a:endParaRPr lang="en-US" sz="1600" b="0" i="0" dirty="0">
              <a:effectLst/>
              <a:highlight>
                <a:srgbClr val="FFFFFF"/>
              </a:highlight>
            </a:endParaRPr>
          </a:p>
          <a:p>
            <a:pPr indent="-228600" fontAlgn="base">
              <a:lnSpc>
                <a:spcPct val="90000"/>
              </a:lnSpc>
              <a:spcBef>
                <a:spcPts val="0"/>
              </a:spcBef>
              <a:spcAft>
                <a:spcPts val="600"/>
              </a:spcAft>
              <a:buFont typeface="Arial" panose="020B0604020202020204" pitchFamily="34" charset="0"/>
              <a:buChar char="•"/>
            </a:pPr>
            <a:r>
              <a:rPr lang="en-US" sz="1600" b="0" i="0" dirty="0">
                <a:effectLst/>
                <a:highlight>
                  <a:srgbClr val="FFFFFF"/>
                </a:highlight>
              </a:rPr>
              <a:t>Add a new column named </a:t>
            </a:r>
            <a:r>
              <a:rPr lang="en-US" sz="1600" b="0" i="0" dirty="0" err="1">
                <a:effectLst/>
                <a:highlight>
                  <a:srgbClr val="FFFFFF"/>
                </a:highlight>
              </a:rPr>
              <a:t>time_of_day</a:t>
            </a:r>
            <a:r>
              <a:rPr lang="en-US" sz="1600" b="0" i="0" dirty="0">
                <a:effectLst/>
                <a:highlight>
                  <a:srgbClr val="FFFFFF"/>
                </a:highlight>
              </a:rPr>
              <a:t> to give insight of sales in the Morning, Afternoon and Evening. This will help answer the question on which part of the day most sales are made.</a:t>
            </a:r>
          </a:p>
          <a:p>
            <a:pPr fontAlgn="base">
              <a:lnSpc>
                <a:spcPct val="90000"/>
              </a:lnSpc>
              <a:spcBef>
                <a:spcPts val="0"/>
              </a:spcBef>
              <a:spcAft>
                <a:spcPts val="600"/>
              </a:spcAft>
            </a:pPr>
            <a:endParaRPr lang="en-US" sz="1600" b="0" i="0" dirty="0">
              <a:effectLst/>
              <a:highlight>
                <a:srgbClr val="FFFFFF"/>
              </a:highlight>
            </a:endParaRPr>
          </a:p>
          <a:p>
            <a:pPr indent="-228600" fontAlgn="base">
              <a:lnSpc>
                <a:spcPct val="90000"/>
              </a:lnSpc>
              <a:spcBef>
                <a:spcPts val="0"/>
              </a:spcBef>
              <a:spcAft>
                <a:spcPts val="600"/>
              </a:spcAft>
              <a:buFont typeface="Arial" panose="020B0604020202020204" pitchFamily="34" charset="0"/>
              <a:buChar char="•"/>
            </a:pPr>
            <a:r>
              <a:rPr lang="en-US" sz="1600" b="0" i="0" dirty="0">
                <a:effectLst/>
                <a:highlight>
                  <a:srgbClr val="FFFFFF"/>
                </a:highlight>
              </a:rPr>
              <a:t>Add a new column named </a:t>
            </a:r>
            <a:r>
              <a:rPr lang="en-US" sz="1600" b="0" i="0" dirty="0" err="1">
                <a:effectLst/>
                <a:highlight>
                  <a:srgbClr val="FFFFFF"/>
                </a:highlight>
              </a:rPr>
              <a:t>day_name</a:t>
            </a:r>
            <a:r>
              <a:rPr lang="en-US" sz="1600" b="0" i="0" dirty="0">
                <a:effectLst/>
                <a:highlight>
                  <a:srgbClr val="FFFFFF"/>
                </a:highlight>
              </a:rPr>
              <a:t> that contains the extracted days of the week on which the given transaction took place (Mon, Tue, Wed, </a:t>
            </a:r>
            <a:r>
              <a:rPr lang="en-US" sz="1600" b="0" i="0" dirty="0" err="1">
                <a:effectLst/>
                <a:highlight>
                  <a:srgbClr val="FFFFFF"/>
                </a:highlight>
              </a:rPr>
              <a:t>Thur</a:t>
            </a:r>
            <a:r>
              <a:rPr lang="en-US" sz="1600" b="0" i="0" dirty="0">
                <a:effectLst/>
                <a:highlight>
                  <a:srgbClr val="FFFFFF"/>
                </a:highlight>
              </a:rPr>
              <a:t>, Fri). This will help answer the question on which week of the day each branch is busiest.</a:t>
            </a:r>
          </a:p>
          <a:p>
            <a:pPr fontAlgn="base">
              <a:lnSpc>
                <a:spcPct val="90000"/>
              </a:lnSpc>
              <a:spcBef>
                <a:spcPts val="0"/>
              </a:spcBef>
              <a:spcAft>
                <a:spcPts val="600"/>
              </a:spcAft>
            </a:pPr>
            <a:endParaRPr lang="en-US" sz="1600" b="0" i="0" dirty="0">
              <a:effectLst/>
              <a:highlight>
                <a:srgbClr val="FFFFFF"/>
              </a:highlight>
            </a:endParaRPr>
          </a:p>
          <a:p>
            <a:pPr indent="-228600" fontAlgn="base">
              <a:lnSpc>
                <a:spcPct val="90000"/>
              </a:lnSpc>
              <a:spcBef>
                <a:spcPts val="0"/>
              </a:spcBef>
              <a:spcAft>
                <a:spcPts val="600"/>
              </a:spcAft>
              <a:buFont typeface="Arial" panose="020B0604020202020204" pitchFamily="34" charset="0"/>
              <a:buChar char="•"/>
            </a:pPr>
            <a:r>
              <a:rPr lang="en-US" sz="1600" b="0" i="0" dirty="0">
                <a:effectLst/>
                <a:highlight>
                  <a:srgbClr val="FFFFFF"/>
                </a:highlight>
              </a:rPr>
              <a:t>Add a new column named </a:t>
            </a:r>
            <a:r>
              <a:rPr lang="en-US" sz="1600" b="0" i="0" dirty="0" err="1">
                <a:effectLst/>
                <a:highlight>
                  <a:srgbClr val="FFFFFF"/>
                </a:highlight>
              </a:rPr>
              <a:t>month_name</a:t>
            </a:r>
            <a:r>
              <a:rPr lang="en-US" sz="1600" b="0" i="0" dirty="0">
                <a:effectLst/>
                <a:highlight>
                  <a:srgbClr val="FFFFFF"/>
                </a:highlight>
              </a:rPr>
              <a:t> that contains the extracted months of the year on which the given transaction took place (Jan, Feb, Mar). Help determine which month of the year has the most sales and profit.</a:t>
            </a:r>
            <a:br>
              <a:rPr lang="en-US" sz="1600" b="0" i="0" dirty="0">
                <a:effectLst/>
                <a:highlight>
                  <a:srgbClr val="FFFFFF"/>
                </a:highlight>
              </a:rPr>
            </a:br>
            <a:endParaRPr lang="en-US" sz="1600" b="0" i="0" dirty="0">
              <a:effectLst/>
              <a:highlight>
                <a:srgbClr val="FFFFFF"/>
              </a:highlight>
            </a:endParaRPr>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361395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CBF75-95CB-1044-0078-4B3558B73F16}"/>
              </a:ext>
            </a:extLst>
          </p:cNvPr>
          <p:cNvSpPr txBox="1"/>
          <p:nvPr/>
        </p:nvSpPr>
        <p:spPr>
          <a:xfrm>
            <a:off x="741680" y="589280"/>
            <a:ext cx="9641840" cy="1384995"/>
          </a:xfrm>
          <a:prstGeom prst="rect">
            <a:avLst/>
          </a:prstGeom>
          <a:noFill/>
        </p:spPr>
        <p:txBody>
          <a:bodyPr wrap="square" rtlCol="0">
            <a:spAutoFit/>
          </a:bodyPr>
          <a:lstStyle/>
          <a:p>
            <a:r>
              <a:rPr lang="en-IN" sz="2800" dirty="0">
                <a:latin typeface="+mj-lt"/>
              </a:rPr>
              <a:t>  THE 3 DISTINCT CITIES IN MYANAMER</a:t>
            </a:r>
          </a:p>
          <a:p>
            <a:r>
              <a:rPr lang="en-IN" sz="2800" dirty="0">
                <a:solidFill>
                  <a:srgbClr val="002246"/>
                </a:solidFill>
                <a:highlight>
                  <a:srgbClr val="FFFFFF"/>
                </a:highlight>
                <a:latin typeface="+mj-lt"/>
              </a:rPr>
              <a:t>  T</a:t>
            </a:r>
            <a:r>
              <a:rPr lang="en-IN" sz="2800" b="0" i="0" dirty="0">
                <a:solidFill>
                  <a:srgbClr val="002246"/>
                </a:solidFill>
                <a:effectLst/>
                <a:highlight>
                  <a:srgbClr val="FFFFFF"/>
                </a:highlight>
                <a:latin typeface="+mj-lt"/>
              </a:rPr>
              <a:t>hree different branches of Amazon, respectively located in </a:t>
            </a:r>
          </a:p>
          <a:p>
            <a:r>
              <a:rPr lang="en-IN" sz="2800" b="0" i="0" dirty="0">
                <a:solidFill>
                  <a:srgbClr val="002246"/>
                </a:solidFill>
                <a:effectLst/>
                <a:highlight>
                  <a:srgbClr val="FFFFFF"/>
                </a:highlight>
                <a:latin typeface="+mj-lt"/>
              </a:rPr>
              <a:t>   Mandalay, Yangon and Naypyitaw</a:t>
            </a:r>
            <a:r>
              <a:rPr lang="en-IN" sz="2800" dirty="0">
                <a:solidFill>
                  <a:srgbClr val="002246"/>
                </a:solidFill>
                <a:highlight>
                  <a:srgbClr val="FFFFFF"/>
                </a:highlight>
                <a:latin typeface="SofiaPro"/>
              </a:rPr>
              <a:t> </a:t>
            </a:r>
            <a:endParaRPr lang="en-IN" dirty="0"/>
          </a:p>
        </p:txBody>
      </p:sp>
      <p:sp>
        <p:nvSpPr>
          <p:cNvPr id="6" name="TextBox 5">
            <a:extLst>
              <a:ext uri="{FF2B5EF4-FFF2-40B4-BE49-F238E27FC236}">
                <a16:creationId xmlns:a16="http://schemas.microsoft.com/office/drawing/2014/main" id="{3AF373EF-E37E-2B04-52C4-A24BFF8CA901}"/>
              </a:ext>
            </a:extLst>
          </p:cNvPr>
          <p:cNvSpPr txBox="1"/>
          <p:nvPr/>
        </p:nvSpPr>
        <p:spPr>
          <a:xfrm>
            <a:off x="2930447" y="2417595"/>
            <a:ext cx="5913120" cy="1815882"/>
          </a:xfrm>
          <a:prstGeom prst="rect">
            <a:avLst/>
          </a:prstGeom>
          <a:noFill/>
        </p:spPr>
        <p:txBody>
          <a:bodyPr wrap="square" rtlCol="0">
            <a:spAutoFit/>
          </a:bodyPr>
          <a:lstStyle/>
          <a:p>
            <a:r>
              <a:rPr lang="en-IN" sz="2800" dirty="0">
                <a:latin typeface="+mj-lt"/>
              </a:rPr>
              <a:t>Branches and its corresponding cities</a:t>
            </a:r>
          </a:p>
          <a:p>
            <a:endParaRPr lang="en-IN" sz="2800" dirty="0"/>
          </a:p>
          <a:p>
            <a:endParaRPr lang="en-IN" sz="2800" dirty="0"/>
          </a:p>
          <a:p>
            <a:endParaRPr lang="en-IN" sz="2800" dirty="0"/>
          </a:p>
        </p:txBody>
      </p:sp>
      <p:sp>
        <p:nvSpPr>
          <p:cNvPr id="7" name="TextBox 6">
            <a:extLst>
              <a:ext uri="{FF2B5EF4-FFF2-40B4-BE49-F238E27FC236}">
                <a16:creationId xmlns:a16="http://schemas.microsoft.com/office/drawing/2014/main" id="{93BF9292-5737-BB60-5E7D-A9AA6FA7DD41}"/>
              </a:ext>
            </a:extLst>
          </p:cNvPr>
          <p:cNvSpPr txBox="1"/>
          <p:nvPr/>
        </p:nvSpPr>
        <p:spPr>
          <a:xfrm>
            <a:off x="3798862" y="3111328"/>
            <a:ext cx="3083559" cy="1938992"/>
          </a:xfrm>
          <a:prstGeom prst="rect">
            <a:avLst/>
          </a:prstGeom>
          <a:noFill/>
        </p:spPr>
        <p:txBody>
          <a:bodyPr wrap="square" rtlCol="0">
            <a:spAutoFit/>
          </a:bodyPr>
          <a:lstStyle/>
          <a:p>
            <a:r>
              <a:rPr lang="en-IN" sz="4000" dirty="0">
                <a:latin typeface="+mj-lt"/>
              </a:rPr>
              <a:t>A</a:t>
            </a:r>
          </a:p>
          <a:p>
            <a:r>
              <a:rPr lang="en-IN" sz="4000" dirty="0">
                <a:latin typeface="+mj-lt"/>
              </a:rPr>
              <a:t>B</a:t>
            </a:r>
          </a:p>
          <a:p>
            <a:r>
              <a:rPr lang="en-IN" sz="4000" dirty="0">
                <a:latin typeface="+mj-lt"/>
              </a:rPr>
              <a:t>C</a:t>
            </a:r>
          </a:p>
        </p:txBody>
      </p:sp>
      <p:sp>
        <p:nvSpPr>
          <p:cNvPr id="8" name="TextBox 7">
            <a:extLst>
              <a:ext uri="{FF2B5EF4-FFF2-40B4-BE49-F238E27FC236}">
                <a16:creationId xmlns:a16="http://schemas.microsoft.com/office/drawing/2014/main" id="{DB4F6142-5C7D-33D8-0B10-62DEBDC3DC09}"/>
              </a:ext>
            </a:extLst>
          </p:cNvPr>
          <p:cNvSpPr txBox="1"/>
          <p:nvPr/>
        </p:nvSpPr>
        <p:spPr>
          <a:xfrm>
            <a:off x="4667276" y="3111328"/>
            <a:ext cx="3083560" cy="1938992"/>
          </a:xfrm>
          <a:prstGeom prst="rect">
            <a:avLst/>
          </a:prstGeom>
          <a:noFill/>
        </p:spPr>
        <p:txBody>
          <a:bodyPr wrap="square" rtlCol="0">
            <a:spAutoFit/>
          </a:bodyPr>
          <a:lstStyle/>
          <a:p>
            <a:r>
              <a:rPr lang="en-IN" sz="4000" b="0" i="0" dirty="0">
                <a:solidFill>
                  <a:srgbClr val="002246"/>
                </a:solidFill>
                <a:effectLst/>
                <a:highlight>
                  <a:srgbClr val="FFFFFF"/>
                </a:highlight>
                <a:latin typeface="+mj-lt"/>
              </a:rPr>
              <a:t>Yangon</a:t>
            </a:r>
          </a:p>
          <a:p>
            <a:r>
              <a:rPr lang="en-IN" sz="4000" b="0" i="0" dirty="0">
                <a:solidFill>
                  <a:srgbClr val="002246"/>
                </a:solidFill>
                <a:effectLst/>
                <a:highlight>
                  <a:srgbClr val="FFFFFF"/>
                </a:highlight>
                <a:latin typeface="+mj-lt"/>
              </a:rPr>
              <a:t>Mandalay</a:t>
            </a:r>
          </a:p>
          <a:p>
            <a:r>
              <a:rPr lang="en-IN" sz="4000" b="0" i="0" dirty="0" err="1">
                <a:solidFill>
                  <a:srgbClr val="002246"/>
                </a:solidFill>
                <a:effectLst/>
                <a:highlight>
                  <a:srgbClr val="FFFFFF"/>
                </a:highlight>
                <a:latin typeface="+mj-lt"/>
              </a:rPr>
              <a:t>NayPyiTaw</a:t>
            </a:r>
            <a:r>
              <a:rPr lang="en-IN" sz="4000" dirty="0">
                <a:solidFill>
                  <a:srgbClr val="002246"/>
                </a:solidFill>
                <a:highlight>
                  <a:srgbClr val="FFFFFF"/>
                </a:highlight>
                <a:latin typeface="+mj-lt"/>
              </a:rPr>
              <a:t> </a:t>
            </a:r>
            <a:endParaRPr lang="en-IN" sz="4000" dirty="0">
              <a:latin typeface="+mj-lt"/>
            </a:endParaRPr>
          </a:p>
        </p:txBody>
      </p:sp>
    </p:spTree>
    <p:extLst>
      <p:ext uri="{BB962C8B-B14F-4D97-AF65-F5344CB8AC3E}">
        <p14:creationId xmlns:p14="http://schemas.microsoft.com/office/powerpoint/2010/main" val="220154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848CD006-283E-50BE-F028-6D98DF8D3431}"/>
              </a:ext>
            </a:extLst>
          </p:cNvPr>
          <p:cNvSpPr txBox="1"/>
          <p:nvPr/>
        </p:nvSpPr>
        <p:spPr>
          <a:xfrm>
            <a:off x="643468" y="643467"/>
            <a:ext cx="4620584"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tx1"/>
                </a:solidFill>
                <a:latin typeface="+mj-lt"/>
                <a:ea typeface="+mj-ea"/>
                <a:cs typeface="+mj-cs"/>
              </a:rPr>
              <a:t>THE COUNT OF DISTINCT PRODUCT LINES IN DATASET </a:t>
            </a:r>
          </a:p>
        </p:txBody>
      </p:sp>
      <p:graphicFrame>
        <p:nvGraphicFramePr>
          <p:cNvPr id="4" name="Table 3">
            <a:extLst>
              <a:ext uri="{FF2B5EF4-FFF2-40B4-BE49-F238E27FC236}">
                <a16:creationId xmlns:a16="http://schemas.microsoft.com/office/drawing/2014/main" id="{87EB0C37-BA3E-7EBD-E64B-B1BFC117414F}"/>
              </a:ext>
            </a:extLst>
          </p:cNvPr>
          <p:cNvGraphicFramePr>
            <a:graphicFrameLocks noGrp="1"/>
          </p:cNvGraphicFramePr>
          <p:nvPr>
            <p:extLst>
              <p:ext uri="{D42A27DB-BD31-4B8C-83A1-F6EECF244321}">
                <p14:modId xmlns:p14="http://schemas.microsoft.com/office/powerpoint/2010/main" val="4021388504"/>
              </p:ext>
            </p:extLst>
          </p:nvPr>
        </p:nvGraphicFramePr>
        <p:xfrm>
          <a:off x="6673563" y="643467"/>
          <a:ext cx="4807660" cy="5571066"/>
        </p:xfrm>
        <a:graphic>
          <a:graphicData uri="http://schemas.openxmlformats.org/drawingml/2006/table">
            <a:tbl>
              <a:tblPr>
                <a:solidFill>
                  <a:schemeClr val="bg1"/>
                </a:solidFill>
              </a:tblPr>
              <a:tblGrid>
                <a:gridCol w="4807660">
                  <a:extLst>
                    <a:ext uri="{9D8B030D-6E8A-4147-A177-3AD203B41FA5}">
                      <a16:colId xmlns:a16="http://schemas.microsoft.com/office/drawing/2014/main" val="971511477"/>
                    </a:ext>
                  </a:extLst>
                </a:gridCol>
              </a:tblGrid>
              <a:tr h="928511">
                <a:tc>
                  <a:txBody>
                    <a:bodyPr/>
                    <a:lstStyle/>
                    <a:p>
                      <a:r>
                        <a:rPr lang="en-IN" sz="3000" cap="none" spc="0">
                          <a:solidFill>
                            <a:schemeClr val="tx1"/>
                          </a:solidFill>
                          <a:latin typeface="+mj-lt"/>
                        </a:rPr>
                        <a:t>1.Electronic accessories</a:t>
                      </a:r>
                    </a:p>
                  </a:txBody>
                  <a:tcPr marL="255014" marR="196164" marT="196164" marB="19616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267038014"/>
                  </a:ext>
                </a:extLst>
              </a:tr>
              <a:tr h="928511">
                <a:tc>
                  <a:txBody>
                    <a:bodyPr/>
                    <a:lstStyle/>
                    <a:p>
                      <a:r>
                        <a:rPr lang="en-IN" sz="3000" cap="none" spc="0">
                          <a:solidFill>
                            <a:schemeClr val="tx1"/>
                          </a:solidFill>
                          <a:latin typeface="+mj-lt"/>
                        </a:rPr>
                        <a:t>2.Fashion accessories</a:t>
                      </a:r>
                    </a:p>
                  </a:txBody>
                  <a:tcPr marL="255014" marR="196164" marT="196164" marB="19616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443248330"/>
                  </a:ext>
                </a:extLst>
              </a:tr>
              <a:tr h="928511">
                <a:tc>
                  <a:txBody>
                    <a:bodyPr/>
                    <a:lstStyle/>
                    <a:p>
                      <a:r>
                        <a:rPr lang="en-IN" sz="3000" cap="none" spc="0">
                          <a:solidFill>
                            <a:schemeClr val="tx1"/>
                          </a:solidFill>
                          <a:latin typeface="+mj-lt"/>
                        </a:rPr>
                        <a:t>3.Food and beverages</a:t>
                      </a:r>
                    </a:p>
                  </a:txBody>
                  <a:tcPr marL="255014" marR="196164" marT="196164" marB="19616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061121916"/>
                  </a:ext>
                </a:extLst>
              </a:tr>
              <a:tr h="928511">
                <a:tc>
                  <a:txBody>
                    <a:bodyPr/>
                    <a:lstStyle/>
                    <a:p>
                      <a:r>
                        <a:rPr lang="en-IN" sz="3000" cap="none" spc="0">
                          <a:solidFill>
                            <a:schemeClr val="tx1"/>
                          </a:solidFill>
                          <a:latin typeface="+mj-lt"/>
                        </a:rPr>
                        <a:t>4.Health and beauty</a:t>
                      </a:r>
                    </a:p>
                  </a:txBody>
                  <a:tcPr marL="255014" marR="196164" marT="196164" marB="19616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535233180"/>
                  </a:ext>
                </a:extLst>
              </a:tr>
              <a:tr h="928511">
                <a:tc>
                  <a:txBody>
                    <a:bodyPr/>
                    <a:lstStyle/>
                    <a:p>
                      <a:r>
                        <a:rPr lang="en-IN" sz="3000" cap="none" spc="0">
                          <a:solidFill>
                            <a:schemeClr val="tx1"/>
                          </a:solidFill>
                          <a:latin typeface="+mj-lt"/>
                        </a:rPr>
                        <a:t>5.Home and lifestyle</a:t>
                      </a:r>
                    </a:p>
                  </a:txBody>
                  <a:tcPr marL="255014" marR="196164" marT="196164" marB="19616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551826262"/>
                  </a:ext>
                </a:extLst>
              </a:tr>
              <a:tr h="928511">
                <a:tc>
                  <a:txBody>
                    <a:bodyPr/>
                    <a:lstStyle/>
                    <a:p>
                      <a:r>
                        <a:rPr lang="en-IN" sz="3000" cap="none" spc="0">
                          <a:solidFill>
                            <a:schemeClr val="tx1"/>
                          </a:solidFill>
                          <a:latin typeface="+mj-lt"/>
                        </a:rPr>
                        <a:t>6.Sports and travel</a:t>
                      </a:r>
                    </a:p>
                  </a:txBody>
                  <a:tcPr marL="255014" marR="196164" marT="196164" marB="19616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856211740"/>
                  </a:ext>
                </a:extLst>
              </a:tr>
            </a:tbl>
          </a:graphicData>
        </a:graphic>
      </p:graphicFrame>
    </p:spTree>
    <p:extLst>
      <p:ext uri="{BB962C8B-B14F-4D97-AF65-F5344CB8AC3E}">
        <p14:creationId xmlns:p14="http://schemas.microsoft.com/office/powerpoint/2010/main" val="2813652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758</TotalTime>
  <Words>1077</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SofiaPro</vt:lpstr>
      <vt:lpstr>Office Theme</vt:lpstr>
      <vt:lpstr>Amazon sales analysis report   Capstone Project</vt:lpstr>
      <vt:lpstr>                         Analysing amazon sales data</vt:lpstr>
      <vt:lpstr>PowerPoint Presentation</vt:lpstr>
      <vt:lpstr>PowerPoint Presentation</vt:lpstr>
      <vt:lpstr>Tools used for analysing data</vt:lpstr>
      <vt:lpstr>Approach used</vt:lpstr>
      <vt:lpstr>Approach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 report   project - capstone</dc:title>
  <dc:creator>vissmaya velu</dc:creator>
  <cp:lastModifiedBy>Akshay Kudalkar</cp:lastModifiedBy>
  <cp:revision>13</cp:revision>
  <dcterms:created xsi:type="dcterms:W3CDTF">2024-05-09T09:23:13Z</dcterms:created>
  <dcterms:modified xsi:type="dcterms:W3CDTF">2025-02-01T19:14:12Z</dcterms:modified>
</cp:coreProperties>
</file>