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59" autoAdjust="0"/>
    <p:restoredTop sz="86477" autoAdjust="0"/>
  </p:normalViewPr>
  <p:slideViewPr>
    <p:cSldViewPr>
      <p:cViewPr varScale="1">
        <p:scale>
          <a:sx n="63" d="100"/>
          <a:sy n="63" d="100"/>
        </p:scale>
        <p:origin x="-426" y="-108"/>
      </p:cViewPr>
      <p:guideLst>
        <p:guide orient="horz" pos="2160"/>
        <p:guide pos="2880"/>
      </p:guideLst>
    </p:cSldViewPr>
  </p:slideViewPr>
  <p:outlineViewPr>
    <p:cViewPr>
      <p:scale>
        <a:sx n="33" d="100"/>
        <a:sy n="33" d="100"/>
      </p:scale>
      <p:origin x="0" y="8748"/>
    </p:cViewPr>
  </p:outlineViewPr>
  <p:notesTextViewPr>
    <p:cViewPr>
      <p:scale>
        <a:sx n="1" d="1"/>
        <a:sy n="1" d="1"/>
      </p:scale>
      <p:origin x="0" y="0"/>
    </p:cViewPr>
  </p:notesTextViewPr>
  <p:notesViewPr>
    <p:cSldViewPr>
      <p:cViewPr varScale="1">
        <p:scale>
          <a:sx n="56" d="100"/>
          <a:sy n="56" d="100"/>
        </p:scale>
        <p:origin x="-283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EF5D3C-00EF-41B0-925D-95B92B7548D4}" type="datetimeFigureOut">
              <a:rPr lang="en-IN" smtClean="0"/>
              <a:t>12-09-2019</a:t>
            </a:fld>
            <a:endParaRPr lang="en-IN"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66D5160-81B2-49F2-9296-6CC0A6FEDEF1}" type="slidenum">
              <a:rPr lang="en-IN" smtClean="0"/>
              <a:t>‹#›</a:t>
            </a:fld>
            <a:endParaRPr lang="en-IN" dirty="0"/>
          </a:p>
        </p:txBody>
      </p:sp>
    </p:spTree>
    <p:extLst>
      <p:ext uri="{BB962C8B-B14F-4D97-AF65-F5344CB8AC3E}">
        <p14:creationId xmlns:p14="http://schemas.microsoft.com/office/powerpoint/2010/main" val="18824555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5080EF-6FD9-429B-ADAE-F6EC08EBE77E}" type="datetimeFigureOut">
              <a:rPr lang="en-IN" smtClean="0"/>
              <a:t>12-09-2019</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8F897A-95BB-4EBC-B629-4A2FF741772B}" type="slidenum">
              <a:rPr lang="en-IN" smtClean="0"/>
              <a:t>‹#›</a:t>
            </a:fld>
            <a:endParaRPr lang="en-IN" dirty="0"/>
          </a:p>
        </p:txBody>
      </p:sp>
    </p:spTree>
    <p:extLst>
      <p:ext uri="{BB962C8B-B14F-4D97-AF65-F5344CB8AC3E}">
        <p14:creationId xmlns:p14="http://schemas.microsoft.com/office/powerpoint/2010/main" val="37697339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C8F897A-95BB-4EBC-B629-4A2FF741772B}" type="slidenum">
              <a:rPr lang="en-IN" smtClean="0"/>
              <a:t>7</a:t>
            </a:fld>
            <a:endParaRPr lang="en-IN" dirty="0"/>
          </a:p>
        </p:txBody>
      </p:sp>
    </p:spTree>
    <p:extLst>
      <p:ext uri="{BB962C8B-B14F-4D97-AF65-F5344CB8AC3E}">
        <p14:creationId xmlns:p14="http://schemas.microsoft.com/office/powerpoint/2010/main" val="2138439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C8F897A-95BB-4EBC-B629-4A2FF741772B}" type="slidenum">
              <a:rPr lang="en-IN" smtClean="0"/>
              <a:t>8</a:t>
            </a:fld>
            <a:endParaRPr lang="en-IN" dirty="0"/>
          </a:p>
        </p:txBody>
      </p:sp>
    </p:spTree>
    <p:extLst>
      <p:ext uri="{BB962C8B-B14F-4D97-AF65-F5344CB8AC3E}">
        <p14:creationId xmlns:p14="http://schemas.microsoft.com/office/powerpoint/2010/main" val="1750612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C8F897A-95BB-4EBC-B629-4A2FF741772B}" type="slidenum">
              <a:rPr lang="en-IN" smtClean="0"/>
              <a:t>10</a:t>
            </a:fld>
            <a:endParaRPr lang="en-IN" dirty="0"/>
          </a:p>
        </p:txBody>
      </p:sp>
    </p:spTree>
    <p:extLst>
      <p:ext uri="{BB962C8B-B14F-4D97-AF65-F5344CB8AC3E}">
        <p14:creationId xmlns:p14="http://schemas.microsoft.com/office/powerpoint/2010/main" val="1015165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C8F897A-95BB-4EBC-B629-4A2FF741772B}" type="slidenum">
              <a:rPr lang="en-IN" smtClean="0"/>
              <a:t>11</a:t>
            </a:fld>
            <a:endParaRPr lang="en-IN" dirty="0"/>
          </a:p>
        </p:txBody>
      </p:sp>
    </p:spTree>
    <p:extLst>
      <p:ext uri="{BB962C8B-B14F-4D97-AF65-F5344CB8AC3E}">
        <p14:creationId xmlns:p14="http://schemas.microsoft.com/office/powerpoint/2010/main" val="1808179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10AB196-DD69-411D-9B49-EDC2E430F026}" type="datetimeFigureOut">
              <a:rPr lang="en-IN" smtClean="0"/>
              <a:t>12-09-2019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5752B1C-40B4-403B-A3C0-8BF3940E7F16}" type="slidenum">
              <a:rPr lang="en-IN" smtClean="0"/>
              <a:t>‹#›</a:t>
            </a:fld>
            <a:endParaRPr lang="en-IN" dirty="0"/>
          </a:p>
        </p:txBody>
      </p:sp>
    </p:spTree>
    <p:extLst>
      <p:ext uri="{BB962C8B-B14F-4D97-AF65-F5344CB8AC3E}">
        <p14:creationId xmlns:p14="http://schemas.microsoft.com/office/powerpoint/2010/main" val="404510477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10AB196-DD69-411D-9B49-EDC2E430F026}" type="datetimeFigureOut">
              <a:rPr lang="en-IN" smtClean="0"/>
              <a:t>12-09-2019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5752B1C-40B4-403B-A3C0-8BF3940E7F16}" type="slidenum">
              <a:rPr lang="en-IN" smtClean="0"/>
              <a:t>‹#›</a:t>
            </a:fld>
            <a:endParaRPr lang="en-IN" dirty="0"/>
          </a:p>
        </p:txBody>
      </p:sp>
    </p:spTree>
    <p:extLst>
      <p:ext uri="{BB962C8B-B14F-4D97-AF65-F5344CB8AC3E}">
        <p14:creationId xmlns:p14="http://schemas.microsoft.com/office/powerpoint/2010/main" val="3083516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10AB196-DD69-411D-9B49-EDC2E430F026}" type="datetimeFigureOut">
              <a:rPr lang="en-IN" smtClean="0"/>
              <a:t>12-09-2019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5752B1C-40B4-403B-A3C0-8BF3940E7F16}" type="slidenum">
              <a:rPr lang="en-IN" smtClean="0"/>
              <a:t>‹#›</a:t>
            </a:fld>
            <a:endParaRPr lang="en-IN" dirty="0"/>
          </a:p>
        </p:txBody>
      </p:sp>
    </p:spTree>
    <p:extLst>
      <p:ext uri="{BB962C8B-B14F-4D97-AF65-F5344CB8AC3E}">
        <p14:creationId xmlns:p14="http://schemas.microsoft.com/office/powerpoint/2010/main" val="228437692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IN"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10AB196-DD69-411D-9B49-EDC2E430F026}" type="datetimeFigureOut">
              <a:rPr lang="en-IN" smtClean="0"/>
              <a:t>12-09-2019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5752B1C-40B4-403B-A3C0-8BF3940E7F16}" type="slidenum">
              <a:rPr lang="en-IN" smtClean="0"/>
              <a:t>‹#›</a:t>
            </a:fld>
            <a:endParaRPr lang="en-IN" dirty="0"/>
          </a:p>
        </p:txBody>
      </p:sp>
    </p:spTree>
    <p:extLst>
      <p:ext uri="{BB962C8B-B14F-4D97-AF65-F5344CB8AC3E}">
        <p14:creationId xmlns:p14="http://schemas.microsoft.com/office/powerpoint/2010/main" val="113058909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5"/>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0AB196-DD69-411D-9B49-EDC2E430F026}" type="datetimeFigureOut">
              <a:rPr lang="en-IN" smtClean="0"/>
              <a:t>12-09-2019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5752B1C-40B4-403B-A3C0-8BF3940E7F16}" type="slidenum">
              <a:rPr lang="en-IN" smtClean="0"/>
              <a:t>‹#›</a:t>
            </a:fld>
            <a:endParaRPr lang="en-IN" dirty="0"/>
          </a:p>
        </p:txBody>
      </p:sp>
    </p:spTree>
    <p:extLst>
      <p:ext uri="{BB962C8B-B14F-4D97-AF65-F5344CB8AC3E}">
        <p14:creationId xmlns:p14="http://schemas.microsoft.com/office/powerpoint/2010/main" val="18236527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10AB196-DD69-411D-9B49-EDC2E430F026}" type="datetimeFigureOut">
              <a:rPr lang="en-IN" smtClean="0"/>
              <a:t>12-09-2019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5752B1C-40B4-403B-A3C0-8BF3940E7F16}" type="slidenum">
              <a:rPr lang="en-IN" smtClean="0"/>
              <a:t>‹#›</a:t>
            </a:fld>
            <a:endParaRPr lang="en-IN" dirty="0"/>
          </a:p>
        </p:txBody>
      </p:sp>
    </p:spTree>
    <p:extLst>
      <p:ext uri="{BB962C8B-B14F-4D97-AF65-F5344CB8AC3E}">
        <p14:creationId xmlns:p14="http://schemas.microsoft.com/office/powerpoint/2010/main" val="162339751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2"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2"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10AB196-DD69-411D-9B49-EDC2E430F026}" type="datetimeFigureOut">
              <a:rPr lang="en-IN" smtClean="0"/>
              <a:t>12-09-2019</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A5752B1C-40B4-403B-A3C0-8BF3940E7F16}" type="slidenum">
              <a:rPr lang="en-IN" smtClean="0"/>
              <a:t>‹#›</a:t>
            </a:fld>
            <a:endParaRPr lang="en-IN" dirty="0"/>
          </a:p>
        </p:txBody>
      </p:sp>
    </p:spTree>
    <p:extLst>
      <p:ext uri="{BB962C8B-B14F-4D97-AF65-F5344CB8AC3E}">
        <p14:creationId xmlns:p14="http://schemas.microsoft.com/office/powerpoint/2010/main" val="64354696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A5752B1C-40B4-403B-A3C0-8BF3940E7F16}" type="slidenum">
              <a:rPr lang="en-IN" smtClean="0"/>
              <a:t>‹#›</a:t>
            </a:fld>
            <a:endParaRPr lang="en-IN" dirty="0"/>
          </a:p>
        </p:txBody>
      </p:sp>
    </p:spTree>
    <p:extLst>
      <p:ext uri="{BB962C8B-B14F-4D97-AF65-F5344CB8AC3E}">
        <p14:creationId xmlns:p14="http://schemas.microsoft.com/office/powerpoint/2010/main" val="136006919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0AB196-DD69-411D-9B49-EDC2E430F026}" type="datetimeFigureOut">
              <a:rPr lang="en-IN" smtClean="0"/>
              <a:t>12-09-2019</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A5752B1C-40B4-403B-A3C0-8BF3940E7F16}" type="slidenum">
              <a:rPr lang="en-IN" smtClean="0"/>
              <a:t>‹#›</a:t>
            </a:fld>
            <a:endParaRPr lang="en-IN" dirty="0"/>
          </a:p>
        </p:txBody>
      </p:sp>
    </p:spTree>
    <p:extLst>
      <p:ext uri="{BB962C8B-B14F-4D97-AF65-F5344CB8AC3E}">
        <p14:creationId xmlns:p14="http://schemas.microsoft.com/office/powerpoint/2010/main" val="241508504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1" y="273052"/>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0AB196-DD69-411D-9B49-EDC2E430F026}" type="datetimeFigureOut">
              <a:rPr lang="en-IN" smtClean="0"/>
              <a:t>12-09-2019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5752B1C-40B4-403B-A3C0-8BF3940E7F16}" type="slidenum">
              <a:rPr lang="en-IN" smtClean="0"/>
              <a:t>‹#›</a:t>
            </a:fld>
            <a:endParaRPr lang="en-IN" dirty="0"/>
          </a:p>
        </p:txBody>
      </p:sp>
    </p:spTree>
    <p:extLst>
      <p:ext uri="{BB962C8B-B14F-4D97-AF65-F5344CB8AC3E}">
        <p14:creationId xmlns:p14="http://schemas.microsoft.com/office/powerpoint/2010/main" val="215692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0AB196-DD69-411D-9B49-EDC2E430F026}" type="datetimeFigureOut">
              <a:rPr lang="en-IN" smtClean="0"/>
              <a:t>12-09-2019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5752B1C-40B4-403B-A3C0-8BF3940E7F16}" type="slidenum">
              <a:rPr lang="en-IN" smtClean="0"/>
              <a:t>‹#›</a:t>
            </a:fld>
            <a:endParaRPr lang="en-IN" dirty="0"/>
          </a:p>
        </p:txBody>
      </p:sp>
    </p:spTree>
    <p:extLst>
      <p:ext uri="{BB962C8B-B14F-4D97-AF65-F5344CB8AC3E}">
        <p14:creationId xmlns:p14="http://schemas.microsoft.com/office/powerpoint/2010/main" val="2205644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0AB196-DD69-411D-9B49-EDC2E430F026}" type="datetimeFigureOut">
              <a:rPr lang="en-IN" smtClean="0"/>
              <a:t>12-09-2019</a:t>
            </a:fld>
            <a:endParaRPr lang="en-IN" dirty="0"/>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752B1C-40B4-403B-A3C0-8BF3940E7F16}" type="slidenum">
              <a:rPr lang="en-IN" smtClean="0"/>
              <a:t>‹#›</a:t>
            </a:fld>
            <a:endParaRPr lang="en-IN" dirty="0"/>
          </a:p>
        </p:txBody>
      </p:sp>
    </p:spTree>
    <p:extLst>
      <p:ext uri="{BB962C8B-B14F-4D97-AF65-F5344CB8AC3E}">
        <p14:creationId xmlns:p14="http://schemas.microsoft.com/office/powerpoint/2010/main" val="17816653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AGENDA	</a:t>
            </a:r>
            <a:endParaRPr lang="en-IN" dirty="0"/>
          </a:p>
        </p:txBody>
      </p:sp>
      <p:sp>
        <p:nvSpPr>
          <p:cNvPr id="3" name="Subtitle 2"/>
          <p:cNvSpPr>
            <a:spLocks noGrp="1"/>
          </p:cNvSpPr>
          <p:nvPr>
            <p:ph type="subTitle" idx="1"/>
          </p:nvPr>
        </p:nvSpPr>
        <p:spPr>
          <a:xfrm>
            <a:off x="1371600" y="3886200"/>
            <a:ext cx="6400800" cy="1270992"/>
          </a:xfrm>
        </p:spPr>
        <p:txBody>
          <a:bodyPr/>
          <a:lstStyle/>
          <a:p>
            <a:pPr algn="just"/>
            <a:r>
              <a:rPr lang="en-IN" b="1" dirty="0" smtClean="0"/>
              <a:t>ADAPTIVE  TRAFFIC CONTROL WITH</a:t>
            </a:r>
          </a:p>
          <a:p>
            <a:pPr algn="just"/>
            <a:r>
              <a:rPr lang="en-IN" b="1" dirty="0" smtClean="0"/>
              <a:t> DEEP REINFORCEMENT LEARNING</a:t>
            </a:r>
            <a:endParaRPr lang="en-IN" b="1" dirty="0"/>
          </a:p>
        </p:txBody>
      </p:sp>
    </p:spTree>
    <p:extLst>
      <p:ext uri="{BB962C8B-B14F-4D97-AF65-F5344CB8AC3E}">
        <p14:creationId xmlns:p14="http://schemas.microsoft.com/office/powerpoint/2010/main" val="6739489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3.ADAPTIVE TRAFFIC CONTROL WITH</a:t>
            </a:r>
            <a:br>
              <a:rPr lang="en-IN" dirty="0" smtClean="0"/>
            </a:br>
            <a:r>
              <a:rPr lang="en-IN" dirty="0" smtClean="0"/>
              <a:t>DEEP REINFORCEMENT LEARNING</a:t>
            </a:r>
            <a:endParaRPr lang="en-IN" dirty="0"/>
          </a:p>
        </p:txBody>
      </p:sp>
      <p:sp>
        <p:nvSpPr>
          <p:cNvPr id="3" name="Content Placeholder 2"/>
          <p:cNvSpPr>
            <a:spLocks noGrp="1"/>
          </p:cNvSpPr>
          <p:nvPr>
            <p:ph idx="1"/>
          </p:nvPr>
        </p:nvSpPr>
        <p:spPr/>
        <p:txBody>
          <a:bodyPr>
            <a:noAutofit/>
          </a:bodyPr>
          <a:lstStyle/>
          <a:p>
            <a:r>
              <a:rPr lang="en-IN" b="1" dirty="0"/>
              <a:t>I</a:t>
            </a:r>
            <a:r>
              <a:rPr lang="en-IN" b="1" dirty="0" smtClean="0"/>
              <a:t>ntroduction</a:t>
            </a:r>
            <a:r>
              <a:rPr lang="en-IN" dirty="0" smtClean="0"/>
              <a:t> : The rapid increase in automobiles on roadways has naturally lead to traffic congestions all over the world, forcing drivers to sit idly in their cars wasting time and needlessly consuming fuel. Ride sharing and infrastructural improvements can help mitigate this but one of the key components to handling traffic congestion is traffic light timing. </a:t>
            </a:r>
            <a:endParaRPr lang="en-IN" dirty="0"/>
          </a:p>
        </p:txBody>
      </p:sp>
    </p:spTree>
    <p:extLst>
      <p:ext uri="{BB962C8B-B14F-4D97-AF65-F5344CB8AC3E}">
        <p14:creationId xmlns:p14="http://schemas.microsoft.com/office/powerpoint/2010/main" val="6962295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67544" y="332656"/>
            <a:ext cx="8218487" cy="4997450"/>
          </a:xfrm>
        </p:spPr>
        <p:txBody>
          <a:bodyPr>
            <a:noAutofit/>
          </a:bodyPr>
          <a:lstStyle/>
          <a:p>
            <a:r>
              <a:rPr lang="en-IN" dirty="0" smtClean="0"/>
              <a:t>Traffic light control policies are often not optimized, leading to cars waiting pointlessly for </a:t>
            </a:r>
            <a:r>
              <a:rPr lang="en-IN" dirty="0" smtClean="0"/>
              <a:t>non-existent </a:t>
            </a:r>
            <a:r>
              <a:rPr lang="en-IN" dirty="0" smtClean="0"/>
              <a:t>traffic to pass on the crossing road</a:t>
            </a:r>
            <a:r>
              <a:rPr lang="en-IN" dirty="0" smtClean="0"/>
              <a:t>. </a:t>
            </a:r>
            <a:r>
              <a:rPr lang="en-IN" dirty="0" smtClean="0"/>
              <a:t>We feel that traffic light control policy can be greatly improved by implementing machine learning concepts. Our project focuses on implementing a learning algorithm that will allow traffic control devices to study traffic </a:t>
            </a:r>
            <a:r>
              <a:rPr lang="en-IN" dirty="0" smtClean="0"/>
              <a:t>patterns/behaviours </a:t>
            </a:r>
            <a:r>
              <a:rPr lang="en-IN" dirty="0" smtClean="0"/>
              <a:t>for a given intersection and optimize traffic flow by</a:t>
            </a:r>
            <a:endParaRPr lang="en-IN" dirty="0"/>
          </a:p>
        </p:txBody>
      </p:sp>
    </p:spTree>
    <p:extLst>
      <p:ext uri="{BB962C8B-B14F-4D97-AF65-F5344CB8AC3E}">
        <p14:creationId xmlns:p14="http://schemas.microsoft.com/office/powerpoint/2010/main" val="22683455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23528" y="476673"/>
            <a:ext cx="8578850" cy="3744416"/>
          </a:xfrm>
        </p:spPr>
        <p:txBody>
          <a:bodyPr>
            <a:normAutofit fontScale="25000" lnSpcReduction="20000"/>
          </a:bodyPr>
          <a:lstStyle/>
          <a:p>
            <a:r>
              <a:rPr lang="en-IN" sz="12800" dirty="0" smtClean="0"/>
              <a:t>We do this with a Q-Learning technique, similarly seen in previous works such as </a:t>
            </a:r>
            <a:r>
              <a:rPr lang="en-IN" sz="12800" dirty="0" smtClean="0"/>
              <a:t>Gao</a:t>
            </a:r>
            <a:r>
              <a:rPr lang="en-IN" sz="12800" dirty="0" smtClean="0"/>
              <a:t> et. al. and Genders et. al, where an intersection is knowledgeable of the presence of vehicles and their speed as they approach the intersection. From this information, the intersection is able to learn a set of state and action policies that allow traffic lights to make optimized decisions based on their current state. </a:t>
            </a:r>
            <a:endParaRPr lang="en-IN" dirty="0"/>
          </a:p>
        </p:txBody>
      </p:sp>
    </p:spTree>
    <p:extLst>
      <p:ext uri="{BB962C8B-B14F-4D97-AF65-F5344CB8AC3E}">
        <p14:creationId xmlns:p14="http://schemas.microsoft.com/office/powerpoint/2010/main" val="23093980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67544" y="260648"/>
            <a:ext cx="8229600" cy="3168352"/>
          </a:xfrm>
        </p:spPr>
        <p:txBody>
          <a:bodyPr>
            <a:normAutofit/>
          </a:bodyPr>
          <a:lstStyle/>
          <a:p>
            <a:r>
              <a:rPr lang="en-IN" dirty="0" smtClean="0"/>
              <a:t>Our work seeks to alleviate traffic congestion on roads across    the world by making intersections more aware of traffic presence and giving them the ability to take appropriate action to optimize traffic flow and minimize waiting time. </a:t>
            </a:r>
          </a:p>
          <a:p>
            <a:endParaRPr lang="en-IN" dirty="0" smtClean="0"/>
          </a:p>
          <a:p>
            <a:endParaRPr lang="en-IN" dirty="0"/>
          </a:p>
        </p:txBody>
      </p:sp>
    </p:spTree>
    <p:extLst>
      <p:ext uri="{BB962C8B-B14F-4D97-AF65-F5344CB8AC3E}">
        <p14:creationId xmlns:p14="http://schemas.microsoft.com/office/powerpoint/2010/main" val="7584940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Q-Learning Algorithm</a:t>
            </a:r>
            <a:endParaRPr lang="en-IN" dirty="0"/>
          </a:p>
        </p:txBody>
      </p:sp>
      <p:pic>
        <p:nvPicPr>
          <p:cNvPr id="4098" name="Picture 2" descr="C:\Users\A.V.V.SATYA NARAYANA\Pictures\Introduction to Deep Q-Learning for Reinforcement Learning (in Python)_files\1_C1AzGsl8OwoeAwoOFwAd9A.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520" y="1340770"/>
            <a:ext cx="8795320" cy="4824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49597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95536" y="332656"/>
            <a:ext cx="8229600" cy="4525963"/>
          </a:xfrm>
        </p:spPr>
        <p:txBody>
          <a:bodyPr>
            <a:normAutofit fontScale="92500"/>
          </a:bodyPr>
          <a:lstStyle/>
          <a:p>
            <a:pPr fontAlgn="base"/>
            <a:r>
              <a:rPr lang="en-IN" dirty="0"/>
              <a:t>s = a particular state (room)</a:t>
            </a:r>
          </a:p>
          <a:p>
            <a:pPr fontAlgn="base"/>
            <a:r>
              <a:rPr lang="en-IN" dirty="0"/>
              <a:t>a = action (moving between the rooms)</a:t>
            </a:r>
          </a:p>
          <a:p>
            <a:pPr fontAlgn="base"/>
            <a:r>
              <a:rPr lang="en-IN" dirty="0"/>
              <a:t>s′ = state to which the robot goes from s</a:t>
            </a:r>
          </a:p>
          <a:p>
            <a:pPr fontAlgn="base"/>
            <a:r>
              <a:rPr lang="en-IN" dirty="0"/>
              <a:t>𝜸 = discount factor (we will get to it in a moment)</a:t>
            </a:r>
          </a:p>
          <a:p>
            <a:pPr fontAlgn="base"/>
            <a:r>
              <a:rPr lang="en-IN" dirty="0"/>
              <a:t>R(s, a) = a reward function which takes a state s and action a and outputs a reward value</a:t>
            </a:r>
          </a:p>
          <a:p>
            <a:pPr fontAlgn="base"/>
            <a:r>
              <a:rPr lang="en-IN" dirty="0"/>
              <a:t>V(s) = value of being in a particular state (the footprint)</a:t>
            </a:r>
          </a:p>
          <a:p>
            <a:endParaRPr lang="en-IN" dirty="0"/>
          </a:p>
        </p:txBody>
      </p:sp>
    </p:spTree>
    <p:extLst>
      <p:ext uri="{BB962C8B-B14F-4D97-AF65-F5344CB8AC3E}">
        <p14:creationId xmlns:p14="http://schemas.microsoft.com/office/powerpoint/2010/main" val="15458006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33375"/>
            <a:ext cx="8229600" cy="1143000"/>
          </a:xfrm>
        </p:spPr>
        <p:txBody>
          <a:bodyPr/>
          <a:lstStyle/>
          <a:p>
            <a:r>
              <a:rPr lang="en-IN" dirty="0" smtClean="0"/>
              <a:t>Table of Contents</a:t>
            </a:r>
            <a:endParaRPr lang="en-IN" dirty="0"/>
          </a:p>
        </p:txBody>
      </p:sp>
      <p:sp>
        <p:nvSpPr>
          <p:cNvPr id="3" name="Content Placeholder 2"/>
          <p:cNvSpPr>
            <a:spLocks noGrp="1"/>
          </p:cNvSpPr>
          <p:nvPr>
            <p:ph idx="4294967295"/>
          </p:nvPr>
        </p:nvSpPr>
        <p:spPr>
          <a:xfrm>
            <a:off x="467544" y="1844824"/>
            <a:ext cx="8229600" cy="2808288"/>
          </a:xfrm>
        </p:spPr>
        <p:txBody>
          <a:bodyPr>
            <a:normAutofit fontScale="25000" lnSpcReduction="20000"/>
          </a:bodyPr>
          <a:lstStyle/>
          <a:p>
            <a:pPr marL="0" indent="0">
              <a:buNone/>
            </a:pPr>
            <a:r>
              <a:rPr lang="en-IN" sz="8800" dirty="0" smtClean="0"/>
              <a:t>1.Reinforcement </a:t>
            </a:r>
            <a:r>
              <a:rPr lang="en-IN" sz="8800" dirty="0" smtClean="0"/>
              <a:t>Learning</a:t>
            </a:r>
          </a:p>
          <a:p>
            <a:pPr marL="0" indent="0">
              <a:buNone/>
            </a:pPr>
            <a:r>
              <a:rPr lang="en-IN" sz="8800" dirty="0" smtClean="0"/>
              <a:t> </a:t>
            </a:r>
            <a:r>
              <a:rPr lang="en-IN" sz="8800" dirty="0" smtClean="0"/>
              <a:t>     </a:t>
            </a:r>
            <a:r>
              <a:rPr lang="en-IN" sz="8800" dirty="0" smtClean="0"/>
              <a:t>1.1 Introduction </a:t>
            </a:r>
            <a:endParaRPr lang="en-IN" sz="8800" dirty="0"/>
          </a:p>
          <a:p>
            <a:pPr marL="0" indent="0">
              <a:buNone/>
            </a:pPr>
            <a:r>
              <a:rPr lang="en-IN" sz="8800" dirty="0" smtClean="0"/>
              <a:t>      1.2 Element of reinforcement learning                               </a:t>
            </a:r>
          </a:p>
          <a:p>
            <a:pPr marL="0" indent="0">
              <a:buNone/>
            </a:pPr>
            <a:r>
              <a:rPr lang="en-IN" sz="8800" dirty="0" smtClean="0"/>
              <a:t>2.Frameworks	</a:t>
            </a:r>
          </a:p>
          <a:p>
            <a:pPr marL="0" indent="0">
              <a:buNone/>
            </a:pPr>
            <a:r>
              <a:rPr lang="en-IN" sz="8800" dirty="0"/>
              <a:t> </a:t>
            </a:r>
            <a:r>
              <a:rPr lang="en-IN" sz="8800" dirty="0" smtClean="0"/>
              <a:t>    2.1 </a:t>
            </a:r>
            <a:r>
              <a:rPr lang="en-IN" sz="8800" dirty="0" smtClean="0"/>
              <a:t>Tensor Flow</a:t>
            </a:r>
            <a:endParaRPr lang="en-IN" sz="8800" dirty="0" smtClean="0"/>
          </a:p>
          <a:p>
            <a:pPr marL="0" indent="0">
              <a:buNone/>
            </a:pPr>
            <a:r>
              <a:rPr lang="en-IN" sz="8800" dirty="0" smtClean="0"/>
              <a:t>     2.2 </a:t>
            </a:r>
            <a:r>
              <a:rPr lang="en-IN" sz="8800" dirty="0" smtClean="0"/>
              <a:t>Keras</a:t>
            </a:r>
            <a:endParaRPr lang="en-IN" sz="8800" dirty="0" smtClean="0"/>
          </a:p>
          <a:p>
            <a:pPr marL="0" indent="0">
              <a:buNone/>
            </a:pPr>
            <a:r>
              <a:rPr lang="en-IN" sz="8800" dirty="0" smtClean="0"/>
              <a:t>3.Adaptive Traffic Control with Deep Reinforcement</a:t>
            </a:r>
          </a:p>
          <a:p>
            <a:pPr marL="0" indent="0">
              <a:buNone/>
            </a:pPr>
            <a:r>
              <a:rPr lang="en-IN" sz="8800" dirty="0" smtClean="0"/>
              <a:t>    Learning </a:t>
            </a:r>
          </a:p>
          <a:p>
            <a:pPr marL="0" indent="0">
              <a:buNone/>
            </a:pPr>
            <a:endParaRPr lang="en-IN" dirty="0" smtClean="0"/>
          </a:p>
          <a:p>
            <a:pPr marL="0" indent="0">
              <a:buNone/>
            </a:pPr>
            <a:r>
              <a:rPr lang="en-IN" dirty="0"/>
              <a:t> </a:t>
            </a:r>
            <a:r>
              <a:rPr lang="en-IN" dirty="0" smtClean="0"/>
              <a:t>       </a:t>
            </a:r>
            <a:endParaRPr lang="en-IN" sz="4800" dirty="0" smtClean="0"/>
          </a:p>
        </p:txBody>
      </p:sp>
    </p:spTree>
    <p:extLst>
      <p:ext uri="{BB962C8B-B14F-4D97-AF65-F5344CB8AC3E}">
        <p14:creationId xmlns:p14="http://schemas.microsoft.com/office/powerpoint/2010/main" val="23833589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79512" y="260648"/>
            <a:ext cx="8785225" cy="3889375"/>
          </a:xfrm>
        </p:spPr>
        <p:txBody>
          <a:bodyPr/>
          <a:lstStyle/>
          <a:p>
            <a:r>
              <a:rPr lang="en-IN" b="1" dirty="0" smtClean="0"/>
              <a:t>Introduction</a:t>
            </a:r>
          </a:p>
          <a:p>
            <a:pPr marL="0" indent="0">
              <a:buNone/>
            </a:pPr>
            <a:r>
              <a:rPr lang="en-IN" dirty="0" smtClean="0"/>
              <a:t>      </a:t>
            </a:r>
            <a:r>
              <a:rPr lang="en-IN" b="1" dirty="0" smtClean="0"/>
              <a:t> Machine learning</a:t>
            </a:r>
            <a:r>
              <a:rPr lang="en-IN" dirty="0" smtClean="0"/>
              <a:t>: </a:t>
            </a:r>
          </a:p>
          <a:p>
            <a:pPr marL="0" indent="0">
              <a:buNone/>
            </a:pPr>
            <a:r>
              <a:rPr lang="en-IN" dirty="0"/>
              <a:t> </a:t>
            </a:r>
            <a:r>
              <a:rPr lang="en-IN" dirty="0" smtClean="0"/>
              <a:t>          </a:t>
            </a:r>
            <a:r>
              <a:rPr lang="en-IN" b="1" dirty="0" smtClean="0"/>
              <a:t>Definition </a:t>
            </a:r>
            <a:r>
              <a:rPr lang="en-IN" dirty="0" smtClean="0"/>
              <a:t>: </a:t>
            </a:r>
            <a:r>
              <a:rPr lang="en-IN" dirty="0" smtClean="0"/>
              <a:t>Machine learning is a </a:t>
            </a:r>
            <a:r>
              <a:rPr lang="en-IN" dirty="0" smtClean="0"/>
              <a:t>scientific discipline  </a:t>
            </a:r>
            <a:r>
              <a:rPr lang="en-IN" dirty="0" smtClean="0"/>
              <a:t>that </a:t>
            </a:r>
            <a:r>
              <a:rPr lang="en-IN" dirty="0" smtClean="0"/>
              <a:t> is </a:t>
            </a:r>
            <a:r>
              <a:rPr lang="en-IN" dirty="0" smtClean="0"/>
              <a:t>concerned with the </a:t>
            </a:r>
            <a:r>
              <a:rPr lang="en-IN" dirty="0" smtClean="0"/>
              <a:t>design and </a:t>
            </a:r>
            <a:r>
              <a:rPr lang="en-IN" dirty="0" smtClean="0"/>
              <a:t>development of algorithms </a:t>
            </a:r>
            <a:r>
              <a:rPr lang="en-IN" dirty="0" smtClean="0"/>
              <a:t>that </a:t>
            </a:r>
            <a:r>
              <a:rPr lang="en-IN" dirty="0" smtClean="0"/>
              <a:t>allow </a:t>
            </a:r>
            <a:r>
              <a:rPr lang="en-IN" dirty="0" smtClean="0"/>
              <a:t>computers  to </a:t>
            </a:r>
            <a:r>
              <a:rPr lang="en-IN" dirty="0" smtClean="0"/>
              <a:t>learn based on data, such as </a:t>
            </a:r>
            <a:r>
              <a:rPr lang="en-IN" dirty="0" smtClean="0"/>
              <a:t>from </a:t>
            </a:r>
            <a:r>
              <a:rPr lang="en-IN" dirty="0" smtClean="0"/>
              <a:t>sensor data </a:t>
            </a:r>
            <a:r>
              <a:rPr lang="en-IN" dirty="0" smtClean="0"/>
              <a:t>or </a:t>
            </a:r>
            <a:r>
              <a:rPr lang="en-IN" dirty="0" smtClean="0"/>
              <a:t>databases. </a:t>
            </a:r>
            <a:endParaRPr lang="en-IN" dirty="0"/>
          </a:p>
        </p:txBody>
      </p:sp>
    </p:spTree>
    <p:extLst>
      <p:ext uri="{BB962C8B-B14F-4D97-AF65-F5344CB8AC3E}">
        <p14:creationId xmlns:p14="http://schemas.microsoft.com/office/powerpoint/2010/main" val="4994591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79512" y="260649"/>
            <a:ext cx="8229600" cy="4248472"/>
          </a:xfrm>
          <a:ln>
            <a:solidFill>
              <a:schemeClr val="accent1"/>
            </a:solidFill>
          </a:ln>
        </p:spPr>
        <p:txBody>
          <a:bodyPr>
            <a:normAutofit fontScale="85000" lnSpcReduction="10000"/>
          </a:bodyPr>
          <a:lstStyle/>
          <a:p>
            <a:r>
              <a:rPr lang="en-IN" dirty="0" smtClean="0"/>
              <a:t>MACHINE LEARNING TYPES:</a:t>
            </a:r>
          </a:p>
          <a:p>
            <a:pPr marL="0" indent="0">
              <a:buNone/>
            </a:pPr>
            <a:r>
              <a:rPr lang="en-IN" dirty="0" smtClean="0"/>
              <a:t>      .</a:t>
            </a:r>
            <a:r>
              <a:rPr lang="en-IN" b="1" dirty="0" smtClean="0"/>
              <a:t>Supervised </a:t>
            </a:r>
            <a:r>
              <a:rPr lang="en-IN" b="1" dirty="0"/>
              <a:t>learning</a:t>
            </a:r>
            <a:r>
              <a:rPr lang="en-IN" dirty="0"/>
              <a:t> </a:t>
            </a:r>
            <a:r>
              <a:rPr lang="en-IN" dirty="0" smtClean="0"/>
              <a:t>:It allows </a:t>
            </a:r>
            <a:r>
              <a:rPr lang="en-IN" dirty="0"/>
              <a:t>you to collect data or produce a data output from the previous experience. </a:t>
            </a:r>
            <a:endParaRPr lang="en-IN" dirty="0" smtClean="0"/>
          </a:p>
          <a:p>
            <a:pPr marL="0" indent="0">
              <a:buNone/>
            </a:pPr>
            <a:r>
              <a:rPr lang="en-IN" b="1" dirty="0" smtClean="0"/>
              <a:t>      .Unsupervised learning :</a:t>
            </a:r>
            <a:r>
              <a:rPr lang="en-IN" dirty="0"/>
              <a:t> </a:t>
            </a:r>
            <a:r>
              <a:rPr lang="en-IN" dirty="0" smtClean="0"/>
              <a:t>It is </a:t>
            </a:r>
            <a:r>
              <a:rPr lang="en-IN" dirty="0"/>
              <a:t>where you only have input data and no corresponding output variables</a:t>
            </a:r>
            <a:r>
              <a:rPr lang="en-IN" dirty="0" smtClean="0"/>
              <a:t>.</a:t>
            </a:r>
          </a:p>
          <a:p>
            <a:pPr marL="0" indent="0">
              <a:buNone/>
            </a:pPr>
            <a:r>
              <a:rPr lang="en-IN" b="1" dirty="0" smtClean="0"/>
              <a:t>     .Reinforcement </a:t>
            </a:r>
            <a:r>
              <a:rPr lang="en-IN" b="1" dirty="0" smtClean="0"/>
              <a:t>learning</a:t>
            </a:r>
            <a:r>
              <a:rPr lang="en-IN" dirty="0" smtClean="0"/>
              <a:t>:It</a:t>
            </a:r>
            <a:r>
              <a:rPr lang="en-IN" dirty="0" smtClean="0"/>
              <a:t> is in </a:t>
            </a:r>
            <a:r>
              <a:rPr lang="en-IN" dirty="0"/>
              <a:t>the context of artificial intelligence, is a type of dynamic programming that trains algorithms using a system of reward and punishment. r</a:t>
            </a:r>
            <a:r>
              <a:rPr lang="en-IN" dirty="0" smtClean="0"/>
              <a:t>einforcement algorithm</a:t>
            </a:r>
            <a:r>
              <a:rPr lang="en-IN" dirty="0"/>
              <a:t>, or agent, learns by interacting with its environment</a:t>
            </a:r>
            <a:r>
              <a:rPr lang="en-IN" dirty="0" smtClean="0"/>
              <a:t>.	</a:t>
            </a:r>
            <a:endParaRPr lang="en-IN" dirty="0" smtClean="0"/>
          </a:p>
        </p:txBody>
      </p:sp>
    </p:spTree>
    <p:extLst>
      <p:ext uri="{BB962C8B-B14F-4D97-AF65-F5344CB8AC3E}">
        <p14:creationId xmlns:p14="http://schemas.microsoft.com/office/powerpoint/2010/main" val="30878777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1143000"/>
          </a:xfrm>
        </p:spPr>
        <p:txBody>
          <a:bodyPr>
            <a:normAutofit fontScale="90000"/>
          </a:bodyPr>
          <a:lstStyle/>
          <a:p>
            <a:r>
              <a:rPr lang="en-IN" dirty="0" smtClean="0"/>
              <a:t>Elements of Reinforcement Learning</a:t>
            </a:r>
            <a:endParaRPr lang="en-IN" dirty="0"/>
          </a:p>
        </p:txBody>
      </p:sp>
      <p:pic>
        <p:nvPicPr>
          <p:cNvPr id="10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512" y="1412776"/>
            <a:ext cx="8136904"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26812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67544" y="332657"/>
            <a:ext cx="8229600" cy="3744416"/>
          </a:xfrm>
        </p:spPr>
        <p:txBody>
          <a:bodyPr>
            <a:normAutofit lnSpcReduction="10000"/>
          </a:bodyPr>
          <a:lstStyle/>
          <a:p>
            <a:r>
              <a:rPr lang="en-IN" dirty="0" smtClean="0"/>
              <a:t> Agent: Who interact with the environment</a:t>
            </a:r>
          </a:p>
          <a:p>
            <a:r>
              <a:rPr lang="en-IN" dirty="0" smtClean="0"/>
              <a:t> Environment: External conditions</a:t>
            </a:r>
          </a:p>
          <a:p>
            <a:r>
              <a:rPr lang="en-IN" dirty="0" smtClean="0"/>
              <a:t> Policy:</a:t>
            </a:r>
          </a:p>
          <a:p>
            <a:pPr marL="0" indent="0">
              <a:buNone/>
            </a:pPr>
            <a:r>
              <a:rPr lang="en-IN" dirty="0"/>
              <a:t> </a:t>
            </a:r>
            <a:r>
              <a:rPr lang="en-IN" dirty="0" smtClean="0"/>
              <a:t>      .Defines the agent’s </a:t>
            </a:r>
            <a:r>
              <a:rPr lang="en-IN" dirty="0" smtClean="0"/>
              <a:t>behaviour </a:t>
            </a:r>
            <a:r>
              <a:rPr lang="en-IN" dirty="0" smtClean="0"/>
              <a:t>at a given time</a:t>
            </a:r>
          </a:p>
          <a:p>
            <a:pPr marL="0" indent="0">
              <a:buNone/>
            </a:pPr>
            <a:r>
              <a:rPr lang="en-IN" dirty="0"/>
              <a:t> </a:t>
            </a:r>
            <a:r>
              <a:rPr lang="en-IN" dirty="0" smtClean="0"/>
              <a:t>      .A mapping from states to actions</a:t>
            </a:r>
          </a:p>
          <a:p>
            <a:pPr marL="0" indent="0">
              <a:buNone/>
            </a:pPr>
            <a:r>
              <a:rPr lang="en-IN" dirty="0"/>
              <a:t> </a:t>
            </a:r>
            <a:r>
              <a:rPr lang="en-IN" dirty="0" smtClean="0"/>
              <a:t>      .Lookup tables or simple function</a:t>
            </a:r>
            <a:endParaRPr lang="en-IN" dirty="0"/>
          </a:p>
        </p:txBody>
      </p:sp>
    </p:spTree>
    <p:extLst>
      <p:ext uri="{BB962C8B-B14F-4D97-AF65-F5344CB8AC3E}">
        <p14:creationId xmlns:p14="http://schemas.microsoft.com/office/powerpoint/2010/main" val="28118479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44624"/>
            <a:ext cx="8229600" cy="5865515"/>
          </a:xfrm>
        </p:spPr>
        <p:txBody>
          <a:bodyPr>
            <a:normAutofit fontScale="85000" lnSpcReduction="10000"/>
          </a:bodyPr>
          <a:lstStyle/>
          <a:p>
            <a:r>
              <a:rPr lang="en-IN" dirty="0" smtClean="0"/>
              <a:t>Reward function :</a:t>
            </a:r>
          </a:p>
          <a:p>
            <a:r>
              <a:rPr lang="en-IN" dirty="0" smtClean="0"/>
              <a:t>   .Defines the goal in an RL problem</a:t>
            </a:r>
          </a:p>
          <a:p>
            <a:r>
              <a:rPr lang="en-IN" dirty="0" smtClean="0"/>
              <a:t>   .Policy is altered to achieve this goal</a:t>
            </a:r>
          </a:p>
          <a:p>
            <a:r>
              <a:rPr lang="en-IN" dirty="0" smtClean="0"/>
              <a:t> Value function:</a:t>
            </a:r>
          </a:p>
          <a:p>
            <a:r>
              <a:rPr lang="en-IN" dirty="0" smtClean="0"/>
              <a:t>   . Reward function indicates what is good in an immediate</a:t>
            </a:r>
          </a:p>
          <a:p>
            <a:r>
              <a:rPr lang="en-IN" dirty="0" smtClean="0"/>
              <a:t>    sense while a value function specifies what is good in</a:t>
            </a:r>
          </a:p>
          <a:p>
            <a:r>
              <a:rPr lang="en-IN" dirty="0" smtClean="0"/>
              <a:t>    the long run.</a:t>
            </a:r>
          </a:p>
          <a:p>
            <a:r>
              <a:rPr lang="en-IN" dirty="0" smtClean="0"/>
              <a:t>Model of the environment :</a:t>
            </a:r>
          </a:p>
          <a:p>
            <a:r>
              <a:rPr lang="en-IN" dirty="0" smtClean="0"/>
              <a:t>   . Predict mimic behaviour of environment,</a:t>
            </a:r>
          </a:p>
          <a:p>
            <a:r>
              <a:rPr lang="en-IN" dirty="0" smtClean="0"/>
              <a:t>   .Used for planning &amp; if Know current state and action</a:t>
            </a:r>
          </a:p>
          <a:p>
            <a:r>
              <a:rPr lang="en-IN" dirty="0" smtClean="0"/>
              <a:t>     then predict the resultant next state and next r</a:t>
            </a:r>
            <a:endParaRPr lang="en-IN" dirty="0"/>
          </a:p>
        </p:txBody>
      </p:sp>
    </p:spTree>
    <p:extLst>
      <p:ext uri="{BB962C8B-B14F-4D97-AF65-F5344CB8AC3E}">
        <p14:creationId xmlns:p14="http://schemas.microsoft.com/office/powerpoint/2010/main" val="55119474"/>
      </p:ext>
    </p:extLst>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2.FRAMEWORKS</a:t>
            </a:r>
            <a:endParaRPr lang="en-IN" dirty="0"/>
          </a:p>
        </p:txBody>
      </p:sp>
      <p:sp>
        <p:nvSpPr>
          <p:cNvPr id="3" name="Content Placeholder 2"/>
          <p:cNvSpPr>
            <a:spLocks noGrp="1"/>
          </p:cNvSpPr>
          <p:nvPr>
            <p:ph idx="1"/>
          </p:nvPr>
        </p:nvSpPr>
        <p:spPr/>
        <p:txBody>
          <a:bodyPr>
            <a:normAutofit fontScale="85000" lnSpcReduction="10000"/>
          </a:bodyPr>
          <a:lstStyle/>
          <a:p>
            <a:pPr marL="0" indent="0">
              <a:buNone/>
            </a:pPr>
            <a:r>
              <a:rPr lang="en-IN" b="1" dirty="0" smtClean="0"/>
              <a:t>2.1 TENSORFLOW</a:t>
            </a:r>
          </a:p>
          <a:p>
            <a:r>
              <a:rPr lang="en-IN" b="1" dirty="0"/>
              <a:t> </a:t>
            </a:r>
            <a:r>
              <a:rPr lang="en-IN" dirty="0" smtClean="0"/>
              <a:t>It is a</a:t>
            </a:r>
            <a:r>
              <a:rPr lang="en-IN" dirty="0"/>
              <a:t> </a:t>
            </a:r>
            <a:r>
              <a:rPr lang="en-IN" dirty="0" smtClean="0"/>
              <a:t>free</a:t>
            </a:r>
            <a:r>
              <a:rPr lang="en-IN" dirty="0"/>
              <a:t> and </a:t>
            </a:r>
            <a:r>
              <a:rPr lang="en-IN" dirty="0" smtClean="0"/>
              <a:t>open-source software library for dataflow and differential programming </a:t>
            </a:r>
            <a:r>
              <a:rPr lang="en-IN" dirty="0"/>
              <a:t>across a range of tasks</a:t>
            </a:r>
            <a:r>
              <a:rPr lang="en-IN" dirty="0" smtClean="0"/>
              <a:t>.</a:t>
            </a:r>
          </a:p>
          <a:p>
            <a:r>
              <a:rPr lang="en-IN" dirty="0" smtClean="0"/>
              <a:t> </a:t>
            </a:r>
            <a:r>
              <a:rPr lang="en-IN" dirty="0"/>
              <a:t>It is a symbolic math library, and is also used for machine learning applications such as </a:t>
            </a:r>
            <a:r>
              <a:rPr lang="en-IN" dirty="0" smtClean="0"/>
              <a:t> </a:t>
            </a:r>
            <a:r>
              <a:rPr lang="en-IN" u="sng" dirty="0" smtClean="0"/>
              <a:t>neuralnetworks</a:t>
            </a:r>
            <a:endParaRPr lang="en-IN" u="sng" dirty="0" smtClean="0"/>
          </a:p>
          <a:p>
            <a:r>
              <a:rPr lang="en-IN" dirty="0"/>
              <a:t> It is used for both research and production at </a:t>
            </a:r>
            <a:r>
              <a:rPr lang="en-IN" dirty="0" smtClean="0"/>
              <a:t>Google</a:t>
            </a:r>
          </a:p>
          <a:p>
            <a:r>
              <a:rPr lang="en-IN" dirty="0" smtClean="0"/>
              <a:t>Tensor Flow </a:t>
            </a:r>
            <a:r>
              <a:rPr lang="en-IN" dirty="0"/>
              <a:t>was developed by the Google Brain team for internal Google use. It was released </a:t>
            </a:r>
            <a:r>
              <a:rPr lang="en-IN" dirty="0" smtClean="0"/>
              <a:t>under   the</a:t>
            </a:r>
            <a:r>
              <a:rPr lang="en-IN" dirty="0"/>
              <a:t> Apache License 2.0 on </a:t>
            </a:r>
            <a:r>
              <a:rPr lang="en-IN" dirty="0" smtClean="0"/>
              <a:t>November </a:t>
            </a:r>
            <a:r>
              <a:rPr lang="en-IN" dirty="0"/>
              <a:t>9, 2015.</a:t>
            </a:r>
          </a:p>
        </p:txBody>
      </p:sp>
    </p:spTree>
    <p:extLst>
      <p:ext uri="{BB962C8B-B14F-4D97-AF65-F5344CB8AC3E}">
        <p14:creationId xmlns:p14="http://schemas.microsoft.com/office/powerpoint/2010/main" val="6702125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67544" y="260649"/>
            <a:ext cx="8229600" cy="4248472"/>
          </a:xfrm>
        </p:spPr>
        <p:txBody>
          <a:bodyPr/>
          <a:lstStyle/>
          <a:p>
            <a:pPr marL="0" indent="0">
              <a:buNone/>
            </a:pPr>
            <a:r>
              <a:rPr lang="en-IN" b="1" dirty="0" smtClean="0"/>
              <a:t>2.2 KERAS</a:t>
            </a:r>
          </a:p>
          <a:p>
            <a:pPr marL="0" indent="0">
              <a:buNone/>
            </a:pPr>
            <a:r>
              <a:rPr lang="en-IN" sz="4400" b="1" dirty="0" smtClean="0"/>
              <a:t>.</a:t>
            </a:r>
            <a:r>
              <a:rPr lang="en-IN" dirty="0"/>
              <a:t> </a:t>
            </a:r>
            <a:r>
              <a:rPr lang="en-IN" dirty="0" smtClean="0"/>
              <a:t> It is </a:t>
            </a:r>
            <a:r>
              <a:rPr lang="en-IN" dirty="0"/>
              <a:t>an </a:t>
            </a:r>
            <a:r>
              <a:rPr lang="en-IN" dirty="0" smtClean="0"/>
              <a:t>open-source neural network </a:t>
            </a:r>
            <a:r>
              <a:rPr lang="en-IN" dirty="0" smtClean="0"/>
              <a:t>library </a:t>
            </a:r>
            <a:r>
              <a:rPr lang="en-IN" dirty="0" smtClean="0"/>
              <a:t>written in Python. </a:t>
            </a:r>
            <a:endParaRPr lang="en-IN" dirty="0"/>
          </a:p>
          <a:p>
            <a:r>
              <a:rPr lang="en-IN" dirty="0"/>
              <a:t>In 2017, Google's </a:t>
            </a:r>
            <a:r>
              <a:rPr lang="en-IN" dirty="0" smtClean="0"/>
              <a:t>Tensor Flow </a:t>
            </a:r>
            <a:r>
              <a:rPr lang="en-IN" dirty="0"/>
              <a:t>team decided to support </a:t>
            </a:r>
            <a:r>
              <a:rPr lang="en-IN" dirty="0"/>
              <a:t>Keras</a:t>
            </a:r>
            <a:r>
              <a:rPr lang="en-IN" dirty="0"/>
              <a:t> in </a:t>
            </a:r>
            <a:r>
              <a:rPr lang="en-IN" dirty="0" smtClean="0"/>
              <a:t>Tensor Flow's </a:t>
            </a:r>
            <a:r>
              <a:rPr lang="en-IN" dirty="0"/>
              <a:t>core library</a:t>
            </a:r>
            <a:r>
              <a:rPr lang="en-IN" dirty="0" smtClean="0"/>
              <a:t>.</a:t>
            </a:r>
            <a:endParaRPr lang="en-IN" dirty="0"/>
          </a:p>
          <a:p>
            <a:r>
              <a:rPr lang="en-IN" dirty="0"/>
              <a:t>Designed to enable fast experimentation with deep neural networks</a:t>
            </a:r>
          </a:p>
        </p:txBody>
      </p:sp>
    </p:spTree>
    <p:extLst>
      <p:ext uri="{BB962C8B-B14F-4D97-AF65-F5344CB8AC3E}">
        <p14:creationId xmlns:p14="http://schemas.microsoft.com/office/powerpoint/2010/main" val="39352457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253</TotalTime>
  <Words>543</Words>
  <Application>Microsoft Office PowerPoint</Application>
  <PresentationFormat>On-screen Show (4:3)</PresentationFormat>
  <Paragraphs>65</Paragraphs>
  <Slides>15</Slides>
  <Notes>4</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AGENDA </vt:lpstr>
      <vt:lpstr>Table of Contents</vt:lpstr>
      <vt:lpstr>PowerPoint Presentation</vt:lpstr>
      <vt:lpstr>PowerPoint Presentation</vt:lpstr>
      <vt:lpstr>Elements of Reinforcement Learning</vt:lpstr>
      <vt:lpstr>PowerPoint Presentation</vt:lpstr>
      <vt:lpstr>PowerPoint Presentation</vt:lpstr>
      <vt:lpstr>2.FRAMEWORKS</vt:lpstr>
      <vt:lpstr>PowerPoint Presentation</vt:lpstr>
      <vt:lpstr>3.ADAPTIVE TRAFFIC CONTROL WITH DEEP REINFORCEMENT LEARNING</vt:lpstr>
      <vt:lpstr>PowerPoint Presentation</vt:lpstr>
      <vt:lpstr>PowerPoint Presentation</vt:lpstr>
      <vt:lpstr>PowerPoint Presentation</vt:lpstr>
      <vt:lpstr>Q-Learning Algorithm</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creator>A.V.V.SATYA NARAYANA</dc:creator>
  <cp:lastModifiedBy>A.V.V.SATYA NARAYANA</cp:lastModifiedBy>
  <cp:revision>28</cp:revision>
  <dcterms:created xsi:type="dcterms:W3CDTF">2019-09-12T07:59:49Z</dcterms:created>
  <dcterms:modified xsi:type="dcterms:W3CDTF">2019-09-12T12:23:58Z</dcterms:modified>
</cp:coreProperties>
</file>