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doni FLF" charset="1" panose="02000606090000020003"/>
      <p:regular r:id="rId10"/>
    </p:embeddedFont>
    <p:embeddedFont>
      <p:font typeface="Bodoni FLF Bold" charset="1" panose="02000803080000020003"/>
      <p:regular r:id="rId11"/>
    </p:embeddedFont>
    <p:embeddedFont>
      <p:font typeface="Bodoni FLF Italics" charset="1" panose="02000603090000090003"/>
      <p:regular r:id="rId12"/>
    </p:embeddedFont>
    <p:embeddedFont>
      <p:font typeface="Bodoni FLF Bold Italics" charset="1" panose="02000803090000090003"/>
      <p:regular r:id="rId13"/>
    </p:embeddedFont>
    <p:embeddedFont>
      <p:font typeface="Body Text" charset="1" panose="02000503040000020004"/>
      <p:regular r:id="rId14"/>
    </p:embeddedFont>
    <p:embeddedFont>
      <p:font typeface="Body Text Bold" charset="1" panose="02000503040000020004"/>
      <p:regular r:id="rId15"/>
    </p:embeddedFont>
    <p:embeddedFont>
      <p:font typeface="Body Text Italics" charset="1" panose="00000500000000000000"/>
      <p:regular r:id="rId16"/>
    </p:embeddedFont>
    <p:embeddedFont>
      <p:font typeface="Body Text Bold Italics" charset="1" panose="000007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Anjali-16/BD-Final-project" TargetMode="External" Type="http://schemas.openxmlformats.org/officeDocument/2006/relationships/hyperlink"/></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s://archive.ics.uci.edu/dataset/222/bank+marketing"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03362" y="-504985"/>
            <a:ext cx="19178563" cy="5648485"/>
            <a:chOff x="0" y="0"/>
            <a:chExt cx="25571417" cy="7531313"/>
          </a:xfrm>
        </p:grpSpPr>
        <p:pic>
          <p:nvPicPr>
            <p:cNvPr name="Picture 3" id="3"/>
            <p:cNvPicPr>
              <a:picLocks noChangeAspect="true"/>
            </p:cNvPicPr>
            <p:nvPr/>
          </p:nvPicPr>
          <p:blipFill>
            <a:blip r:embed="rId2"/>
            <a:srcRect l="2864" t="50640" r="2864" b="0"/>
            <a:stretch>
              <a:fillRect/>
            </a:stretch>
          </p:blipFill>
          <p:spPr>
            <a:xfrm flipH="false" flipV="false">
              <a:off x="0" y="0"/>
              <a:ext cx="25571417" cy="7531313"/>
            </a:xfrm>
            <a:prstGeom prst="rect">
              <a:avLst/>
            </a:prstGeom>
          </p:spPr>
        </p:pic>
      </p:grpSp>
      <p:grpSp>
        <p:nvGrpSpPr>
          <p:cNvPr name="Group 4" id="4"/>
          <p:cNvGrpSpPr/>
          <p:nvPr/>
        </p:nvGrpSpPr>
        <p:grpSpPr>
          <a:xfrm rot="0">
            <a:off x="12452784" y="8405337"/>
            <a:ext cx="4249100" cy="4249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rot="0">
            <a:off x="58478" y="9258300"/>
            <a:ext cx="8507337" cy="0"/>
          </a:xfrm>
          <a:prstGeom prst="line">
            <a:avLst/>
          </a:prstGeom>
          <a:ln cap="flat" w="38100">
            <a:solidFill>
              <a:srgbClr val="967D55"/>
            </a:solidFill>
            <a:prstDash val="solid"/>
            <a:headEnd type="none" len="sm" w="sm"/>
            <a:tailEnd type="none" len="sm" w="sm"/>
          </a:ln>
        </p:spPr>
      </p:sp>
      <p:grpSp>
        <p:nvGrpSpPr>
          <p:cNvPr name="Group 8" id="8"/>
          <p:cNvGrpSpPr/>
          <p:nvPr/>
        </p:nvGrpSpPr>
        <p:grpSpPr>
          <a:xfrm rot="0">
            <a:off x="789502" y="-2038670"/>
            <a:ext cx="3067370" cy="30673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736020" y="6320916"/>
            <a:ext cx="9663706" cy="1158875"/>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BANK MARKETING</a:t>
            </a:r>
          </a:p>
        </p:txBody>
      </p:sp>
      <p:sp>
        <p:nvSpPr>
          <p:cNvPr name="TextBox 12" id="12"/>
          <p:cNvSpPr txBox="true"/>
          <p:nvPr/>
        </p:nvSpPr>
        <p:spPr>
          <a:xfrm rot="0">
            <a:off x="7148175" y="7591443"/>
            <a:ext cx="4839395" cy="580390"/>
          </a:xfrm>
          <a:prstGeom prst="rect">
            <a:avLst/>
          </a:prstGeom>
        </p:spPr>
        <p:txBody>
          <a:bodyPr anchor="t" rtlCol="false" tIns="0" lIns="0" bIns="0" rIns="0">
            <a:spAutoFit/>
          </a:bodyPr>
          <a:lstStyle/>
          <a:p>
            <a:pPr algn="ctr">
              <a:lnSpc>
                <a:spcPts val="4759"/>
              </a:lnSpc>
            </a:pPr>
            <a:r>
              <a:rPr lang="en-US" sz="3399">
                <a:solidFill>
                  <a:srgbClr val="271905"/>
                </a:solidFill>
                <a:latin typeface="Canva Sans"/>
              </a:rPr>
              <a:t>By Team: Data Dynamo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15023" y="2204261"/>
            <a:ext cx="12845597" cy="6874708"/>
          </a:xfrm>
          <a:custGeom>
            <a:avLst/>
            <a:gdLst/>
            <a:ahLst/>
            <a:cxnLst/>
            <a:rect r="r" b="b" t="t" l="l"/>
            <a:pathLst>
              <a:path h="6874708" w="12845597">
                <a:moveTo>
                  <a:pt x="0" y="0"/>
                </a:moveTo>
                <a:lnTo>
                  <a:pt x="12845597" y="0"/>
                </a:lnTo>
                <a:lnTo>
                  <a:pt x="12845597" y="6874708"/>
                </a:lnTo>
                <a:lnTo>
                  <a:pt x="0" y="6874708"/>
                </a:lnTo>
                <a:lnTo>
                  <a:pt x="0" y="0"/>
                </a:lnTo>
                <a:close/>
              </a:path>
            </a:pathLst>
          </a:custGeom>
          <a:blipFill>
            <a:blip r:embed="rId2"/>
            <a:stretch>
              <a:fillRect l="-489" t="-5790" r="-489" b="0"/>
            </a:stretch>
          </a:blipFill>
        </p:spPr>
      </p:sp>
      <p:sp>
        <p:nvSpPr>
          <p:cNvPr name="TextBox 9" id="9"/>
          <p:cNvSpPr txBox="true"/>
          <p:nvPr/>
        </p:nvSpPr>
        <p:spPr>
          <a:xfrm rot="0">
            <a:off x="2049331" y="291465"/>
            <a:ext cx="13920278" cy="1296670"/>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DataFlow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16271" y="3306827"/>
            <a:ext cx="14086772" cy="3795811"/>
          </a:xfrm>
          <a:custGeom>
            <a:avLst/>
            <a:gdLst/>
            <a:ahLst/>
            <a:cxnLst/>
            <a:rect r="r" b="b" t="t" l="l"/>
            <a:pathLst>
              <a:path h="3795811" w="14086772">
                <a:moveTo>
                  <a:pt x="0" y="0"/>
                </a:moveTo>
                <a:lnTo>
                  <a:pt x="14086772" y="0"/>
                </a:lnTo>
                <a:lnTo>
                  <a:pt x="14086772" y="3795810"/>
                </a:lnTo>
                <a:lnTo>
                  <a:pt x="0" y="3795810"/>
                </a:lnTo>
                <a:lnTo>
                  <a:pt x="0" y="0"/>
                </a:lnTo>
                <a:close/>
              </a:path>
            </a:pathLst>
          </a:custGeom>
          <a:blipFill>
            <a:blip r:embed="rId2"/>
            <a:stretch>
              <a:fillRect l="0" t="-5390" r="0" b="-405"/>
            </a:stretch>
          </a:blipFill>
        </p:spPr>
      </p:sp>
      <p:sp>
        <p:nvSpPr>
          <p:cNvPr name="TextBox 9" id="9"/>
          <p:cNvSpPr txBox="true"/>
          <p:nvPr/>
        </p:nvSpPr>
        <p:spPr>
          <a:xfrm rot="0">
            <a:off x="4312147" y="971550"/>
            <a:ext cx="9663706" cy="1157288"/>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Model 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3145237" y="2602530"/>
            <a:ext cx="11997526" cy="6655770"/>
          </a:xfrm>
          <a:custGeom>
            <a:avLst/>
            <a:gdLst/>
            <a:ahLst/>
            <a:cxnLst/>
            <a:rect r="r" b="b" t="t" l="l"/>
            <a:pathLst>
              <a:path h="6655770" w="11997526">
                <a:moveTo>
                  <a:pt x="0" y="0"/>
                </a:moveTo>
                <a:lnTo>
                  <a:pt x="11997526" y="0"/>
                </a:lnTo>
                <a:lnTo>
                  <a:pt x="11997526" y="6655770"/>
                </a:lnTo>
                <a:lnTo>
                  <a:pt x="0" y="6655770"/>
                </a:lnTo>
                <a:lnTo>
                  <a:pt x="0" y="0"/>
                </a:lnTo>
                <a:close/>
              </a:path>
            </a:pathLst>
          </a:custGeom>
          <a:blipFill>
            <a:blip r:embed="rId2"/>
            <a:stretch>
              <a:fillRect l="0" t="-896" r="0" b="-896"/>
            </a:stretch>
          </a:blipFill>
        </p:spPr>
      </p:sp>
      <p:sp>
        <p:nvSpPr>
          <p:cNvPr name="TextBox 3" id="3"/>
          <p:cNvSpPr txBox="true"/>
          <p:nvPr/>
        </p:nvSpPr>
        <p:spPr>
          <a:xfrm rot="0">
            <a:off x="4312147" y="971550"/>
            <a:ext cx="9663706" cy="1157288"/>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Model Results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69741" y="612984"/>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Challenges</a:t>
            </a:r>
          </a:p>
        </p:txBody>
      </p:sp>
      <p:sp>
        <p:nvSpPr>
          <p:cNvPr name="TextBox 9" id="9"/>
          <p:cNvSpPr txBox="true"/>
          <p:nvPr/>
        </p:nvSpPr>
        <p:spPr>
          <a:xfrm rot="0">
            <a:off x="1491706" y="2316917"/>
            <a:ext cx="15076349"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Body Text Bold"/>
              </a:rPr>
              <a:t>Data Imbalance Mitigation</a:t>
            </a:r>
            <a:r>
              <a:rPr lang="en-US" sz="3399">
                <a:solidFill>
                  <a:srgbClr val="000000"/>
                </a:solidFill>
                <a:latin typeface="Body Text"/>
              </a:rPr>
              <a:t>: </a:t>
            </a:r>
            <a:r>
              <a:rPr lang="en-US" sz="3399">
                <a:solidFill>
                  <a:srgbClr val="000000"/>
                </a:solidFill>
                <a:latin typeface="Body Text"/>
              </a:rPr>
              <a:t>Implemented strategies to rectify data imbalance issues within the dataset.</a:t>
            </a:r>
          </a:p>
          <a:p>
            <a:pPr algn="just" marL="734059" indent="-367030" lvl="1">
              <a:lnSpc>
                <a:spcPts val="4759"/>
              </a:lnSpc>
              <a:buFont typeface="Arial"/>
              <a:buChar char="•"/>
            </a:pPr>
            <a:r>
              <a:rPr lang="en-US" sz="3399">
                <a:solidFill>
                  <a:srgbClr val="000000"/>
                </a:solidFill>
                <a:latin typeface="Body Text Bold"/>
              </a:rPr>
              <a:t>Standardization of Attribute Values</a:t>
            </a:r>
            <a:r>
              <a:rPr lang="en-US" sz="3399">
                <a:solidFill>
                  <a:srgbClr val="000000"/>
                </a:solidFill>
                <a:latin typeface="Body Text"/>
              </a:rPr>
              <a:t>: Employed standardization techniques, specifically utilizing the standard scalar technique, to normalize the distribution of attribute values spanning a wide range.</a:t>
            </a:r>
          </a:p>
          <a:p>
            <a:pPr algn="just" marL="734059" indent="-367030" lvl="1">
              <a:lnSpc>
                <a:spcPts val="4759"/>
              </a:lnSpc>
              <a:buFont typeface="Arial"/>
              <a:buChar char="•"/>
            </a:pPr>
            <a:r>
              <a:rPr lang="en-US" sz="3399">
                <a:solidFill>
                  <a:srgbClr val="000000"/>
                </a:solidFill>
                <a:latin typeface="Body Text Bold"/>
              </a:rPr>
              <a:t>Categorical Variable Encoding</a:t>
            </a:r>
            <a:r>
              <a:rPr lang="en-US" sz="3399">
                <a:solidFill>
                  <a:srgbClr val="000000"/>
                </a:solidFill>
                <a:latin typeface="Body Text"/>
              </a:rPr>
              <a:t>: Utilized string indexer to encode categorical variables, ensuring compatibility with analytical models.</a:t>
            </a:r>
          </a:p>
          <a:p>
            <a:pPr algn="just" marL="734059" indent="-367030" lvl="1">
              <a:lnSpc>
                <a:spcPts val="4759"/>
              </a:lnSpc>
              <a:buFont typeface="Arial"/>
              <a:buChar char="•"/>
            </a:pPr>
            <a:r>
              <a:rPr lang="en-US" sz="3399">
                <a:solidFill>
                  <a:srgbClr val="000000"/>
                </a:solidFill>
                <a:latin typeface="Body Text Bold"/>
              </a:rPr>
              <a:t>Attribute Name Standardization</a:t>
            </a:r>
            <a:r>
              <a:rPr lang="en-US" sz="3399">
                <a:solidFill>
                  <a:srgbClr val="000000"/>
                </a:solidFill>
                <a:latin typeface="Body Text"/>
              </a:rPr>
              <a:t>: Adjusted attribute names to adhere to established standards, promoting consistency and facilitating clearer interpretation.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95017" y="291465"/>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Future Perspective</a:t>
            </a:r>
          </a:p>
        </p:txBody>
      </p:sp>
      <p:sp>
        <p:nvSpPr>
          <p:cNvPr name="TextBox 9" id="9"/>
          <p:cNvSpPr txBox="true"/>
          <p:nvPr/>
        </p:nvSpPr>
        <p:spPr>
          <a:xfrm rot="0">
            <a:off x="1602034" y="2056072"/>
            <a:ext cx="15657266" cy="8337131"/>
          </a:xfrm>
          <a:prstGeom prst="rect">
            <a:avLst/>
          </a:prstGeom>
        </p:spPr>
        <p:txBody>
          <a:bodyPr anchor="t" rtlCol="false" tIns="0" lIns="0" bIns="0" rIns="0">
            <a:spAutoFit/>
          </a:bodyPr>
          <a:lstStyle/>
          <a:p>
            <a:pPr marL="737619" indent="-368809" lvl="1">
              <a:lnSpc>
                <a:spcPts val="4783"/>
              </a:lnSpc>
              <a:buFont typeface="Arial"/>
              <a:buChar char="•"/>
            </a:pPr>
            <a:r>
              <a:rPr lang="en-US" sz="3416">
                <a:solidFill>
                  <a:srgbClr val="000000"/>
                </a:solidFill>
                <a:latin typeface="Body Text"/>
              </a:rPr>
              <a:t>Employ boosting and bagging techniques, including XG Boost, Adaboost, and RandomForest, to enhance the modeling process and achieve improved predictive results.</a:t>
            </a:r>
          </a:p>
          <a:p>
            <a:pPr marL="737619" indent="-368809" lvl="1">
              <a:lnSpc>
                <a:spcPts val="4783"/>
              </a:lnSpc>
              <a:buFont typeface="Arial"/>
              <a:buChar char="•"/>
            </a:pPr>
            <a:r>
              <a:rPr lang="en-US" sz="3416">
                <a:solidFill>
                  <a:srgbClr val="000000"/>
                </a:solidFill>
                <a:latin typeface="Body Text"/>
              </a:rPr>
              <a:t>Utilize the 'duration' column in the dataset to construct advanced deep learning models such as deep neural networks and sequential neural networks like RNN, aiming for enhanced predictive capabilities.</a:t>
            </a:r>
          </a:p>
          <a:p>
            <a:pPr marL="737619" indent="-368809" lvl="1">
              <a:lnSpc>
                <a:spcPts val="4783"/>
              </a:lnSpc>
              <a:buFont typeface="Arial"/>
              <a:buChar char="•"/>
            </a:pPr>
            <a:r>
              <a:rPr lang="en-US" sz="3416">
                <a:solidFill>
                  <a:srgbClr val="000000"/>
                </a:solidFill>
                <a:latin typeface="Body Text"/>
              </a:rPr>
              <a:t>Explore additional data sources, such as online and offline survey results, alongside call-related data, to enrich the analysis.</a:t>
            </a:r>
          </a:p>
          <a:p>
            <a:pPr marL="737619" indent="-368809" lvl="1">
              <a:lnSpc>
                <a:spcPts val="4783"/>
              </a:lnSpc>
              <a:buFont typeface="Arial"/>
              <a:buChar char="•"/>
            </a:pPr>
            <a:r>
              <a:rPr lang="en-US" sz="3416">
                <a:solidFill>
                  <a:srgbClr val="000000"/>
                </a:solidFill>
                <a:latin typeface="Body Text"/>
              </a:rPr>
              <a:t>Prioritize the implementation of robust security measures to safeguard collected data, ensuring resilience against breaches.</a:t>
            </a:r>
          </a:p>
          <a:p>
            <a:pPr marL="737619" indent="-368809" lvl="1">
              <a:lnSpc>
                <a:spcPts val="4783"/>
              </a:lnSpc>
              <a:buFont typeface="Arial"/>
              <a:buChar char="•"/>
            </a:pPr>
            <a:r>
              <a:rPr lang="en-US" sz="3416">
                <a:solidFill>
                  <a:srgbClr val="000000"/>
                </a:solidFill>
                <a:latin typeface="Body Text"/>
              </a:rPr>
              <a:t>Regularly analyze customer feedback to iteratively enhance strategies, ensuring alignment with customer needs and maintaining competitiveness in the market.</a:t>
            </a:r>
          </a:p>
          <a:p>
            <a:pPr>
              <a:lnSpc>
                <a:spcPts val="4363"/>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845569" y="291465"/>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Cost Benefits</a:t>
            </a:r>
          </a:p>
        </p:txBody>
      </p:sp>
      <p:sp>
        <p:nvSpPr>
          <p:cNvPr name="TextBox 9" id="9"/>
          <p:cNvSpPr txBox="true"/>
          <p:nvPr/>
        </p:nvSpPr>
        <p:spPr>
          <a:xfrm rot="0">
            <a:off x="727443" y="2160667"/>
            <a:ext cx="17110262" cy="7913891"/>
          </a:xfrm>
          <a:prstGeom prst="rect">
            <a:avLst/>
          </a:prstGeom>
        </p:spPr>
        <p:txBody>
          <a:bodyPr anchor="t" rtlCol="false" tIns="0" lIns="0" bIns="0" rIns="0">
            <a:spAutoFit/>
          </a:bodyPr>
          <a:lstStyle/>
          <a:p>
            <a:pPr algn="just" marL="740430" indent="-370215" lvl="1">
              <a:lnSpc>
                <a:spcPts val="4801"/>
              </a:lnSpc>
              <a:buFont typeface="Arial"/>
              <a:buChar char="•"/>
            </a:pPr>
            <a:r>
              <a:rPr lang="en-US" sz="3429">
                <a:solidFill>
                  <a:srgbClr val="000000"/>
                </a:solidFill>
                <a:latin typeface="Body Text"/>
              </a:rPr>
              <a:t>Our problem statement is a binary class classification</a:t>
            </a:r>
          </a:p>
          <a:p>
            <a:pPr algn="just" marL="740430" indent="-370215" lvl="1">
              <a:lnSpc>
                <a:spcPts val="4801"/>
              </a:lnSpc>
              <a:buFont typeface="Arial"/>
              <a:buChar char="•"/>
            </a:pPr>
            <a:r>
              <a:rPr lang="en-US" sz="3429">
                <a:solidFill>
                  <a:srgbClr val="000000"/>
                </a:solidFill>
                <a:latin typeface="Body Text"/>
              </a:rPr>
              <a:t>False Positives may lead to misallocated resources and financial risks related to credit extension and regulatory compliance.</a:t>
            </a:r>
          </a:p>
          <a:p>
            <a:pPr algn="just" marL="740430" indent="-370215" lvl="1">
              <a:lnSpc>
                <a:spcPts val="4801"/>
              </a:lnSpc>
              <a:buFont typeface="Arial"/>
              <a:buChar char="•"/>
            </a:pPr>
            <a:r>
              <a:rPr lang="en-US" sz="3429">
                <a:solidFill>
                  <a:srgbClr val="000000"/>
                </a:solidFill>
                <a:latin typeface="Body Text"/>
              </a:rPr>
              <a:t>False Negatives help prevent missed revenue opportunities and averting a competitive disadvantage by ensuring effective engagement with potential subscribers.</a:t>
            </a:r>
          </a:p>
          <a:p>
            <a:pPr algn="just" marL="740430" indent="-370215" lvl="1">
              <a:lnSpc>
                <a:spcPts val="4801"/>
              </a:lnSpc>
              <a:buFont typeface="Arial"/>
              <a:buChar char="•"/>
            </a:pPr>
            <a:r>
              <a:rPr lang="en-US" sz="3429">
                <a:solidFill>
                  <a:srgbClr val="000000"/>
                </a:solidFill>
                <a:latin typeface="Body Text"/>
              </a:rPr>
              <a:t>True Positives are pivotal as they enable the bank to precisely predict customer subscriptions, facilitating targeted marketing efforts, product customization, and enhanced customer satisfaction, ultimately driving increased loyalty and revenue.</a:t>
            </a:r>
          </a:p>
          <a:p>
            <a:pPr algn="just" marL="740430" indent="-370215" lvl="1">
              <a:lnSpc>
                <a:spcPts val="4801"/>
              </a:lnSpc>
              <a:buFont typeface="Arial"/>
              <a:buChar char="•"/>
            </a:pPr>
            <a:r>
              <a:rPr lang="en-US" sz="3429">
                <a:solidFill>
                  <a:srgbClr val="000000"/>
                </a:solidFill>
                <a:latin typeface="Body Text"/>
              </a:rPr>
              <a:t>True Negatives are crucial as they enable efficient resource allocation by accurately predicting customers who will not subscribe, allowing the bank to divert resources to optimize marketing budgets, and enhance overall campaign efficiency.</a:t>
            </a:r>
          </a:p>
          <a:p>
            <a:pPr algn="just" marL="740430" indent="-370215" lvl="1">
              <a:lnSpc>
                <a:spcPts val="4801"/>
              </a:lnSpc>
              <a:buFont typeface="Arial"/>
              <a:buChar char="•"/>
            </a:pPr>
            <a:r>
              <a:rPr lang="en-US" sz="3429">
                <a:solidFill>
                  <a:srgbClr val="000000"/>
                </a:solidFill>
                <a:latin typeface="Body Text"/>
              </a:rPr>
              <a:t>Leveraging equal consideration for both False Positives and False Negatives, we choose the F1 score as the best metric.</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88099" y="449698"/>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Conclusion</a:t>
            </a:r>
          </a:p>
        </p:txBody>
      </p:sp>
      <p:sp>
        <p:nvSpPr>
          <p:cNvPr name="TextBox 9" id="9"/>
          <p:cNvSpPr txBox="true"/>
          <p:nvPr/>
        </p:nvSpPr>
        <p:spPr>
          <a:xfrm rot="0">
            <a:off x="1604941" y="3523647"/>
            <a:ext cx="15654359" cy="4025248"/>
          </a:xfrm>
          <a:prstGeom prst="rect">
            <a:avLst/>
          </a:prstGeom>
        </p:spPr>
        <p:txBody>
          <a:bodyPr anchor="t" rtlCol="false" tIns="0" lIns="0" bIns="0" rIns="0">
            <a:spAutoFit/>
          </a:bodyPr>
          <a:lstStyle/>
          <a:p>
            <a:pPr algn="just" marL="707998" indent="-353999" lvl="1">
              <a:lnSpc>
                <a:spcPts val="4591"/>
              </a:lnSpc>
              <a:buFont typeface="Arial"/>
              <a:buChar char="•"/>
            </a:pPr>
            <a:r>
              <a:rPr lang="en-US" sz="3279">
                <a:solidFill>
                  <a:srgbClr val="000000"/>
                </a:solidFill>
                <a:latin typeface="Body Text"/>
              </a:rPr>
              <a:t>Successfully tackled data imbalance using the Random Over Sampler technique</a:t>
            </a:r>
          </a:p>
          <a:p>
            <a:pPr algn="just" marL="707998" indent="-353999" lvl="1">
              <a:lnSpc>
                <a:spcPts val="4591"/>
              </a:lnSpc>
              <a:buFont typeface="Arial"/>
              <a:buChar char="•"/>
            </a:pPr>
            <a:r>
              <a:rPr lang="en-US" sz="3279">
                <a:solidFill>
                  <a:srgbClr val="000000"/>
                </a:solidFill>
                <a:latin typeface="Body Text"/>
              </a:rPr>
              <a:t>Conducted thorough data exploration to identify key influencers on our target variable</a:t>
            </a:r>
          </a:p>
          <a:p>
            <a:pPr algn="just" marL="707998" indent="-353999" lvl="1">
              <a:lnSpc>
                <a:spcPts val="4591"/>
              </a:lnSpc>
              <a:buFont typeface="Arial"/>
              <a:buChar char="•"/>
            </a:pPr>
            <a:r>
              <a:rPr lang="en-US" sz="3279">
                <a:solidFill>
                  <a:srgbClr val="000000"/>
                </a:solidFill>
                <a:latin typeface="Body Text"/>
              </a:rPr>
              <a:t>Uncovered a positive correlation between the number of employees and employment variability during data analysis, providing valuable insights.</a:t>
            </a:r>
          </a:p>
          <a:p>
            <a:pPr algn="just" marL="707998" indent="-353999" lvl="1">
              <a:lnSpc>
                <a:spcPts val="4591"/>
              </a:lnSpc>
              <a:buFont typeface="Arial"/>
              <a:buChar char="•"/>
            </a:pPr>
            <a:r>
              <a:rPr lang="en-US" sz="3279">
                <a:solidFill>
                  <a:srgbClr val="000000"/>
                </a:solidFill>
                <a:latin typeface="Body Text"/>
              </a:rPr>
              <a:t>Based on our analysis, the Decision Tree algorithm emerged as the optimal choice, exhibiting superior performance with an F1 score of 86.7%.</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88099" y="449698"/>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Related links</a:t>
            </a:r>
          </a:p>
        </p:txBody>
      </p:sp>
      <p:sp>
        <p:nvSpPr>
          <p:cNvPr name="TextBox 9" id="9"/>
          <p:cNvSpPr txBox="true"/>
          <p:nvPr/>
        </p:nvSpPr>
        <p:spPr>
          <a:xfrm rot="0">
            <a:off x="2299663" y="4563110"/>
            <a:ext cx="139332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GitHub code link- </a:t>
            </a:r>
            <a:r>
              <a:rPr lang="en-US" sz="3399" u="sng">
                <a:solidFill>
                  <a:srgbClr val="000000"/>
                </a:solidFill>
                <a:latin typeface="Canva Sans"/>
                <a:hlinkClick r:id="rId2" tooltip="https://github.com/Anjali-16/BD-Final-project"/>
              </a:rPr>
              <a:t>https://github.com/Anjali-16/BD-Final-project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967D55"/>
        </a:solidFill>
      </p:bgPr>
    </p:bg>
    <p:spTree>
      <p:nvGrpSpPr>
        <p:cNvPr id="1" name=""/>
        <p:cNvGrpSpPr/>
        <p:nvPr/>
      </p:nvGrpSpPr>
      <p:grpSpPr>
        <a:xfrm>
          <a:off x="0" y="0"/>
          <a:ext cx="0" cy="0"/>
          <a:chOff x="0" y="0"/>
          <a:chExt cx="0" cy="0"/>
        </a:xfrm>
      </p:grpSpPr>
      <p:grpSp>
        <p:nvGrpSpPr>
          <p:cNvPr name="Group 2" id="2"/>
          <p:cNvGrpSpPr/>
          <p:nvPr/>
        </p:nvGrpSpPr>
        <p:grpSpPr>
          <a:xfrm rot="0">
            <a:off x="12260751" y="-348481"/>
            <a:ext cx="6259570" cy="10867802"/>
            <a:chOff x="0" y="0"/>
            <a:chExt cx="8346093" cy="14490403"/>
          </a:xfrm>
        </p:grpSpPr>
        <p:pic>
          <p:nvPicPr>
            <p:cNvPr name="Picture 3" id="3"/>
            <p:cNvPicPr>
              <a:picLocks noChangeAspect="true"/>
            </p:cNvPicPr>
            <p:nvPr/>
          </p:nvPicPr>
          <p:blipFill>
            <a:blip r:embed="rId2"/>
            <a:srcRect l="6774" t="0" r="6774" b="0"/>
            <a:stretch>
              <a:fillRect/>
            </a:stretch>
          </p:blipFill>
          <p:spPr>
            <a:xfrm flipH="false" flipV="false">
              <a:off x="0" y="0"/>
              <a:ext cx="8346093" cy="14490403"/>
            </a:xfrm>
            <a:prstGeom prst="rect">
              <a:avLst/>
            </a:prstGeom>
          </p:spPr>
        </p:pic>
      </p:grpSp>
      <p:sp>
        <p:nvSpPr>
          <p:cNvPr name="AutoShape 4" id="4"/>
          <p:cNvSpPr/>
          <p:nvPr/>
        </p:nvSpPr>
        <p:spPr>
          <a:xfrm rot="0">
            <a:off x="-293986" y="9258300"/>
            <a:ext cx="8507337" cy="0"/>
          </a:xfrm>
          <a:prstGeom prst="line">
            <a:avLst/>
          </a:prstGeom>
          <a:ln cap="flat" w="38100">
            <a:solidFill>
              <a:srgbClr val="F4EADB"/>
            </a:solidFill>
            <a:prstDash val="solid"/>
            <a:headEnd type="none" len="sm" w="sm"/>
            <a:tailEnd type="none" len="sm" w="sm"/>
          </a:ln>
        </p:spPr>
      </p:sp>
      <p:grpSp>
        <p:nvGrpSpPr>
          <p:cNvPr name="Group 5" id="5"/>
          <p:cNvGrpSpPr/>
          <p:nvPr/>
        </p:nvGrpSpPr>
        <p:grpSpPr>
          <a:xfrm rot="0">
            <a:off x="-293986" y="-804768"/>
            <a:ext cx="2645371" cy="26453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89080" y="3964750"/>
            <a:ext cx="6310412" cy="1566544"/>
          </a:xfrm>
          <a:prstGeom prst="rect">
            <a:avLst/>
          </a:prstGeom>
        </p:spPr>
        <p:txBody>
          <a:bodyPr anchor="t" rtlCol="false" tIns="0" lIns="0" bIns="0" rIns="0">
            <a:spAutoFit/>
          </a:bodyPr>
          <a:lstStyle/>
          <a:p>
            <a:pPr algn="ctr">
              <a:lnSpc>
                <a:spcPts val="12880"/>
              </a:lnSpc>
            </a:pPr>
            <a:r>
              <a:rPr lang="en-US" sz="9200">
                <a:solidFill>
                  <a:srgbClr val="F4EADB"/>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8" id="8"/>
          <p:cNvGraphicFramePr>
            <a:graphicFrameLocks noGrp="true"/>
          </p:cNvGraphicFramePr>
          <p:nvPr/>
        </p:nvGraphicFramePr>
        <p:xfrm>
          <a:off x="3303342" y="2241824"/>
          <a:ext cx="12048308" cy="6735035"/>
        </p:xfrm>
        <a:graphic>
          <a:graphicData uri="http://schemas.openxmlformats.org/drawingml/2006/table">
            <a:tbl>
              <a:tblPr/>
              <a:tblGrid>
                <a:gridCol w="5840076"/>
                <a:gridCol w="6208233"/>
              </a:tblGrid>
              <a:tr h="1063185">
                <a:tc>
                  <a:txBody>
                    <a:bodyPr anchor="t" rtlCol="false"/>
                    <a:lstStyle/>
                    <a:p>
                      <a:pPr algn="ctr">
                        <a:lnSpc>
                          <a:spcPts val="3219"/>
                        </a:lnSpc>
                        <a:defRPr/>
                      </a:pPr>
                      <a:r>
                        <a:rPr lang="en-US" sz="2299">
                          <a:solidFill>
                            <a:srgbClr val="FFFFFF"/>
                          </a:solidFill>
                          <a:latin typeface="Body Text Bold"/>
                        </a:rPr>
                        <a:t>TEAM MEMBERS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219"/>
                        </a:lnSpc>
                        <a:defRPr/>
                      </a:pPr>
                      <a:r>
                        <a:rPr lang="en-US" sz="2299">
                          <a:solidFill>
                            <a:srgbClr val="FFFFFF"/>
                          </a:solidFill>
                          <a:latin typeface="Body Text Bold"/>
                        </a:rPr>
                        <a:t>CONTRIBUTIONS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127014">
                <a:tc>
                  <a:txBody>
                    <a:bodyPr anchor="t" rtlCol="false"/>
                    <a:lstStyle/>
                    <a:p>
                      <a:pPr algn="ctr">
                        <a:lnSpc>
                          <a:spcPts val="3499"/>
                        </a:lnSpc>
                        <a:defRPr/>
                      </a:pPr>
                      <a:r>
                        <a:rPr lang="en-US" sz="2499">
                          <a:solidFill>
                            <a:srgbClr val="000000"/>
                          </a:solidFill>
                          <a:latin typeface="Body Text Bold"/>
                        </a:rPr>
                        <a:t>Meghanjali Chennupati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Collection, Data Exploration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3185">
                <a:tc>
                  <a:txBody>
                    <a:bodyPr anchor="t" rtlCol="false"/>
                    <a:lstStyle/>
                    <a:p>
                      <a:pPr algn="ctr">
                        <a:lnSpc>
                          <a:spcPts val="3499"/>
                        </a:lnSpc>
                        <a:defRPr/>
                      </a:pPr>
                      <a:r>
                        <a:rPr lang="en-US" sz="2499">
                          <a:solidFill>
                            <a:srgbClr val="000000"/>
                          </a:solidFill>
                          <a:latin typeface="Body Text Bold"/>
                        </a:rPr>
                        <a:t>Mounica Pothureddy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Collection, Data Exploration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6856">
                <a:tc>
                  <a:txBody>
                    <a:bodyPr anchor="t" rtlCol="false"/>
                    <a:lstStyle/>
                    <a:p>
                      <a:pPr algn="ctr">
                        <a:lnSpc>
                          <a:spcPts val="3499"/>
                        </a:lnSpc>
                        <a:defRPr/>
                      </a:pPr>
                      <a:r>
                        <a:rPr lang="en-US" sz="2499">
                          <a:solidFill>
                            <a:srgbClr val="000000"/>
                          </a:solidFill>
                          <a:latin typeface="Body Text Bold"/>
                        </a:rPr>
                        <a:t>Aarsha Joji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analysis and Modelling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3343">
                <a:tc>
                  <a:txBody>
                    <a:bodyPr anchor="t" rtlCol="false"/>
                    <a:lstStyle/>
                    <a:p>
                      <a:pPr algn="ctr">
                        <a:lnSpc>
                          <a:spcPts val="3499"/>
                        </a:lnSpc>
                        <a:defRPr/>
                      </a:pPr>
                      <a:r>
                        <a:rPr lang="en-US" sz="2499">
                          <a:solidFill>
                            <a:srgbClr val="000000"/>
                          </a:solidFill>
                          <a:latin typeface="Body Text Bold"/>
                        </a:rPr>
                        <a:t>Shambhavi Mishra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analysis and Modelling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91452">
                <a:tc>
                  <a:txBody>
                    <a:bodyPr anchor="t" rtlCol="false"/>
                    <a:lstStyle/>
                    <a:p>
                      <a:pPr algn="ctr">
                        <a:lnSpc>
                          <a:spcPts val="3499"/>
                        </a:lnSpc>
                        <a:defRPr/>
                      </a:pPr>
                      <a:r>
                        <a:rPr lang="en-US" sz="2499">
                          <a:solidFill>
                            <a:srgbClr val="000000"/>
                          </a:solidFill>
                          <a:latin typeface="Body Text Bold"/>
                        </a:rPr>
                        <a:t>Pradeep Reddy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Evaluation,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5963878" y="442277"/>
            <a:ext cx="6360244" cy="1293496"/>
          </a:xfrm>
          <a:prstGeom prst="rect">
            <a:avLst/>
          </a:prstGeom>
        </p:spPr>
        <p:txBody>
          <a:bodyPr anchor="t" rtlCol="false" tIns="0" lIns="0" bIns="0" rIns="0">
            <a:spAutoFit/>
          </a:bodyPr>
          <a:lstStyle/>
          <a:p>
            <a:pPr algn="ctr">
              <a:lnSpc>
                <a:spcPts val="10079"/>
              </a:lnSpc>
            </a:pPr>
            <a:r>
              <a:rPr lang="en-US" sz="7199">
                <a:solidFill>
                  <a:srgbClr val="000000"/>
                </a:solidFill>
                <a:latin typeface="Bodoni FLF Bold Italics"/>
              </a:rPr>
              <a:t>Team Members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421481"/>
            <a:ext cx="9663706" cy="1157288"/>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Business Problem</a:t>
            </a:r>
          </a:p>
        </p:txBody>
      </p:sp>
      <p:sp>
        <p:nvSpPr>
          <p:cNvPr name="TextBox 9" id="9"/>
          <p:cNvSpPr txBox="true"/>
          <p:nvPr/>
        </p:nvSpPr>
        <p:spPr>
          <a:xfrm rot="0">
            <a:off x="1800607" y="2524146"/>
            <a:ext cx="14686786" cy="6169300"/>
          </a:xfrm>
          <a:prstGeom prst="rect">
            <a:avLst/>
          </a:prstGeom>
        </p:spPr>
        <p:txBody>
          <a:bodyPr anchor="t" rtlCol="false" tIns="0" lIns="0" bIns="0" rIns="0">
            <a:spAutoFit/>
          </a:bodyPr>
          <a:lstStyle/>
          <a:p>
            <a:pPr algn="just" marL="753312" indent="-376656" lvl="1">
              <a:lnSpc>
                <a:spcPts val="4884"/>
              </a:lnSpc>
              <a:buFont typeface="Arial"/>
              <a:buChar char="•"/>
            </a:pPr>
            <a:r>
              <a:rPr lang="en-US" sz="3489">
                <a:solidFill>
                  <a:srgbClr val="271905"/>
                </a:solidFill>
                <a:latin typeface="Body Text"/>
              </a:rPr>
              <a:t>The direct marketing campaigns for a Portuguese banking institution, relying on phone calls, face the challenge of efficiently determining whether a client will subscribe to the bank term deposit ('yes') or not ('no'). </a:t>
            </a:r>
          </a:p>
          <a:p>
            <a:pPr algn="just">
              <a:lnSpc>
                <a:spcPts val="4884"/>
              </a:lnSpc>
            </a:pPr>
          </a:p>
          <a:p>
            <a:pPr algn="just" marL="753312" indent="-376656" lvl="1">
              <a:lnSpc>
                <a:spcPts val="4884"/>
              </a:lnSpc>
              <a:buFont typeface="Arial"/>
              <a:buChar char="•"/>
            </a:pPr>
            <a:r>
              <a:rPr lang="en-US" sz="3489">
                <a:solidFill>
                  <a:srgbClr val="271905"/>
                </a:solidFill>
                <a:latin typeface="Body Text"/>
              </a:rPr>
              <a:t>Efficiently addressing this predictive classification challenge enhances the bank's marketing effectiveness, streamlining efforts for maximum subscription success rates while minimizing resource expenditure, ultimately contributing to customer satisfaction and financial growth in a competitive banking environment.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249016" y="2046620"/>
            <a:ext cx="8018207" cy="6516616"/>
          </a:xfrm>
          <a:custGeom>
            <a:avLst/>
            <a:gdLst/>
            <a:ahLst/>
            <a:cxnLst/>
            <a:rect r="r" b="b" t="t" l="l"/>
            <a:pathLst>
              <a:path h="6516616" w="8018207">
                <a:moveTo>
                  <a:pt x="0" y="0"/>
                </a:moveTo>
                <a:lnTo>
                  <a:pt x="8018207" y="0"/>
                </a:lnTo>
                <a:lnTo>
                  <a:pt x="8018207" y="6516615"/>
                </a:lnTo>
                <a:lnTo>
                  <a:pt x="0" y="6516615"/>
                </a:lnTo>
                <a:lnTo>
                  <a:pt x="0" y="0"/>
                </a:lnTo>
                <a:close/>
              </a:path>
            </a:pathLst>
          </a:custGeom>
          <a:blipFill>
            <a:blip r:embed="rId2"/>
            <a:stretch>
              <a:fillRect l="0" t="0" r="0" b="0"/>
            </a:stretch>
          </a:blipFill>
        </p:spPr>
      </p:sp>
      <p:sp>
        <p:nvSpPr>
          <p:cNvPr name="TextBox 9" id="9"/>
          <p:cNvSpPr txBox="true"/>
          <p:nvPr/>
        </p:nvSpPr>
        <p:spPr>
          <a:xfrm rot="0">
            <a:off x="4312147" y="421481"/>
            <a:ext cx="9663706" cy="1158875"/>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Key Factors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45121" y="4055852"/>
            <a:ext cx="3018685" cy="2729591"/>
          </a:xfrm>
          <a:custGeom>
            <a:avLst/>
            <a:gdLst/>
            <a:ahLst/>
            <a:cxnLst/>
            <a:rect r="r" b="b" t="t" l="l"/>
            <a:pathLst>
              <a:path h="2729591" w="3018685">
                <a:moveTo>
                  <a:pt x="0" y="0"/>
                </a:moveTo>
                <a:lnTo>
                  <a:pt x="3018685" y="0"/>
                </a:lnTo>
                <a:lnTo>
                  <a:pt x="3018685" y="2729591"/>
                </a:lnTo>
                <a:lnTo>
                  <a:pt x="0" y="2729591"/>
                </a:lnTo>
                <a:lnTo>
                  <a:pt x="0" y="0"/>
                </a:lnTo>
                <a:close/>
              </a:path>
            </a:pathLst>
          </a:custGeom>
          <a:blipFill>
            <a:blip r:embed="rId2"/>
            <a:stretch>
              <a:fillRect l="0" t="0" r="0" b="0"/>
            </a:stretch>
          </a:blipFill>
        </p:spPr>
      </p:sp>
      <p:sp>
        <p:nvSpPr>
          <p:cNvPr name="TextBox 9" id="9"/>
          <p:cNvSpPr txBox="true"/>
          <p:nvPr/>
        </p:nvSpPr>
        <p:spPr>
          <a:xfrm rot="0">
            <a:off x="10579745" y="4633277"/>
            <a:ext cx="9525" cy="979170"/>
          </a:xfrm>
          <a:prstGeom prst="rect">
            <a:avLst/>
          </a:prstGeom>
        </p:spPr>
        <p:txBody>
          <a:bodyPr anchor="t" rtlCol="false" tIns="0" lIns="0" bIns="0" rIns="0">
            <a:spAutoFit/>
          </a:bodyPr>
          <a:lstStyle/>
          <a:p>
            <a:pPr algn="ctr">
              <a:lnSpc>
                <a:spcPts val="7979"/>
              </a:lnSpc>
            </a:pPr>
          </a:p>
        </p:txBody>
      </p:sp>
      <p:sp>
        <p:nvSpPr>
          <p:cNvPr name="TextBox 10" id="10"/>
          <p:cNvSpPr txBox="true"/>
          <p:nvPr/>
        </p:nvSpPr>
        <p:spPr>
          <a:xfrm rot="0">
            <a:off x="5320637" y="3740230"/>
            <a:ext cx="11531093" cy="4311705"/>
          </a:xfrm>
          <a:prstGeom prst="rect">
            <a:avLst/>
          </a:prstGeom>
        </p:spPr>
        <p:txBody>
          <a:bodyPr anchor="t" rtlCol="false" tIns="0" lIns="0" bIns="0" rIns="0">
            <a:spAutoFit/>
          </a:bodyPr>
          <a:lstStyle/>
          <a:p>
            <a:pPr algn="just">
              <a:lnSpc>
                <a:spcPts val="4896"/>
              </a:lnSpc>
            </a:pPr>
            <a:r>
              <a:rPr lang="en-US" sz="3497">
                <a:solidFill>
                  <a:srgbClr val="000000"/>
                </a:solidFill>
                <a:latin typeface="Body Text"/>
              </a:rPr>
              <a:t>The project's aim is to construct a predictive model for a binary classification problem, with a focus on optimizing resource allocation and marketing efficiency. The goal is to accurately classify clients as likely ('yes') or unlikely ('no') to subscribe to a term deposit, ultimately fostering increased customer satisfaction and sustaining financial growth in the competitive banking sector.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590571"/>
            <a:ext cx="9663706" cy="1157288"/>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Sources of Data</a:t>
            </a:r>
          </a:p>
        </p:txBody>
      </p:sp>
      <p:sp>
        <p:nvSpPr>
          <p:cNvPr name="TextBox 9" id="9"/>
          <p:cNvSpPr txBox="true"/>
          <p:nvPr/>
        </p:nvSpPr>
        <p:spPr>
          <a:xfrm rot="0">
            <a:off x="2381101" y="2987764"/>
            <a:ext cx="13967759"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71905"/>
                </a:solidFill>
                <a:latin typeface="Body Text"/>
              </a:rPr>
              <a:t>The dataset is sourced from a Portuguese banking institution and pertains to direct marketing campaigns, specifically focusing on whether clients will subscribe to a term deposit or not.</a:t>
            </a:r>
          </a:p>
          <a:p>
            <a:pPr algn="just">
              <a:lnSpc>
                <a:spcPts val="4759"/>
              </a:lnSpc>
            </a:pPr>
          </a:p>
          <a:p>
            <a:pPr algn="just">
              <a:lnSpc>
                <a:spcPts val="4759"/>
              </a:lnSpc>
            </a:pPr>
            <a:r>
              <a:rPr lang="en-US" sz="3399">
                <a:solidFill>
                  <a:srgbClr val="271905"/>
                </a:solidFill>
                <a:latin typeface="Body Text"/>
              </a:rPr>
              <a:t>       </a:t>
            </a:r>
            <a:r>
              <a:rPr lang="en-US" sz="3399" u="sng">
                <a:solidFill>
                  <a:srgbClr val="271905"/>
                </a:solidFill>
                <a:latin typeface="Body Text"/>
                <a:hlinkClick r:id="rId2" tooltip="https://archive.ics.uci.edu/dataset/222/bank+marketing"/>
              </a:rPr>
              <a:t>https://archive.ics.uci.edu/dataset/222/bank+marketing</a:t>
            </a:r>
          </a:p>
          <a:p>
            <a:pPr algn="just">
              <a:lnSpc>
                <a:spcPts val="4759"/>
              </a:lnSpc>
            </a:pP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421481"/>
            <a:ext cx="9663706" cy="1157288"/>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Data Description</a:t>
            </a:r>
          </a:p>
        </p:txBody>
      </p:sp>
      <p:sp>
        <p:nvSpPr>
          <p:cNvPr name="TextBox 9" id="9"/>
          <p:cNvSpPr txBox="true"/>
          <p:nvPr/>
        </p:nvSpPr>
        <p:spPr>
          <a:xfrm rot="0">
            <a:off x="2707672" y="3130373"/>
            <a:ext cx="13967759" cy="29806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71905"/>
                </a:solidFill>
                <a:latin typeface="Body Text"/>
              </a:rPr>
              <a:t>The data consists of 41188 observations.</a:t>
            </a:r>
          </a:p>
          <a:p>
            <a:pPr algn="just" marL="734059" indent="-367030" lvl="1">
              <a:lnSpc>
                <a:spcPts val="4759"/>
              </a:lnSpc>
              <a:buFont typeface="Arial"/>
              <a:buChar char="•"/>
            </a:pPr>
            <a:r>
              <a:rPr lang="en-US" sz="3399">
                <a:solidFill>
                  <a:srgbClr val="271905"/>
                </a:solidFill>
                <a:latin typeface="Body Text"/>
              </a:rPr>
              <a:t>The age, duration, campaign, etc were the attributes of the dataset.</a:t>
            </a:r>
          </a:p>
          <a:p>
            <a:pPr algn="just" marL="734059" indent="-367030" lvl="1">
              <a:lnSpc>
                <a:spcPts val="4759"/>
              </a:lnSpc>
              <a:buFont typeface="Arial"/>
              <a:buChar char="•"/>
            </a:pPr>
            <a:r>
              <a:rPr lang="en-US" sz="3399">
                <a:solidFill>
                  <a:srgbClr val="271905"/>
                </a:solidFill>
                <a:latin typeface="Body Text"/>
              </a:rPr>
              <a:t>The target variable, denoted as 'y,' assumes values of 'yes' or 'no,' indicating whether the client subscribes to the term deposit or not.</a:t>
            </a: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731820"/>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2789220"/>
            <a:ext cx="3086100" cy="1126671"/>
            <a:chOff x="0" y="0"/>
            <a:chExt cx="812800" cy="296737"/>
          </a:xfrm>
        </p:grpSpPr>
        <p:sp>
          <p:nvSpPr>
            <p:cNvPr name="Freeform 9" id="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0" id="1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age</a:t>
              </a:r>
            </a:p>
          </p:txBody>
        </p:sp>
      </p:grpSp>
      <p:sp>
        <p:nvSpPr>
          <p:cNvPr name="TextBox 11" id="11"/>
          <p:cNvSpPr txBox="true"/>
          <p:nvPr/>
        </p:nvSpPr>
        <p:spPr>
          <a:xfrm rot="0">
            <a:off x="4312147" y="223082"/>
            <a:ext cx="9663706" cy="1158875"/>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Attributes</a:t>
            </a:r>
          </a:p>
        </p:txBody>
      </p:sp>
      <p:grpSp>
        <p:nvGrpSpPr>
          <p:cNvPr name="Group 12" id="12"/>
          <p:cNvGrpSpPr/>
          <p:nvPr/>
        </p:nvGrpSpPr>
        <p:grpSpPr>
          <a:xfrm rot="0">
            <a:off x="7882452" y="6065786"/>
            <a:ext cx="3086100" cy="1126671"/>
            <a:chOff x="0" y="0"/>
            <a:chExt cx="812800" cy="296737"/>
          </a:xfrm>
        </p:grpSpPr>
        <p:sp>
          <p:nvSpPr>
            <p:cNvPr name="Freeform 13" id="13"/>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4" id="14"/>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Duration</a:t>
              </a:r>
            </a:p>
          </p:txBody>
        </p:sp>
      </p:grpSp>
      <p:grpSp>
        <p:nvGrpSpPr>
          <p:cNvPr name="Group 15" id="15"/>
          <p:cNvGrpSpPr/>
          <p:nvPr/>
        </p:nvGrpSpPr>
        <p:grpSpPr>
          <a:xfrm rot="0">
            <a:off x="7882452" y="7573736"/>
            <a:ext cx="3086100" cy="1126671"/>
            <a:chOff x="0" y="0"/>
            <a:chExt cx="812800" cy="296737"/>
          </a:xfrm>
        </p:grpSpPr>
        <p:sp>
          <p:nvSpPr>
            <p:cNvPr name="Freeform 16" id="16"/>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7" id="17"/>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Campaign</a:t>
              </a:r>
            </a:p>
          </p:txBody>
        </p:sp>
      </p:grpSp>
      <p:grpSp>
        <p:nvGrpSpPr>
          <p:cNvPr name="Group 18" id="18"/>
          <p:cNvGrpSpPr/>
          <p:nvPr/>
        </p:nvGrpSpPr>
        <p:grpSpPr>
          <a:xfrm rot="0">
            <a:off x="11945222" y="2789220"/>
            <a:ext cx="3086100" cy="1126671"/>
            <a:chOff x="0" y="0"/>
            <a:chExt cx="812800" cy="296737"/>
          </a:xfrm>
        </p:grpSpPr>
        <p:sp>
          <p:nvSpPr>
            <p:cNvPr name="Freeform 19" id="1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0" id="2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pdays</a:t>
              </a:r>
            </a:p>
          </p:txBody>
        </p:sp>
      </p:grpSp>
      <p:grpSp>
        <p:nvGrpSpPr>
          <p:cNvPr name="Group 21" id="21"/>
          <p:cNvGrpSpPr/>
          <p:nvPr/>
        </p:nvGrpSpPr>
        <p:grpSpPr>
          <a:xfrm rot="0">
            <a:off x="11945222" y="4663584"/>
            <a:ext cx="3086100" cy="1126671"/>
            <a:chOff x="0" y="0"/>
            <a:chExt cx="812800" cy="296737"/>
          </a:xfrm>
        </p:grpSpPr>
        <p:sp>
          <p:nvSpPr>
            <p:cNvPr name="Freeform 22" id="22"/>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3" id="23"/>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previous</a:t>
              </a:r>
            </a:p>
          </p:txBody>
        </p:sp>
      </p:grpSp>
      <p:grpSp>
        <p:nvGrpSpPr>
          <p:cNvPr name="Group 24" id="24"/>
          <p:cNvGrpSpPr/>
          <p:nvPr/>
        </p:nvGrpSpPr>
        <p:grpSpPr>
          <a:xfrm rot="0">
            <a:off x="3941226" y="6080204"/>
            <a:ext cx="3086100" cy="1126671"/>
            <a:chOff x="0" y="0"/>
            <a:chExt cx="812800" cy="296737"/>
          </a:xfrm>
        </p:grpSpPr>
        <p:sp>
          <p:nvSpPr>
            <p:cNvPr name="Freeform 25" id="25"/>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6" id="26"/>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emp_var_rate</a:t>
              </a:r>
            </a:p>
          </p:txBody>
        </p:sp>
      </p:grpSp>
      <p:grpSp>
        <p:nvGrpSpPr>
          <p:cNvPr name="Group 27" id="27"/>
          <p:cNvGrpSpPr/>
          <p:nvPr/>
        </p:nvGrpSpPr>
        <p:grpSpPr>
          <a:xfrm rot="0">
            <a:off x="7882452" y="9000297"/>
            <a:ext cx="3086100" cy="1126671"/>
            <a:chOff x="0" y="0"/>
            <a:chExt cx="812800" cy="296737"/>
          </a:xfrm>
        </p:grpSpPr>
        <p:sp>
          <p:nvSpPr>
            <p:cNvPr name="Freeform 28" id="28"/>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9" id="29"/>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cons_price_idx</a:t>
              </a:r>
            </a:p>
          </p:txBody>
        </p:sp>
      </p:grpSp>
      <p:grpSp>
        <p:nvGrpSpPr>
          <p:cNvPr name="Group 30" id="30"/>
          <p:cNvGrpSpPr/>
          <p:nvPr/>
        </p:nvGrpSpPr>
        <p:grpSpPr>
          <a:xfrm rot="0">
            <a:off x="11945222" y="7601352"/>
            <a:ext cx="3086100" cy="1126671"/>
            <a:chOff x="0" y="0"/>
            <a:chExt cx="812800" cy="296737"/>
          </a:xfrm>
        </p:grpSpPr>
        <p:sp>
          <p:nvSpPr>
            <p:cNvPr name="Freeform 31" id="31"/>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2" id="32"/>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cons_conf_idx</a:t>
              </a:r>
            </a:p>
          </p:txBody>
        </p:sp>
      </p:grpSp>
      <p:grpSp>
        <p:nvGrpSpPr>
          <p:cNvPr name="Group 33" id="33"/>
          <p:cNvGrpSpPr/>
          <p:nvPr/>
        </p:nvGrpSpPr>
        <p:grpSpPr>
          <a:xfrm rot="0">
            <a:off x="82515" y="7573736"/>
            <a:ext cx="3086100" cy="1126671"/>
            <a:chOff x="0" y="0"/>
            <a:chExt cx="812800" cy="296737"/>
          </a:xfrm>
        </p:grpSpPr>
        <p:sp>
          <p:nvSpPr>
            <p:cNvPr name="Freeform 34" id="34"/>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5" id="35"/>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euribor3m</a:t>
              </a:r>
            </a:p>
          </p:txBody>
        </p:sp>
      </p:grpSp>
      <p:grpSp>
        <p:nvGrpSpPr>
          <p:cNvPr name="Group 36" id="36"/>
          <p:cNvGrpSpPr/>
          <p:nvPr/>
        </p:nvGrpSpPr>
        <p:grpSpPr>
          <a:xfrm rot="0">
            <a:off x="3941226" y="7540250"/>
            <a:ext cx="3086100" cy="1126671"/>
            <a:chOff x="0" y="0"/>
            <a:chExt cx="812800" cy="296737"/>
          </a:xfrm>
        </p:grpSpPr>
        <p:sp>
          <p:nvSpPr>
            <p:cNvPr name="Freeform 37" id="37"/>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8" id="38"/>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nr_employed</a:t>
              </a:r>
            </a:p>
          </p:txBody>
        </p:sp>
      </p:grpSp>
      <p:grpSp>
        <p:nvGrpSpPr>
          <p:cNvPr name="Group 39" id="39"/>
          <p:cNvGrpSpPr/>
          <p:nvPr/>
        </p:nvGrpSpPr>
        <p:grpSpPr>
          <a:xfrm rot="0">
            <a:off x="3941226" y="9000297"/>
            <a:ext cx="3086100" cy="1126671"/>
            <a:chOff x="0" y="0"/>
            <a:chExt cx="812800" cy="296737"/>
          </a:xfrm>
        </p:grpSpPr>
        <p:sp>
          <p:nvSpPr>
            <p:cNvPr name="Freeform 40" id="40"/>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1" id="41"/>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job</a:t>
              </a:r>
            </a:p>
          </p:txBody>
        </p:sp>
      </p:grpSp>
      <p:grpSp>
        <p:nvGrpSpPr>
          <p:cNvPr name="Group 42" id="42"/>
          <p:cNvGrpSpPr/>
          <p:nvPr/>
        </p:nvGrpSpPr>
        <p:grpSpPr>
          <a:xfrm rot="0">
            <a:off x="0" y="4479227"/>
            <a:ext cx="3086100" cy="1126671"/>
            <a:chOff x="0" y="0"/>
            <a:chExt cx="812800" cy="296737"/>
          </a:xfrm>
        </p:grpSpPr>
        <p:sp>
          <p:nvSpPr>
            <p:cNvPr name="Freeform 43" id="43"/>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4" id="44"/>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marital</a:t>
              </a:r>
            </a:p>
          </p:txBody>
        </p:sp>
      </p:grpSp>
      <p:grpSp>
        <p:nvGrpSpPr>
          <p:cNvPr name="Group 45" id="45"/>
          <p:cNvGrpSpPr/>
          <p:nvPr/>
        </p:nvGrpSpPr>
        <p:grpSpPr>
          <a:xfrm rot="0">
            <a:off x="3941226" y="2789220"/>
            <a:ext cx="3086100" cy="1126671"/>
            <a:chOff x="0" y="0"/>
            <a:chExt cx="812800" cy="296737"/>
          </a:xfrm>
        </p:grpSpPr>
        <p:sp>
          <p:nvSpPr>
            <p:cNvPr name="Freeform 46" id="46"/>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7" id="47"/>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education</a:t>
              </a:r>
            </a:p>
          </p:txBody>
        </p:sp>
      </p:grpSp>
      <p:grpSp>
        <p:nvGrpSpPr>
          <p:cNvPr name="Group 48" id="48"/>
          <p:cNvGrpSpPr/>
          <p:nvPr/>
        </p:nvGrpSpPr>
        <p:grpSpPr>
          <a:xfrm rot="0">
            <a:off x="7882452" y="2789220"/>
            <a:ext cx="3086100" cy="1126671"/>
            <a:chOff x="0" y="0"/>
            <a:chExt cx="812800" cy="296737"/>
          </a:xfrm>
        </p:grpSpPr>
        <p:sp>
          <p:nvSpPr>
            <p:cNvPr name="Freeform 49" id="4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0" id="5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default</a:t>
              </a:r>
            </a:p>
          </p:txBody>
        </p:sp>
      </p:grpSp>
      <p:grpSp>
        <p:nvGrpSpPr>
          <p:cNvPr name="Group 51" id="51"/>
          <p:cNvGrpSpPr/>
          <p:nvPr/>
        </p:nvGrpSpPr>
        <p:grpSpPr>
          <a:xfrm rot="0">
            <a:off x="7882452" y="4557837"/>
            <a:ext cx="3086100" cy="1126671"/>
            <a:chOff x="0" y="0"/>
            <a:chExt cx="812800" cy="296737"/>
          </a:xfrm>
        </p:grpSpPr>
        <p:sp>
          <p:nvSpPr>
            <p:cNvPr name="Freeform 52" id="52"/>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3" id="53"/>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housing</a:t>
              </a:r>
            </a:p>
          </p:txBody>
        </p:sp>
      </p:grpSp>
      <p:grpSp>
        <p:nvGrpSpPr>
          <p:cNvPr name="Group 54" id="54"/>
          <p:cNvGrpSpPr/>
          <p:nvPr/>
        </p:nvGrpSpPr>
        <p:grpSpPr>
          <a:xfrm rot="0">
            <a:off x="11945222" y="9071882"/>
            <a:ext cx="3086100" cy="1126671"/>
            <a:chOff x="0" y="0"/>
            <a:chExt cx="812800" cy="296737"/>
          </a:xfrm>
        </p:grpSpPr>
        <p:sp>
          <p:nvSpPr>
            <p:cNvPr name="Freeform 55" id="55"/>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6" id="56"/>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loan</a:t>
              </a:r>
            </a:p>
          </p:txBody>
        </p:sp>
      </p:grpSp>
      <p:grpSp>
        <p:nvGrpSpPr>
          <p:cNvPr name="Group 57" id="57"/>
          <p:cNvGrpSpPr/>
          <p:nvPr/>
        </p:nvGrpSpPr>
        <p:grpSpPr>
          <a:xfrm rot="0">
            <a:off x="3941226" y="4627791"/>
            <a:ext cx="3086100" cy="1126671"/>
            <a:chOff x="0" y="0"/>
            <a:chExt cx="812800" cy="296737"/>
          </a:xfrm>
        </p:grpSpPr>
        <p:sp>
          <p:nvSpPr>
            <p:cNvPr name="Freeform 58" id="58"/>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9" id="59"/>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contact</a:t>
              </a:r>
            </a:p>
          </p:txBody>
        </p:sp>
      </p:grpSp>
      <p:grpSp>
        <p:nvGrpSpPr>
          <p:cNvPr name="Group 60" id="60"/>
          <p:cNvGrpSpPr/>
          <p:nvPr/>
        </p:nvGrpSpPr>
        <p:grpSpPr>
          <a:xfrm rot="0">
            <a:off x="0" y="6080204"/>
            <a:ext cx="3086100" cy="1126671"/>
            <a:chOff x="0" y="0"/>
            <a:chExt cx="812800" cy="296737"/>
          </a:xfrm>
        </p:grpSpPr>
        <p:sp>
          <p:nvSpPr>
            <p:cNvPr name="Freeform 61" id="61"/>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2" id="62"/>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month</a:t>
              </a:r>
            </a:p>
          </p:txBody>
        </p:sp>
      </p:grpSp>
      <p:grpSp>
        <p:nvGrpSpPr>
          <p:cNvPr name="Group 63" id="63"/>
          <p:cNvGrpSpPr/>
          <p:nvPr/>
        </p:nvGrpSpPr>
        <p:grpSpPr>
          <a:xfrm rot="0">
            <a:off x="11945222" y="6131781"/>
            <a:ext cx="3086100" cy="1126671"/>
            <a:chOff x="0" y="0"/>
            <a:chExt cx="812800" cy="296737"/>
          </a:xfrm>
        </p:grpSpPr>
        <p:sp>
          <p:nvSpPr>
            <p:cNvPr name="Freeform 64" id="64"/>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5" id="65"/>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day_of_week</a:t>
              </a:r>
            </a:p>
          </p:txBody>
        </p:sp>
      </p:grpSp>
      <p:grpSp>
        <p:nvGrpSpPr>
          <p:cNvPr name="Group 66" id="66"/>
          <p:cNvGrpSpPr/>
          <p:nvPr/>
        </p:nvGrpSpPr>
        <p:grpSpPr>
          <a:xfrm rot="0">
            <a:off x="82515" y="9071882"/>
            <a:ext cx="3086100" cy="1126671"/>
            <a:chOff x="0" y="0"/>
            <a:chExt cx="812800" cy="296737"/>
          </a:xfrm>
        </p:grpSpPr>
        <p:sp>
          <p:nvSpPr>
            <p:cNvPr name="Freeform 67" id="67"/>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8" id="68"/>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poutcome</a:t>
              </a:r>
            </a:p>
          </p:txBody>
        </p:sp>
      </p:grpSp>
      <p:grpSp>
        <p:nvGrpSpPr>
          <p:cNvPr name="Group 69" id="69"/>
          <p:cNvGrpSpPr/>
          <p:nvPr/>
        </p:nvGrpSpPr>
        <p:grpSpPr>
          <a:xfrm rot="0">
            <a:off x="15517097" y="4100248"/>
            <a:ext cx="2701385" cy="1126671"/>
            <a:chOff x="0" y="0"/>
            <a:chExt cx="711476" cy="296737"/>
          </a:xfrm>
        </p:grpSpPr>
        <p:sp>
          <p:nvSpPr>
            <p:cNvPr name="Freeform 70" id="70"/>
            <p:cNvSpPr/>
            <p:nvPr/>
          </p:nvSpPr>
          <p:spPr>
            <a:xfrm flipH="false" flipV="false" rot="0">
              <a:off x="0" y="0"/>
              <a:ext cx="711476" cy="296737"/>
            </a:xfrm>
            <a:custGeom>
              <a:avLst/>
              <a:gdLst/>
              <a:ahLst/>
              <a:cxnLst/>
              <a:rect r="r" b="b" t="t" l="l"/>
              <a:pathLst>
                <a:path h="296737" w="711476">
                  <a:moveTo>
                    <a:pt x="0" y="0"/>
                  </a:moveTo>
                  <a:lnTo>
                    <a:pt x="711476" y="0"/>
                  </a:lnTo>
                  <a:lnTo>
                    <a:pt x="711476" y="296737"/>
                  </a:lnTo>
                  <a:lnTo>
                    <a:pt x="0" y="296737"/>
                  </a:lnTo>
                  <a:close/>
                </a:path>
              </a:pathLst>
            </a:custGeom>
            <a:solidFill>
              <a:srgbClr val="967D55"/>
            </a:solidFill>
          </p:spPr>
        </p:sp>
        <p:sp>
          <p:nvSpPr>
            <p:cNvPr name="TextBox 71" id="71"/>
            <p:cNvSpPr txBox="true"/>
            <p:nvPr/>
          </p:nvSpPr>
          <p:spPr>
            <a:xfrm>
              <a:off x="0" y="-66675"/>
              <a:ext cx="711476"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y</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69741" y="612984"/>
            <a:ext cx="13920278" cy="1288732"/>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Data Analysis/Modeling</a:t>
            </a:r>
          </a:p>
        </p:txBody>
      </p:sp>
      <p:sp>
        <p:nvSpPr>
          <p:cNvPr name="TextBox 9" id="9"/>
          <p:cNvSpPr txBox="true"/>
          <p:nvPr/>
        </p:nvSpPr>
        <p:spPr>
          <a:xfrm rot="0">
            <a:off x="6797784" y="2707382"/>
            <a:ext cx="4628313" cy="5585887"/>
          </a:xfrm>
          <a:prstGeom prst="rect">
            <a:avLst/>
          </a:prstGeom>
        </p:spPr>
        <p:txBody>
          <a:bodyPr anchor="t" rtlCol="false" tIns="0" lIns="0" bIns="0" rIns="0">
            <a:spAutoFit/>
          </a:bodyPr>
          <a:lstStyle/>
          <a:p>
            <a:pPr marL="761046" indent="-380523" lvl="1">
              <a:lnSpc>
                <a:spcPts val="4934"/>
              </a:lnSpc>
              <a:buFont typeface="Arial"/>
              <a:buChar char="•"/>
            </a:pPr>
            <a:r>
              <a:rPr lang="en-US" sz="3524">
                <a:solidFill>
                  <a:srgbClr val="000000"/>
                </a:solidFill>
                <a:latin typeface="Body Text"/>
              </a:rPr>
              <a:t>Data Exploration</a:t>
            </a:r>
          </a:p>
          <a:p>
            <a:pPr marL="761046" indent="-380523" lvl="1">
              <a:lnSpc>
                <a:spcPts val="4934"/>
              </a:lnSpc>
              <a:buFont typeface="Arial"/>
              <a:buChar char="•"/>
            </a:pPr>
            <a:r>
              <a:rPr lang="en-US" sz="3524">
                <a:solidFill>
                  <a:srgbClr val="000000"/>
                </a:solidFill>
                <a:latin typeface="Body Text"/>
              </a:rPr>
              <a:t>Data Cleaning</a:t>
            </a:r>
          </a:p>
          <a:p>
            <a:pPr marL="761046" indent="-380523" lvl="1">
              <a:lnSpc>
                <a:spcPts val="4934"/>
              </a:lnSpc>
              <a:buFont typeface="Arial"/>
              <a:buChar char="•"/>
            </a:pPr>
            <a:r>
              <a:rPr lang="en-US" sz="3524">
                <a:solidFill>
                  <a:srgbClr val="000000"/>
                </a:solidFill>
                <a:latin typeface="Body Text"/>
              </a:rPr>
              <a:t>Models used:</a:t>
            </a:r>
          </a:p>
          <a:p>
            <a:pPr>
              <a:lnSpc>
                <a:spcPts val="4934"/>
              </a:lnSpc>
            </a:pPr>
            <a:r>
              <a:rPr lang="en-US" sz="3524">
                <a:solidFill>
                  <a:srgbClr val="000000"/>
                </a:solidFill>
                <a:latin typeface="Body Text"/>
              </a:rPr>
              <a:t>          Logistic</a:t>
            </a:r>
          </a:p>
          <a:p>
            <a:pPr>
              <a:lnSpc>
                <a:spcPts val="4934"/>
              </a:lnSpc>
            </a:pPr>
            <a:r>
              <a:rPr lang="en-US" sz="3524">
                <a:solidFill>
                  <a:srgbClr val="000000"/>
                </a:solidFill>
                <a:latin typeface="Body Text"/>
              </a:rPr>
              <a:t>          </a:t>
            </a:r>
            <a:r>
              <a:rPr lang="en-US" sz="3524">
                <a:solidFill>
                  <a:srgbClr val="000000"/>
                </a:solidFill>
                <a:latin typeface="Body Text"/>
              </a:rPr>
              <a:t>Decision </a:t>
            </a:r>
          </a:p>
          <a:p>
            <a:pPr>
              <a:lnSpc>
                <a:spcPts val="4934"/>
              </a:lnSpc>
            </a:pPr>
            <a:r>
              <a:rPr lang="en-US" sz="3524">
                <a:solidFill>
                  <a:srgbClr val="000000"/>
                </a:solidFill>
                <a:latin typeface="Body Text"/>
              </a:rPr>
              <a:t>          Linear </a:t>
            </a:r>
            <a:r>
              <a:rPr lang="en-US" sz="3524">
                <a:solidFill>
                  <a:srgbClr val="000000"/>
                </a:solidFill>
                <a:latin typeface="Body Text"/>
              </a:rPr>
              <a:t>SVC</a:t>
            </a:r>
          </a:p>
          <a:p>
            <a:pPr>
              <a:lnSpc>
                <a:spcPts val="4934"/>
              </a:lnSpc>
            </a:pPr>
            <a:r>
              <a:rPr lang="en-US" sz="3524">
                <a:solidFill>
                  <a:srgbClr val="000000"/>
                </a:solidFill>
                <a:latin typeface="Body Text"/>
              </a:rPr>
              <a:t>          </a:t>
            </a:r>
            <a:r>
              <a:rPr lang="en-US" sz="3524">
                <a:solidFill>
                  <a:srgbClr val="000000"/>
                </a:solidFill>
                <a:latin typeface="Body Text"/>
              </a:rPr>
              <a:t>MLP Classifier</a:t>
            </a:r>
          </a:p>
          <a:p>
            <a:pPr>
              <a:lnSpc>
                <a:spcPts val="4934"/>
              </a:lnSpc>
            </a:pPr>
          </a:p>
          <a:p>
            <a:pPr>
              <a:lnSpc>
                <a:spcPts val="493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DAFzuX6ua0s</dc:identifier>
  <dcterms:modified xsi:type="dcterms:W3CDTF">2011-08-01T06:04:30Z</dcterms:modified>
  <cp:revision>1</cp:revision>
  <dc:title>BANK</dc:title>
</cp:coreProperties>
</file>