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65" r:id="rId4"/>
    <p:sldId id="258" r:id="rId5"/>
    <p:sldId id="259" r:id="rId6"/>
    <p:sldId id="261" r:id="rId7"/>
    <p:sldId id="266" r:id="rId8"/>
    <p:sldId id="260" r:id="rId9"/>
    <p:sldId id="262" r:id="rId10"/>
    <p:sldId id="267" r:id="rId11"/>
    <p:sldId id="26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JSajPAOOD9fRFthapz9TWmiU1I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jali S" initials="AS" lastIdx="1" clrIdx="0">
    <p:extLst>
      <p:ext uri="{19B8F6BF-5375-455C-9EA6-DF929625EA0E}">
        <p15:presenceInfo xmlns:p15="http://schemas.microsoft.com/office/powerpoint/2012/main" userId="2ddc7cb78d07ae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customschemas.google.com/relationships/presentationmetadata" Target="metadata"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012308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 name="Google Shape;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7" name="Google Shape;17;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6370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28" name="Google Shape;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9635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341bee5524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341bee552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33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42" name="Google Shape;4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725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41bee5524f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41bee5524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01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51" name="Google Shape;5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254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66" name="Google Shape;6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55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364132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2.jpg" /><Relationship Id="rId5" Type="http://schemas.openxmlformats.org/officeDocument/2006/relationships/image" Target="../media/image1.png"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41" descr="A close up of a sign&#10;&#10;Description automatically generated"/>
          <p:cNvPicPr preferRelativeResize="0"/>
          <p:nvPr/>
        </p:nvPicPr>
        <p:blipFill rotWithShape="1">
          <a:blip r:embed="rId5">
            <a:alphaModFix/>
          </a:blip>
          <a:srcRect/>
          <a:stretch/>
        </p:blipFill>
        <p:spPr>
          <a:xfrm>
            <a:off x="10072688" y="78002"/>
            <a:ext cx="1800225" cy="575514"/>
          </a:xfrm>
          <a:prstGeom prst="rect">
            <a:avLst/>
          </a:prstGeom>
          <a:noFill/>
          <a:ln>
            <a:noFill/>
          </a:ln>
        </p:spPr>
      </p:pic>
      <p:sp>
        <p:nvSpPr>
          <p:cNvPr id="7" name="Google Shape;7;p41"/>
          <p:cNvSpPr/>
          <p:nvPr/>
        </p:nvSpPr>
        <p:spPr>
          <a:xfrm>
            <a:off x="1" y="0"/>
            <a:ext cx="9829800" cy="71763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 name="Google Shape;8;p41"/>
          <p:cNvSpPr/>
          <p:nvPr/>
        </p:nvSpPr>
        <p:spPr>
          <a:xfrm>
            <a:off x="9888967" y="-419"/>
            <a:ext cx="112283" cy="732357"/>
          </a:xfrm>
          <a:prstGeom prst="rect">
            <a:avLst/>
          </a:prstGeom>
          <a:solidFill>
            <a:srgbClr val="7FBA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9" name="Google Shape;9;p41" descr="A blue and white background&#10;&#10;Description automatically generated with medium confidence"/>
          <p:cNvPicPr preferRelativeResize="0"/>
          <p:nvPr/>
        </p:nvPicPr>
        <p:blipFill rotWithShape="1">
          <a:blip r:embed="rId6">
            <a:alphaModFix amt="16000"/>
          </a:blip>
          <a:srcRect t="24724" r="1618" b="63695"/>
          <a:stretch/>
        </p:blipFill>
        <p:spPr>
          <a:xfrm>
            <a:off x="0" y="-1"/>
            <a:ext cx="9839325" cy="723901"/>
          </a:xfrm>
          <a:prstGeom prst="rect">
            <a:avLst/>
          </a:prstGeom>
          <a:noFill/>
          <a:ln>
            <a:noFill/>
          </a:ln>
        </p:spPr>
      </p:pic>
      <p:sp>
        <p:nvSpPr>
          <p:cNvPr id="10" name="Google Shape;10;p41"/>
          <p:cNvSpPr/>
          <p:nvPr/>
        </p:nvSpPr>
        <p:spPr>
          <a:xfrm>
            <a:off x="11925300" y="-419"/>
            <a:ext cx="266700" cy="732357"/>
          </a:xfrm>
          <a:prstGeom prst="rect">
            <a:avLst/>
          </a:prstGeom>
          <a:solidFill>
            <a:srgbClr val="FED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5.png"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pic>
        <p:nvPicPr>
          <p:cNvPr id="19" name="Google Shape;19;p5" descr="A person sitting at a desk with a computer&#10;&#10;Description automatically generated"/>
          <p:cNvPicPr preferRelativeResize="0"/>
          <p:nvPr/>
        </p:nvPicPr>
        <p:blipFill rotWithShape="1">
          <a:blip r:embed="rId3">
            <a:alphaModFix/>
          </a:blip>
          <a:srcRect/>
          <a:stretch/>
        </p:blipFill>
        <p:spPr>
          <a:xfrm>
            <a:off x="109182" y="0"/>
            <a:ext cx="12192000" cy="6858000"/>
          </a:xfrm>
          <a:prstGeom prst="rect">
            <a:avLst/>
          </a:prstGeom>
          <a:noFill/>
          <a:ln>
            <a:noFill/>
          </a:ln>
        </p:spPr>
      </p:pic>
      <p:sp>
        <p:nvSpPr>
          <p:cNvPr id="20" name="Google Shape;20;p5"/>
          <p:cNvSpPr/>
          <p:nvPr/>
        </p:nvSpPr>
        <p:spPr>
          <a:xfrm>
            <a:off x="5873750" y="584200"/>
            <a:ext cx="4673600" cy="977900"/>
          </a:xfrm>
          <a:prstGeom prst="roundRect">
            <a:avLst>
              <a:gd name="adj" fmla="val 16667"/>
            </a:avLst>
          </a:prstGeom>
          <a:solidFill>
            <a:srgbClr val="EBEEF9"/>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 name="Google Shape;21;p5"/>
          <p:cNvSpPr txBox="1"/>
          <p:nvPr/>
        </p:nvSpPr>
        <p:spPr>
          <a:xfrm>
            <a:off x="4803163" y="2664725"/>
            <a:ext cx="4663439" cy="132339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 sz="4000" b="1" dirty="0">
                <a:solidFill>
                  <a:schemeClr val="lt1"/>
                </a:solidFill>
              </a:rPr>
              <a:t>Forest Fire</a:t>
            </a:r>
          </a:p>
          <a:p>
            <a:pPr marL="0" marR="0" lvl="0" indent="0" algn="r" rtl="0">
              <a:lnSpc>
                <a:spcPct val="100000"/>
              </a:lnSpc>
              <a:spcBef>
                <a:spcPts val="0"/>
              </a:spcBef>
              <a:spcAft>
                <a:spcPts val="0"/>
              </a:spcAft>
              <a:buNone/>
            </a:pPr>
            <a:r>
              <a:rPr lang="en" sz="4000" b="1" dirty="0">
                <a:solidFill>
                  <a:schemeClr val="lt1"/>
                </a:solidFill>
              </a:rPr>
              <a:t>Detection</a:t>
            </a:r>
            <a:endParaRPr dirty="0"/>
          </a:p>
        </p:txBody>
      </p:sp>
      <p:grpSp>
        <p:nvGrpSpPr>
          <p:cNvPr id="22" name="Google Shape;22;p5"/>
          <p:cNvGrpSpPr/>
          <p:nvPr/>
        </p:nvGrpSpPr>
        <p:grpSpPr>
          <a:xfrm>
            <a:off x="6096000" y="707886"/>
            <a:ext cx="4218482" cy="664378"/>
            <a:chOff x="2375536" y="1112060"/>
            <a:chExt cx="5261230" cy="828603"/>
          </a:xfrm>
        </p:grpSpPr>
        <p:pic>
          <p:nvPicPr>
            <p:cNvPr id="23" name="Google Shape;23;p5" descr="A close up of a logo&#10;&#10;Description automatically generated"/>
            <p:cNvPicPr preferRelativeResize="0"/>
            <p:nvPr/>
          </p:nvPicPr>
          <p:blipFill rotWithShape="1">
            <a:blip r:embed="rId4">
              <a:alphaModFix/>
            </a:blip>
            <a:srcRect/>
            <a:stretch/>
          </p:blipFill>
          <p:spPr>
            <a:xfrm>
              <a:off x="6061375" y="1270168"/>
              <a:ext cx="1575391" cy="512386"/>
            </a:xfrm>
            <a:prstGeom prst="rect">
              <a:avLst/>
            </a:prstGeom>
            <a:noFill/>
            <a:ln>
              <a:noFill/>
            </a:ln>
          </p:spPr>
        </p:pic>
        <p:pic>
          <p:nvPicPr>
            <p:cNvPr id="24" name="Google Shape;24;p5" descr="A yellow and red shell logo&#10;&#10;Description automatically generated"/>
            <p:cNvPicPr preferRelativeResize="0"/>
            <p:nvPr/>
          </p:nvPicPr>
          <p:blipFill rotWithShape="1">
            <a:blip r:embed="rId5">
              <a:alphaModFix/>
            </a:blip>
            <a:srcRect/>
            <a:stretch/>
          </p:blipFill>
          <p:spPr>
            <a:xfrm>
              <a:off x="2375536" y="1112060"/>
              <a:ext cx="985475" cy="828603"/>
            </a:xfrm>
            <a:prstGeom prst="rect">
              <a:avLst/>
            </a:prstGeom>
            <a:noFill/>
            <a:ln>
              <a:noFill/>
            </a:ln>
          </p:spPr>
        </p:pic>
      </p:grpSp>
      <p:sp>
        <p:nvSpPr>
          <p:cNvPr id="25" name="Google Shape;25;p5"/>
          <p:cNvSpPr txBox="1"/>
          <p:nvPr/>
        </p:nvSpPr>
        <p:spPr>
          <a:xfrm>
            <a:off x="6491079" y="4469958"/>
            <a:ext cx="4647757" cy="239087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867" b="0" i="0" u="none" strike="noStrike" cap="none" dirty="0">
                <a:solidFill>
                  <a:schemeClr val="lt1"/>
                </a:solidFill>
                <a:latin typeface="Arial"/>
                <a:ea typeface="Arial"/>
                <a:cs typeface="Arial"/>
                <a:sym typeface="Arial"/>
              </a:rPr>
              <a:t>College Name:GASC,Hosur</a:t>
            </a:r>
            <a:endParaRPr dirty="0"/>
          </a:p>
          <a:p>
            <a:pPr marL="0" marR="0" lvl="0" indent="0" algn="ctr" rtl="0">
              <a:lnSpc>
                <a:spcPct val="100000"/>
              </a:lnSpc>
              <a:spcBef>
                <a:spcPts val="0"/>
              </a:spcBef>
              <a:spcAft>
                <a:spcPts val="0"/>
              </a:spcAft>
              <a:buNone/>
            </a:pPr>
            <a:r>
              <a:rPr lang="en" sz="1867" b="0" i="0" u="none" strike="noStrike" cap="none" dirty="0">
                <a:solidFill>
                  <a:schemeClr val="lt1"/>
                </a:solidFill>
                <a:latin typeface="Arial"/>
                <a:ea typeface="Arial"/>
                <a:cs typeface="Arial"/>
                <a:sym typeface="Arial"/>
              </a:rPr>
              <a:t>Student </a:t>
            </a:r>
            <a:r>
              <a:rPr lang="en-IN" sz="1867" b="0" i="0" u="none" strike="noStrike" cap="none" dirty="0">
                <a:solidFill>
                  <a:schemeClr val="lt1"/>
                </a:solidFill>
                <a:latin typeface="Arial"/>
                <a:ea typeface="Arial"/>
                <a:cs typeface="Arial"/>
                <a:sym typeface="Arial"/>
              </a:rPr>
              <a:t>names:S. Anjali</a:t>
            </a:r>
          </a:p>
          <a:p>
            <a:pPr marL="0" marR="0" lvl="0" indent="0" algn="ctr" rtl="0">
              <a:lnSpc>
                <a:spcPct val="100000"/>
              </a:lnSpc>
              <a:spcBef>
                <a:spcPts val="0"/>
              </a:spcBef>
              <a:spcAft>
                <a:spcPts val="0"/>
              </a:spcAft>
              <a:buNone/>
            </a:pPr>
            <a:r>
              <a:rPr lang="en-IN" sz="1867" dirty="0">
                <a:solidFill>
                  <a:schemeClr val="lt1"/>
                </a:solidFill>
              </a:rPr>
              <a:t>                           V. Deepa</a:t>
            </a:r>
          </a:p>
          <a:p>
            <a:pPr marL="0" marR="0" lvl="0" indent="0" algn="ctr" rtl="0">
              <a:lnSpc>
                <a:spcPct val="100000"/>
              </a:lnSpc>
              <a:spcBef>
                <a:spcPts val="0"/>
              </a:spcBef>
              <a:spcAft>
                <a:spcPts val="0"/>
              </a:spcAft>
              <a:buNone/>
            </a:pPr>
            <a:r>
              <a:rPr lang="en-IN" sz="1867" b="0" i="0" u="none" strike="noStrike" cap="none" dirty="0">
                <a:solidFill>
                  <a:schemeClr val="lt1"/>
                </a:solidFill>
                <a:latin typeface="Arial"/>
                <a:ea typeface="Arial"/>
                <a:cs typeface="Arial"/>
                <a:sym typeface="Arial"/>
              </a:rPr>
              <a:t>                           V. Roopa</a:t>
            </a:r>
          </a:p>
          <a:p>
            <a:pPr marL="0" marR="0" lvl="0" indent="0" algn="ctr" rtl="0">
              <a:lnSpc>
                <a:spcPct val="100000"/>
              </a:lnSpc>
              <a:spcBef>
                <a:spcPts val="0"/>
              </a:spcBef>
              <a:spcAft>
                <a:spcPts val="0"/>
              </a:spcAft>
              <a:buNone/>
            </a:pPr>
            <a:r>
              <a:rPr lang="en-IN" sz="1867" dirty="0">
                <a:solidFill>
                  <a:schemeClr val="lt1"/>
                </a:solidFill>
              </a:rPr>
              <a:t>                            A. Chithra</a:t>
            </a:r>
            <a:endParaRPr lang="en-IN" sz="1867" b="0"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IN" sz="1867" dirty="0">
                <a:solidFill>
                  <a:schemeClr val="lt1"/>
                </a:solidFill>
              </a:rPr>
              <a:t>        </a:t>
            </a:r>
            <a:endParaRPr lang="en" sz="1867" b="0"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 sz="1867" dirty="0">
                <a:solidFill>
                  <a:schemeClr val="lt1"/>
                </a:solidFill>
              </a:rPr>
              <a:t>	           </a:t>
            </a:r>
          </a:p>
          <a:p>
            <a:pPr marL="0" marR="0" lvl="0" indent="0" algn="ctr" rtl="0">
              <a:lnSpc>
                <a:spcPct val="100000"/>
              </a:lnSpc>
              <a:spcBef>
                <a:spcPts val="0"/>
              </a:spcBef>
              <a:spcAft>
                <a:spcPts val="0"/>
              </a:spcAft>
              <a:buNone/>
            </a:pPr>
            <a:r>
              <a:rPr lang="en" sz="1867" b="0" i="0" u="none" strike="noStrike" cap="none" dirty="0">
                <a:solidFill>
                  <a:schemeClr val="lt1"/>
                </a:solidFill>
                <a:latin typeface="Arial"/>
                <a:ea typeface="Arial"/>
                <a:cs typeface="Arial"/>
                <a:sym typeface="Arial"/>
              </a:rPr>
              <a:t> </a:t>
            </a:r>
            <a:endParaRPr sz="1867"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314450"/>
            <a:ext cx="11315700" cy="2308324"/>
          </a:xfrm>
          <a:prstGeom prst="rect">
            <a:avLst/>
          </a:prstGeom>
          <a:noFill/>
        </p:spPr>
        <p:txBody>
          <a:bodyPr wrap="square" rtlCol="0">
            <a:spAutoFit/>
          </a:bodyPr>
          <a:lstStyle/>
          <a:p>
            <a:r>
              <a:rPr lang="en-IN" sz="2400" b="1" dirty="0"/>
              <a:t>9.Future Scope:</a:t>
            </a:r>
          </a:p>
          <a:p>
            <a:r>
              <a:rPr lang="en-IN" sz="2400" b="1" dirty="0"/>
              <a:t>          </a:t>
            </a:r>
          </a:p>
          <a:p>
            <a:r>
              <a:rPr lang="en-IN" sz="2400" b="1" dirty="0"/>
              <a:t>      </a:t>
            </a:r>
            <a:r>
              <a:rPr lang="en-IN" sz="2400" dirty="0"/>
              <a:t>The</a:t>
            </a:r>
            <a:r>
              <a:rPr lang="en-IN" sz="2400" b="1" dirty="0"/>
              <a:t> </a:t>
            </a:r>
            <a:r>
              <a:rPr lang="en-IN" sz="2400" dirty="0"/>
              <a:t>future</a:t>
            </a:r>
            <a:r>
              <a:rPr lang="en-IN" sz="2400" b="1" dirty="0"/>
              <a:t> </a:t>
            </a:r>
            <a:r>
              <a:rPr lang="en-IN" sz="2400" dirty="0"/>
              <a:t>of</a:t>
            </a:r>
            <a:r>
              <a:rPr lang="en-IN" sz="2400" b="1" dirty="0"/>
              <a:t> </a:t>
            </a:r>
            <a:r>
              <a:rPr lang="en-IN" sz="2400" dirty="0"/>
              <a:t>crop</a:t>
            </a:r>
            <a:r>
              <a:rPr lang="en-IN" sz="2400" b="1" dirty="0"/>
              <a:t> </a:t>
            </a:r>
            <a:r>
              <a:rPr lang="en-IN" sz="2400" dirty="0"/>
              <a:t>yield</a:t>
            </a:r>
            <a:r>
              <a:rPr lang="en-IN" sz="2400" b="1" dirty="0"/>
              <a:t> </a:t>
            </a:r>
            <a:r>
              <a:rPr lang="en-IN" sz="2400" dirty="0"/>
              <a:t>prediction</a:t>
            </a:r>
            <a:r>
              <a:rPr lang="en-IN" sz="2400" b="1" dirty="0"/>
              <a:t> </a:t>
            </a:r>
            <a:r>
              <a:rPr lang="en-IN" sz="2400" dirty="0"/>
              <a:t>is</a:t>
            </a:r>
            <a:r>
              <a:rPr lang="en-IN" sz="2400" b="1" dirty="0"/>
              <a:t> </a:t>
            </a:r>
            <a:r>
              <a:rPr lang="en-IN" sz="2400" dirty="0"/>
              <a:t>promising</a:t>
            </a:r>
            <a:r>
              <a:rPr lang="en-IN" sz="2400" b="1" dirty="0"/>
              <a:t> </a:t>
            </a:r>
            <a:r>
              <a:rPr lang="en-IN" sz="2400" dirty="0"/>
              <a:t>with</a:t>
            </a:r>
            <a:r>
              <a:rPr lang="en-IN" sz="2400" b="1" dirty="0"/>
              <a:t> </a:t>
            </a:r>
            <a:r>
              <a:rPr lang="en-IN" sz="2400" dirty="0"/>
              <a:t>AI</a:t>
            </a:r>
            <a:r>
              <a:rPr lang="en-IN" sz="2400" b="1" dirty="0"/>
              <a:t> </a:t>
            </a:r>
            <a:r>
              <a:rPr lang="en-IN" sz="2400" dirty="0"/>
              <a:t>and</a:t>
            </a:r>
            <a:r>
              <a:rPr lang="en-IN" sz="2400" b="1" dirty="0"/>
              <a:t> </a:t>
            </a:r>
            <a:r>
              <a:rPr lang="en-IN" sz="2400" dirty="0"/>
              <a:t>advanced</a:t>
            </a:r>
            <a:r>
              <a:rPr lang="en-IN" sz="2400" b="1" dirty="0"/>
              <a:t> </a:t>
            </a:r>
            <a:r>
              <a:rPr lang="en-IN" sz="2400" dirty="0"/>
              <a:t>technology</a:t>
            </a:r>
            <a:r>
              <a:rPr lang="en-IN" sz="2400" b="1" dirty="0"/>
              <a:t>. </a:t>
            </a:r>
            <a:r>
              <a:rPr lang="en-IN" sz="2400" dirty="0"/>
              <a:t>Real-time</a:t>
            </a:r>
            <a:r>
              <a:rPr lang="en-IN" sz="2400" b="1" dirty="0"/>
              <a:t> </a:t>
            </a:r>
            <a:r>
              <a:rPr lang="en-IN" sz="2400" dirty="0"/>
              <a:t>data</a:t>
            </a:r>
            <a:r>
              <a:rPr lang="en-IN" sz="2400" b="1" dirty="0"/>
              <a:t> </a:t>
            </a:r>
            <a:r>
              <a:rPr lang="en-IN" sz="2400" dirty="0"/>
              <a:t>from</a:t>
            </a:r>
            <a:r>
              <a:rPr lang="en-IN" sz="2400" b="1" dirty="0"/>
              <a:t> </a:t>
            </a:r>
            <a:r>
              <a:rPr lang="en-IN" sz="2400" dirty="0"/>
              <a:t>sensors</a:t>
            </a:r>
            <a:r>
              <a:rPr lang="en-IN" sz="2400" b="1" dirty="0"/>
              <a:t> </a:t>
            </a:r>
            <a:r>
              <a:rPr lang="en-IN" sz="2400" dirty="0"/>
              <a:t>and</a:t>
            </a:r>
            <a:r>
              <a:rPr lang="en-IN" sz="2400" b="1" dirty="0"/>
              <a:t> </a:t>
            </a:r>
            <a:r>
              <a:rPr lang="en-IN" sz="2400" dirty="0"/>
              <a:t>satellites</a:t>
            </a:r>
            <a:r>
              <a:rPr lang="en-IN" sz="2400" b="1" dirty="0"/>
              <a:t> </a:t>
            </a:r>
            <a:r>
              <a:rPr lang="en-IN" sz="2400" dirty="0"/>
              <a:t>will</a:t>
            </a:r>
            <a:r>
              <a:rPr lang="en-IN" sz="2400" b="1" dirty="0"/>
              <a:t> </a:t>
            </a:r>
            <a:r>
              <a:rPr lang="en-IN" sz="2400" dirty="0"/>
              <a:t>improve</a:t>
            </a:r>
            <a:r>
              <a:rPr lang="en-IN" sz="2400" b="1" dirty="0"/>
              <a:t> </a:t>
            </a:r>
            <a:r>
              <a:rPr lang="en-IN" sz="2400" dirty="0"/>
              <a:t>accuracy</a:t>
            </a:r>
            <a:r>
              <a:rPr lang="en-IN" sz="2400" b="1" dirty="0"/>
              <a:t>. </a:t>
            </a:r>
            <a:r>
              <a:rPr lang="en-IN" sz="2400" dirty="0"/>
              <a:t>Farmers</a:t>
            </a:r>
            <a:r>
              <a:rPr lang="en-IN" sz="2400" b="1" dirty="0"/>
              <a:t> </a:t>
            </a:r>
            <a:r>
              <a:rPr lang="en-IN" sz="2400" dirty="0"/>
              <a:t>can</a:t>
            </a:r>
            <a:r>
              <a:rPr lang="en-IN" sz="2400" b="1" dirty="0"/>
              <a:t> </a:t>
            </a:r>
            <a:r>
              <a:rPr lang="en-IN" sz="2400" dirty="0"/>
              <a:t>make</a:t>
            </a:r>
            <a:r>
              <a:rPr lang="en-IN" sz="2400" b="1" dirty="0"/>
              <a:t> </a:t>
            </a:r>
            <a:r>
              <a:rPr lang="en-IN" sz="2400" dirty="0"/>
              <a:t>better</a:t>
            </a:r>
            <a:r>
              <a:rPr lang="en-IN" sz="2400" b="1" dirty="0"/>
              <a:t> </a:t>
            </a:r>
            <a:r>
              <a:rPr lang="en-IN" sz="2400" dirty="0"/>
              <a:t>decisions</a:t>
            </a:r>
            <a:r>
              <a:rPr lang="en-IN" sz="2400" b="1" dirty="0"/>
              <a:t>, </a:t>
            </a:r>
            <a:r>
              <a:rPr lang="en-IN" sz="2400" dirty="0"/>
              <a:t>adapt</a:t>
            </a:r>
            <a:r>
              <a:rPr lang="en-IN" sz="2400" b="1" dirty="0"/>
              <a:t> </a:t>
            </a:r>
            <a:r>
              <a:rPr lang="en-IN" sz="2400" dirty="0"/>
              <a:t>to</a:t>
            </a:r>
            <a:r>
              <a:rPr lang="en-IN" sz="2400" b="1" dirty="0"/>
              <a:t> </a:t>
            </a:r>
            <a:r>
              <a:rPr lang="en-IN" sz="2400" dirty="0"/>
              <a:t>climate</a:t>
            </a:r>
            <a:r>
              <a:rPr lang="en-IN" sz="2400" b="1" dirty="0"/>
              <a:t> </a:t>
            </a:r>
            <a:r>
              <a:rPr lang="en-IN" sz="2400" dirty="0"/>
              <a:t>changes</a:t>
            </a:r>
            <a:r>
              <a:rPr lang="en-IN" sz="2400" b="1" dirty="0"/>
              <a:t>, </a:t>
            </a:r>
            <a:r>
              <a:rPr lang="en-IN" sz="2400" dirty="0"/>
              <a:t>and</a:t>
            </a:r>
            <a:r>
              <a:rPr lang="en-IN" sz="2400" b="1" dirty="0"/>
              <a:t> </a:t>
            </a:r>
            <a:r>
              <a:rPr lang="en-IN" sz="2400" dirty="0"/>
              <a:t>increase</a:t>
            </a:r>
            <a:r>
              <a:rPr lang="en-IN" sz="2400" b="1" dirty="0"/>
              <a:t> </a:t>
            </a:r>
            <a:r>
              <a:rPr lang="en-IN" sz="2400" dirty="0"/>
              <a:t>productivity</a:t>
            </a:r>
            <a:r>
              <a:rPr lang="en-IN" sz="2400" b="1" dirty="0"/>
              <a:t>. </a:t>
            </a:r>
            <a:r>
              <a:rPr lang="en-IN" sz="2400" dirty="0"/>
              <a:t>This</a:t>
            </a:r>
            <a:r>
              <a:rPr lang="en-IN" sz="2400" b="1" dirty="0"/>
              <a:t> </a:t>
            </a:r>
            <a:r>
              <a:rPr lang="en-IN" sz="2400" dirty="0"/>
              <a:t>will</a:t>
            </a:r>
            <a:r>
              <a:rPr lang="en-IN" sz="2400" b="1" dirty="0"/>
              <a:t> </a:t>
            </a:r>
            <a:r>
              <a:rPr lang="en-IN" sz="2400" dirty="0"/>
              <a:t>lead</a:t>
            </a:r>
            <a:r>
              <a:rPr lang="en-IN" sz="2400" b="1" dirty="0"/>
              <a:t> </a:t>
            </a:r>
            <a:r>
              <a:rPr lang="en-IN" sz="2400" dirty="0"/>
              <a:t>to</a:t>
            </a:r>
            <a:r>
              <a:rPr lang="en-IN" sz="2400" b="1" dirty="0"/>
              <a:t> </a:t>
            </a:r>
            <a:r>
              <a:rPr lang="en-IN" sz="2400" dirty="0"/>
              <a:t>more</a:t>
            </a:r>
            <a:r>
              <a:rPr lang="en-IN" sz="2400" b="1" dirty="0"/>
              <a:t> </a:t>
            </a:r>
            <a:r>
              <a:rPr lang="en-IN" sz="2400" dirty="0"/>
              <a:t>efficient</a:t>
            </a:r>
            <a:r>
              <a:rPr lang="en-IN" sz="2400" b="1" dirty="0"/>
              <a:t> </a:t>
            </a:r>
            <a:r>
              <a:rPr lang="en-IN" sz="2400" dirty="0"/>
              <a:t>and</a:t>
            </a:r>
            <a:r>
              <a:rPr lang="en-IN" sz="2400" b="1" dirty="0"/>
              <a:t> </a:t>
            </a:r>
            <a:r>
              <a:rPr lang="en-IN" sz="2400" dirty="0"/>
              <a:t>sustainable</a:t>
            </a:r>
            <a:r>
              <a:rPr lang="en-IN" sz="2400" b="1" dirty="0"/>
              <a:t> </a:t>
            </a:r>
            <a:r>
              <a:rPr lang="en-IN" sz="2400" dirty="0"/>
              <a:t>farming</a:t>
            </a:r>
            <a:r>
              <a:rPr lang="en-IN" sz="2400" b="1" dirty="0"/>
              <a:t>.</a:t>
            </a:r>
            <a:endParaRPr lang="en-US" sz="2400" b="1" dirty="0"/>
          </a:p>
        </p:txBody>
      </p:sp>
    </p:spTree>
    <p:extLst>
      <p:ext uri="{BB962C8B-B14F-4D97-AF65-F5344CB8AC3E}">
        <p14:creationId xmlns:p14="http://schemas.microsoft.com/office/powerpoint/2010/main" val="180270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0"/>
          <p:cNvSpPr txBox="1"/>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5000" b="1" i="0" u="none" strike="noStrike" cap="none">
                <a:solidFill>
                  <a:srgbClr val="213163"/>
                </a:solidFill>
                <a:latin typeface="Arial"/>
                <a:ea typeface="Arial"/>
                <a:cs typeface="Arial"/>
                <a:sym typeface="Arial"/>
              </a:rPr>
              <a:t>Thank You</a:t>
            </a:r>
            <a:endParaRPr sz="50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8"/>
          <p:cNvSpPr txBox="1"/>
          <p:nvPr/>
        </p:nvSpPr>
        <p:spPr>
          <a:xfrm>
            <a:off x="199809" y="1452615"/>
            <a:ext cx="10435915" cy="3693278"/>
          </a:xfrm>
          <a:prstGeom prst="rect">
            <a:avLst/>
          </a:prstGeom>
          <a:noFill/>
          <a:ln>
            <a:noFill/>
          </a:ln>
        </p:spPr>
        <p:txBody>
          <a:bodyPr spcFirstLastPara="1" wrap="square" lIns="91425" tIns="45700" rIns="91425" bIns="45700" anchor="t" anchorCtr="0">
            <a:spAutoFit/>
          </a:bodyPr>
          <a:lstStyle/>
          <a:p>
            <a:pPr algn="just"/>
            <a:r>
              <a:rPr lang="en-US" sz="2400" b="1" dirty="0"/>
              <a:t> </a:t>
            </a:r>
            <a:r>
              <a:rPr lang="en-IN" sz="2400" b="1" dirty="0"/>
              <a:t>1.</a:t>
            </a:r>
            <a:r>
              <a:rPr lang="en-US" sz="2400" b="1" dirty="0"/>
              <a:t>Brief Overview</a:t>
            </a:r>
          </a:p>
          <a:p>
            <a:pPr algn="just"/>
            <a:r>
              <a:rPr lang="en-IN" sz="2400" dirty="0"/>
              <a:t>     </a:t>
            </a:r>
          </a:p>
          <a:p>
            <a:pPr algn="just"/>
            <a:r>
              <a:rPr lang="en-IN" sz="2400" dirty="0"/>
              <a:t>                   Crop yield prediction is the process of estimating the amount of crop that will be harvested per unit of land. It’s crucial for farmers, policymakers, and agribusinesses to plan resources, manage supply chains, and ensure food security.</a:t>
            </a:r>
          </a:p>
          <a:p>
            <a:pPr algn="just"/>
            <a:r>
              <a:rPr lang="en-IN" sz="2400" dirty="0"/>
              <a:t>              </a:t>
            </a:r>
          </a:p>
          <a:p>
            <a:pPr algn="just"/>
            <a:endParaRPr lang="en-IN" sz="2400" dirty="0"/>
          </a:p>
          <a:p>
            <a:pPr algn="just"/>
            <a:r>
              <a:rPr lang="en-IN" sz="2400" dirty="0"/>
              <a:t>           </a:t>
            </a:r>
            <a:endParaRPr lang="en-US" sz="2400" dirty="0"/>
          </a:p>
          <a:p>
            <a:pPr marL="231641" marR="0" lvl="0" indent="-231641" algn="just" rtl="0">
              <a:lnSpc>
                <a:spcPct val="100000"/>
              </a:lnSpc>
              <a:spcBef>
                <a:spcPts val="0"/>
              </a:spcBef>
              <a:spcAft>
                <a:spcPts val="0"/>
              </a:spcAft>
              <a:buClr>
                <a:srgbClr val="000000"/>
              </a:buClr>
              <a:buSzPts val="1800"/>
              <a:buFont typeface="Arial"/>
              <a:buChar char="•"/>
            </a:pPr>
            <a:endParaRPr lang="en" sz="1800" b="0" i="0" u="none" strike="noStrike" cap="none" dirty="0">
              <a:solidFill>
                <a:srgbClr val="000000"/>
              </a:solidFill>
              <a:latin typeface="Arial"/>
              <a:ea typeface="Arial"/>
              <a:cs typeface="Arial"/>
              <a:sym typeface="Arial"/>
            </a:endParaRPr>
          </a:p>
        </p:txBody>
      </p:sp>
      <p:cxnSp>
        <p:nvCxnSpPr>
          <p:cNvPr id="34" name="Google Shape;34;p8"/>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
        <p:nvSpPr>
          <p:cNvPr id="5" name="Rectangle 4"/>
          <p:cNvSpPr>
            <a:spLocks noChangeArrowheads="1"/>
          </p:cNvSpPr>
          <p:nvPr/>
        </p:nvSpPr>
        <p:spPr bwMode="auto">
          <a:xfrm>
            <a:off x="0" y="288560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22" y="1351614"/>
            <a:ext cx="10219480" cy="4893647"/>
          </a:xfrm>
          <a:prstGeom prst="rect">
            <a:avLst/>
          </a:prstGeom>
          <a:noFill/>
        </p:spPr>
        <p:txBody>
          <a:bodyPr wrap="square" rtlCol="0">
            <a:spAutoFit/>
          </a:bodyPr>
          <a:lstStyle/>
          <a:p>
            <a:pPr algn="just"/>
            <a:r>
              <a:rPr lang="en-IN" sz="2400" b="1" dirty="0"/>
              <a:t>2.</a:t>
            </a:r>
            <a:r>
              <a:rPr lang="en-US" sz="2400" b="1" dirty="0"/>
              <a:t> Key </a:t>
            </a:r>
            <a:r>
              <a:rPr lang="en-IN" sz="2400" b="1" dirty="0"/>
              <a:t>Objective:</a:t>
            </a:r>
            <a:endParaRPr lang="en-US" sz="2400" b="1" dirty="0"/>
          </a:p>
          <a:p>
            <a:pPr algn="just"/>
            <a:br>
              <a:rPr lang="en-US" sz="2400" dirty="0"/>
            </a:br>
            <a:r>
              <a:rPr lang="en-US" sz="2400" b="1" dirty="0"/>
              <a:t>1.</a:t>
            </a:r>
            <a:r>
              <a:rPr lang="en-US" sz="2400" dirty="0"/>
              <a:t> </a:t>
            </a:r>
            <a:r>
              <a:rPr lang="en-US" sz="2400" b="1" dirty="0"/>
              <a:t>Predict</a:t>
            </a:r>
            <a:r>
              <a:rPr lang="en-US" sz="2400" dirty="0"/>
              <a:t> </a:t>
            </a:r>
            <a:r>
              <a:rPr lang="en-US" sz="2400" b="1" dirty="0"/>
              <a:t>Crop</a:t>
            </a:r>
            <a:r>
              <a:rPr lang="en-US" sz="2400" dirty="0"/>
              <a:t> </a:t>
            </a:r>
            <a:r>
              <a:rPr lang="en-US" sz="2400" b="1" dirty="0"/>
              <a:t>Yields</a:t>
            </a:r>
            <a:r>
              <a:rPr lang="en-US" sz="2400" dirty="0"/>
              <a:t> </a:t>
            </a:r>
            <a:r>
              <a:rPr lang="en-US" sz="2400" b="1" dirty="0"/>
              <a:t>Accurately</a:t>
            </a:r>
            <a:r>
              <a:rPr lang="en-US" sz="2400" dirty="0"/>
              <a:t>: Forecast crop yields with high precision.</a:t>
            </a:r>
            <a:endParaRPr lang="en-IN" sz="2400" dirty="0"/>
          </a:p>
          <a:p>
            <a:pPr algn="just"/>
            <a:r>
              <a:rPr lang="en-US" sz="2400" b="1" dirty="0"/>
              <a:t>2</a:t>
            </a:r>
            <a:r>
              <a:rPr lang="en-IN" sz="2400" b="1" dirty="0"/>
              <a:t>.</a:t>
            </a:r>
            <a:r>
              <a:rPr lang="en-US" sz="2400" b="1" dirty="0"/>
              <a:t>Help</a:t>
            </a:r>
            <a:r>
              <a:rPr lang="en-US" sz="2400" dirty="0"/>
              <a:t> </a:t>
            </a:r>
            <a:r>
              <a:rPr lang="en-US" sz="2400" b="1" dirty="0"/>
              <a:t>Farmers</a:t>
            </a:r>
            <a:r>
              <a:rPr lang="en-US" sz="2400" dirty="0"/>
              <a:t> </a:t>
            </a:r>
            <a:r>
              <a:rPr lang="en-US" sz="2400" b="1" dirty="0"/>
              <a:t>Make</a:t>
            </a:r>
            <a:r>
              <a:rPr lang="en-US" sz="2400" dirty="0"/>
              <a:t> </a:t>
            </a:r>
            <a:r>
              <a:rPr lang="en-US" sz="2400" b="1" dirty="0"/>
              <a:t>Informed</a:t>
            </a:r>
            <a:r>
              <a:rPr lang="en-US" sz="2400" dirty="0"/>
              <a:t> </a:t>
            </a:r>
            <a:r>
              <a:rPr lang="en-IN" sz="2400" b="1" dirty="0"/>
              <a:t>Decisions:</a:t>
            </a:r>
            <a:r>
              <a:rPr lang="en-IN" sz="2400" dirty="0"/>
              <a:t> </a:t>
            </a:r>
            <a:r>
              <a:rPr lang="en-US" sz="2400" dirty="0"/>
              <a:t>Provide actionable insights for farmers to optimize planting, irrigation, and harvesting.</a:t>
            </a:r>
            <a:endParaRPr lang="en-IN" sz="2400" dirty="0"/>
          </a:p>
          <a:p>
            <a:pPr algn="just"/>
            <a:r>
              <a:rPr lang="en-US" sz="2400" b="1" dirty="0"/>
              <a:t>3.Reduce</a:t>
            </a:r>
            <a:r>
              <a:rPr lang="en-US" sz="2400" dirty="0"/>
              <a:t> </a:t>
            </a:r>
            <a:r>
              <a:rPr lang="en-US" sz="2400" b="1" dirty="0"/>
              <a:t>Crop</a:t>
            </a:r>
            <a:r>
              <a:rPr lang="en-US" sz="2400" dirty="0"/>
              <a:t> </a:t>
            </a:r>
            <a:r>
              <a:rPr lang="en-US" sz="2400" b="1" dirty="0"/>
              <a:t>Losses</a:t>
            </a:r>
            <a:r>
              <a:rPr lang="en-US" sz="2400" dirty="0"/>
              <a:t>: Minimize losses due to weather, pests, and diseases.</a:t>
            </a:r>
            <a:endParaRPr lang="en-IN" sz="2400" dirty="0"/>
          </a:p>
          <a:p>
            <a:pPr algn="just"/>
            <a:r>
              <a:rPr lang="en-US" sz="2400" b="1" dirty="0"/>
              <a:t>4.Optimize</a:t>
            </a:r>
            <a:r>
              <a:rPr lang="en-US" sz="2400" dirty="0"/>
              <a:t> </a:t>
            </a:r>
            <a:r>
              <a:rPr lang="en-US" sz="2400" b="1" dirty="0"/>
              <a:t>Resource</a:t>
            </a:r>
            <a:r>
              <a:rPr lang="en-US" sz="2400" dirty="0"/>
              <a:t> </a:t>
            </a:r>
            <a:r>
              <a:rPr lang="en-US" sz="2400" b="1" dirty="0"/>
              <a:t>Allocation</a:t>
            </a:r>
            <a:r>
              <a:rPr lang="en-US" sz="2400" dirty="0"/>
              <a:t>: Help farmers optimize water, fertilizer, and pesticide usage.</a:t>
            </a:r>
            <a:endParaRPr lang="en-IN" sz="2400" dirty="0"/>
          </a:p>
          <a:p>
            <a:pPr algn="just"/>
            <a:r>
              <a:rPr lang="en-US" sz="2400" b="1" dirty="0"/>
              <a:t>5.Improve</a:t>
            </a:r>
            <a:r>
              <a:rPr lang="en-US" sz="2400" dirty="0"/>
              <a:t> </a:t>
            </a:r>
            <a:r>
              <a:rPr lang="en-US" sz="2400" b="1" dirty="0"/>
              <a:t>Supply</a:t>
            </a:r>
            <a:r>
              <a:rPr lang="en-US" sz="2400" dirty="0"/>
              <a:t> </a:t>
            </a:r>
            <a:r>
              <a:rPr lang="en-US" sz="2400" b="1" dirty="0"/>
              <a:t>Chain</a:t>
            </a:r>
            <a:r>
              <a:rPr lang="en-US" sz="2400" dirty="0"/>
              <a:t> </a:t>
            </a:r>
            <a:r>
              <a:rPr lang="en-US" sz="2400" b="1" dirty="0"/>
              <a:t>Efficiency</a:t>
            </a:r>
            <a:r>
              <a:rPr lang="en-US" sz="2400" dirty="0"/>
              <a:t>: Enhance planning and logistics with accurate yield forecasts.</a:t>
            </a:r>
          </a:p>
          <a:p>
            <a:pPr algn="just"/>
            <a:endParaRPr lang="en-IN" sz="2400" dirty="0"/>
          </a:p>
        </p:txBody>
      </p:sp>
    </p:spTree>
    <p:extLst>
      <p:ext uri="{BB962C8B-B14F-4D97-AF65-F5344CB8AC3E}">
        <p14:creationId xmlns:p14="http://schemas.microsoft.com/office/powerpoint/2010/main" val="239104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2" name="TextBox 1"/>
          <p:cNvSpPr txBox="1"/>
          <p:nvPr/>
        </p:nvSpPr>
        <p:spPr>
          <a:xfrm>
            <a:off x="357116" y="1787963"/>
            <a:ext cx="11477767" cy="3785652"/>
          </a:xfrm>
          <a:prstGeom prst="rect">
            <a:avLst/>
          </a:prstGeom>
          <a:noFill/>
        </p:spPr>
        <p:txBody>
          <a:bodyPr wrap="square" rtlCol="0">
            <a:spAutoFit/>
          </a:bodyPr>
          <a:lstStyle/>
          <a:p>
            <a:r>
              <a:rPr lang="en-IN" sz="2400" b="1" dirty="0"/>
              <a:t>3.</a:t>
            </a:r>
            <a:r>
              <a:rPr lang="en-US" sz="2400" b="1" dirty="0"/>
              <a:t>Problem Statement</a:t>
            </a:r>
            <a:r>
              <a:rPr lang="en-IN" sz="2400" b="1" dirty="0"/>
              <a:t>:</a:t>
            </a:r>
            <a:br>
              <a:rPr lang="en-US" sz="2400" dirty="0"/>
            </a:br>
            <a:r>
              <a:rPr lang="en-IN" sz="2400" dirty="0"/>
              <a:t>                         Accurately predict the yield of a specific crop before harvest using environmental, soil, and historical data to help farmers and stakeholders optimize resources, reduce losses, and improve food production planning.</a:t>
            </a:r>
          </a:p>
          <a:p>
            <a:endParaRPr lang="en-US" sz="2400" dirty="0"/>
          </a:p>
          <a:p>
            <a:r>
              <a:rPr lang="en-IN" sz="2400" b="1" dirty="0"/>
              <a:t>Solutions :</a:t>
            </a:r>
          </a:p>
          <a:p>
            <a:r>
              <a:rPr lang="en-IN" sz="2400" b="1" dirty="0"/>
              <a:t>               </a:t>
            </a:r>
            <a:r>
              <a:rPr lang="en-US" sz="2400" dirty="0"/>
              <a:t>Collect weather, soil, and historical yield data. Train a machine learning model (e.g., Linear Regression or Random Forest) on this data to learn patterns. Use the model to predict future crop yields based on current season data.</a:t>
            </a:r>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36"/>
          <p:cNvSpPr txBox="1"/>
          <p:nvPr/>
        </p:nvSpPr>
        <p:spPr>
          <a:xfrm>
            <a:off x="341357" y="2318551"/>
            <a:ext cx="10435915" cy="2677616"/>
          </a:xfrm>
          <a:prstGeom prst="rect">
            <a:avLst/>
          </a:prstGeom>
          <a:noFill/>
          <a:ln>
            <a:noFill/>
          </a:ln>
        </p:spPr>
        <p:txBody>
          <a:bodyPr spcFirstLastPara="1" wrap="square" lIns="91425" tIns="45700" rIns="91425" bIns="45700" anchor="t" anchorCtr="0">
            <a:spAutoFit/>
          </a:bodyPr>
          <a:lstStyle/>
          <a:p>
            <a:r>
              <a:rPr lang="en-IN" sz="2400" b="1" dirty="0"/>
              <a:t>4.Dataset Description :</a:t>
            </a:r>
          </a:p>
          <a:p>
            <a:r>
              <a:rPr lang="en-IN" sz="2400" b="1" dirty="0"/>
              <a:t>                             </a:t>
            </a:r>
            <a:r>
              <a:rPr lang="en-IN" sz="2400" dirty="0"/>
              <a:t>A dataset designed for crop yield prediction, containing features such as weather parameters (temperature, rainfall, humidity), soil characteristics (pH, nitrogen, phosphorus, potassium levels), and crop type information to analyse and forecast crop productivity.</a:t>
            </a:r>
          </a:p>
          <a:p>
            <a:endParaRPr lang="en-US" sz="2400" dirty="0"/>
          </a:p>
          <a:p>
            <a:pPr marL="231641" marR="0" lvl="0" indent="-231641" algn="l" rtl="0">
              <a:lnSpc>
                <a:spcPct val="100000"/>
              </a:lnSpc>
              <a:spcBef>
                <a:spcPts val="0"/>
              </a:spcBef>
              <a:spcAft>
                <a:spcPts val="0"/>
              </a:spcAft>
              <a:buClr>
                <a:srgbClr val="000000"/>
              </a:buClr>
              <a:buSzPts val="1800"/>
              <a:buFont typeface="Arial"/>
              <a:buChar char="•"/>
            </a:pPr>
            <a:endParaRPr sz="2400" dirty="0"/>
          </a:p>
        </p:txBody>
      </p:sp>
      <p:cxnSp>
        <p:nvCxnSpPr>
          <p:cNvPr id="48" name="Google Shape;48;p36"/>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g341bee5524f_1_4"/>
          <p:cNvSpPr txBox="1"/>
          <p:nvPr/>
        </p:nvSpPr>
        <p:spPr>
          <a:xfrm>
            <a:off x="389475" y="1087545"/>
            <a:ext cx="11413050" cy="2646963"/>
          </a:xfrm>
          <a:prstGeom prst="rect">
            <a:avLst/>
          </a:prstGeom>
          <a:noFill/>
          <a:ln>
            <a:noFill/>
          </a:ln>
        </p:spPr>
        <p:txBody>
          <a:bodyPr spcFirstLastPara="1" wrap="square" lIns="91425" tIns="91425" rIns="91425" bIns="91425" anchor="t" anchorCtr="0">
            <a:noAutofit/>
          </a:bodyPr>
          <a:lstStyle/>
          <a:p>
            <a:r>
              <a:rPr lang="en-IN" sz="2400" b="1" dirty="0"/>
              <a:t>5.</a:t>
            </a:r>
            <a:r>
              <a:rPr lang="en-US" sz="2400" b="1" dirty="0"/>
              <a:t>Algorithms </a:t>
            </a:r>
            <a:r>
              <a:rPr lang="en-IN" sz="2400" b="1" dirty="0"/>
              <a:t>Used:</a:t>
            </a:r>
            <a:endParaRPr lang="en-US" sz="2400" b="1" dirty="0"/>
          </a:p>
          <a:p>
            <a:r>
              <a:rPr lang="en-IN" sz="2400" dirty="0"/>
              <a:t>
</a:t>
            </a:r>
            <a:r>
              <a:rPr lang="en-IN" sz="2400" b="1" dirty="0"/>
              <a:t>Linear</a:t>
            </a:r>
            <a:r>
              <a:rPr lang="en-IN" sz="2400" dirty="0"/>
              <a:t> </a:t>
            </a:r>
            <a:r>
              <a:rPr lang="en-IN" sz="2400" b="1" dirty="0"/>
              <a:t>Regression</a:t>
            </a:r>
            <a:r>
              <a:rPr lang="en-IN" sz="2400" dirty="0"/>
              <a:t>: Uses a straight line to predict yield based on factors like rain and temperature.
</a:t>
            </a:r>
            <a:r>
              <a:rPr lang="en-IN" sz="2400" b="1" dirty="0"/>
              <a:t>Decision</a:t>
            </a:r>
            <a:r>
              <a:rPr lang="en-IN" sz="2400" dirty="0"/>
              <a:t> </a:t>
            </a:r>
            <a:r>
              <a:rPr lang="en-IN" sz="2400" b="1" dirty="0"/>
              <a:t>Trees</a:t>
            </a:r>
            <a:r>
              <a:rPr lang="en-IN" sz="2400" dirty="0"/>
              <a:t>: A flowchart-like model that asks “yes/no” questions to make predictions.
</a:t>
            </a:r>
            <a:r>
              <a:rPr lang="en-IN" sz="2400" b="1" dirty="0"/>
              <a:t>Random</a:t>
            </a:r>
            <a:r>
              <a:rPr lang="en-IN" sz="2400" dirty="0"/>
              <a:t> </a:t>
            </a:r>
            <a:r>
              <a:rPr lang="en-IN" sz="2400" b="1" dirty="0"/>
              <a:t>Forest</a:t>
            </a:r>
            <a:r>
              <a:rPr lang="en-IN" sz="2400" dirty="0"/>
              <a:t>: Combines multiple decision trees for better accuracy.
</a:t>
            </a:r>
            <a:r>
              <a:rPr lang="en-IN" sz="2400" b="1" dirty="0"/>
              <a:t>Neural</a:t>
            </a:r>
            <a:r>
              <a:rPr lang="en-IN" sz="2400" dirty="0"/>
              <a:t> </a:t>
            </a:r>
            <a:r>
              <a:rPr lang="en-IN" sz="2400" b="1" dirty="0"/>
              <a:t>Networks</a:t>
            </a:r>
            <a:r>
              <a:rPr lang="en-IN" sz="2400" dirty="0"/>
              <a:t>: Mimics the human brain to learn patterns from complex data.</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09550" y="703302"/>
            <a:ext cx="11353800" cy="446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501"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sz="2400" b="1" i="0" u="none" strike="noStrike" cap="none" normalizeH="0" baseline="0" dirty="0">
                <a:ln>
                  <a:noFill/>
                </a:ln>
                <a:solidFill>
                  <a:srgbClr val="404040"/>
                </a:solidFill>
                <a:effectLst/>
                <a:latin typeface="Inter"/>
              </a:rPr>
              <a:t>6.</a:t>
            </a:r>
            <a:r>
              <a:rPr kumimoji="0" lang="en-US" sz="2400" b="1" i="0" u="none" strike="noStrike" cap="none" normalizeH="0" baseline="0" dirty="0">
                <a:ln>
                  <a:noFill/>
                </a:ln>
                <a:solidFill>
                  <a:srgbClr val="404040"/>
                </a:solidFill>
                <a:effectLst/>
                <a:latin typeface="Inter"/>
              </a:rPr>
              <a:t>Methodology</a:t>
            </a:r>
            <a:r>
              <a:rPr kumimoji="0" lang="en-IN" sz="2400" b="1" i="0" u="none" strike="noStrike" cap="none" normalizeH="0" baseline="0" dirty="0">
                <a:ln>
                  <a:noFill/>
                </a:ln>
                <a:solidFill>
                  <a:srgbClr val="404040"/>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404040"/>
              </a:solidFill>
              <a:effectLst/>
              <a:latin typeface="Inter"/>
            </a:endParaRPr>
          </a:p>
          <a:p>
            <a:pPr marL="457200" marR="0" lvl="1" indent="0" algn="l" defTabSz="914400" rtl="0" eaLnBrk="0" fontAlgn="base" latinLnBrk="0" hangingPunct="0">
              <a:lnSpc>
                <a:spcPct val="100000"/>
              </a:lnSpc>
              <a:spcBef>
                <a:spcPct val="0"/>
              </a:spcBef>
              <a:spcAft>
                <a:spcPct val="0"/>
              </a:spcAft>
              <a:buClrTx/>
              <a:buSzTx/>
              <a:tabLst/>
            </a:pP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1</a:t>
            </a: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Data</a:t>
            </a: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Collection</a:t>
            </a:r>
            <a:r>
              <a:rPr kumimoji="0" lang="en-IN" sz="2400" b="0" i="0" u="none" strike="noStrike" cap="none" normalizeH="0" baseline="0" dirty="0">
                <a:ln>
                  <a:noFill/>
                </a:ln>
                <a:solidFill>
                  <a:srgbClr val="404040"/>
                </a:solidFill>
                <a:effectLst/>
                <a:latin typeface="Inter"/>
              </a:rPr>
              <a:t>: Gather weather, soil, and crop data.
</a:t>
            </a:r>
            <a:r>
              <a:rPr kumimoji="0" lang="en-IN" sz="2400" b="1" i="0" u="none" strike="noStrike" cap="none" normalizeH="0" baseline="0" dirty="0">
                <a:ln>
                  <a:noFill/>
                </a:ln>
                <a:solidFill>
                  <a:srgbClr val="404040"/>
                </a:solidFill>
                <a:effectLst/>
                <a:latin typeface="Inter"/>
              </a:rPr>
              <a:t>2</a:t>
            </a: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Data</a:t>
            </a: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Preprocessing</a:t>
            </a:r>
            <a:r>
              <a:rPr kumimoji="0" lang="en-IN" sz="2400" b="0" i="0" u="none" strike="noStrike" cap="none" normalizeH="0" baseline="0" dirty="0">
                <a:ln>
                  <a:noFill/>
                </a:ln>
                <a:solidFill>
                  <a:srgbClr val="404040"/>
                </a:solidFill>
                <a:effectLst/>
                <a:latin typeface="Inter"/>
              </a:rPr>
              <a:t>: Clean and prepare the data for analysis.
</a:t>
            </a:r>
            <a:r>
              <a:rPr kumimoji="0" lang="en-IN" sz="2400" b="1" i="0" u="none" strike="noStrike" cap="none" normalizeH="0" baseline="0" dirty="0">
                <a:ln>
                  <a:noFill/>
                </a:ln>
                <a:solidFill>
                  <a:srgbClr val="404040"/>
                </a:solidFill>
                <a:effectLst/>
                <a:latin typeface="Inter"/>
              </a:rPr>
              <a:t>3</a:t>
            </a: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Model</a:t>
            </a: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Training</a:t>
            </a:r>
            <a:r>
              <a:rPr kumimoji="0" lang="en-IN" sz="2400" b="0" i="0" u="none" strike="noStrike" cap="none" normalizeH="0" baseline="0" dirty="0">
                <a:ln>
                  <a:noFill/>
                </a:ln>
                <a:solidFill>
                  <a:srgbClr val="404040"/>
                </a:solidFill>
                <a:effectLst/>
                <a:latin typeface="Inter"/>
              </a:rPr>
              <a:t>: Use machine learning models to learn from the data.
</a:t>
            </a:r>
            <a:r>
              <a:rPr kumimoji="0" lang="en-IN" sz="2400" b="1" i="0" u="none" strike="noStrike" cap="none" normalizeH="0" baseline="0" dirty="0">
                <a:ln>
                  <a:noFill/>
                </a:ln>
                <a:solidFill>
                  <a:srgbClr val="404040"/>
                </a:solidFill>
                <a:effectLst/>
                <a:latin typeface="Inter"/>
              </a:rPr>
              <a:t>4</a:t>
            </a: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Prediction</a:t>
            </a: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and</a:t>
            </a:r>
            <a:r>
              <a:rPr kumimoji="0" lang="en-IN" sz="2400" b="0" i="0" u="none" strike="noStrike" cap="none" normalizeH="0" baseline="0" dirty="0">
                <a:ln>
                  <a:noFill/>
                </a:ln>
                <a:solidFill>
                  <a:srgbClr val="404040"/>
                </a:solidFill>
                <a:effectLst/>
                <a:latin typeface="Inter"/>
              </a:rPr>
              <a:t> </a:t>
            </a:r>
            <a:r>
              <a:rPr kumimoji="0" lang="en-IN" sz="2400" b="1" i="0" u="none" strike="noStrike" cap="none" normalizeH="0" baseline="0" dirty="0">
                <a:ln>
                  <a:noFill/>
                </a:ln>
                <a:solidFill>
                  <a:srgbClr val="404040"/>
                </a:solidFill>
                <a:effectLst/>
                <a:latin typeface="Inter"/>
              </a:rPr>
              <a:t>Evaluation</a:t>
            </a:r>
            <a:r>
              <a:rPr kumimoji="0" lang="en-IN" sz="2400" b="0" i="0" u="none" strike="noStrike" cap="none" normalizeH="0" baseline="0" dirty="0">
                <a:ln>
                  <a:noFill/>
                </a:ln>
                <a:solidFill>
                  <a:srgbClr val="404040"/>
                </a:solidFill>
                <a:effectLst/>
                <a:latin typeface="Inter"/>
              </a:rPr>
              <a:t>: Predict crop yield and measure accuracy.</a:t>
            </a: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056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7"/>
          <p:cNvSpPr txBox="1"/>
          <p:nvPr/>
        </p:nvSpPr>
        <p:spPr>
          <a:xfrm>
            <a:off x="561335" y="2318065"/>
            <a:ext cx="10435915" cy="369291"/>
          </a:xfrm>
          <a:prstGeom prst="rect">
            <a:avLst/>
          </a:prstGeom>
          <a:noFill/>
          <a:ln>
            <a:noFill/>
          </a:ln>
        </p:spPr>
        <p:txBody>
          <a:bodyPr spcFirstLastPara="1" wrap="square" lIns="91425" tIns="45700" rIns="91425" bIns="45700" anchor="t" anchorCtr="0">
            <a:spAutoFit/>
          </a:bodyPr>
          <a:lstStyle/>
          <a:p>
            <a:pPr marL="231641" marR="0" lvl="0" indent="-231641" algn="l" rtl="0">
              <a:lnSpc>
                <a:spcPct val="100000"/>
              </a:lnSpc>
              <a:spcBef>
                <a:spcPts val="0"/>
              </a:spcBef>
              <a:spcAft>
                <a:spcPts val="0"/>
              </a:spcAft>
              <a:buClr>
                <a:srgbClr val="000000"/>
              </a:buClr>
              <a:buSzPts val="1800"/>
              <a:buFont typeface="Arial"/>
              <a:buChar char="•"/>
            </a:pPr>
            <a:endParaRPr sz="1800" b="0" i="0" u="none" strike="noStrike" cap="none" dirty="0">
              <a:solidFill>
                <a:srgbClr val="000000"/>
              </a:solidFill>
              <a:latin typeface="Arial"/>
              <a:ea typeface="Arial"/>
              <a:cs typeface="Arial"/>
              <a:sym typeface="Arial"/>
            </a:endParaRPr>
          </a:p>
        </p:txBody>
      </p:sp>
      <p:sp>
        <p:nvSpPr>
          <p:cNvPr id="8" name="Rectangle 7"/>
          <p:cNvSpPr>
            <a:spLocks noChangeArrowheads="1"/>
          </p:cNvSpPr>
          <p:nvPr/>
        </p:nvSpPr>
        <p:spPr bwMode="auto">
          <a:xfrm>
            <a:off x="32305" y="-1978604"/>
            <a:ext cx="11493974" cy="1000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501"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2400" b="1" dirty="0">
              <a:solidFill>
                <a:srgbClr val="404040"/>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2400" b="1" dirty="0">
              <a:solidFill>
                <a:srgbClr val="404040"/>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2400" b="1" dirty="0">
              <a:solidFill>
                <a:srgbClr val="404040"/>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2400" b="1" dirty="0">
              <a:solidFill>
                <a:srgbClr val="404040"/>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7.</a:t>
            </a:r>
            <a:r>
              <a:rPr kumimoji="0" lang="en-IN" sz="2400" b="1" i="0" u="none" strike="noStrike" cap="none" normalizeH="0" baseline="0" dirty="0">
                <a:ln>
                  <a:noFill/>
                </a:ln>
                <a:solidFill>
                  <a:srgbClr val="404040"/>
                </a:solidFill>
                <a:effectLst/>
                <a:latin typeface="Inter"/>
              </a:rPr>
              <a:t>Results:</a:t>
            </a: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      Input:</a:t>
            </a: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             </a:t>
            </a:r>
            <a:r>
              <a:rPr lang="en-IN" sz="2400" dirty="0">
                <a:solidFill>
                  <a:srgbClr val="404040"/>
                </a:solidFill>
                <a:latin typeface="Inter"/>
              </a:rPr>
              <a:t>Weather Data: Temperature=28°C,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sz="2400" b="1" i="0" u="none" strike="noStrike" cap="none" normalizeH="0" baseline="0" dirty="0">
                <a:ln>
                  <a:noFill/>
                </a:ln>
                <a:solidFill>
                  <a:srgbClr val="404040"/>
                </a:solidFill>
                <a:effectLst/>
                <a:latin typeface="Inter"/>
              </a:rPr>
              <a:t>             </a:t>
            </a:r>
            <a:r>
              <a:rPr kumimoji="0" lang="en-IN" sz="2400" i="0" u="none" strike="noStrike" cap="none" normalizeH="0" baseline="0" dirty="0">
                <a:ln>
                  <a:noFill/>
                </a:ln>
                <a:solidFill>
                  <a:srgbClr val="404040"/>
                </a:solidFill>
                <a:effectLst/>
                <a:latin typeface="Inter"/>
              </a:rPr>
              <a:t>Rainfall=</a:t>
            </a:r>
            <a:r>
              <a:rPr kumimoji="0" lang="en-IN" sz="2400" b="1" i="0" u="none" strike="noStrike" cap="none" normalizeH="0" baseline="0" dirty="0">
                <a:ln>
                  <a:noFill/>
                </a:ln>
                <a:solidFill>
                  <a:srgbClr val="404040"/>
                </a:solidFill>
                <a:effectLst/>
                <a:latin typeface="Inter"/>
              </a:rPr>
              <a:t>  </a:t>
            </a:r>
            <a:r>
              <a:rPr kumimoji="0" lang="en-IN" sz="2400" i="0" u="none" strike="noStrike" cap="none" normalizeH="0" baseline="0" dirty="0">
                <a:ln>
                  <a:noFill/>
                </a:ln>
                <a:solidFill>
                  <a:srgbClr val="404040"/>
                </a:solidFill>
                <a:effectLst/>
                <a:latin typeface="Inter"/>
              </a:rPr>
              <a:t>120mm</a:t>
            </a: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             </a:t>
            </a:r>
            <a:r>
              <a:rPr lang="en-IN" sz="2400" dirty="0">
                <a:solidFill>
                  <a:srgbClr val="404040"/>
                </a:solidFill>
                <a:latin typeface="Inter"/>
              </a:rPr>
              <a:t>Humidity</a:t>
            </a:r>
            <a:r>
              <a:rPr lang="en-IN" sz="2400" b="1" dirty="0">
                <a:solidFill>
                  <a:srgbClr val="404040"/>
                </a:solidFill>
                <a:latin typeface="Inter"/>
              </a:rPr>
              <a:t>=</a:t>
            </a:r>
            <a:r>
              <a:rPr lang="en-IN" sz="2400" dirty="0">
                <a:solidFill>
                  <a:srgbClr val="404040"/>
                </a:solidFill>
                <a:latin typeface="Inter"/>
              </a:rPr>
              <a:t>60</a:t>
            </a:r>
            <a:r>
              <a:rPr lang="en-IN" sz="2400" b="1" dirty="0">
                <a:solidFill>
                  <a:srgbClr val="404040"/>
                </a:solidFill>
                <a:latin typeface="Inter"/>
              </a:rPr>
              <a:t>%</a:t>
            </a: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             </a:t>
            </a:r>
            <a:r>
              <a:rPr lang="en-IN" sz="2400" dirty="0">
                <a:solidFill>
                  <a:srgbClr val="404040"/>
                </a:solidFill>
                <a:latin typeface="Inter"/>
              </a:rPr>
              <a:t>Soil</a:t>
            </a:r>
            <a:r>
              <a:rPr lang="en-IN" sz="2400" b="1" dirty="0">
                <a:solidFill>
                  <a:srgbClr val="404040"/>
                </a:solidFill>
                <a:latin typeface="Inter"/>
              </a:rPr>
              <a:t> </a:t>
            </a:r>
            <a:r>
              <a:rPr lang="en-IN" sz="2400" dirty="0">
                <a:solidFill>
                  <a:srgbClr val="404040"/>
                </a:solidFill>
                <a:latin typeface="Inter"/>
              </a:rPr>
              <a:t>Data</a:t>
            </a:r>
            <a:r>
              <a:rPr lang="en-IN" sz="2400" b="1" dirty="0">
                <a:solidFill>
                  <a:srgbClr val="404040"/>
                </a:solidFill>
                <a:latin typeface="Inter"/>
              </a:rPr>
              <a:t>: </a:t>
            </a:r>
            <a:r>
              <a:rPr lang="en-IN" sz="2400" dirty="0">
                <a:solidFill>
                  <a:srgbClr val="404040"/>
                </a:solidFill>
                <a:latin typeface="Inter"/>
              </a:rPr>
              <a:t>pH</a:t>
            </a:r>
            <a:r>
              <a:rPr lang="en-IN" sz="2400" b="1" dirty="0">
                <a:solidFill>
                  <a:srgbClr val="404040"/>
                </a:solidFill>
                <a:latin typeface="Inter"/>
              </a:rPr>
              <a:t> = </a:t>
            </a:r>
            <a:r>
              <a:rPr lang="en-IN" sz="2400" dirty="0">
                <a:solidFill>
                  <a:srgbClr val="404040"/>
                </a:solidFill>
                <a:latin typeface="Inter"/>
              </a:rPr>
              <a:t>6.5, Nitrogen</a:t>
            </a:r>
            <a:r>
              <a:rPr lang="en-IN" sz="2400" b="1" dirty="0">
                <a:solidFill>
                  <a:srgbClr val="404040"/>
                </a:solidFill>
                <a:latin typeface="Inter"/>
              </a:rPr>
              <a:t> = </a:t>
            </a:r>
            <a:r>
              <a:rPr lang="en-IN" sz="2400" dirty="0">
                <a:solidFill>
                  <a:srgbClr val="404040"/>
                </a:solidFill>
                <a:latin typeface="Inter"/>
              </a:rPr>
              <a:t>50</a:t>
            </a:r>
            <a:r>
              <a:rPr lang="en-IN" sz="2400" b="1" dirty="0">
                <a:solidFill>
                  <a:srgbClr val="404040"/>
                </a:solidFill>
                <a:latin typeface="Inter"/>
              </a:rPr>
              <a:t> </a:t>
            </a:r>
            <a:r>
              <a:rPr lang="en-IN" sz="2400" dirty="0">
                <a:solidFill>
                  <a:srgbClr val="404040"/>
                </a:solidFill>
                <a:latin typeface="Inter"/>
              </a:rPr>
              <a:t>mg/kg</a:t>
            </a:r>
            <a:r>
              <a:rPr lang="en-IN" sz="2400" b="1" dirty="0">
                <a:solidFill>
                  <a:srgbClr val="404040"/>
                </a:solidFill>
                <a:latin typeface="Inter"/>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             </a:t>
            </a:r>
            <a:r>
              <a:rPr lang="en-IN" sz="2400" dirty="0">
                <a:solidFill>
                  <a:srgbClr val="404040"/>
                </a:solidFill>
                <a:latin typeface="Inter"/>
              </a:rPr>
              <a:t>Phosphorus</a:t>
            </a:r>
            <a:r>
              <a:rPr lang="en-IN" sz="2400" b="1" dirty="0">
                <a:solidFill>
                  <a:srgbClr val="404040"/>
                </a:solidFill>
                <a:latin typeface="Inter"/>
              </a:rPr>
              <a:t> = </a:t>
            </a:r>
            <a:r>
              <a:rPr lang="en-IN" sz="2400" dirty="0">
                <a:solidFill>
                  <a:srgbClr val="404040"/>
                </a:solidFill>
                <a:latin typeface="Inter"/>
              </a:rPr>
              <a:t>30</a:t>
            </a:r>
            <a:r>
              <a:rPr lang="en-IN" sz="2400" b="1" dirty="0">
                <a:solidFill>
                  <a:srgbClr val="404040"/>
                </a:solidFill>
                <a:latin typeface="Inter"/>
              </a:rPr>
              <a:t> </a:t>
            </a:r>
            <a:r>
              <a:rPr lang="en-IN" sz="2400" dirty="0">
                <a:solidFill>
                  <a:srgbClr val="404040"/>
                </a:solidFill>
                <a:latin typeface="Inter"/>
              </a:rPr>
              <a:t>mg/kg, Potassium</a:t>
            </a:r>
            <a:r>
              <a:rPr lang="en-IN" sz="2400" b="1" dirty="0">
                <a:solidFill>
                  <a:srgbClr val="404040"/>
                </a:solidFill>
                <a:latin typeface="Inter"/>
              </a:rPr>
              <a:t> = </a:t>
            </a:r>
            <a:r>
              <a:rPr lang="en-IN" sz="2400" dirty="0">
                <a:solidFill>
                  <a:srgbClr val="404040"/>
                </a:solidFill>
                <a:latin typeface="Inter"/>
              </a:rPr>
              <a:t>40</a:t>
            </a:r>
            <a:r>
              <a:rPr lang="en-IN" sz="2400" b="1" dirty="0">
                <a:solidFill>
                  <a:srgbClr val="404040"/>
                </a:solidFill>
                <a:latin typeface="Inter"/>
              </a:rPr>
              <a:t> </a:t>
            </a:r>
            <a:r>
              <a:rPr lang="en-IN" sz="2400" dirty="0">
                <a:solidFill>
                  <a:srgbClr val="404040"/>
                </a:solidFill>
                <a:latin typeface="Inter"/>
              </a:rPr>
              <a:t>mg</a:t>
            </a:r>
            <a:r>
              <a:rPr lang="en-IN" sz="2400" b="1" dirty="0">
                <a:solidFill>
                  <a:srgbClr val="404040"/>
                </a:solidFill>
                <a:latin typeface="Inter"/>
              </a:rPr>
              <a:t>/</a:t>
            </a:r>
            <a:r>
              <a:rPr lang="en-IN" sz="2400" dirty="0">
                <a:solidFill>
                  <a:srgbClr val="404040"/>
                </a:solidFill>
                <a:latin typeface="Inter"/>
              </a:rPr>
              <a:t>kgCrop</a:t>
            </a:r>
            <a:r>
              <a:rPr lang="en-IN" sz="2400" b="1" dirty="0">
                <a:solidFill>
                  <a:srgbClr val="404040"/>
                </a:solidFill>
                <a:latin typeface="Inter"/>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2400" dirty="0">
                <a:solidFill>
                  <a:srgbClr val="404040"/>
                </a:solidFill>
                <a:latin typeface="Inter"/>
              </a:rPr>
              <a:t>            </a:t>
            </a:r>
            <a:r>
              <a:rPr lang="en-IN" sz="2400" b="1" dirty="0">
                <a:solidFill>
                  <a:srgbClr val="404040"/>
                </a:solidFill>
                <a:latin typeface="Inter"/>
              </a:rPr>
              <a:t>Type: </a:t>
            </a:r>
            <a:r>
              <a:rPr lang="en-IN" sz="2400" dirty="0">
                <a:solidFill>
                  <a:srgbClr val="404040"/>
                </a:solidFill>
                <a:latin typeface="Inter"/>
              </a:rPr>
              <a:t>Wheat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sz="2400" b="1" i="0" u="none" strike="noStrike" cap="none" normalizeH="0" baseline="0" dirty="0">
                <a:ln>
                  <a:noFill/>
                </a:ln>
                <a:solidFill>
                  <a:srgbClr val="404040"/>
                </a:solidFill>
                <a:effectLst/>
                <a:latin typeface="Inter"/>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      Output:</a:t>
            </a: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              </a:t>
            </a:r>
            <a:r>
              <a:rPr lang="en-IN" sz="2400" dirty="0">
                <a:solidFill>
                  <a:srgbClr val="404040"/>
                </a:solidFill>
                <a:latin typeface="Inter"/>
              </a:rPr>
              <a:t>Predicted</a:t>
            </a:r>
            <a:r>
              <a:rPr lang="en-IN" sz="2400" b="1" dirty="0">
                <a:solidFill>
                  <a:srgbClr val="404040"/>
                </a:solidFill>
                <a:latin typeface="Inter"/>
              </a:rPr>
              <a:t> </a:t>
            </a:r>
            <a:r>
              <a:rPr lang="en-IN" sz="2400" dirty="0">
                <a:solidFill>
                  <a:srgbClr val="404040"/>
                </a:solidFill>
                <a:latin typeface="Inter"/>
              </a:rPr>
              <a:t>Yield</a:t>
            </a:r>
            <a:r>
              <a:rPr lang="en-IN" sz="2400" b="1" dirty="0">
                <a:solidFill>
                  <a:srgbClr val="404040"/>
                </a:solidFill>
                <a:latin typeface="Inter"/>
              </a:rPr>
              <a:t>: </a:t>
            </a:r>
            <a:r>
              <a:rPr lang="en-IN" sz="2400" dirty="0">
                <a:solidFill>
                  <a:srgbClr val="404040"/>
                </a:solidFill>
                <a:latin typeface="Inter"/>
              </a:rPr>
              <a:t>4.2</a:t>
            </a:r>
            <a:r>
              <a:rPr lang="en-IN" sz="2400" b="1" dirty="0">
                <a:solidFill>
                  <a:srgbClr val="404040"/>
                </a:solidFill>
                <a:latin typeface="Inter"/>
              </a:rPr>
              <a:t> </a:t>
            </a:r>
            <a:r>
              <a:rPr lang="en-IN" sz="2400" dirty="0">
                <a:solidFill>
                  <a:srgbClr val="404040"/>
                </a:solidFill>
                <a:latin typeface="Inter"/>
              </a:rPr>
              <a:t>tons</a:t>
            </a:r>
            <a:r>
              <a:rPr lang="en-IN" sz="2400" b="1" dirty="0">
                <a:solidFill>
                  <a:srgbClr val="404040"/>
                </a:solidFill>
                <a:latin typeface="Inter"/>
              </a:rPr>
              <a:t> </a:t>
            </a:r>
            <a:r>
              <a:rPr lang="en-IN" sz="2400" dirty="0">
                <a:solidFill>
                  <a:srgbClr val="404040"/>
                </a:solidFill>
                <a:latin typeface="Inter"/>
              </a:rPr>
              <a:t>per</a:t>
            </a:r>
            <a:r>
              <a:rPr lang="en-IN" sz="2400" b="1" dirty="0">
                <a:solidFill>
                  <a:srgbClr val="404040"/>
                </a:solidFill>
                <a:latin typeface="Inter"/>
              </a:rPr>
              <a:t> </a:t>
            </a:r>
            <a:r>
              <a:rPr lang="en-IN" sz="2400" dirty="0">
                <a:solidFill>
                  <a:srgbClr val="404040"/>
                </a:solidFill>
                <a:latin typeface="Inter"/>
              </a:rPr>
              <a:t>hectare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sz="2400" b="1" i="0" u="none" strike="noStrike" cap="none" normalizeH="0" baseline="0" dirty="0">
                <a:ln>
                  <a:noFill/>
                </a:ln>
                <a:solidFill>
                  <a:srgbClr val="404040"/>
                </a:solidFill>
                <a:effectLst/>
                <a:latin typeface="Inter"/>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solidFill>
                  <a:srgbClr val="404040"/>
                </a:solidFill>
                <a:latin typeface="Inter"/>
              </a:rPr>
              <a:t>            </a:t>
            </a:r>
            <a:br>
              <a:rPr kumimoji="0" lang="en-US" sz="2400" b="0" i="0" u="none" strike="noStrike" cap="none" normalizeH="0" baseline="0" dirty="0">
                <a:ln>
                  <a:noFill/>
                </a:ln>
                <a:solidFill>
                  <a:srgbClr val="404040"/>
                </a:solidFill>
                <a:effectLst/>
                <a:latin typeface="Inter"/>
              </a:rPr>
            </a:br>
            <a:r>
              <a:rPr lang="en-IN" sz="2400" dirty="0">
                <a:solidFill>
                  <a:srgbClr val="404040"/>
                </a:solidFill>
                <a:latin typeface="Inter"/>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2400" b="0" i="0" u="none" strike="noStrike" cap="none" normalizeH="0" baseline="0" dirty="0">
                <a:ln>
                  <a:noFill/>
                </a:ln>
                <a:solidFill>
                  <a:schemeClr val="tx1"/>
                </a:solidFill>
                <a:effectLst/>
              </a:rPr>
            </a:br>
            <a:endParaRPr kumimoji="0" 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8"/>
          <p:cNvSpPr txBox="1"/>
          <p:nvPr/>
        </p:nvSpPr>
        <p:spPr>
          <a:xfrm>
            <a:off x="212231" y="962377"/>
            <a:ext cx="590409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000" b="1" i="0" u="none" strike="noStrike" cap="none" dirty="0">
                <a:solidFill>
                  <a:srgbClr val="213163"/>
                </a:solidFill>
                <a:latin typeface="Arial"/>
                <a:ea typeface="Arial"/>
                <a:cs typeface="Arial"/>
                <a:sym typeface="Arial"/>
              </a:rPr>
              <a:t>8.</a:t>
            </a:r>
            <a:r>
              <a:rPr lang="en" sz="2000" b="1" i="0" u="none" strike="noStrike" cap="none" dirty="0">
                <a:solidFill>
                  <a:srgbClr val="213163"/>
                </a:solidFill>
                <a:latin typeface="Arial"/>
                <a:ea typeface="Arial"/>
                <a:cs typeface="Arial"/>
                <a:sym typeface="Arial"/>
              </a:rPr>
              <a:t>Conclusion</a:t>
            </a:r>
            <a:endParaRPr sz="2000" b="0" i="0" u="none" strike="noStrike" cap="none" dirty="0">
              <a:solidFill>
                <a:srgbClr val="213163"/>
              </a:solidFill>
              <a:latin typeface="Arial"/>
              <a:ea typeface="Arial"/>
              <a:cs typeface="Arial"/>
              <a:sym typeface="Arial"/>
            </a:endParaRPr>
          </a:p>
        </p:txBody>
      </p:sp>
      <p:sp>
        <p:nvSpPr>
          <p:cNvPr id="69" name="Google Shape;69;p38"/>
          <p:cNvSpPr txBox="1"/>
          <p:nvPr/>
        </p:nvSpPr>
        <p:spPr>
          <a:xfrm>
            <a:off x="210314" y="1461898"/>
            <a:ext cx="8353339" cy="3518872"/>
          </a:xfrm>
          <a:prstGeom prst="rect">
            <a:avLst/>
          </a:prstGeom>
          <a:noFill/>
          <a:ln>
            <a:noFill/>
          </a:ln>
        </p:spPr>
        <p:txBody>
          <a:bodyPr spcFirstLastPara="1" wrap="square" lIns="91425" tIns="45700" rIns="91425" bIns="45700" anchor="t" anchorCtr="0">
            <a:spAutoFit/>
          </a:bodyPr>
          <a:lstStyle/>
          <a:p>
            <a:r>
              <a:rPr lang="en-IN" sz="2400" b="1" dirty="0"/>
              <a:t>Summary:</a:t>
            </a:r>
          </a:p>
          <a:p>
            <a:r>
              <a:rPr lang="en-IN" sz="2400" dirty="0"/>
              <a:t>Crop yield prediction algorithms help estimate harvests using data like weather, soil, and farming practices. Common methods include Linear Regression for simple predictions, Decision Trees for rule-based decisions, Random Forest for improved accuracy and Neural Networks for handling complex patterns.</a:t>
            </a:r>
            <a:endParaRPr lang="en-US" sz="2400" dirty="0"/>
          </a:p>
          <a:p>
            <a:endParaRPr lang="en-US" sz="2400" dirty="0"/>
          </a:p>
          <a:p>
            <a:pPr marL="228600" marR="0" lvl="0" indent="-114300" algn="l" rtl="0">
              <a:lnSpc>
                <a:spcPct val="100000"/>
              </a:lnSpc>
              <a:spcBef>
                <a:spcPts val="800"/>
              </a:spcBef>
              <a:spcAft>
                <a:spcPts val="0"/>
              </a:spcAft>
              <a:buClr>
                <a:srgbClr val="000000"/>
              </a:buClr>
              <a:buSzPts val="1800"/>
              <a:buFont typeface="Arial"/>
              <a:buNone/>
            </a:pPr>
            <a:endParaRPr sz="2400" b="0" i="0" u="none" strike="noStrike" cap="none" dirty="0">
              <a:solidFill>
                <a:srgbClr val="000000"/>
              </a:solidFill>
              <a:sym typeface="Arial"/>
            </a:endParaRPr>
          </a:p>
        </p:txBody>
      </p:sp>
      <p:sp>
        <p:nvSpPr>
          <p:cNvPr id="71" name="Google Shape;71;p38"/>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200" b="0" i="0" u="none" strike="noStrike" cap="none" dirty="0">
              <a:solidFill>
                <a:srgbClr val="0000FF"/>
              </a:solidFill>
              <a:latin typeface="Arial"/>
              <a:ea typeface="Arial"/>
              <a:cs typeface="Arial"/>
              <a:sym typeface="Arial"/>
            </a:endParaRPr>
          </a:p>
        </p:txBody>
      </p:sp>
      <p:cxnSp>
        <p:nvCxnSpPr>
          <p:cNvPr id="72" name="Google Shape;72;p38"/>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pic>
        <p:nvPicPr>
          <p:cNvPr id="73" name="Google Shape;73;p38" descr="A light bulb with a black background&#10;&#10;Description automatically generated"/>
          <p:cNvPicPr preferRelativeResize="0"/>
          <p:nvPr/>
        </p:nvPicPr>
        <p:blipFill rotWithShape="1">
          <a:blip r:embed="rId3">
            <a:alphaModFix/>
          </a:blip>
          <a:srcRect l="7117" t="5427" r="7294" b="7473"/>
          <a:stretch/>
        </p:blipFill>
        <p:spPr>
          <a:xfrm>
            <a:off x="7112000" y="1092200"/>
            <a:ext cx="4551680" cy="463211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91</Words>
  <Application>Microsoft Office PowerPoint</Application>
  <PresentationFormat>Widescreen</PresentationFormat>
  <Paragraphs>75</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Raj M</dc:creator>
  <cp:lastModifiedBy>Anjali S</cp:lastModifiedBy>
  <cp:revision>16</cp:revision>
  <dcterms:modified xsi:type="dcterms:W3CDTF">2025-03-23T08:19:13Z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