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79" r:id="rId7"/>
    <p:sldId id="280" r:id="rId8"/>
    <p:sldId id="263" r:id="rId9"/>
    <p:sldId id="265" r:id="rId10"/>
    <p:sldId id="267" r:id="rId11"/>
    <p:sldId id="268" r:id="rId12"/>
    <p:sldId id="269" r:id="rId13"/>
    <p:sldId id="270" r:id="rId14"/>
    <p:sldId id="272" r:id="rId15"/>
    <p:sldId id="273"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BDDAB4D-DA8D-49CF-B58D-B0F8DC9C734B}" type="datetimeFigureOut">
              <a:rPr lang="en-US" smtClean="0"/>
              <a:t>5/19/2021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764DB50-C174-46B2-AA5C-9724B34A75A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EBDDAB4D-DA8D-49CF-B58D-B0F8DC9C734B}"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764DB50-C174-46B2-AA5C-9724B34A75A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BDDAB4D-DA8D-49CF-B58D-B0F8DC9C734B}" type="datetimeFigureOut">
              <a:rPr lang="en-US" smtClean="0"/>
              <a:t>5/19/2021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EBDDAB4D-DA8D-49CF-B58D-B0F8DC9C734B}"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4DB50-C174-46B2-AA5C-9724B34A75A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BDDAB4D-DA8D-49CF-B58D-B0F8DC9C734B}" type="datetimeFigureOut">
              <a:rPr lang="en-US" smtClean="0"/>
              <a:t>5/19/2021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764DB50-C174-46B2-AA5C-9724B34A75A6}"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BDDAB4D-DA8D-49CF-B58D-B0F8DC9C734B}"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764DB50-C174-46B2-AA5C-9724B34A7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BDDAB4D-DA8D-49CF-B58D-B0F8DC9C734B}" type="datetimeFigureOut">
              <a:rPr lang="en-US" smtClean="0"/>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764DB50-C174-46B2-AA5C-9724B34A7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BDDAB4D-DA8D-49CF-B58D-B0F8DC9C734B}" type="datetimeFigureOut">
              <a:rPr lang="en-US" smtClean="0"/>
              <a:t>5/19/2021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764DB50-C174-46B2-AA5C-9724B34A75A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BDDAB4D-DA8D-49CF-B58D-B0F8DC9C734B}" type="datetimeFigureOut">
              <a:rPr lang="en-US" smtClean="0"/>
              <a:t>5/19/2021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BDDAB4D-DA8D-49CF-B58D-B0F8DC9C734B}" type="datetimeFigureOut">
              <a:rPr lang="en-US" smtClean="0"/>
              <a:t>5/19/2021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764DB50-C174-46B2-AA5C-9724B34A75A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 name="MSIPCMContentMarking" descr="{&quot;HashCode&quot;:-470601971,&quot;Placement&quot;:&quot;Footer&quot;,&quot;Top&quot;:519.343,&quot;Left&quot;:0.0,&quot;SlideWidth&quot;:720,&quot;SlideHeight&quot;:540}">
            <a:extLst>
              <a:ext uri="{FF2B5EF4-FFF2-40B4-BE49-F238E27FC236}">
                <a16:creationId xmlns:a16="http://schemas.microsoft.com/office/drawing/2014/main" id="{05DAE7E9-5021-4735-8537-03DA17F5A5A9}"/>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 ANJALI SUNNY</a:t>
            </a:r>
          </a:p>
        </p:txBody>
      </p:sp>
      <p:sp>
        <p:nvSpPr>
          <p:cNvPr id="2" name="Title 1"/>
          <p:cNvSpPr>
            <a:spLocks noGrp="1"/>
          </p:cNvSpPr>
          <p:nvPr>
            <p:ph type="ctrTitle"/>
          </p:nvPr>
        </p:nvSpPr>
        <p:spPr/>
        <p:txBody>
          <a:bodyPr/>
          <a:lstStyle/>
          <a:p>
            <a:r>
              <a:rPr lang="en-IN" dirty="0"/>
              <a:t>Customer Retention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City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6716702"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US" sz="2000" b="1" dirty="0"/>
              <a:t>For All Variables</a:t>
            </a:r>
          </a:p>
          <a:p>
            <a:pPr>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399"/>
            <a:ext cx="5715000" cy="3516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fontScale="62500" lnSpcReduction="20000"/>
          </a:bodyPr>
          <a:lstStyle/>
          <a:p>
            <a:pPr>
              <a:buNone/>
            </a:pPr>
            <a:r>
              <a:rPr lang="en-IN" b="1" dirty="0"/>
              <a:t>Relationship of Hedonic Values with Gender and Age</a:t>
            </a:r>
          </a:p>
          <a:p>
            <a:pPr>
              <a:buNone/>
            </a:pPr>
            <a:r>
              <a:rPr lang="en-IN" b="1" dirty="0"/>
              <a:t>Hedonic Values:</a:t>
            </a:r>
          </a:p>
          <a:p>
            <a:pPr>
              <a:buNone/>
            </a:pPr>
            <a:endParaRPr lang="en-IN" b="1" dirty="0"/>
          </a:p>
          <a:p>
            <a:pPr lvl="0"/>
            <a:r>
              <a:rPr lang="en-IN" dirty="0"/>
              <a:t>'</a:t>
            </a:r>
            <a:r>
              <a:rPr lang="en-IN" dirty="0" err="1"/>
              <a:t>UserFriendlyInterface</a:t>
            </a:r>
            <a:endParaRPr lang="en-IN" dirty="0"/>
          </a:p>
          <a:p>
            <a:pPr lvl="0"/>
            <a:r>
              <a:rPr lang="en-IN" dirty="0"/>
              <a:t>'Trust</a:t>
            </a:r>
          </a:p>
          <a:p>
            <a:pPr lvl="0"/>
            <a:r>
              <a:rPr lang="en-IN" dirty="0"/>
              <a:t>Empathy</a:t>
            </a:r>
          </a:p>
          <a:p>
            <a:pPr lvl="0"/>
            <a:r>
              <a:rPr lang="en-IN" dirty="0"/>
              <a:t>Enjoyment</a:t>
            </a:r>
          </a:p>
          <a:p>
            <a:pPr lvl="0"/>
            <a:r>
              <a:rPr lang="en-IN" dirty="0" err="1"/>
              <a:t>LoyalityPrograms</a:t>
            </a:r>
            <a:endParaRPr lang="en-IN" dirty="0"/>
          </a:p>
          <a:p>
            <a:pPr lvl="0"/>
            <a:r>
              <a:rPr lang="en-IN" dirty="0"/>
              <a:t>'</a:t>
            </a:r>
            <a:r>
              <a:rPr lang="en-IN" dirty="0" err="1"/>
              <a:t>UserSatisfactionAndTrust</a:t>
            </a:r>
            <a:endParaRPr lang="en-IN" dirty="0"/>
          </a:p>
          <a:p>
            <a:pPr lvl="0"/>
            <a:r>
              <a:rPr lang="en-IN" dirty="0"/>
              <a:t>'</a:t>
            </a:r>
            <a:r>
              <a:rPr lang="en-IN" dirty="0" err="1"/>
              <a:t>Convenienceofpatronizingonlineretailer</a:t>
            </a:r>
            <a:endParaRPr lang="en-IN" dirty="0"/>
          </a:p>
          <a:p>
            <a:pPr lvl="0"/>
            <a:r>
              <a:rPr lang="en-IN" dirty="0" err="1"/>
              <a:t>ShoppingAndAdventure</a:t>
            </a:r>
            <a:r>
              <a:rPr lang="en-IN" dirty="0"/>
              <a:t>'</a:t>
            </a:r>
          </a:p>
          <a:p>
            <a:pPr lvl="0"/>
            <a:r>
              <a:rPr lang="en-IN" dirty="0" err="1"/>
              <a:t>ShoppingAndSocialStatus</a:t>
            </a:r>
            <a:endParaRPr lang="en-IN" dirty="0"/>
          </a:p>
          <a:p>
            <a:pPr lvl="0"/>
            <a:r>
              <a:rPr lang="en-IN" dirty="0" err="1"/>
              <a:t>ShoppingAndGratification</a:t>
            </a:r>
            <a:r>
              <a:rPr lang="en-IN" dirty="0"/>
              <a:t>'</a:t>
            </a:r>
          </a:p>
          <a:p>
            <a:pPr lvl="0"/>
            <a:r>
              <a:rPr lang="en-IN" dirty="0" err="1"/>
              <a:t>ShoppingAndRoles</a:t>
            </a:r>
            <a:endParaRPr lang="en-IN" dirty="0"/>
          </a:p>
          <a:p>
            <a:pPr lvl="0"/>
            <a:r>
              <a:rPr lang="en-IN" dirty="0" err="1"/>
              <a:t>ValueForMoneySpent</a:t>
            </a:r>
            <a:endParaRPr lang="en-IN" dirty="0"/>
          </a:p>
          <a:p>
            <a:r>
              <a:rPr lang="en-IN" dirty="0"/>
              <a:t> </a:t>
            </a:r>
          </a:p>
          <a:p>
            <a:pPr lvl="0">
              <a:buNone/>
            </a:pPr>
            <a:endParaRPr 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US" dirty="0"/>
              <a:t> </a:t>
            </a:r>
          </a:p>
          <a:p>
            <a:pPr>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919289"/>
            <a:ext cx="5676900" cy="2162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319" y="4495800"/>
            <a:ext cx="5292899" cy="1760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a:xfrm>
            <a:off x="457200" y="1981200"/>
            <a:ext cx="8229600" cy="4525963"/>
          </a:xfrm>
        </p:spPr>
        <p:txBody>
          <a:bodyPr>
            <a:normAutofit fontScale="55000" lnSpcReduction="20000"/>
          </a:bodyPr>
          <a:lstStyle/>
          <a:p>
            <a:pPr>
              <a:buNone/>
            </a:pPr>
            <a:r>
              <a:rPr lang="en-IN" b="1" dirty="0"/>
              <a:t>Relationship of  Utilitarian Values with Gender and Age</a:t>
            </a:r>
          </a:p>
          <a:p>
            <a:pPr>
              <a:buNone/>
            </a:pPr>
            <a:endParaRPr lang="en-IN" b="1" dirty="0"/>
          </a:p>
          <a:p>
            <a:pPr>
              <a:buNone/>
            </a:pPr>
            <a:r>
              <a:rPr lang="en-IN" b="1" dirty="0"/>
              <a:t>Utilitarian Values:</a:t>
            </a:r>
          </a:p>
          <a:p>
            <a:pPr>
              <a:buNone/>
            </a:pPr>
            <a:endParaRPr lang="en-IN" b="1" dirty="0"/>
          </a:p>
          <a:p>
            <a:pPr marL="342900" lvl="0" indent="-342900">
              <a:spcAft>
                <a:spcPts val="0"/>
              </a:spcAft>
              <a:buFont typeface="Symbol"/>
              <a:buChar char=""/>
            </a:pPr>
            <a:r>
              <a:rPr lang="en-IN" dirty="0"/>
              <a:t> </a:t>
            </a:r>
            <a:r>
              <a:rPr lang="en-US" sz="2800" dirty="0" err="1">
                <a:latin typeface="Calibri"/>
                <a:ea typeface="Calibri"/>
              </a:rPr>
              <a:t>WebsiteContent</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ProductComparison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RelevantInfoOnListedProducts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NavigatingWebsite</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ConvinientPaymentMethods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GuarnteePrivacy</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CommunicationChannelsAvailability</a:t>
            </a:r>
            <a:endParaRPr lang="en-IN" sz="1800" dirty="0">
              <a:latin typeface="Times New Roman"/>
              <a:ea typeface="Times New Roman"/>
            </a:endParaRPr>
          </a:p>
          <a:p>
            <a:pPr marL="342900" lvl="0" indent="-342900">
              <a:spcAft>
                <a:spcPts val="0"/>
              </a:spcAft>
              <a:buFont typeface="Symbol"/>
              <a:buChar char=""/>
            </a:pPr>
            <a:r>
              <a:rPr lang="en-US" sz="2800" dirty="0">
                <a:latin typeface="Calibri"/>
                <a:ea typeface="Calibri"/>
              </a:rPr>
              <a:t>Flexibility</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DisplayQualityInformation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goodqualitywebsitesatisfaction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WideVarietyOfProducts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ProvisionOfReleventInformation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MonetarySavings</a:t>
            </a:r>
            <a:endParaRPr lang="en-IN" sz="1800" dirty="0">
              <a:latin typeface="Times New Roman"/>
              <a:ea typeface="Times New Roman"/>
            </a:endParaRPr>
          </a:p>
          <a:p>
            <a:endParaRPr lang="en-IN" dirty="0"/>
          </a:p>
          <a:p>
            <a:pPr lvl="0">
              <a:buNone/>
            </a:pPr>
            <a:endParaRPr lang="en-US" i="1" dirty="0"/>
          </a:p>
          <a:p>
            <a:pPr marL="0" indent="0">
              <a:buNone/>
            </a:pP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1341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267200"/>
            <a:ext cx="61055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a:xfrm>
            <a:off x="457200" y="1570037"/>
            <a:ext cx="8229600" cy="4525963"/>
          </a:xfrm>
        </p:spPr>
        <p:txBody>
          <a:bodyPr>
            <a:normAutofit/>
          </a:bodyPr>
          <a:lstStyle/>
          <a:p>
            <a:pPr marL="0" indent="0">
              <a:buNone/>
            </a:pPr>
            <a:endParaRPr lang="en-IN" dirty="0"/>
          </a:p>
          <a:p>
            <a:pPr marL="0" indent="0">
              <a:buNone/>
            </a:pPr>
            <a:r>
              <a:rPr lang="en-IN" dirty="0"/>
              <a:t>Results of the  data analysis performed indicates the e-retail success factors, which are very much critical for customer satisfaction. It is concluded that combination of both utilitarian and hedonistic value are needed to affect the repeat purchase intention positively</a:t>
            </a:r>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Objective of the study</a:t>
            </a:r>
          </a:p>
        </p:txBody>
      </p:sp>
      <p:sp>
        <p:nvSpPr>
          <p:cNvPr id="3" name="Content Placeholder 2"/>
          <p:cNvSpPr>
            <a:spLocks noGrp="1"/>
          </p:cNvSpPr>
          <p:nvPr>
            <p:ph sz="quarter" idx="1"/>
          </p:nvPr>
        </p:nvSpPr>
        <p:spPr/>
        <p:txBody>
          <a:bodyPr>
            <a:normAutofit/>
          </a:bodyPr>
          <a:lstStyle/>
          <a:p>
            <a:pPr marL="0" indent="0">
              <a:buNone/>
            </a:pPr>
            <a:endParaRPr lang="en-IN" sz="2000" dirty="0"/>
          </a:p>
          <a:p>
            <a:pPr marL="0" indent="0">
              <a:buNone/>
            </a:pPr>
            <a:r>
              <a:rPr lang="en-IN" sz="2000" dirty="0"/>
              <a:t>The objective of the project is to apply analytical skills to give findings and conclusions in detailed data analysis of E-retail factors for customer activation and retention.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BUSINESS MODEL</a:t>
            </a:r>
          </a:p>
        </p:txBody>
      </p:sp>
      <p:sp>
        <p:nvSpPr>
          <p:cNvPr id="3" name="Content Placeholder 2"/>
          <p:cNvSpPr>
            <a:spLocks noGrp="1"/>
          </p:cNvSpPr>
          <p:nvPr>
            <p:ph sz="quarter" idx="1"/>
          </p:nvPr>
        </p:nvSpPr>
        <p:spPr/>
        <p:txBody>
          <a:bodyPr>
            <a:normAutofit/>
          </a:bodyPr>
          <a:lstStyle/>
          <a:p>
            <a:r>
              <a:rPr lang="en-IN" sz="2000" dirty="0"/>
              <a: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sz="quarter" idx="1"/>
          </p:nvPr>
        </p:nvSpPr>
        <p:spPr/>
        <p:txBody>
          <a:bodyPr>
            <a:normAutofit/>
          </a:bodyPr>
          <a:lstStyle/>
          <a:p>
            <a:pPr>
              <a:buNone/>
            </a:pPr>
            <a:r>
              <a:rPr lang="en-US" sz="2000"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195278"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sz="quarter" idx="1"/>
          </p:nvPr>
        </p:nvSpPr>
        <p:spPr/>
        <p:txBody>
          <a:bodyPr>
            <a:normAutofit/>
          </a:bodyPr>
          <a:lstStyle/>
          <a:p>
            <a:pPr marL="0" indent="0">
              <a:buNone/>
            </a:pPr>
            <a:r>
              <a:rPr lang="en-US" sz="2000" b="1" dirty="0"/>
              <a:t>Replacing columns</a:t>
            </a:r>
          </a:p>
          <a:p>
            <a:pPr marL="0" indent="0">
              <a:buNone/>
            </a:pPr>
            <a:endParaRPr lang="en-US"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546735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sz="quarter" idx="1"/>
          </p:nvPr>
        </p:nvSpPr>
        <p:spPr/>
        <p:txBody>
          <a:bodyPr>
            <a:normAutofit/>
          </a:bodyPr>
          <a:lstStyle/>
          <a:p>
            <a:pPr marL="0" indent="0">
              <a:buNone/>
            </a:pPr>
            <a:endParaRPr lang="en-IN" sz="2000" dirty="0"/>
          </a:p>
          <a:p>
            <a:pPr marL="0" indent="0">
              <a:buNone/>
            </a:pPr>
            <a:endParaRPr lang="en-IN" sz="2000" dirty="0"/>
          </a:p>
        </p:txBody>
      </p:sp>
      <p:sp>
        <p:nvSpPr>
          <p:cNvPr id="4" name="Rectangle 3"/>
          <p:cNvSpPr/>
          <p:nvPr/>
        </p:nvSpPr>
        <p:spPr>
          <a:xfrm>
            <a:off x="990600" y="1752600"/>
            <a:ext cx="2637260" cy="369332"/>
          </a:xfrm>
          <a:prstGeom prst="rect">
            <a:avLst/>
          </a:prstGeom>
        </p:spPr>
        <p:txBody>
          <a:bodyPr wrap="none">
            <a:spAutoFit/>
          </a:bodyPr>
          <a:lstStyle/>
          <a:p>
            <a:r>
              <a:rPr lang="en-IN" dirty="0"/>
              <a:t>Dealing with null values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5300663" cy="3559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6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p:txBody>
          <a:bodyPr>
            <a:normAutofit/>
          </a:bodyPr>
          <a:lstStyle/>
          <a:p>
            <a:pPr marL="0" indent="0">
              <a:buNone/>
            </a:pPr>
            <a:r>
              <a:rPr lang="en-IN" sz="2000" b="1" dirty="0"/>
              <a:t>Data Info And Description</a:t>
            </a:r>
          </a:p>
          <a:p>
            <a:pPr marL="0" indent="0">
              <a:buNone/>
            </a:pPr>
            <a:endParaRPr lang="en-IN"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4043362" cy="4106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368047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661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1.	</a:t>
            </a:r>
            <a:r>
              <a:rPr lang="en-US" sz="2000" b="1" dirty="0" err="1"/>
              <a:t>CountPlot</a:t>
            </a:r>
            <a:r>
              <a:rPr lang="en-US" sz="2000" b="1" dirty="0"/>
              <a:t> -Gender</a:t>
            </a:r>
          </a:p>
          <a:p>
            <a:pPr>
              <a:buNone/>
            </a:pPr>
            <a:endParaRPr 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6172200" cy="3307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Age</a:t>
            </a:r>
          </a:p>
          <a:p>
            <a:pPr>
              <a:buNone/>
            </a:pPr>
            <a:endParaRPr lang="en-US"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0"/>
            <a:ext cx="5867400" cy="3742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216</TotalTime>
  <Words>338</Words>
  <Application>Microsoft Office PowerPoint</Application>
  <PresentationFormat>On-screen Show (4:3)</PresentationFormat>
  <Paragraphs>66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Georgia</vt:lpstr>
      <vt:lpstr>Symbol</vt:lpstr>
      <vt:lpstr>Times New Roman</vt:lpstr>
      <vt:lpstr>Wingdings</vt:lpstr>
      <vt:lpstr>Wingdings 2</vt:lpstr>
      <vt:lpstr>Civic</vt:lpstr>
      <vt:lpstr>Customer Retention</vt:lpstr>
      <vt:lpstr> Objective of the study</vt:lpstr>
      <vt:lpstr> BUSINESS MODEL</vt:lpstr>
      <vt:lpstr>DATA SOURCES</vt:lpstr>
      <vt:lpstr>DATA PREPROCESSING</vt:lpstr>
      <vt:lpstr>DATA PREPROCESSING</vt:lpstr>
      <vt:lpstr>DATA PREPROCESSING</vt:lpstr>
      <vt:lpstr>DATA VISUALIZATION</vt:lpstr>
      <vt:lpstr>DATA VISUALIZATION</vt:lpstr>
      <vt:lpstr>DATA VISUALIZATION</vt:lpstr>
      <vt:lpstr>DATA VISUALIZATION</vt:lpstr>
      <vt:lpstr>DATA VISUALIZATION</vt:lpstr>
      <vt:lpstr>DATA VISUALIZATION</vt:lpstr>
      <vt:lpstr>DATA VISUALIZATION</vt:lpstr>
      <vt:lpstr>DATA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DELL</dc:creator>
  <cp:lastModifiedBy>Sunny, Anjali (CW)</cp:lastModifiedBy>
  <cp:revision>21</cp:revision>
  <dcterms:created xsi:type="dcterms:W3CDTF">2020-12-03T16:46:12Z</dcterms:created>
  <dcterms:modified xsi:type="dcterms:W3CDTF">2021-05-19T09:00:06Z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2021-04-29T06:20:45Z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6003cfa4-3c5b-4c6e-ad11-3f1bf9782a2a</vt:lpwstr>
  </property>
  <property fmtid="{D5CDD505-2E9C-101B-9397-08002B2CF9AE}" pid="8" name="MSIP_Label_71bba39d-4745-4e9d-97db-0c1927b54242_ContentBits">
    <vt:lpwstr>2</vt:lpwstr>
  </property>
</Properties>
</file>