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6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7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8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5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5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2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08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8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2BE0-BBCF-4F1E-813B-92AB9A00D8F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0069-003E-40E2-8DDC-20F1AE60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283"/>
            <a:ext cx="9144000" cy="3283626"/>
          </a:xfrm>
        </p:spPr>
        <p:txBody>
          <a:bodyPr>
            <a:normAutofit fontScale="90000"/>
          </a:bodyPr>
          <a:lstStyle/>
          <a:p>
            <a:r>
              <a:rPr lang="en-US" dirty="0"/>
              <a:t>COVID-19 Trends Analysis: Exploring Disease Conditions, Vaccination Rates and Mortality Trends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51026" y="4037846"/>
            <a:ext cx="11519026" cy="12199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                                                                                                             </a:t>
            </a:r>
            <a:r>
              <a:rPr lang="en-US" dirty="0" err="1"/>
              <a:t>Nayana</a:t>
            </a:r>
            <a:r>
              <a:rPr lang="en-US" dirty="0"/>
              <a:t> </a:t>
            </a:r>
            <a:r>
              <a:rPr lang="en-US" dirty="0" err="1"/>
              <a:t>Palathinkal</a:t>
            </a:r>
            <a:r>
              <a:rPr lang="en-US" dirty="0"/>
              <a:t> </a:t>
            </a:r>
            <a:r>
              <a:rPr lang="en-US" dirty="0" err="1"/>
              <a:t>Shibu</a:t>
            </a:r>
            <a:r>
              <a:rPr lang="en-US" dirty="0"/>
              <a:t> – x23174960</a:t>
            </a:r>
            <a:endParaRPr lang="en-IN" dirty="0"/>
          </a:p>
          <a:p>
            <a:r>
              <a:rPr lang="en-US" dirty="0"/>
              <a:t>                                                                                                          </a:t>
            </a:r>
            <a:r>
              <a:rPr lang="en-US" dirty="0" err="1"/>
              <a:t>Gayathri</a:t>
            </a:r>
            <a:r>
              <a:rPr lang="en-US" dirty="0"/>
              <a:t> </a:t>
            </a:r>
            <a:r>
              <a:rPr lang="en-US" dirty="0" err="1"/>
              <a:t>Gangadharan</a:t>
            </a:r>
            <a:r>
              <a:rPr lang="en-US" dirty="0"/>
              <a:t> – x22203427</a:t>
            </a:r>
          </a:p>
          <a:p>
            <a:r>
              <a:rPr lang="en-US" dirty="0"/>
              <a:t>                                                                                             Anjali </a:t>
            </a:r>
            <a:r>
              <a:rPr lang="en-US" dirty="0" err="1"/>
              <a:t>Augestin</a:t>
            </a:r>
            <a:r>
              <a:rPr lang="en-US" dirty="0"/>
              <a:t> – x23155086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782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1320"/>
            <a:ext cx="10145152" cy="4360715"/>
          </a:xfrm>
        </p:spPr>
      </p:pic>
    </p:spTree>
    <p:extLst>
      <p:ext uri="{BB962C8B-B14F-4D97-AF65-F5344CB8AC3E}">
        <p14:creationId xmlns:p14="http://schemas.microsoft.com/office/powerpoint/2010/main" val="15397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with pre-existing respiratory conditions, particularly seniors are more prone to COVID-19 death.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COVID-19 mortality rate is highest for seniors.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Seniors age group demonstrate lower vaccination rates, correlating with higher mortality rates due to COVID-19.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25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85" y="1575303"/>
            <a:ext cx="11000715" cy="4601660"/>
          </a:xfrm>
        </p:spPr>
        <p:txBody>
          <a:bodyPr>
            <a:normAutofit/>
          </a:bodyPr>
          <a:lstStyle/>
          <a:p>
            <a:pPr lvl="1"/>
            <a:r>
              <a:rPr lang="en-IN" sz="1800" dirty="0"/>
              <a:t>M. O. </a:t>
            </a:r>
            <a:r>
              <a:rPr lang="en-IN" sz="1800" dirty="0" err="1"/>
              <a:t>Abdelsamad</a:t>
            </a:r>
            <a:r>
              <a:rPr lang="en-IN" sz="1800" dirty="0"/>
              <a:t> and A. Z. </a:t>
            </a:r>
            <a:r>
              <a:rPr lang="en-IN" sz="1800" dirty="0" err="1"/>
              <a:t>Karrar</a:t>
            </a:r>
            <a:r>
              <a:rPr lang="en-IN" sz="1800" dirty="0"/>
              <a:t>, "An Interactive Dashboard for Monitoring the Spread of COVID-19 in Sudan," </a:t>
            </a:r>
            <a:r>
              <a:rPr lang="en-IN" sz="1800" i="1" dirty="0"/>
              <a:t>2020 International Conference on Computer, Control, Electrical, and Electronics Engineering (ICCCEEE)</a:t>
            </a:r>
            <a:r>
              <a:rPr lang="en-IN" sz="1800" dirty="0"/>
              <a:t>, Khartoum, Sudan, 2021, pp. 1-6, </a:t>
            </a:r>
            <a:r>
              <a:rPr lang="en-IN" sz="1800" dirty="0" err="1"/>
              <a:t>doi</a:t>
            </a:r>
            <a:r>
              <a:rPr lang="en-IN" sz="1800" dirty="0"/>
              <a:t>: 10.1109/ICCCEEE49695.2021.9429561.</a:t>
            </a:r>
            <a:br>
              <a:rPr lang="en-IN" sz="1800" dirty="0"/>
            </a:br>
            <a:r>
              <a:rPr lang="en-IN" sz="1800" dirty="0"/>
              <a:t>Analysis},</a:t>
            </a:r>
          </a:p>
          <a:p>
            <a:pPr lvl="1"/>
            <a:r>
              <a:rPr lang="en-IN" sz="1800" dirty="0" err="1"/>
              <a:t>Meng</a:t>
            </a:r>
            <a:r>
              <a:rPr lang="en-IN" sz="1800" dirty="0"/>
              <a:t>, S. Cheng and A. Kumar, "Big Data Visualization Analysis: Distribution of COVID-19 Mortality and Vaccination in the US," </a:t>
            </a:r>
            <a:r>
              <a:rPr lang="en-IN" sz="1800" i="1" dirty="0"/>
              <a:t>2022 International Symposium on Electrical, Electronics and Information Engineering (ISEEIE)</a:t>
            </a:r>
            <a:r>
              <a:rPr lang="en-IN" sz="1800" dirty="0"/>
              <a:t>, Chiang Mai, Thailand, 2022, pp. 8-12, </a:t>
            </a:r>
            <a:r>
              <a:rPr lang="en-IN" sz="1800" dirty="0" err="1"/>
              <a:t>doi</a:t>
            </a:r>
            <a:r>
              <a:rPr lang="en-IN" sz="1800" dirty="0"/>
              <a:t>: 10.1109/ISEEIE55684.2022.00009.</a:t>
            </a:r>
          </a:p>
          <a:p>
            <a:pPr lvl="1"/>
            <a:r>
              <a:rPr lang="en-IN" sz="1800" dirty="0"/>
              <a:t>M. R. </a:t>
            </a:r>
            <a:r>
              <a:rPr lang="en-IN" sz="1800" dirty="0" err="1"/>
              <a:t>Mufid</a:t>
            </a:r>
            <a:r>
              <a:rPr lang="en-IN" sz="1800" dirty="0"/>
              <a:t>, A. </a:t>
            </a:r>
            <a:r>
              <a:rPr lang="en-IN" sz="1800" dirty="0" err="1"/>
              <a:t>Basofi</a:t>
            </a:r>
            <a:r>
              <a:rPr lang="en-IN" sz="1800" dirty="0"/>
              <a:t>, S. </a:t>
            </a:r>
            <a:r>
              <a:rPr lang="en-IN" sz="1800" dirty="0" err="1"/>
              <a:t>Mawaddah</a:t>
            </a:r>
            <a:r>
              <a:rPr lang="en-IN" sz="1800" dirty="0"/>
              <a:t>, K. </a:t>
            </a:r>
            <a:r>
              <a:rPr lang="en-IN" sz="1800" dirty="0" err="1"/>
              <a:t>Khotimah</a:t>
            </a:r>
            <a:r>
              <a:rPr lang="en-IN" sz="1800" dirty="0"/>
              <a:t> and N. </a:t>
            </a:r>
            <a:r>
              <a:rPr lang="en-IN" sz="1800" dirty="0" err="1"/>
              <a:t>Fuad</a:t>
            </a:r>
            <a:r>
              <a:rPr lang="en-IN" sz="1800" dirty="0"/>
              <a:t>, "Risk Diagnosis and Mitigation System of COVID-19 Using Expert System and Web Scraping," 2020 International Electronics Symposium (IES), Surabaya, Indonesia, 2020, pp. 577-583, </a:t>
            </a:r>
            <a:r>
              <a:rPr lang="en-IN" sz="1800" dirty="0" err="1"/>
              <a:t>doi</a:t>
            </a:r>
            <a:r>
              <a:rPr lang="en-IN" sz="1800" dirty="0"/>
              <a:t>: 10.1109/IES50839.2020.9231619. </a:t>
            </a:r>
          </a:p>
          <a:p>
            <a:pPr lvl="1"/>
            <a:r>
              <a:rPr lang="en-IN" sz="1800" dirty="0" err="1"/>
              <a:t>Avinash</a:t>
            </a:r>
            <a:r>
              <a:rPr lang="en-IN" sz="1800" dirty="0"/>
              <a:t> </a:t>
            </a:r>
            <a:r>
              <a:rPr lang="en-IN" sz="1800" dirty="0" err="1"/>
              <a:t>Navlani</a:t>
            </a:r>
            <a:r>
              <a:rPr lang="en-IN" sz="1800" dirty="0"/>
              <a:t>; Armando Fandango; Ivan </a:t>
            </a:r>
            <a:r>
              <a:rPr lang="en-IN" sz="1800" dirty="0" err="1"/>
              <a:t>Idris</a:t>
            </a:r>
            <a:r>
              <a:rPr lang="en-IN" sz="1800" dirty="0"/>
              <a:t>, Python Data Analysis: Perform data collection, data processing, wrangling, visualization, and model building using Python , </a:t>
            </a:r>
            <a:r>
              <a:rPr lang="en-IN" sz="1800" dirty="0" err="1"/>
              <a:t>Packt</a:t>
            </a:r>
            <a:r>
              <a:rPr lang="en-IN" sz="1800" dirty="0"/>
              <a:t> Publishing, 2021.</a:t>
            </a:r>
          </a:p>
          <a:p>
            <a:pPr lvl="1"/>
            <a:r>
              <a:rPr lang="en-IN" sz="1800" dirty="0"/>
              <a:t>Jonathan </a:t>
            </a:r>
            <a:r>
              <a:rPr lang="en-IN" sz="1800" dirty="0" err="1"/>
              <a:t>Rioux</a:t>
            </a:r>
            <a:r>
              <a:rPr lang="en-IN" sz="1800" dirty="0"/>
              <a:t>, Data Analysis with Python and </a:t>
            </a:r>
            <a:r>
              <a:rPr lang="en-IN" sz="1800" dirty="0" err="1"/>
              <a:t>PySpark</a:t>
            </a:r>
            <a:r>
              <a:rPr lang="en-IN" sz="1800" dirty="0"/>
              <a:t> , Manning, 2022. </a:t>
            </a: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346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81" y="156896"/>
            <a:ext cx="10569921" cy="1572316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01" y="1991763"/>
            <a:ext cx="10828699" cy="4185200"/>
          </a:xfrm>
        </p:spPr>
        <p:txBody>
          <a:bodyPr/>
          <a:lstStyle/>
          <a:p>
            <a:r>
              <a:rPr lang="en-US" dirty="0"/>
              <a:t>Analyzing the trend of COVID -19 in the United States.</a:t>
            </a:r>
          </a:p>
          <a:p>
            <a:r>
              <a:rPr lang="en-US" dirty="0"/>
              <a:t>Examining the diseases contributing to the mortality rate of COVID-19.</a:t>
            </a:r>
          </a:p>
          <a:p>
            <a:r>
              <a:rPr lang="en-US" dirty="0"/>
              <a:t>Assessing the impact of COVID-19 vaccination on the death rate of COVID-19.</a:t>
            </a:r>
          </a:p>
          <a:p>
            <a:r>
              <a:rPr lang="en-US" dirty="0"/>
              <a:t>Visualizing both the diseases influencing the mortality rate of COVID-19 and the effectiveness of COVID-19 vaccination in reducing the death rate associated with the COVID-19.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98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7603"/>
          </a:xfrm>
        </p:spPr>
        <p:txBody>
          <a:bodyPr/>
          <a:lstStyle/>
          <a:p>
            <a:r>
              <a:rPr lang="en-US" dirty="0"/>
              <a:t>Our first dataset provides provisional counts of deaths occurred by month, categorized by age group, sex and race, for specific underlying causes of death.</a:t>
            </a:r>
          </a:p>
          <a:p>
            <a:r>
              <a:rPr lang="en-US" dirty="0"/>
              <a:t>Our second dataset contains Conditions Contributing to COVID-19 Deaths, by State and age group.</a:t>
            </a:r>
          </a:p>
          <a:p>
            <a:r>
              <a:rPr lang="en-US" dirty="0"/>
              <a:t>Our third dataset contains COVID-19  vaccination status by ZIP Code and age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8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186" y="365125"/>
            <a:ext cx="10475614" cy="1626637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46EEAF-E8A5-6750-9EB8-355526C6E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5" y="1991762"/>
            <a:ext cx="9930581" cy="4359877"/>
          </a:xfrm>
        </p:spPr>
      </p:pic>
    </p:spTree>
    <p:extLst>
      <p:ext uri="{BB962C8B-B14F-4D97-AF65-F5344CB8AC3E}">
        <p14:creationId xmlns:p14="http://schemas.microsoft.com/office/powerpoint/2010/main" val="367126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19" y="365124"/>
            <a:ext cx="10520881" cy="1943509"/>
          </a:xfrm>
        </p:spPr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919" y="1674891"/>
            <a:ext cx="10520882" cy="437282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- web application that allows you to create and share documents that contain live code, equations, visualizations, and narrative text.</a:t>
            </a:r>
          </a:p>
          <a:p>
            <a:r>
              <a:rPr lang="en-US" dirty="0" err="1"/>
              <a:t>Docker</a:t>
            </a:r>
            <a:r>
              <a:rPr lang="en-US" dirty="0"/>
              <a:t> Desktop - An application for building, managing, and running </a:t>
            </a:r>
            <a:r>
              <a:rPr lang="en-US" dirty="0" err="1"/>
              <a:t>Docker</a:t>
            </a:r>
            <a:r>
              <a:rPr lang="en-US" dirty="0"/>
              <a:t> containers on desktop operating systems</a:t>
            </a:r>
          </a:p>
          <a:p>
            <a:r>
              <a:rPr lang="en-US" dirty="0" err="1"/>
              <a:t>MongoDB</a:t>
            </a:r>
            <a:r>
              <a:rPr lang="en-US" dirty="0"/>
              <a:t> Compass - is the official graphical user interface (GUI) for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 err="1"/>
              <a:t>pgAdmin</a:t>
            </a:r>
            <a:r>
              <a:rPr lang="en-US" dirty="0"/>
              <a:t> - Open-source administration and development platform for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1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UTILIZED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Seaborn</a:t>
            </a:r>
            <a:r>
              <a:rPr lang="en-US" dirty="0"/>
              <a:t> -  For statistical graphic in python</a:t>
            </a:r>
          </a:p>
          <a:p>
            <a:r>
              <a:rPr lang="en-US" dirty="0" err="1"/>
              <a:t>Pymongo</a:t>
            </a:r>
            <a:r>
              <a:rPr lang="en-US" dirty="0"/>
              <a:t> - Tools for interacting with </a:t>
            </a:r>
            <a:r>
              <a:rPr lang="en-US" dirty="0" err="1"/>
              <a:t>MongoDB</a:t>
            </a:r>
            <a:r>
              <a:rPr lang="en-US" dirty="0"/>
              <a:t> database</a:t>
            </a:r>
          </a:p>
          <a:p>
            <a:r>
              <a:rPr lang="en-US" dirty="0"/>
              <a:t>requests - To interact with web services, APIs, and websites. </a:t>
            </a:r>
            <a:endParaRPr lang="en-IN" dirty="0"/>
          </a:p>
          <a:p>
            <a:r>
              <a:rPr lang="en-US" dirty="0"/>
              <a:t>pandas - Used for data manipulation and analysis.</a:t>
            </a:r>
          </a:p>
          <a:p>
            <a:r>
              <a:rPr lang="en-US" dirty="0" err="1"/>
              <a:t>Numpy</a:t>
            </a:r>
            <a:r>
              <a:rPr lang="en-US" dirty="0"/>
              <a:t> - For scientific computing in Python.</a:t>
            </a:r>
          </a:p>
          <a:p>
            <a:r>
              <a:rPr lang="en-US" dirty="0" err="1"/>
              <a:t>Matplotlib</a:t>
            </a:r>
            <a:r>
              <a:rPr lang="en-US" dirty="0"/>
              <a:t> - For creating static, animated, and interactive visualizations </a:t>
            </a:r>
          </a:p>
          <a:p>
            <a:r>
              <a:rPr lang="en-US" dirty="0" err="1"/>
              <a:t>Plotly</a:t>
            </a:r>
            <a:r>
              <a:rPr lang="en-US" dirty="0"/>
              <a:t> - To create interactive data visualizations.</a:t>
            </a:r>
          </a:p>
          <a:p>
            <a:r>
              <a:rPr lang="en-US" dirty="0" err="1"/>
              <a:t>Sqlalchemy</a:t>
            </a:r>
            <a:r>
              <a:rPr lang="en-US" dirty="0"/>
              <a:t> - To interact with a wide variety of databases which enables to create data models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97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EVALUATION AND RESULTS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13" y="1692011"/>
            <a:ext cx="8480914" cy="4484952"/>
          </a:xfrm>
        </p:spPr>
      </p:pic>
    </p:spTree>
    <p:extLst>
      <p:ext uri="{BB962C8B-B14F-4D97-AF65-F5344CB8AC3E}">
        <p14:creationId xmlns:p14="http://schemas.microsoft.com/office/powerpoint/2010/main" val="141279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EVALUATION AND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12" y="1936095"/>
            <a:ext cx="8253175" cy="4130398"/>
          </a:xfrm>
        </p:spPr>
      </p:pic>
    </p:spTree>
    <p:extLst>
      <p:ext uri="{BB962C8B-B14F-4D97-AF65-F5344CB8AC3E}">
        <p14:creationId xmlns:p14="http://schemas.microsoft.com/office/powerpoint/2010/main" val="344581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018870" cy="4441773"/>
          </a:xfrm>
        </p:spPr>
      </p:pic>
    </p:spTree>
    <p:extLst>
      <p:ext uri="{BB962C8B-B14F-4D97-AF65-F5344CB8AC3E}">
        <p14:creationId xmlns:p14="http://schemas.microsoft.com/office/powerpoint/2010/main" val="382660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585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COVID-19 Trends Analysis: Exploring Disease Conditions, Vaccination Rates and Mortality Trends</vt:lpstr>
      <vt:lpstr>INTRODUCTION</vt:lpstr>
      <vt:lpstr>DATASETS</vt:lpstr>
      <vt:lpstr>METHODOLOGY</vt:lpstr>
      <vt:lpstr>TECHNOLOGIES</vt:lpstr>
      <vt:lpstr>LIBRARIES UTILIZED</vt:lpstr>
      <vt:lpstr>         EVALUATION AND RESULTS</vt:lpstr>
      <vt:lpstr>              EVALUATION AND RESULTS</vt:lpstr>
      <vt:lpstr>EVALUATION AND RESULTS</vt:lpstr>
      <vt:lpstr>EVALUATION AND 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Trends Analysis: Exploring Disease Conditions, Vaccination Rates and Mortality Trends</dc:title>
  <dc:creator>Microsoft account</dc:creator>
  <cp:lastModifiedBy>Anjali Augestin</cp:lastModifiedBy>
  <cp:revision>47</cp:revision>
  <dcterms:created xsi:type="dcterms:W3CDTF">2024-04-26T10:28:34Z</dcterms:created>
  <dcterms:modified xsi:type="dcterms:W3CDTF">2024-05-01T12:34:13Z</dcterms:modified>
</cp:coreProperties>
</file>