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5" r:id="rId8"/>
    <p:sldId id="264" r:id="rId9"/>
  </p:sldIdLst>
  <p:sldSz cx="14630400" cy="8229600"/>
  <p:notesSz cx="8229600" cy="14630400"/>
  <p:embeddedFontLst>
    <p:embeddedFont>
      <p:font typeface="Inconsolata" pitchFamily="1" charset="0"/>
      <p:regular r:id="rId11"/>
    </p:embeddedFont>
    <p:embeddedFont>
      <p:font typeface="Inconsolata Bold" pitchFamily="1" charset="0"/>
      <p:bold r:id="rId12"/>
    </p:embeddedFont>
    <p:embeddedFont>
      <p:font typeface="Montserrat Black" panose="00000A00000000000000" pitchFamily="2"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246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Google Play Store Dataset: Insights and Analytics</a:t>
            </a:r>
            <a:endParaRPr lang="en-US" sz="4450" dirty="0"/>
          </a:p>
        </p:txBody>
      </p:sp>
      <p:sp>
        <p:nvSpPr>
          <p:cNvPr id="4" name="Text 1"/>
          <p:cNvSpPr/>
          <p:nvPr/>
        </p:nvSpPr>
        <p:spPr>
          <a:xfrm>
            <a:off x="6280190" y="429625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This presentation explores key insights derived from the Google Play Store dataset using interactive visualizations. We'll delve into app performance, user engagement, and trends to understand how apps thrive in this dynamic market.</a:t>
            </a:r>
            <a:endParaRPr lang="en-US" sz="1750" dirty="0"/>
          </a:p>
        </p:txBody>
      </p:sp>
      <p:sp>
        <p:nvSpPr>
          <p:cNvPr id="5" name="Shape 2"/>
          <p:cNvSpPr/>
          <p:nvPr/>
        </p:nvSpPr>
        <p:spPr>
          <a:xfrm>
            <a:off x="6280190" y="6019919"/>
            <a:ext cx="362903" cy="362903"/>
          </a:xfrm>
          <a:prstGeom prst="roundRect">
            <a:avLst>
              <a:gd name="adj" fmla="val 25194296"/>
            </a:avLst>
          </a:prstGeom>
          <a:noFill/>
          <a:ln w="7620">
            <a:solidFill>
              <a:srgbClr val="FFFFFF"/>
            </a:solidFill>
            <a:prstDash val="solid"/>
          </a:ln>
        </p:spPr>
        <p:txBody>
          <a:bodyPr/>
          <a:lstStyle/>
          <a:p>
            <a:endParaRPr lang="en-US"/>
          </a:p>
        </p:txBody>
      </p:sp>
      <p:pic>
        <p:nvPicPr>
          <p:cNvPr id="6" name="Image 1" descr="preencoded.png"/>
          <p:cNvPicPr>
            <a:picLocks noChangeAspect="1"/>
          </p:cNvPicPr>
          <p:nvPr/>
        </p:nvPicPr>
        <p:blipFill>
          <a:blip r:embed="rId4"/>
          <a:stretch>
            <a:fillRect/>
          </a:stretch>
        </p:blipFill>
        <p:spPr>
          <a:xfrm>
            <a:off x="6287810" y="6027539"/>
            <a:ext cx="347663" cy="347663"/>
          </a:xfrm>
          <a:prstGeom prst="rect">
            <a:avLst/>
          </a:prstGeom>
        </p:spPr>
      </p:pic>
      <p:sp>
        <p:nvSpPr>
          <p:cNvPr id="7" name="Text 3"/>
          <p:cNvSpPr/>
          <p:nvPr/>
        </p:nvSpPr>
        <p:spPr>
          <a:xfrm>
            <a:off x="6756440" y="6003012"/>
            <a:ext cx="2125385" cy="396835"/>
          </a:xfrm>
          <a:prstGeom prst="rect">
            <a:avLst/>
          </a:prstGeom>
          <a:no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Anjali Khare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Introduction to the Google Play Store dataset</a:t>
            </a:r>
            <a:endParaRPr lang="en-US" sz="4450" dirty="0"/>
          </a:p>
        </p:txBody>
      </p:sp>
      <p:sp>
        <p:nvSpPr>
          <p:cNvPr id="3" name="Text 1"/>
          <p:cNvSpPr/>
          <p:nvPr/>
        </p:nvSpPr>
        <p:spPr>
          <a:xfrm>
            <a:off x="793790" y="3988594"/>
            <a:ext cx="3210639"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What is the dataset?</a:t>
            </a:r>
            <a:endParaRPr lang="en-US" sz="2200" dirty="0"/>
          </a:p>
        </p:txBody>
      </p:sp>
      <p:sp>
        <p:nvSpPr>
          <p:cNvPr id="4" name="Text 2"/>
          <p:cNvSpPr/>
          <p:nvPr/>
        </p:nvSpPr>
        <p:spPr>
          <a:xfrm>
            <a:off x="793790"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It contains detailed information about apps available on the Google Play Store, spanning various categories and genres. This data allows for comprehensive analysis of app performance and user behavior.</a:t>
            </a:r>
            <a:endParaRPr lang="en-US" sz="1750" dirty="0"/>
          </a:p>
        </p:txBody>
      </p:sp>
      <p:sp>
        <p:nvSpPr>
          <p:cNvPr id="5" name="Text 3"/>
          <p:cNvSpPr/>
          <p:nvPr/>
        </p:nvSpPr>
        <p:spPr>
          <a:xfrm>
            <a:off x="7599521" y="398859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Key data points</a:t>
            </a:r>
            <a:endParaRPr lang="en-US" sz="2200" dirty="0"/>
          </a:p>
        </p:txBody>
      </p:sp>
      <p:sp>
        <p:nvSpPr>
          <p:cNvPr id="6" name="Text 4"/>
          <p:cNvSpPr/>
          <p:nvPr/>
        </p:nvSpPr>
        <p:spPr>
          <a:xfrm>
            <a:off x="7599521" y="456973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The dataset includes app details like name, category, rating, reviews, size, installs, type, price, content rating, genres, last updated, and Android version.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0894" y="723543"/>
            <a:ext cx="7715012" cy="1275874"/>
          </a:xfrm>
          <a:prstGeom prst="rect">
            <a:avLst/>
          </a:prstGeom>
          <a:noFill/>
          <a:ln/>
        </p:spPr>
        <p:txBody>
          <a:bodyPr wrap="square" lIns="0" tIns="0" rIns="0" bIns="0" rtlCol="0" anchor="t"/>
          <a:lstStyle/>
          <a:p>
            <a:pPr marL="0" indent="0">
              <a:lnSpc>
                <a:spcPts val="5000"/>
              </a:lnSpc>
              <a:buNone/>
            </a:pPr>
            <a:r>
              <a:rPr lang="en-US" sz="4000" b="1" dirty="0">
                <a:solidFill>
                  <a:srgbClr val="151617"/>
                </a:solidFill>
                <a:latin typeface="Montserrat Black" pitchFamily="34" charset="0"/>
                <a:ea typeface="Montserrat Black" pitchFamily="34" charset="-122"/>
                <a:cs typeface="Montserrat Black" pitchFamily="34" charset="-120"/>
              </a:rPr>
              <a:t>Understanding app categories and genres</a:t>
            </a:r>
            <a:endParaRPr lang="en-US" sz="4000" dirty="0"/>
          </a:p>
        </p:txBody>
      </p:sp>
      <p:sp>
        <p:nvSpPr>
          <p:cNvPr id="4" name="Shape 1"/>
          <p:cNvSpPr/>
          <p:nvPr/>
        </p:nvSpPr>
        <p:spPr>
          <a:xfrm>
            <a:off x="6200894" y="2305526"/>
            <a:ext cx="3755469" cy="3151584"/>
          </a:xfrm>
          <a:prstGeom prst="roundRect">
            <a:avLst>
              <a:gd name="adj" fmla="val 290"/>
            </a:avLst>
          </a:prstGeom>
          <a:solidFill>
            <a:srgbClr val="F8ECE4"/>
          </a:solidFill>
          <a:ln w="7620">
            <a:solidFill>
              <a:srgbClr val="151617"/>
            </a:solidFill>
            <a:prstDash val="solid"/>
          </a:ln>
          <a:effectLst>
            <a:outerShdw dist="19050" dir="2700000" algn="bl" rotWithShape="0">
              <a:srgbClr val="151617">
                <a:alpha val="100000"/>
              </a:srgbClr>
            </a:outerShdw>
          </a:effectLst>
        </p:spPr>
        <p:txBody>
          <a:bodyPr/>
          <a:lstStyle/>
          <a:p>
            <a:endParaRPr lang="en-US"/>
          </a:p>
        </p:txBody>
      </p:sp>
      <p:sp>
        <p:nvSpPr>
          <p:cNvPr id="5" name="Text 2"/>
          <p:cNvSpPr/>
          <p:nvPr/>
        </p:nvSpPr>
        <p:spPr>
          <a:xfrm>
            <a:off x="6412587" y="2517219"/>
            <a:ext cx="2551748" cy="318849"/>
          </a:xfrm>
          <a:prstGeom prst="rect">
            <a:avLst/>
          </a:prstGeom>
          <a:noFill/>
          <a:ln/>
        </p:spPr>
        <p:txBody>
          <a:bodyPr wrap="none" lIns="0" tIns="0" rIns="0" bIns="0" rtlCol="0" anchor="t"/>
          <a:lstStyle/>
          <a:p>
            <a:pPr marL="0" indent="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Category Analysis</a:t>
            </a:r>
            <a:endParaRPr lang="en-US" sz="2000" dirty="0"/>
          </a:p>
        </p:txBody>
      </p:sp>
      <p:sp>
        <p:nvSpPr>
          <p:cNvPr id="6" name="Text 3"/>
          <p:cNvSpPr/>
          <p:nvPr/>
        </p:nvSpPr>
        <p:spPr>
          <a:xfrm>
            <a:off x="6412587" y="2958465"/>
            <a:ext cx="3332083" cy="2286953"/>
          </a:xfrm>
          <a:prstGeom prst="rect">
            <a:avLst/>
          </a:prstGeom>
          <a:noFill/>
          <a:ln/>
        </p:spPr>
        <p:txBody>
          <a:bodyPr wrap="square" lIns="0" tIns="0" rIns="0" bIns="0" rtlCol="0" anchor="t"/>
          <a:lstStyle/>
          <a:p>
            <a:pPr marL="0" indent="0">
              <a:lnSpc>
                <a:spcPts val="2550"/>
              </a:lnSpc>
              <a:buNone/>
            </a:pPr>
            <a:r>
              <a:rPr lang="en-US" sz="1600" dirty="0">
                <a:solidFill>
                  <a:srgbClr val="151617"/>
                </a:solidFill>
                <a:latin typeface="Inconsolata" pitchFamily="34" charset="0"/>
                <a:ea typeface="Inconsolata" pitchFamily="34" charset="-122"/>
                <a:cs typeface="Inconsolata" pitchFamily="34" charset="-120"/>
              </a:rPr>
              <a:t>The dataset enables us to analyze the distribution of apps across major categories, like games, tools, social, and productivity. We can understand the popularity and growth of each category.</a:t>
            </a:r>
            <a:endParaRPr lang="en-US" sz="1600" dirty="0"/>
          </a:p>
        </p:txBody>
      </p:sp>
      <p:sp>
        <p:nvSpPr>
          <p:cNvPr id="7" name="Shape 4"/>
          <p:cNvSpPr/>
          <p:nvPr/>
        </p:nvSpPr>
        <p:spPr>
          <a:xfrm>
            <a:off x="10160437" y="2305526"/>
            <a:ext cx="3755469" cy="3151584"/>
          </a:xfrm>
          <a:prstGeom prst="roundRect">
            <a:avLst>
              <a:gd name="adj" fmla="val 290"/>
            </a:avLst>
          </a:prstGeom>
          <a:solidFill>
            <a:srgbClr val="F8ECE4"/>
          </a:solidFill>
          <a:ln w="7620">
            <a:solidFill>
              <a:srgbClr val="151617"/>
            </a:solidFill>
            <a:prstDash val="solid"/>
          </a:ln>
          <a:effectLst>
            <a:outerShdw dist="19050" dir="2700000" algn="bl" rotWithShape="0">
              <a:srgbClr val="151617">
                <a:alpha val="100000"/>
              </a:srgbClr>
            </a:outerShdw>
          </a:effectLst>
        </p:spPr>
        <p:txBody>
          <a:bodyPr/>
          <a:lstStyle/>
          <a:p>
            <a:endParaRPr lang="en-US"/>
          </a:p>
        </p:txBody>
      </p:sp>
      <p:sp>
        <p:nvSpPr>
          <p:cNvPr id="8" name="Text 5"/>
          <p:cNvSpPr/>
          <p:nvPr/>
        </p:nvSpPr>
        <p:spPr>
          <a:xfrm>
            <a:off x="10372130" y="2517219"/>
            <a:ext cx="2551748" cy="318849"/>
          </a:xfrm>
          <a:prstGeom prst="rect">
            <a:avLst/>
          </a:prstGeom>
          <a:noFill/>
          <a:ln/>
        </p:spPr>
        <p:txBody>
          <a:bodyPr wrap="none" lIns="0" tIns="0" rIns="0" bIns="0" rtlCol="0" anchor="t"/>
          <a:lstStyle/>
          <a:p>
            <a:pPr marL="0" indent="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Genre Exploration</a:t>
            </a:r>
            <a:endParaRPr lang="en-US" sz="2000" dirty="0"/>
          </a:p>
        </p:txBody>
      </p:sp>
      <p:sp>
        <p:nvSpPr>
          <p:cNvPr id="9" name="Text 6"/>
          <p:cNvSpPr/>
          <p:nvPr/>
        </p:nvSpPr>
        <p:spPr>
          <a:xfrm>
            <a:off x="10372130" y="2958465"/>
            <a:ext cx="3332083" cy="1960245"/>
          </a:xfrm>
          <a:prstGeom prst="rect">
            <a:avLst/>
          </a:prstGeom>
          <a:noFill/>
          <a:ln/>
        </p:spPr>
        <p:txBody>
          <a:bodyPr wrap="square" lIns="0" tIns="0" rIns="0" bIns="0" rtlCol="0" anchor="t"/>
          <a:lstStyle/>
          <a:p>
            <a:pPr marL="0" indent="0">
              <a:lnSpc>
                <a:spcPts val="2550"/>
              </a:lnSpc>
              <a:buNone/>
            </a:pPr>
            <a:r>
              <a:rPr lang="en-US" sz="1600" dirty="0">
                <a:solidFill>
                  <a:srgbClr val="151617"/>
                </a:solidFill>
                <a:latin typeface="Inconsolata" pitchFamily="34" charset="0"/>
                <a:ea typeface="Inconsolata" pitchFamily="34" charset="-122"/>
                <a:cs typeface="Inconsolata" pitchFamily="34" charset="-120"/>
              </a:rPr>
              <a:t>Genre analysis allows us to investigate the popularity of specific genres within each category, identifying potential niches and trends within the app market.</a:t>
            </a:r>
            <a:endParaRPr lang="en-US" sz="1600" dirty="0"/>
          </a:p>
        </p:txBody>
      </p:sp>
      <p:sp>
        <p:nvSpPr>
          <p:cNvPr id="10" name="Shape 7"/>
          <p:cNvSpPr/>
          <p:nvPr/>
        </p:nvSpPr>
        <p:spPr>
          <a:xfrm>
            <a:off x="6200894" y="5661184"/>
            <a:ext cx="7715012" cy="1844754"/>
          </a:xfrm>
          <a:prstGeom prst="roundRect">
            <a:avLst>
              <a:gd name="adj" fmla="val 496"/>
            </a:avLst>
          </a:prstGeom>
          <a:solidFill>
            <a:srgbClr val="F8ECE4"/>
          </a:solidFill>
          <a:ln w="7620">
            <a:solidFill>
              <a:srgbClr val="151617"/>
            </a:solidFill>
            <a:prstDash val="solid"/>
          </a:ln>
          <a:effectLst>
            <a:outerShdw dist="19050" dir="2700000" algn="bl" rotWithShape="0">
              <a:srgbClr val="151617">
                <a:alpha val="100000"/>
              </a:srgbClr>
            </a:outerShdw>
          </a:effectLst>
        </p:spPr>
        <p:txBody>
          <a:bodyPr/>
          <a:lstStyle/>
          <a:p>
            <a:endParaRPr lang="en-US"/>
          </a:p>
        </p:txBody>
      </p:sp>
      <p:sp>
        <p:nvSpPr>
          <p:cNvPr id="11" name="Text 8"/>
          <p:cNvSpPr/>
          <p:nvPr/>
        </p:nvSpPr>
        <p:spPr>
          <a:xfrm>
            <a:off x="6412587" y="5872877"/>
            <a:ext cx="2745938" cy="318849"/>
          </a:xfrm>
          <a:prstGeom prst="rect">
            <a:avLst/>
          </a:prstGeom>
          <a:noFill/>
          <a:ln/>
        </p:spPr>
        <p:txBody>
          <a:bodyPr wrap="none" lIns="0" tIns="0" rIns="0" bIns="0" rtlCol="0" anchor="t"/>
          <a:lstStyle/>
          <a:p>
            <a:pPr marL="0" indent="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Trends and Insights</a:t>
            </a:r>
            <a:endParaRPr lang="en-US" sz="2000" dirty="0"/>
          </a:p>
        </p:txBody>
      </p:sp>
      <p:sp>
        <p:nvSpPr>
          <p:cNvPr id="12" name="Text 9"/>
          <p:cNvSpPr/>
          <p:nvPr/>
        </p:nvSpPr>
        <p:spPr>
          <a:xfrm>
            <a:off x="6412587" y="6314123"/>
            <a:ext cx="7291626" cy="980123"/>
          </a:xfrm>
          <a:prstGeom prst="rect">
            <a:avLst/>
          </a:prstGeom>
          <a:noFill/>
          <a:ln/>
        </p:spPr>
        <p:txBody>
          <a:bodyPr wrap="square" lIns="0" tIns="0" rIns="0" bIns="0" rtlCol="0" anchor="t"/>
          <a:lstStyle/>
          <a:p>
            <a:pPr marL="0" indent="0">
              <a:lnSpc>
                <a:spcPts val="2550"/>
              </a:lnSpc>
              <a:buNone/>
            </a:pPr>
            <a:r>
              <a:rPr lang="en-US" sz="1600" dirty="0">
                <a:solidFill>
                  <a:srgbClr val="151617"/>
                </a:solidFill>
                <a:latin typeface="Inconsolata" pitchFamily="34" charset="0"/>
                <a:ea typeface="Inconsolata" pitchFamily="34" charset="-122"/>
                <a:cs typeface="Inconsolata" pitchFamily="34" charset="-120"/>
              </a:rPr>
              <a:t>Visualizing the distribution of apps by category and genre helps us identify emerging trends and popular app types, allowing us to understand user preferences.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862"/>
          </a:xfrm>
          <a:prstGeom prst="rect">
            <a:avLst/>
          </a:prstGeom>
        </p:spPr>
      </p:pic>
      <p:sp>
        <p:nvSpPr>
          <p:cNvPr id="3" name="Text 0"/>
          <p:cNvSpPr/>
          <p:nvPr/>
        </p:nvSpPr>
        <p:spPr>
          <a:xfrm>
            <a:off x="713661" y="560665"/>
            <a:ext cx="7716679" cy="1274445"/>
          </a:xfrm>
          <a:prstGeom prst="rect">
            <a:avLst/>
          </a:prstGeom>
          <a:noFill/>
          <a:ln/>
        </p:spPr>
        <p:txBody>
          <a:bodyPr wrap="square" lIns="0" tIns="0" rIns="0" bIns="0" rtlCol="0" anchor="t"/>
          <a:lstStyle/>
          <a:p>
            <a:pPr marL="0" indent="0">
              <a:lnSpc>
                <a:spcPts val="5000"/>
              </a:lnSpc>
              <a:buNone/>
            </a:pPr>
            <a:r>
              <a:rPr lang="en-US" sz="4000" b="1" dirty="0">
                <a:solidFill>
                  <a:srgbClr val="151617"/>
                </a:solidFill>
                <a:latin typeface="Montserrat Black" pitchFamily="34" charset="0"/>
                <a:ea typeface="Montserrat Black" pitchFamily="34" charset="-122"/>
                <a:cs typeface="Montserrat Black" pitchFamily="34" charset="-120"/>
              </a:rPr>
              <a:t>Evaluating app performance metrics</a:t>
            </a:r>
            <a:endParaRPr lang="en-US" sz="4000" dirty="0"/>
          </a:p>
        </p:txBody>
      </p:sp>
      <p:pic>
        <p:nvPicPr>
          <p:cNvPr id="4" name="Image 1" descr="preencoded.png"/>
          <p:cNvPicPr>
            <a:picLocks noChangeAspect="1"/>
          </p:cNvPicPr>
          <p:nvPr/>
        </p:nvPicPr>
        <p:blipFill>
          <a:blip r:embed="rId4"/>
          <a:stretch>
            <a:fillRect/>
          </a:stretch>
        </p:blipFill>
        <p:spPr>
          <a:xfrm>
            <a:off x="713661" y="2140863"/>
            <a:ext cx="509707" cy="509707"/>
          </a:xfrm>
          <a:prstGeom prst="rect">
            <a:avLst/>
          </a:prstGeom>
        </p:spPr>
      </p:pic>
      <p:sp>
        <p:nvSpPr>
          <p:cNvPr id="5" name="Text 1"/>
          <p:cNvSpPr/>
          <p:nvPr/>
        </p:nvSpPr>
        <p:spPr>
          <a:xfrm>
            <a:off x="713661" y="2854404"/>
            <a:ext cx="2548890" cy="318611"/>
          </a:xfrm>
          <a:prstGeom prst="rect">
            <a:avLst/>
          </a:prstGeom>
          <a:noFill/>
          <a:ln/>
        </p:spPr>
        <p:txBody>
          <a:bodyPr wrap="none" lIns="0" tIns="0" rIns="0" bIns="0" rtlCol="0" anchor="t"/>
          <a:lstStyle/>
          <a:p>
            <a:pPr marL="0" indent="0" algn="l">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Rating</a:t>
            </a:r>
            <a:endParaRPr lang="en-US" sz="2000" dirty="0"/>
          </a:p>
        </p:txBody>
      </p:sp>
      <p:sp>
        <p:nvSpPr>
          <p:cNvPr id="6" name="Text 2"/>
          <p:cNvSpPr/>
          <p:nvPr/>
        </p:nvSpPr>
        <p:spPr>
          <a:xfrm>
            <a:off x="713661" y="3295293"/>
            <a:ext cx="3705463" cy="1304925"/>
          </a:xfrm>
          <a:prstGeom prst="rect">
            <a:avLst/>
          </a:prstGeom>
          <a:noFill/>
          <a:ln/>
        </p:spPr>
        <p:txBody>
          <a:bodyPr wrap="square" lIns="0" tIns="0" rIns="0" bIns="0" rtlCol="0" anchor="t"/>
          <a:lstStyle/>
          <a:p>
            <a:pPr marL="0" indent="0" algn="l">
              <a:lnSpc>
                <a:spcPts val="2550"/>
              </a:lnSpc>
              <a:buNone/>
            </a:pPr>
            <a:r>
              <a:rPr lang="en-US" sz="1600" dirty="0">
                <a:solidFill>
                  <a:srgbClr val="151617"/>
                </a:solidFill>
                <a:latin typeface="Inconsolata" pitchFamily="34" charset="0"/>
                <a:ea typeface="Inconsolata" pitchFamily="34" charset="-122"/>
                <a:cs typeface="Inconsolata" pitchFamily="34" charset="-120"/>
              </a:rPr>
              <a:t>The average rating of an app reflects user satisfaction and can significantly influence its visibility and downloads.</a:t>
            </a:r>
            <a:endParaRPr lang="en-US" sz="1600" dirty="0"/>
          </a:p>
        </p:txBody>
      </p:sp>
      <p:pic>
        <p:nvPicPr>
          <p:cNvPr id="7" name="Image 2" descr="preencoded.png"/>
          <p:cNvPicPr>
            <a:picLocks noChangeAspect="1"/>
          </p:cNvPicPr>
          <p:nvPr/>
        </p:nvPicPr>
        <p:blipFill>
          <a:blip r:embed="rId5"/>
          <a:stretch>
            <a:fillRect/>
          </a:stretch>
        </p:blipFill>
        <p:spPr>
          <a:xfrm>
            <a:off x="4724876" y="2140863"/>
            <a:ext cx="509707" cy="509707"/>
          </a:xfrm>
          <a:prstGeom prst="rect">
            <a:avLst/>
          </a:prstGeom>
        </p:spPr>
      </p:pic>
      <p:sp>
        <p:nvSpPr>
          <p:cNvPr id="8" name="Text 3"/>
          <p:cNvSpPr/>
          <p:nvPr/>
        </p:nvSpPr>
        <p:spPr>
          <a:xfrm>
            <a:off x="4724876" y="2854404"/>
            <a:ext cx="2548890" cy="318611"/>
          </a:xfrm>
          <a:prstGeom prst="rect">
            <a:avLst/>
          </a:prstGeom>
          <a:noFill/>
          <a:ln/>
        </p:spPr>
        <p:txBody>
          <a:bodyPr wrap="none" lIns="0" tIns="0" rIns="0" bIns="0" rtlCol="0" anchor="t"/>
          <a:lstStyle/>
          <a:p>
            <a:pPr marL="0" indent="0" algn="l">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Downloads</a:t>
            </a:r>
            <a:endParaRPr lang="en-US" sz="2000" dirty="0"/>
          </a:p>
        </p:txBody>
      </p:sp>
      <p:sp>
        <p:nvSpPr>
          <p:cNvPr id="9" name="Text 4"/>
          <p:cNvSpPr/>
          <p:nvPr/>
        </p:nvSpPr>
        <p:spPr>
          <a:xfrm>
            <a:off x="4724876" y="3295293"/>
            <a:ext cx="3705463" cy="978694"/>
          </a:xfrm>
          <a:prstGeom prst="rect">
            <a:avLst/>
          </a:prstGeom>
          <a:noFill/>
          <a:ln/>
        </p:spPr>
        <p:txBody>
          <a:bodyPr wrap="square" lIns="0" tIns="0" rIns="0" bIns="0" rtlCol="0" anchor="t"/>
          <a:lstStyle/>
          <a:p>
            <a:pPr marL="0" indent="0" algn="l">
              <a:lnSpc>
                <a:spcPts val="2550"/>
              </a:lnSpc>
              <a:buNone/>
            </a:pPr>
            <a:r>
              <a:rPr lang="en-US" sz="1600" dirty="0">
                <a:solidFill>
                  <a:srgbClr val="151617"/>
                </a:solidFill>
                <a:latin typeface="Inconsolata" pitchFamily="34" charset="0"/>
                <a:ea typeface="Inconsolata" pitchFamily="34" charset="-122"/>
                <a:cs typeface="Inconsolata" pitchFamily="34" charset="-120"/>
              </a:rPr>
              <a:t>Total downloads measure an app's popularity and reach, indicating its success in attracting users.</a:t>
            </a:r>
            <a:endParaRPr lang="en-US" sz="1600" dirty="0"/>
          </a:p>
        </p:txBody>
      </p:sp>
      <p:pic>
        <p:nvPicPr>
          <p:cNvPr id="10" name="Image 3" descr="preencoded.png"/>
          <p:cNvPicPr>
            <a:picLocks noChangeAspect="1"/>
          </p:cNvPicPr>
          <p:nvPr/>
        </p:nvPicPr>
        <p:blipFill>
          <a:blip r:embed="rId6"/>
          <a:stretch>
            <a:fillRect/>
          </a:stretch>
        </p:blipFill>
        <p:spPr>
          <a:xfrm>
            <a:off x="713661" y="5211842"/>
            <a:ext cx="509707" cy="509707"/>
          </a:xfrm>
          <a:prstGeom prst="rect">
            <a:avLst/>
          </a:prstGeom>
        </p:spPr>
      </p:pic>
      <p:sp>
        <p:nvSpPr>
          <p:cNvPr id="11" name="Text 5"/>
          <p:cNvSpPr/>
          <p:nvPr/>
        </p:nvSpPr>
        <p:spPr>
          <a:xfrm>
            <a:off x="713661" y="5925383"/>
            <a:ext cx="2548890" cy="318611"/>
          </a:xfrm>
          <a:prstGeom prst="rect">
            <a:avLst/>
          </a:prstGeom>
          <a:noFill/>
          <a:ln/>
        </p:spPr>
        <p:txBody>
          <a:bodyPr wrap="none" lIns="0" tIns="0" rIns="0" bIns="0" rtlCol="0" anchor="t"/>
          <a:lstStyle/>
          <a:p>
            <a:pPr marL="0" indent="0" algn="l">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Reviews</a:t>
            </a:r>
            <a:endParaRPr lang="en-US" sz="2000" dirty="0"/>
          </a:p>
        </p:txBody>
      </p:sp>
      <p:sp>
        <p:nvSpPr>
          <p:cNvPr id="12" name="Text 6"/>
          <p:cNvSpPr/>
          <p:nvPr/>
        </p:nvSpPr>
        <p:spPr>
          <a:xfrm>
            <a:off x="713661" y="6366272"/>
            <a:ext cx="3705463" cy="978694"/>
          </a:xfrm>
          <a:prstGeom prst="rect">
            <a:avLst/>
          </a:prstGeom>
          <a:noFill/>
          <a:ln/>
        </p:spPr>
        <p:txBody>
          <a:bodyPr wrap="square" lIns="0" tIns="0" rIns="0" bIns="0" rtlCol="0" anchor="t"/>
          <a:lstStyle/>
          <a:p>
            <a:pPr marL="0" indent="0" algn="l">
              <a:lnSpc>
                <a:spcPts val="2550"/>
              </a:lnSpc>
              <a:buNone/>
            </a:pPr>
            <a:r>
              <a:rPr lang="en-US" sz="1600" dirty="0">
                <a:solidFill>
                  <a:srgbClr val="151617"/>
                </a:solidFill>
                <a:latin typeface="Inconsolata" pitchFamily="34" charset="0"/>
                <a:ea typeface="Inconsolata" pitchFamily="34" charset="-122"/>
                <a:cs typeface="Inconsolata" pitchFamily="34" charset="-120"/>
              </a:rPr>
              <a:t>User reviews provide valuable insights into user experience and can highlight areas for improvement.</a:t>
            </a:r>
            <a:endParaRPr lang="en-US" sz="1600" dirty="0"/>
          </a:p>
        </p:txBody>
      </p:sp>
      <p:pic>
        <p:nvPicPr>
          <p:cNvPr id="13" name="Image 4" descr="preencoded.png"/>
          <p:cNvPicPr>
            <a:picLocks noChangeAspect="1"/>
          </p:cNvPicPr>
          <p:nvPr/>
        </p:nvPicPr>
        <p:blipFill>
          <a:blip r:embed="rId7"/>
          <a:stretch>
            <a:fillRect/>
          </a:stretch>
        </p:blipFill>
        <p:spPr>
          <a:xfrm>
            <a:off x="4724876" y="5211842"/>
            <a:ext cx="509707" cy="509707"/>
          </a:xfrm>
          <a:prstGeom prst="rect">
            <a:avLst/>
          </a:prstGeom>
        </p:spPr>
      </p:pic>
      <p:sp>
        <p:nvSpPr>
          <p:cNvPr id="14" name="Text 7"/>
          <p:cNvSpPr/>
          <p:nvPr/>
        </p:nvSpPr>
        <p:spPr>
          <a:xfrm>
            <a:off x="4724876" y="5925383"/>
            <a:ext cx="2548890" cy="318611"/>
          </a:xfrm>
          <a:prstGeom prst="rect">
            <a:avLst/>
          </a:prstGeom>
          <a:noFill/>
          <a:ln/>
        </p:spPr>
        <p:txBody>
          <a:bodyPr wrap="none" lIns="0" tIns="0" rIns="0" bIns="0" rtlCol="0" anchor="t"/>
          <a:lstStyle/>
          <a:p>
            <a:pPr marL="0" indent="0" algn="l">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Engagement</a:t>
            </a:r>
            <a:endParaRPr lang="en-US" sz="2000" dirty="0"/>
          </a:p>
        </p:txBody>
      </p:sp>
      <p:sp>
        <p:nvSpPr>
          <p:cNvPr id="15" name="Text 8"/>
          <p:cNvSpPr/>
          <p:nvPr/>
        </p:nvSpPr>
        <p:spPr>
          <a:xfrm>
            <a:off x="4724876" y="6366272"/>
            <a:ext cx="3705463" cy="1304925"/>
          </a:xfrm>
          <a:prstGeom prst="rect">
            <a:avLst/>
          </a:prstGeom>
          <a:noFill/>
          <a:ln/>
        </p:spPr>
        <p:txBody>
          <a:bodyPr wrap="square" lIns="0" tIns="0" rIns="0" bIns="0" rtlCol="0" anchor="t"/>
          <a:lstStyle/>
          <a:p>
            <a:pPr marL="0" indent="0" algn="l">
              <a:lnSpc>
                <a:spcPts val="2550"/>
              </a:lnSpc>
              <a:buNone/>
            </a:pPr>
            <a:r>
              <a:rPr lang="en-US" sz="1600" dirty="0">
                <a:solidFill>
                  <a:srgbClr val="151617"/>
                </a:solidFill>
                <a:latin typeface="Inconsolata" pitchFamily="34" charset="0"/>
                <a:ea typeface="Inconsolata" pitchFamily="34" charset="-122"/>
                <a:cs typeface="Inconsolata" pitchFamily="34" charset="-120"/>
              </a:rPr>
              <a:t>Metrics like daily active users (DAUs), session duration, and user retention indicate how effectively an app keeps users engaged.</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91621"/>
          </a:xfrm>
          <a:prstGeom prst="rect">
            <a:avLst/>
          </a:prstGeom>
        </p:spPr>
      </p:pic>
      <p:sp>
        <p:nvSpPr>
          <p:cNvPr id="3" name="Text 0"/>
          <p:cNvSpPr/>
          <p:nvPr/>
        </p:nvSpPr>
        <p:spPr>
          <a:xfrm>
            <a:off x="697587" y="3053715"/>
            <a:ext cx="13235226" cy="1245632"/>
          </a:xfrm>
          <a:prstGeom prst="rect">
            <a:avLst/>
          </a:prstGeom>
          <a:noFill/>
          <a:ln/>
        </p:spPr>
        <p:txBody>
          <a:bodyPr wrap="square" lIns="0" tIns="0" rIns="0" bIns="0" rtlCol="0" anchor="t"/>
          <a:lstStyle/>
          <a:p>
            <a:pPr marL="0" indent="0">
              <a:lnSpc>
                <a:spcPts val="4900"/>
              </a:lnSpc>
              <a:buNone/>
            </a:pPr>
            <a:r>
              <a:rPr lang="en-US" sz="3900" b="1" dirty="0">
                <a:solidFill>
                  <a:srgbClr val="151617"/>
                </a:solidFill>
                <a:latin typeface="Montserrat Black" pitchFamily="34" charset="0"/>
                <a:ea typeface="Montserrat Black" pitchFamily="34" charset="-122"/>
                <a:cs typeface="Montserrat Black" pitchFamily="34" charset="-120"/>
              </a:rPr>
              <a:t>Visualizing user engagement with interactive dashboards</a:t>
            </a:r>
            <a:endParaRPr lang="en-US" sz="3900" dirty="0"/>
          </a:p>
        </p:txBody>
      </p:sp>
      <p:sp>
        <p:nvSpPr>
          <p:cNvPr id="4" name="Shape 1"/>
          <p:cNvSpPr/>
          <p:nvPr/>
        </p:nvSpPr>
        <p:spPr>
          <a:xfrm>
            <a:off x="697587" y="6132909"/>
            <a:ext cx="13235226" cy="22860"/>
          </a:xfrm>
          <a:prstGeom prst="roundRect">
            <a:avLst>
              <a:gd name="adj" fmla="val 40000"/>
            </a:avLst>
          </a:prstGeom>
          <a:solidFill>
            <a:srgbClr val="000000">
              <a:alpha val="8000"/>
            </a:srgbClr>
          </a:solidFill>
          <a:ln/>
        </p:spPr>
        <p:txBody>
          <a:bodyPr/>
          <a:lstStyle/>
          <a:p>
            <a:endParaRPr lang="en-US"/>
          </a:p>
        </p:txBody>
      </p:sp>
      <p:sp>
        <p:nvSpPr>
          <p:cNvPr id="5" name="Shape 2"/>
          <p:cNvSpPr/>
          <p:nvPr/>
        </p:nvSpPr>
        <p:spPr>
          <a:xfrm>
            <a:off x="3945136" y="5435322"/>
            <a:ext cx="22860" cy="697587"/>
          </a:xfrm>
          <a:prstGeom prst="roundRect">
            <a:avLst>
              <a:gd name="adj" fmla="val 40000"/>
            </a:avLst>
          </a:prstGeom>
          <a:solidFill>
            <a:srgbClr val="151617"/>
          </a:solidFill>
          <a:ln/>
        </p:spPr>
        <p:txBody>
          <a:bodyPr/>
          <a:lstStyle/>
          <a:p>
            <a:endParaRPr lang="en-US"/>
          </a:p>
        </p:txBody>
      </p:sp>
      <p:sp>
        <p:nvSpPr>
          <p:cNvPr id="6" name="Shape 3"/>
          <p:cNvSpPr/>
          <p:nvPr/>
        </p:nvSpPr>
        <p:spPr>
          <a:xfrm>
            <a:off x="3732371" y="5908715"/>
            <a:ext cx="448389" cy="448389"/>
          </a:xfrm>
          <a:prstGeom prst="roundRect">
            <a:avLst>
              <a:gd name="adj" fmla="val 2039"/>
            </a:avLst>
          </a:prstGeom>
          <a:solidFill>
            <a:srgbClr val="F8ECE4"/>
          </a:solidFill>
          <a:ln w="7620">
            <a:solidFill>
              <a:srgbClr val="151617"/>
            </a:solidFill>
            <a:prstDash val="solid"/>
          </a:ln>
          <a:effectLst>
            <a:outerShdw dist="17780" dir="2700000" algn="bl" rotWithShape="0">
              <a:srgbClr val="151617">
                <a:alpha val="100000"/>
              </a:srgbClr>
            </a:outerShdw>
          </a:effectLst>
        </p:spPr>
        <p:txBody>
          <a:bodyPr/>
          <a:lstStyle/>
          <a:p>
            <a:endParaRPr lang="en-US"/>
          </a:p>
        </p:txBody>
      </p:sp>
      <p:sp>
        <p:nvSpPr>
          <p:cNvPr id="7" name="Text 4"/>
          <p:cNvSpPr/>
          <p:nvPr/>
        </p:nvSpPr>
        <p:spPr>
          <a:xfrm>
            <a:off x="3894058" y="5983367"/>
            <a:ext cx="125016" cy="298966"/>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Black" pitchFamily="34" charset="0"/>
                <a:ea typeface="Montserrat Black" pitchFamily="34" charset="-122"/>
                <a:cs typeface="Montserrat Black" pitchFamily="34" charset="-120"/>
              </a:rPr>
              <a:t>1</a:t>
            </a:r>
            <a:endParaRPr lang="en-US" sz="2350" dirty="0"/>
          </a:p>
        </p:txBody>
      </p:sp>
      <p:sp>
        <p:nvSpPr>
          <p:cNvPr id="8" name="Text 5"/>
          <p:cNvSpPr/>
          <p:nvPr/>
        </p:nvSpPr>
        <p:spPr>
          <a:xfrm>
            <a:off x="896898" y="4598313"/>
            <a:ext cx="6119336" cy="637699"/>
          </a:xfrm>
          <a:prstGeom prst="rect">
            <a:avLst/>
          </a:prstGeom>
          <a:noFill/>
          <a:ln/>
        </p:spPr>
        <p:txBody>
          <a:bodyPr wrap="square" lIns="0" tIns="0" rIns="0" bIns="0" rtlCol="0" anchor="t"/>
          <a:lstStyle/>
          <a:p>
            <a:pPr marL="0" indent="0" algn="ctr">
              <a:lnSpc>
                <a:spcPts val="2500"/>
              </a:lnSpc>
              <a:buNone/>
            </a:pPr>
            <a:r>
              <a:rPr lang="en-US" sz="1550" dirty="0">
                <a:solidFill>
                  <a:srgbClr val="151617"/>
                </a:solidFill>
                <a:latin typeface="Inconsolata" pitchFamily="34" charset="0"/>
                <a:ea typeface="Inconsolata" pitchFamily="34" charset="-122"/>
                <a:cs typeface="Inconsolata" pitchFamily="34" charset="-120"/>
              </a:rPr>
              <a:t>Explore app usage trends over time, identifying peak usage periods and patterns.</a:t>
            </a:r>
            <a:endParaRPr lang="en-US" sz="1550" dirty="0"/>
          </a:p>
        </p:txBody>
      </p:sp>
      <p:sp>
        <p:nvSpPr>
          <p:cNvPr id="9" name="Shape 6"/>
          <p:cNvSpPr/>
          <p:nvPr/>
        </p:nvSpPr>
        <p:spPr>
          <a:xfrm>
            <a:off x="7303770" y="6132909"/>
            <a:ext cx="22860" cy="697587"/>
          </a:xfrm>
          <a:prstGeom prst="roundRect">
            <a:avLst>
              <a:gd name="adj" fmla="val 40000"/>
            </a:avLst>
          </a:prstGeom>
          <a:solidFill>
            <a:srgbClr val="151617"/>
          </a:solidFill>
          <a:ln/>
        </p:spPr>
        <p:txBody>
          <a:bodyPr/>
          <a:lstStyle/>
          <a:p>
            <a:endParaRPr lang="en-US"/>
          </a:p>
        </p:txBody>
      </p:sp>
      <p:sp>
        <p:nvSpPr>
          <p:cNvPr id="10" name="Shape 7"/>
          <p:cNvSpPr/>
          <p:nvPr/>
        </p:nvSpPr>
        <p:spPr>
          <a:xfrm>
            <a:off x="7091005" y="5908715"/>
            <a:ext cx="448389" cy="448389"/>
          </a:xfrm>
          <a:prstGeom prst="roundRect">
            <a:avLst>
              <a:gd name="adj" fmla="val 2039"/>
            </a:avLst>
          </a:prstGeom>
          <a:solidFill>
            <a:srgbClr val="F8ECE4"/>
          </a:solidFill>
          <a:ln w="7620">
            <a:solidFill>
              <a:srgbClr val="151617"/>
            </a:solidFill>
            <a:prstDash val="solid"/>
          </a:ln>
          <a:effectLst>
            <a:outerShdw dist="17780" dir="2700000" algn="bl" rotWithShape="0">
              <a:srgbClr val="151617">
                <a:alpha val="100000"/>
              </a:srgbClr>
            </a:outerShdw>
          </a:effectLst>
        </p:spPr>
        <p:txBody>
          <a:bodyPr/>
          <a:lstStyle/>
          <a:p>
            <a:endParaRPr lang="en-US"/>
          </a:p>
        </p:txBody>
      </p:sp>
      <p:sp>
        <p:nvSpPr>
          <p:cNvPr id="11" name="Text 8"/>
          <p:cNvSpPr/>
          <p:nvPr/>
        </p:nvSpPr>
        <p:spPr>
          <a:xfrm>
            <a:off x="7224236" y="5983367"/>
            <a:ext cx="181808" cy="298966"/>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Black" pitchFamily="34" charset="0"/>
                <a:ea typeface="Montserrat Black" pitchFamily="34" charset="-122"/>
                <a:cs typeface="Montserrat Black" pitchFamily="34" charset="-120"/>
              </a:rPr>
              <a:t>2</a:t>
            </a:r>
            <a:endParaRPr lang="en-US" sz="2350" dirty="0"/>
          </a:p>
        </p:txBody>
      </p:sp>
      <p:sp>
        <p:nvSpPr>
          <p:cNvPr id="12" name="Text 9"/>
          <p:cNvSpPr/>
          <p:nvPr/>
        </p:nvSpPr>
        <p:spPr>
          <a:xfrm>
            <a:off x="4255532" y="7029807"/>
            <a:ext cx="6119336" cy="637699"/>
          </a:xfrm>
          <a:prstGeom prst="rect">
            <a:avLst/>
          </a:prstGeom>
          <a:noFill/>
          <a:ln/>
        </p:spPr>
        <p:txBody>
          <a:bodyPr wrap="square" lIns="0" tIns="0" rIns="0" bIns="0" rtlCol="0" anchor="t"/>
          <a:lstStyle/>
          <a:p>
            <a:pPr marL="0" indent="0" algn="ctr">
              <a:lnSpc>
                <a:spcPts val="2500"/>
              </a:lnSpc>
              <a:buNone/>
            </a:pPr>
            <a:r>
              <a:rPr lang="en-US" sz="1550" dirty="0">
                <a:solidFill>
                  <a:srgbClr val="151617"/>
                </a:solidFill>
                <a:latin typeface="Inconsolata" pitchFamily="34" charset="0"/>
                <a:ea typeface="Inconsolata" pitchFamily="34" charset="-122"/>
                <a:cs typeface="Inconsolata" pitchFamily="34" charset="-120"/>
              </a:rPr>
              <a:t>Analyze user activity across different regions, identifying geographical variations in app engagement.</a:t>
            </a:r>
            <a:endParaRPr lang="en-US" sz="1550" dirty="0"/>
          </a:p>
        </p:txBody>
      </p:sp>
      <p:sp>
        <p:nvSpPr>
          <p:cNvPr id="13" name="Shape 10"/>
          <p:cNvSpPr/>
          <p:nvPr/>
        </p:nvSpPr>
        <p:spPr>
          <a:xfrm>
            <a:off x="10662404" y="5435322"/>
            <a:ext cx="22860" cy="697587"/>
          </a:xfrm>
          <a:prstGeom prst="roundRect">
            <a:avLst>
              <a:gd name="adj" fmla="val 40000"/>
            </a:avLst>
          </a:prstGeom>
          <a:solidFill>
            <a:srgbClr val="151617"/>
          </a:solidFill>
          <a:ln/>
        </p:spPr>
        <p:txBody>
          <a:bodyPr/>
          <a:lstStyle/>
          <a:p>
            <a:endParaRPr lang="en-US"/>
          </a:p>
        </p:txBody>
      </p:sp>
      <p:sp>
        <p:nvSpPr>
          <p:cNvPr id="14" name="Shape 11"/>
          <p:cNvSpPr/>
          <p:nvPr/>
        </p:nvSpPr>
        <p:spPr>
          <a:xfrm>
            <a:off x="10449639" y="5908715"/>
            <a:ext cx="448389" cy="448389"/>
          </a:xfrm>
          <a:prstGeom prst="roundRect">
            <a:avLst>
              <a:gd name="adj" fmla="val 2039"/>
            </a:avLst>
          </a:prstGeom>
          <a:solidFill>
            <a:srgbClr val="F8ECE4"/>
          </a:solidFill>
          <a:ln w="7620">
            <a:solidFill>
              <a:srgbClr val="151617"/>
            </a:solidFill>
            <a:prstDash val="solid"/>
          </a:ln>
          <a:effectLst>
            <a:outerShdw dist="17780" dir="2700000" algn="bl" rotWithShape="0">
              <a:srgbClr val="151617">
                <a:alpha val="100000"/>
              </a:srgbClr>
            </a:outerShdw>
          </a:effectLst>
        </p:spPr>
        <p:txBody>
          <a:bodyPr/>
          <a:lstStyle/>
          <a:p>
            <a:endParaRPr lang="en-US"/>
          </a:p>
        </p:txBody>
      </p:sp>
      <p:sp>
        <p:nvSpPr>
          <p:cNvPr id="15" name="Text 12"/>
          <p:cNvSpPr/>
          <p:nvPr/>
        </p:nvSpPr>
        <p:spPr>
          <a:xfrm>
            <a:off x="10582037" y="5983367"/>
            <a:ext cx="183594" cy="298966"/>
          </a:xfrm>
          <a:prstGeom prst="rect">
            <a:avLst/>
          </a:prstGeom>
          <a:noFill/>
          <a:ln/>
        </p:spPr>
        <p:txBody>
          <a:bodyPr wrap="none" lIns="0" tIns="0" rIns="0" bIns="0" rtlCol="0" anchor="t"/>
          <a:lstStyle/>
          <a:p>
            <a:pPr marL="0" indent="0" algn="ctr">
              <a:lnSpc>
                <a:spcPts val="2350"/>
              </a:lnSpc>
              <a:buNone/>
            </a:pPr>
            <a:r>
              <a:rPr lang="en-US" sz="2350" b="1" dirty="0">
                <a:solidFill>
                  <a:srgbClr val="151617"/>
                </a:solidFill>
                <a:latin typeface="Montserrat Black" pitchFamily="34" charset="0"/>
                <a:ea typeface="Montserrat Black" pitchFamily="34" charset="-122"/>
                <a:cs typeface="Montserrat Black" pitchFamily="34" charset="-120"/>
              </a:rPr>
              <a:t>3</a:t>
            </a:r>
            <a:endParaRPr lang="en-US" sz="2350" dirty="0"/>
          </a:p>
        </p:txBody>
      </p:sp>
      <p:sp>
        <p:nvSpPr>
          <p:cNvPr id="16" name="Text 13"/>
          <p:cNvSpPr/>
          <p:nvPr/>
        </p:nvSpPr>
        <p:spPr>
          <a:xfrm>
            <a:off x="7614166" y="4598313"/>
            <a:ext cx="6119336" cy="637699"/>
          </a:xfrm>
          <a:prstGeom prst="rect">
            <a:avLst/>
          </a:prstGeom>
          <a:noFill/>
          <a:ln/>
        </p:spPr>
        <p:txBody>
          <a:bodyPr wrap="square" lIns="0" tIns="0" rIns="0" bIns="0" rtlCol="0" anchor="t"/>
          <a:lstStyle/>
          <a:p>
            <a:pPr marL="0" indent="0" algn="ctr">
              <a:lnSpc>
                <a:spcPts val="2500"/>
              </a:lnSpc>
              <a:buNone/>
            </a:pPr>
            <a:r>
              <a:rPr lang="en-US" sz="1550" dirty="0">
                <a:solidFill>
                  <a:srgbClr val="151617"/>
                </a:solidFill>
                <a:latin typeface="Inconsolata" pitchFamily="34" charset="0"/>
                <a:ea typeface="Inconsolata" pitchFamily="34" charset="-122"/>
                <a:cs typeface="Inconsolata" pitchFamily="34" charset="-120"/>
              </a:rPr>
              <a:t>Visualize user interactions with different app features, understanding the most used and popular features.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9473" y="608290"/>
            <a:ext cx="7597854" cy="1380411"/>
          </a:xfrm>
          <a:prstGeom prst="rect">
            <a:avLst/>
          </a:prstGeom>
          <a:noFill/>
          <a:ln/>
        </p:spPr>
        <p:txBody>
          <a:bodyPr wrap="square" lIns="0" tIns="0" rIns="0" bIns="0" rtlCol="0" anchor="t"/>
          <a:lstStyle/>
          <a:p>
            <a:pPr marL="0" indent="0">
              <a:lnSpc>
                <a:spcPts val="5400"/>
              </a:lnSpc>
              <a:buNone/>
            </a:pPr>
            <a:r>
              <a:rPr lang="en-US" sz="4300" b="1" dirty="0">
                <a:solidFill>
                  <a:srgbClr val="151617"/>
                </a:solidFill>
                <a:latin typeface="Montserrat Black" pitchFamily="34" charset="0"/>
                <a:ea typeface="Montserrat Black" pitchFamily="34" charset="-122"/>
                <a:cs typeface="Montserrat Black" pitchFamily="34" charset="-120"/>
              </a:rPr>
              <a:t>Analyzing app ratings and reviews</a:t>
            </a:r>
            <a:endParaRPr lang="en-US" sz="4300" dirty="0"/>
          </a:p>
        </p:txBody>
      </p:sp>
      <p:pic>
        <p:nvPicPr>
          <p:cNvPr id="4" name="Image 1" descr="preencoded.png"/>
          <p:cNvPicPr>
            <a:picLocks noChangeAspect="1"/>
          </p:cNvPicPr>
          <p:nvPr/>
        </p:nvPicPr>
        <p:blipFill>
          <a:blip r:embed="rId4"/>
          <a:stretch>
            <a:fillRect/>
          </a:stretch>
        </p:blipFill>
        <p:spPr>
          <a:xfrm>
            <a:off x="6259473" y="2319933"/>
            <a:ext cx="1104424" cy="1767126"/>
          </a:xfrm>
          <a:prstGeom prst="rect">
            <a:avLst/>
          </a:prstGeom>
        </p:spPr>
      </p:pic>
      <p:sp>
        <p:nvSpPr>
          <p:cNvPr id="5" name="Text 1"/>
          <p:cNvSpPr/>
          <p:nvPr/>
        </p:nvSpPr>
        <p:spPr>
          <a:xfrm>
            <a:off x="7695128" y="2540794"/>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151617"/>
                </a:solidFill>
                <a:latin typeface="Inconsolata" pitchFamily="34" charset="0"/>
                <a:ea typeface="Inconsolata" pitchFamily="34" charset="-122"/>
                <a:cs typeface="Inconsolata" pitchFamily="34" charset="-120"/>
              </a:rPr>
              <a:t>Identify the most common reasons behind positive and negative reviews, understanding user sentiment.</a:t>
            </a:r>
            <a:endParaRPr lang="en-US" sz="1700" dirty="0"/>
          </a:p>
        </p:txBody>
      </p:sp>
      <p:pic>
        <p:nvPicPr>
          <p:cNvPr id="6" name="Image 2" descr="preencoded.png"/>
          <p:cNvPicPr>
            <a:picLocks noChangeAspect="1"/>
          </p:cNvPicPr>
          <p:nvPr/>
        </p:nvPicPr>
        <p:blipFill>
          <a:blip r:embed="rId5"/>
          <a:stretch>
            <a:fillRect/>
          </a:stretch>
        </p:blipFill>
        <p:spPr>
          <a:xfrm>
            <a:off x="6259473" y="4087058"/>
            <a:ext cx="1104424" cy="1767126"/>
          </a:xfrm>
          <a:prstGeom prst="rect">
            <a:avLst/>
          </a:prstGeom>
        </p:spPr>
      </p:pic>
      <p:sp>
        <p:nvSpPr>
          <p:cNvPr id="7" name="Text 2"/>
          <p:cNvSpPr/>
          <p:nvPr/>
        </p:nvSpPr>
        <p:spPr>
          <a:xfrm>
            <a:off x="7695128" y="4307919"/>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151617"/>
                </a:solidFill>
                <a:latin typeface="Inconsolata" pitchFamily="34" charset="0"/>
                <a:ea typeface="Inconsolata" pitchFamily="34" charset="-122"/>
                <a:cs typeface="Inconsolata" pitchFamily="34" charset="-120"/>
              </a:rPr>
              <a:t>Analyze trends in reviews over time, identifying potential issues or improvements needed.</a:t>
            </a:r>
            <a:endParaRPr lang="en-US" sz="1700" dirty="0"/>
          </a:p>
        </p:txBody>
      </p:sp>
      <p:pic>
        <p:nvPicPr>
          <p:cNvPr id="8" name="Image 3" descr="preencoded.png"/>
          <p:cNvPicPr>
            <a:picLocks noChangeAspect="1"/>
          </p:cNvPicPr>
          <p:nvPr/>
        </p:nvPicPr>
        <p:blipFill>
          <a:blip r:embed="rId6"/>
          <a:stretch>
            <a:fillRect/>
          </a:stretch>
        </p:blipFill>
        <p:spPr>
          <a:xfrm>
            <a:off x="6259473" y="5854184"/>
            <a:ext cx="1104424" cy="1767126"/>
          </a:xfrm>
          <a:prstGeom prst="rect">
            <a:avLst/>
          </a:prstGeom>
        </p:spPr>
      </p:pic>
      <p:sp>
        <p:nvSpPr>
          <p:cNvPr id="9" name="Text 3"/>
          <p:cNvSpPr/>
          <p:nvPr/>
        </p:nvSpPr>
        <p:spPr>
          <a:xfrm>
            <a:off x="7695128" y="6075045"/>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151617"/>
                </a:solidFill>
                <a:latin typeface="Inconsolata" pitchFamily="34" charset="0"/>
                <a:ea typeface="Inconsolata" pitchFamily="34" charset="-122"/>
                <a:cs typeface="Inconsolata" pitchFamily="34" charset="-120"/>
              </a:rPr>
              <a:t>Identify patterns in user feedback based on app features, understanding user expectations.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Description automatically generated">
            <a:extLst>
              <a:ext uri="{FF2B5EF4-FFF2-40B4-BE49-F238E27FC236}">
                <a16:creationId xmlns:a16="http://schemas.microsoft.com/office/drawing/2014/main" id="{96CF57B3-62EB-DA4A-55B0-F93B7EDABFBC}"/>
              </a:ext>
            </a:extLst>
          </p:cNvPr>
          <p:cNvPicPr>
            <a:picLocks noChangeAspect="1"/>
          </p:cNvPicPr>
          <p:nvPr/>
        </p:nvPicPr>
        <p:blipFill>
          <a:blip r:embed="rId2"/>
          <a:stretch>
            <a:fillRect/>
          </a:stretch>
        </p:blipFill>
        <p:spPr>
          <a:xfrm>
            <a:off x="-152210" y="0"/>
            <a:ext cx="14782609" cy="8145728"/>
          </a:xfrm>
          <a:prstGeom prst="rect">
            <a:avLst/>
          </a:prstGeom>
        </p:spPr>
      </p:pic>
    </p:spTree>
    <p:extLst>
      <p:ext uri="{BB962C8B-B14F-4D97-AF65-F5344CB8AC3E}">
        <p14:creationId xmlns:p14="http://schemas.microsoft.com/office/powerpoint/2010/main" val="90542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19507"/>
          </a:xfrm>
          <a:prstGeom prst="rect">
            <a:avLst/>
          </a:prstGeom>
        </p:spPr>
      </p:pic>
      <p:sp>
        <p:nvSpPr>
          <p:cNvPr id="3" name="Text 0"/>
          <p:cNvSpPr/>
          <p:nvPr/>
        </p:nvSpPr>
        <p:spPr>
          <a:xfrm>
            <a:off x="761405" y="3317796"/>
            <a:ext cx="9120545" cy="679847"/>
          </a:xfrm>
          <a:prstGeom prst="rect">
            <a:avLst/>
          </a:prstGeom>
          <a:noFill/>
          <a:ln/>
        </p:spPr>
        <p:txBody>
          <a:bodyPr wrap="none" lIns="0" tIns="0" rIns="0" bIns="0" rtlCol="0" anchor="t"/>
          <a:lstStyle/>
          <a:p>
            <a:pPr marL="0" indent="0">
              <a:lnSpc>
                <a:spcPts val="5350"/>
              </a:lnSpc>
              <a:buNone/>
            </a:pPr>
            <a:r>
              <a:rPr lang="en-US" sz="4250" b="1" dirty="0">
                <a:solidFill>
                  <a:srgbClr val="151617"/>
                </a:solidFill>
                <a:latin typeface="Montserrat Black" pitchFamily="34" charset="0"/>
                <a:ea typeface="Montserrat Black" pitchFamily="34" charset="-122"/>
                <a:cs typeface="Montserrat Black" pitchFamily="34" charset="-120"/>
              </a:rPr>
              <a:t>Conclusion and key takeaways</a:t>
            </a:r>
            <a:endParaRPr lang="en-US" sz="4250" dirty="0"/>
          </a:p>
        </p:txBody>
      </p:sp>
      <p:sp>
        <p:nvSpPr>
          <p:cNvPr id="4" name="Text 1"/>
          <p:cNvSpPr/>
          <p:nvPr/>
        </p:nvSpPr>
        <p:spPr>
          <a:xfrm>
            <a:off x="761405" y="4432578"/>
            <a:ext cx="4151709" cy="717947"/>
          </a:xfrm>
          <a:prstGeom prst="rect">
            <a:avLst/>
          </a:prstGeom>
          <a:noFill/>
          <a:ln/>
        </p:spPr>
        <p:txBody>
          <a:bodyPr wrap="none" lIns="0" tIns="0" rIns="0" bIns="0" rtlCol="0" anchor="t"/>
          <a:lstStyle/>
          <a:p>
            <a:pPr marL="0" indent="0" algn="ctr">
              <a:lnSpc>
                <a:spcPts val="5650"/>
              </a:lnSpc>
              <a:buNone/>
            </a:pPr>
            <a:r>
              <a:rPr lang="en-US" sz="5650" b="1" dirty="0">
                <a:solidFill>
                  <a:srgbClr val="151617"/>
                </a:solidFill>
                <a:latin typeface="Montserrat Black" pitchFamily="34" charset="0"/>
                <a:ea typeface="Montserrat Black" pitchFamily="34" charset="-122"/>
                <a:cs typeface="Montserrat Black" pitchFamily="34" charset="-120"/>
              </a:rPr>
              <a:t>1</a:t>
            </a:r>
            <a:endParaRPr lang="en-US" sz="5650" dirty="0"/>
          </a:p>
        </p:txBody>
      </p:sp>
      <p:sp>
        <p:nvSpPr>
          <p:cNvPr id="5" name="Text 2"/>
          <p:cNvSpPr/>
          <p:nvPr/>
        </p:nvSpPr>
        <p:spPr>
          <a:xfrm>
            <a:off x="1194435" y="5422344"/>
            <a:ext cx="3285530" cy="339923"/>
          </a:xfrm>
          <a:prstGeom prst="rect">
            <a:avLst/>
          </a:prstGeom>
          <a:noFill/>
          <a:ln/>
        </p:spPr>
        <p:txBody>
          <a:bodyPr wrap="none" lIns="0" tIns="0" rIns="0" bIns="0" rtlCol="0" anchor="t"/>
          <a:lstStyle/>
          <a:p>
            <a:pPr marL="0" indent="0" algn="ctr">
              <a:lnSpc>
                <a:spcPts val="2650"/>
              </a:lnSpc>
              <a:buNone/>
            </a:pPr>
            <a:r>
              <a:rPr lang="en-US" sz="2100" b="1" dirty="0">
                <a:solidFill>
                  <a:srgbClr val="151617"/>
                </a:solidFill>
                <a:latin typeface="Montserrat Black" pitchFamily="34" charset="0"/>
                <a:ea typeface="Montserrat Black" pitchFamily="34" charset="-122"/>
                <a:cs typeface="Montserrat Black" pitchFamily="34" charset="-120"/>
              </a:rPr>
              <a:t>Data-Driven Decisions</a:t>
            </a:r>
            <a:endParaRPr lang="en-US" sz="2100" dirty="0"/>
          </a:p>
        </p:txBody>
      </p:sp>
      <p:sp>
        <p:nvSpPr>
          <p:cNvPr id="6" name="Text 3"/>
          <p:cNvSpPr/>
          <p:nvPr/>
        </p:nvSpPr>
        <p:spPr>
          <a:xfrm>
            <a:off x="761405" y="5892760"/>
            <a:ext cx="4151709" cy="1740098"/>
          </a:xfrm>
          <a:prstGeom prst="rect">
            <a:avLst/>
          </a:prstGeom>
          <a:noFill/>
          <a:ln/>
        </p:spPr>
        <p:txBody>
          <a:bodyPr wrap="square" lIns="0" tIns="0" rIns="0" bIns="0" rtlCol="0" anchor="t"/>
          <a:lstStyle/>
          <a:p>
            <a:pPr marL="0" indent="0" algn="ctr">
              <a:lnSpc>
                <a:spcPts val="2700"/>
              </a:lnSpc>
              <a:buNone/>
            </a:pPr>
            <a:r>
              <a:rPr lang="en-US" sz="1700" dirty="0">
                <a:solidFill>
                  <a:srgbClr val="151617"/>
                </a:solidFill>
                <a:latin typeface="Inconsolata" pitchFamily="34" charset="0"/>
                <a:ea typeface="Inconsolata" pitchFamily="34" charset="-122"/>
                <a:cs typeface="Inconsolata" pitchFamily="34" charset="-120"/>
              </a:rPr>
              <a:t>The Google Play Store dataset provides valuable insights for making data-driven decisions about app development, marketing, and user engagement.</a:t>
            </a:r>
            <a:endParaRPr lang="en-US" sz="1700" dirty="0"/>
          </a:p>
        </p:txBody>
      </p:sp>
      <p:sp>
        <p:nvSpPr>
          <p:cNvPr id="7" name="Text 4"/>
          <p:cNvSpPr/>
          <p:nvPr/>
        </p:nvSpPr>
        <p:spPr>
          <a:xfrm>
            <a:off x="5239345" y="4432578"/>
            <a:ext cx="4151709" cy="717947"/>
          </a:xfrm>
          <a:prstGeom prst="rect">
            <a:avLst/>
          </a:prstGeom>
          <a:noFill/>
          <a:ln/>
        </p:spPr>
        <p:txBody>
          <a:bodyPr wrap="none" lIns="0" tIns="0" rIns="0" bIns="0" rtlCol="0" anchor="t"/>
          <a:lstStyle/>
          <a:p>
            <a:pPr marL="0" indent="0" algn="ctr">
              <a:lnSpc>
                <a:spcPts val="5650"/>
              </a:lnSpc>
              <a:buNone/>
            </a:pPr>
            <a:r>
              <a:rPr lang="en-US" sz="5650" b="1" dirty="0">
                <a:solidFill>
                  <a:srgbClr val="151617"/>
                </a:solidFill>
                <a:latin typeface="Montserrat Black" pitchFamily="34" charset="0"/>
                <a:ea typeface="Montserrat Black" pitchFamily="34" charset="-122"/>
                <a:cs typeface="Montserrat Black" pitchFamily="34" charset="-120"/>
              </a:rPr>
              <a:t>2</a:t>
            </a:r>
            <a:endParaRPr lang="en-US" sz="5650" dirty="0"/>
          </a:p>
        </p:txBody>
      </p:sp>
      <p:sp>
        <p:nvSpPr>
          <p:cNvPr id="8" name="Text 5"/>
          <p:cNvSpPr/>
          <p:nvPr/>
        </p:nvSpPr>
        <p:spPr>
          <a:xfrm>
            <a:off x="5836087" y="5422344"/>
            <a:ext cx="2958227" cy="339923"/>
          </a:xfrm>
          <a:prstGeom prst="rect">
            <a:avLst/>
          </a:prstGeom>
          <a:noFill/>
          <a:ln/>
        </p:spPr>
        <p:txBody>
          <a:bodyPr wrap="none" lIns="0" tIns="0" rIns="0" bIns="0" rtlCol="0" anchor="t"/>
          <a:lstStyle/>
          <a:p>
            <a:pPr marL="0" indent="0" algn="ctr">
              <a:lnSpc>
                <a:spcPts val="2650"/>
              </a:lnSpc>
              <a:buNone/>
            </a:pPr>
            <a:r>
              <a:rPr lang="en-US" sz="2100" b="1" dirty="0">
                <a:solidFill>
                  <a:srgbClr val="151617"/>
                </a:solidFill>
                <a:latin typeface="Montserrat Black" pitchFamily="34" charset="0"/>
                <a:ea typeface="Montserrat Black" pitchFamily="34" charset="-122"/>
                <a:cs typeface="Montserrat Black" pitchFamily="34" charset="-120"/>
              </a:rPr>
              <a:t>User Understanding</a:t>
            </a:r>
            <a:endParaRPr lang="en-US" sz="2100" dirty="0"/>
          </a:p>
        </p:txBody>
      </p:sp>
      <p:sp>
        <p:nvSpPr>
          <p:cNvPr id="9" name="Text 6"/>
          <p:cNvSpPr/>
          <p:nvPr/>
        </p:nvSpPr>
        <p:spPr>
          <a:xfrm>
            <a:off x="5239345" y="5892760"/>
            <a:ext cx="4151709" cy="1044059"/>
          </a:xfrm>
          <a:prstGeom prst="rect">
            <a:avLst/>
          </a:prstGeom>
          <a:noFill/>
          <a:ln/>
        </p:spPr>
        <p:txBody>
          <a:bodyPr wrap="square" lIns="0" tIns="0" rIns="0" bIns="0" rtlCol="0" anchor="t"/>
          <a:lstStyle/>
          <a:p>
            <a:pPr marL="0" indent="0" algn="ctr">
              <a:lnSpc>
                <a:spcPts val="2700"/>
              </a:lnSpc>
              <a:buNone/>
            </a:pPr>
            <a:r>
              <a:rPr lang="en-US" sz="1700" dirty="0">
                <a:solidFill>
                  <a:srgbClr val="151617"/>
                </a:solidFill>
                <a:latin typeface="Inconsolata" pitchFamily="34" charset="0"/>
                <a:ea typeface="Inconsolata" pitchFamily="34" charset="-122"/>
                <a:cs typeface="Inconsolata" pitchFamily="34" charset="-120"/>
              </a:rPr>
              <a:t>Analyzing user behavior and feedback is crucial for creating successful and engaging apps.</a:t>
            </a:r>
            <a:endParaRPr lang="en-US" sz="1700" dirty="0"/>
          </a:p>
        </p:txBody>
      </p:sp>
      <p:sp>
        <p:nvSpPr>
          <p:cNvPr id="10" name="Text 7"/>
          <p:cNvSpPr/>
          <p:nvPr/>
        </p:nvSpPr>
        <p:spPr>
          <a:xfrm>
            <a:off x="9717286" y="4432578"/>
            <a:ext cx="4151709" cy="717947"/>
          </a:xfrm>
          <a:prstGeom prst="rect">
            <a:avLst/>
          </a:prstGeom>
          <a:noFill/>
          <a:ln/>
        </p:spPr>
        <p:txBody>
          <a:bodyPr wrap="none" lIns="0" tIns="0" rIns="0" bIns="0" rtlCol="0" anchor="t"/>
          <a:lstStyle/>
          <a:p>
            <a:pPr marL="0" indent="0" algn="ctr">
              <a:lnSpc>
                <a:spcPts val="5650"/>
              </a:lnSpc>
              <a:buNone/>
            </a:pPr>
            <a:r>
              <a:rPr lang="en-US" sz="5650" b="1" dirty="0">
                <a:solidFill>
                  <a:srgbClr val="151617"/>
                </a:solidFill>
                <a:latin typeface="Montserrat Black" pitchFamily="34" charset="0"/>
                <a:ea typeface="Montserrat Black" pitchFamily="34" charset="-122"/>
                <a:cs typeface="Montserrat Black" pitchFamily="34" charset="-120"/>
              </a:rPr>
              <a:t>3</a:t>
            </a:r>
            <a:endParaRPr lang="en-US" sz="5650" dirty="0"/>
          </a:p>
        </p:txBody>
      </p:sp>
      <p:sp>
        <p:nvSpPr>
          <p:cNvPr id="11" name="Text 8"/>
          <p:cNvSpPr/>
          <p:nvPr/>
        </p:nvSpPr>
        <p:spPr>
          <a:xfrm>
            <a:off x="9906595" y="5422344"/>
            <a:ext cx="3772972" cy="339923"/>
          </a:xfrm>
          <a:prstGeom prst="rect">
            <a:avLst/>
          </a:prstGeom>
          <a:noFill/>
          <a:ln/>
        </p:spPr>
        <p:txBody>
          <a:bodyPr wrap="none" lIns="0" tIns="0" rIns="0" bIns="0" rtlCol="0" anchor="t"/>
          <a:lstStyle/>
          <a:p>
            <a:pPr marL="0" indent="0" algn="ctr">
              <a:lnSpc>
                <a:spcPts val="2650"/>
              </a:lnSpc>
              <a:buNone/>
            </a:pPr>
            <a:r>
              <a:rPr lang="en-US" sz="2100" b="1" dirty="0">
                <a:solidFill>
                  <a:srgbClr val="151617"/>
                </a:solidFill>
                <a:latin typeface="Montserrat Black" pitchFamily="34" charset="0"/>
                <a:ea typeface="Montserrat Black" pitchFamily="34" charset="-122"/>
                <a:cs typeface="Montserrat Black" pitchFamily="34" charset="-120"/>
              </a:rPr>
              <a:t>Continuous Improvement</a:t>
            </a:r>
            <a:endParaRPr lang="en-US" sz="2100" dirty="0"/>
          </a:p>
        </p:txBody>
      </p:sp>
      <p:sp>
        <p:nvSpPr>
          <p:cNvPr id="12" name="Text 9"/>
          <p:cNvSpPr/>
          <p:nvPr/>
        </p:nvSpPr>
        <p:spPr>
          <a:xfrm>
            <a:off x="9717286" y="5892760"/>
            <a:ext cx="4151709" cy="1392079"/>
          </a:xfrm>
          <a:prstGeom prst="rect">
            <a:avLst/>
          </a:prstGeom>
          <a:noFill/>
          <a:ln/>
        </p:spPr>
        <p:txBody>
          <a:bodyPr wrap="square" lIns="0" tIns="0" rIns="0" bIns="0" rtlCol="0" anchor="t"/>
          <a:lstStyle/>
          <a:p>
            <a:pPr marL="0" indent="0" algn="ctr">
              <a:lnSpc>
                <a:spcPts val="2700"/>
              </a:lnSpc>
              <a:buNone/>
            </a:pPr>
            <a:r>
              <a:rPr lang="en-US" sz="1700" dirty="0">
                <a:solidFill>
                  <a:srgbClr val="151617"/>
                </a:solidFill>
                <a:latin typeface="Inconsolata" pitchFamily="34" charset="0"/>
                <a:ea typeface="Inconsolata" pitchFamily="34" charset="-122"/>
                <a:cs typeface="Inconsolata" pitchFamily="34" charset="-120"/>
              </a:rPr>
              <a:t>Regular monitoring of app performance metrics and user feedback enables continuous improvement and optimization.</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479</Words>
  <Application>Microsoft Office PowerPoint</Application>
  <PresentationFormat>Custom</PresentationFormat>
  <Paragraphs>52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 Black</vt:lpstr>
      <vt:lpstr>Arial</vt:lpstr>
      <vt:lpstr>Inconsolata Bold</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Anjali Khare</cp:lastModifiedBy>
  <cp:revision>2</cp:revision>
  <dcterms:created xsi:type="dcterms:W3CDTF">2024-12-29T15:09:54Z</dcterms:created>
  <dcterms:modified xsi:type="dcterms:W3CDTF">2024-12-29T15:14:23Z</dcterms:modified>
</cp:coreProperties>
</file>