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4630400" cy="8229600"/>
  <p:notesSz cx="8229600" cy="14630400"/>
  <p:embeddedFontLst>
    <p:embeddedFont>
      <p:font typeface="Raleway"/>
      <p:regular r:id="rId16"/>
    </p:embeddedFont>
    <p:embeddedFont>
      <p:font typeface="Raleway"/>
      <p:regular r:id="rId17"/>
    </p:embeddedFont>
    <p:embeddedFont>
      <p:font typeface="Raleway"/>
      <p:regular r:id="rId18"/>
    </p:embeddedFont>
    <p:embeddedFont>
      <p:font typeface="Raleway"/>
      <p:regular r:id="rId19"/>
    </p:embeddedFont>
    <p:embeddedFont>
      <p:font typeface="Roboto"/>
      <p:regular r:id="rId20"/>
    </p:embeddedFont>
    <p:embeddedFont>
      <p:font typeface="Roboto"/>
      <p:regular r:id="rId21"/>
    </p:embeddedFont>
    <p:embeddedFont>
      <p:font typeface="Roboto"/>
      <p:regular r:id="rId22"/>
    </p:embeddedFont>
    <p:embeddedFont>
      <p:font typeface="Roboto"/>
      <p:regular r:id="rId23"/>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font" Target="fonts/font5.fntdata"/><Relationship Id="rId21" Type="http://schemas.openxmlformats.org/officeDocument/2006/relationships/font" Target="fonts/font6.fntdata"/><Relationship Id="rId22" Type="http://schemas.openxmlformats.org/officeDocument/2006/relationships/font" Target="fonts/font7.fntdata"/><Relationship Id="rId23"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slideLayout" Target="../slideLayouts/slideLayout6.xml"/><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slideLayout" Target="../slideLayouts/slideLayout7.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slideLayout" Target="../slideLayouts/slideLayout10.xml"/><Relationship Id="rId5"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3037522"/>
            <a:ext cx="7556421" cy="1417558"/>
          </a:xfrm>
          <a:prstGeom prst="rect">
            <a:avLst/>
          </a:prstGeom>
          <a:noFill/>
          <a:ln/>
        </p:spPr>
        <p:txBody>
          <a:bodyPr wrap="square" lIns="0" tIns="0" rIns="0" bIns="0" rtlCol="0" anchor="t"/>
          <a:lstStyle/>
          <a:p>
            <a:pPr indent="0" marL="0">
              <a:lnSpc>
                <a:spcPts val="5550"/>
              </a:lnSpc>
              <a:buNone/>
            </a:pPr>
            <a:r>
              <a:rPr lang="en-US" sz="4450" dirty="0">
                <a:solidFill>
                  <a:srgbClr val="1B1B27"/>
                </a:solidFill>
                <a:latin typeface="Raleway" pitchFamily="34" charset="0"/>
                <a:ea typeface="Raleway" pitchFamily="34" charset="-122"/>
                <a:cs typeface="Raleway" pitchFamily="34" charset="-120"/>
              </a:rPr>
              <a:t>.Shop Customer Data: Insights and Visualizations</a:t>
            </a:r>
            <a:endParaRPr lang="en-US" sz="4450" dirty="0"/>
          </a:p>
        </p:txBody>
      </p:sp>
      <p:sp>
        <p:nvSpPr>
          <p:cNvPr id="4" name="Shape 1"/>
          <p:cNvSpPr/>
          <p:nvPr/>
        </p:nvSpPr>
        <p:spPr>
          <a:xfrm>
            <a:off x="6280190" y="4812149"/>
            <a:ext cx="362903" cy="362903"/>
          </a:xfrm>
          <a:prstGeom prst="roundRect">
            <a:avLst>
              <a:gd name="adj" fmla="val 25194296"/>
            </a:avLst>
          </a:prstGeom>
          <a:noFill/>
          <a:ln w="7620">
            <a:solidFill>
              <a:srgbClr val="FFFFFF"/>
            </a:solidFill>
            <a:prstDash val="solid"/>
          </a:ln>
        </p:spPr>
      </p:sp>
      <p:pic>
        <p:nvPicPr>
          <p:cNvPr id="5" name="Image 1" descr="preencoded.png">    </p:cNvPr>
          <p:cNvPicPr>
            <a:picLocks noChangeAspect="1"/>
          </p:cNvPicPr>
          <p:nvPr/>
        </p:nvPicPr>
        <p:blipFill>
          <a:blip r:embed="rId2"/>
          <a:stretch>
            <a:fillRect/>
          </a:stretch>
        </p:blipFill>
        <p:spPr>
          <a:xfrm>
            <a:off x="6287810" y="4819769"/>
            <a:ext cx="347663" cy="347663"/>
          </a:xfrm>
          <a:prstGeom prst="rect">
            <a:avLst/>
          </a:prstGeom>
        </p:spPr>
      </p:pic>
      <p:sp>
        <p:nvSpPr>
          <p:cNvPr id="6" name="Text 2"/>
          <p:cNvSpPr/>
          <p:nvPr/>
        </p:nvSpPr>
        <p:spPr>
          <a:xfrm>
            <a:off x="6756440" y="4795242"/>
            <a:ext cx="1843564" cy="396835"/>
          </a:xfrm>
          <a:prstGeom prst="rect">
            <a:avLst/>
          </a:prstGeom>
          <a:noFill/>
          <a:ln/>
        </p:spPr>
        <p:txBody>
          <a:bodyPr wrap="none" lIns="0" tIns="0" rIns="0" bIns="0" rtlCol="0" anchor="t"/>
          <a:lstStyle/>
          <a:p>
            <a:pPr algn="l" indent="0" marL="0">
              <a:lnSpc>
                <a:spcPts val="3100"/>
              </a:lnSpc>
              <a:buNone/>
            </a:pPr>
            <a:r>
              <a:rPr lang="en-US" sz="2200" b="1" dirty="0">
                <a:solidFill>
                  <a:srgbClr val="3C3939"/>
                </a:solidFill>
                <a:latin typeface="Roboto Bold" pitchFamily="34" charset="0"/>
                <a:ea typeface="Roboto Bold" pitchFamily="34" charset="-122"/>
                <a:cs typeface="Roboto Bold" pitchFamily="34" charset="-120"/>
              </a:rPr>
              <a:t>by anjali khare</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297549"/>
            <a:ext cx="6979563" cy="708779"/>
          </a:xfrm>
          <a:prstGeom prst="rect">
            <a:avLst/>
          </a:prstGeom>
          <a:noFill/>
          <a:ln/>
        </p:spPr>
        <p:txBody>
          <a:bodyPr wrap="none" lIns="0" tIns="0" rIns="0" bIns="0" rtlCol="0" anchor="t"/>
          <a:lstStyle/>
          <a:p>
            <a:pPr indent="0" marL="0">
              <a:lnSpc>
                <a:spcPts val="5550"/>
              </a:lnSpc>
              <a:buNone/>
            </a:pPr>
            <a:r>
              <a:rPr lang="en-US" sz="4450" dirty="0">
                <a:solidFill>
                  <a:srgbClr val="1B1B27"/>
                </a:solidFill>
                <a:latin typeface="Raleway" pitchFamily="34" charset="0"/>
                <a:ea typeface="Raleway" pitchFamily="34" charset="-122"/>
                <a:cs typeface="Raleway" pitchFamily="34" charset="-120"/>
              </a:rPr>
              <a:t>Introduction to the Dataset</a:t>
            </a:r>
            <a:endParaRPr lang="en-US" sz="4450" dirty="0"/>
          </a:p>
        </p:txBody>
      </p:sp>
      <p:sp>
        <p:nvSpPr>
          <p:cNvPr id="3" name="Text 1"/>
          <p:cNvSpPr/>
          <p:nvPr/>
        </p:nvSpPr>
        <p:spPr>
          <a:xfrm>
            <a:off x="793790" y="3550563"/>
            <a:ext cx="6244709" cy="2177415"/>
          </a:xfrm>
          <a:prstGeom prst="rect">
            <a:avLst/>
          </a:prstGeom>
          <a:noFill/>
          <a:ln/>
        </p:spPr>
        <p:txBody>
          <a:bodyPr wrap="square" lIns="0" tIns="0" rIns="0" bIns="0" rtlCol="0" anchor="t"/>
          <a:lstStyle/>
          <a:p>
            <a:pPr indent="0" marL="0">
              <a:lnSpc>
                <a:spcPts val="2850"/>
              </a:lnSpc>
              <a:buNone/>
            </a:pPr>
            <a:r>
              <a:rPr lang="en-US" sz="1750" dirty="0">
                <a:solidFill>
                  <a:srgbClr val="3C3939"/>
                </a:solidFill>
                <a:latin typeface="Roboto" pitchFamily="34" charset="0"/>
                <a:ea typeface="Roboto" pitchFamily="34" charset="-122"/>
                <a:cs typeface="Roboto" pitchFamily="34" charset="-120"/>
              </a:rPr>
              <a:t>The .Shop Customer Data dataset provides a wealth of information about customer demographics, purchasing behavior, and product interactions. This analysis will reveal key insights and actionable recommendations for enhancing customer satisfaction, optimizing product offerings, and driving sales growth.</a:t>
            </a:r>
            <a:endParaRPr lang="en-US" sz="1750" dirty="0"/>
          </a:p>
        </p:txBody>
      </p:sp>
      <p:sp>
        <p:nvSpPr>
          <p:cNvPr id="4" name="Text 2"/>
          <p:cNvSpPr/>
          <p:nvPr/>
        </p:nvSpPr>
        <p:spPr>
          <a:xfrm>
            <a:off x="7599521" y="3550563"/>
            <a:ext cx="6244709" cy="1814513"/>
          </a:xfrm>
          <a:prstGeom prst="rect">
            <a:avLst/>
          </a:prstGeom>
          <a:noFill/>
          <a:ln/>
        </p:spPr>
        <p:txBody>
          <a:bodyPr wrap="square" lIns="0" tIns="0" rIns="0" bIns="0" rtlCol="0" anchor="t"/>
          <a:lstStyle/>
          <a:p>
            <a:pPr indent="0" marL="0">
              <a:lnSpc>
                <a:spcPts val="2850"/>
              </a:lnSpc>
              <a:buNone/>
            </a:pPr>
            <a:r>
              <a:rPr lang="en-US" sz="1750" dirty="0">
                <a:solidFill>
                  <a:srgbClr val="3C3939"/>
                </a:solidFill>
                <a:latin typeface="Roboto" pitchFamily="34" charset="0"/>
                <a:ea typeface="Roboto" pitchFamily="34" charset="-122"/>
                <a:cs typeface="Roboto" pitchFamily="34" charset="-120"/>
              </a:rPr>
              <a:t>The dataset contains various attributes such as customer ID, age, gender, location, purchase history, product categories, and purchase dates. This rich data provides a comprehensive view of customer behavior and preferences, allowing us to uncover valuable patterns and trends.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743903"/>
            <a:ext cx="7556421" cy="1417558"/>
          </a:xfrm>
          <a:prstGeom prst="rect">
            <a:avLst/>
          </a:prstGeom>
          <a:noFill/>
          <a:ln/>
        </p:spPr>
        <p:txBody>
          <a:bodyPr wrap="square" lIns="0" tIns="0" rIns="0" bIns="0" rtlCol="0" anchor="t"/>
          <a:lstStyle/>
          <a:p>
            <a:pPr indent="0" marL="0">
              <a:lnSpc>
                <a:spcPts val="5550"/>
              </a:lnSpc>
              <a:buNone/>
            </a:pPr>
            <a:r>
              <a:rPr lang="en-US" sz="4450" dirty="0">
                <a:solidFill>
                  <a:srgbClr val="1B1B27"/>
                </a:solidFill>
                <a:latin typeface="Raleway" pitchFamily="34" charset="0"/>
                <a:ea typeface="Raleway" pitchFamily="34" charset="-122"/>
                <a:cs typeface="Raleway" pitchFamily="34" charset="-120"/>
              </a:rPr>
              <a:t>Demographic Analysis of Customers</a:t>
            </a:r>
            <a:endParaRPr lang="en-US" sz="4450" dirty="0"/>
          </a:p>
        </p:txBody>
      </p:sp>
      <p:sp>
        <p:nvSpPr>
          <p:cNvPr id="4" name="Shape 1"/>
          <p:cNvSpPr/>
          <p:nvPr/>
        </p:nvSpPr>
        <p:spPr>
          <a:xfrm>
            <a:off x="6280190" y="2756773"/>
            <a:ext cx="396835" cy="396835"/>
          </a:xfrm>
          <a:prstGeom prst="roundRect">
            <a:avLst>
              <a:gd name="adj" fmla="val 24007"/>
            </a:avLst>
          </a:prstGeom>
          <a:solidFill>
            <a:srgbClr val="E1E1EA"/>
          </a:solidFill>
          <a:ln w="7620">
            <a:solidFill>
              <a:srgbClr val="C7C7D0"/>
            </a:solidFill>
            <a:prstDash val="solid"/>
          </a:ln>
        </p:spPr>
      </p:sp>
      <p:sp>
        <p:nvSpPr>
          <p:cNvPr id="5" name="Text 2"/>
          <p:cNvSpPr/>
          <p:nvPr/>
        </p:nvSpPr>
        <p:spPr>
          <a:xfrm>
            <a:off x="6903839" y="2756773"/>
            <a:ext cx="2835235" cy="354330"/>
          </a:xfrm>
          <a:prstGeom prst="rect">
            <a:avLst/>
          </a:prstGeom>
          <a:noFill/>
          <a:ln/>
        </p:spPr>
        <p:txBody>
          <a:bodyPr wrap="none" lIns="0" tIns="0" rIns="0" bIns="0" rtlCol="0" anchor="t"/>
          <a:lstStyle/>
          <a:p>
            <a:pPr indent="0" marL="0">
              <a:lnSpc>
                <a:spcPts val="2750"/>
              </a:lnSpc>
              <a:buNone/>
            </a:pPr>
            <a:r>
              <a:rPr lang="en-US" sz="2200" dirty="0">
                <a:solidFill>
                  <a:srgbClr val="3C3939"/>
                </a:solidFill>
                <a:latin typeface="Raleway" pitchFamily="34" charset="0"/>
                <a:ea typeface="Raleway" pitchFamily="34" charset="-122"/>
                <a:cs typeface="Raleway" pitchFamily="34" charset="-120"/>
              </a:rPr>
              <a:t>Age Distribution</a:t>
            </a:r>
            <a:endParaRPr lang="en-US" sz="2200" dirty="0"/>
          </a:p>
        </p:txBody>
      </p:sp>
      <p:sp>
        <p:nvSpPr>
          <p:cNvPr id="6" name="Text 3"/>
          <p:cNvSpPr/>
          <p:nvPr/>
        </p:nvSpPr>
        <p:spPr>
          <a:xfrm>
            <a:off x="6903839" y="3247192"/>
            <a:ext cx="3041213" cy="2177415"/>
          </a:xfrm>
          <a:prstGeom prst="rect">
            <a:avLst/>
          </a:prstGeom>
          <a:noFill/>
          <a:ln/>
        </p:spPr>
        <p:txBody>
          <a:bodyPr wrap="square" lIns="0" tIns="0" rIns="0" bIns="0" rtlCol="0" anchor="t"/>
          <a:lstStyle/>
          <a:p>
            <a:pPr indent="0" marL="0">
              <a:lnSpc>
                <a:spcPts val="2850"/>
              </a:lnSpc>
              <a:buNone/>
            </a:pPr>
            <a:r>
              <a:rPr lang="en-US" sz="1750" dirty="0">
                <a:solidFill>
                  <a:srgbClr val="3C3939"/>
                </a:solidFill>
                <a:latin typeface="Roboto" pitchFamily="34" charset="0"/>
                <a:ea typeface="Roboto" pitchFamily="34" charset="-122"/>
                <a:cs typeface="Roboto" pitchFamily="34" charset="-120"/>
              </a:rPr>
              <a:t>Understanding the age distribution of customers is crucial for tailoring marketing campaigns and product offerings to specific demographics.</a:t>
            </a:r>
            <a:endParaRPr lang="en-US" sz="1750" dirty="0"/>
          </a:p>
        </p:txBody>
      </p:sp>
      <p:sp>
        <p:nvSpPr>
          <p:cNvPr id="7" name="Shape 4"/>
          <p:cNvSpPr/>
          <p:nvPr/>
        </p:nvSpPr>
        <p:spPr>
          <a:xfrm>
            <a:off x="10171867" y="2756773"/>
            <a:ext cx="396835" cy="396835"/>
          </a:xfrm>
          <a:prstGeom prst="roundRect">
            <a:avLst>
              <a:gd name="adj" fmla="val 24007"/>
            </a:avLst>
          </a:prstGeom>
          <a:solidFill>
            <a:srgbClr val="E1E1EA"/>
          </a:solidFill>
          <a:ln w="7620">
            <a:solidFill>
              <a:srgbClr val="C7C7D0"/>
            </a:solidFill>
            <a:prstDash val="solid"/>
          </a:ln>
        </p:spPr>
      </p:sp>
      <p:sp>
        <p:nvSpPr>
          <p:cNvPr id="8" name="Text 5"/>
          <p:cNvSpPr/>
          <p:nvPr/>
        </p:nvSpPr>
        <p:spPr>
          <a:xfrm>
            <a:off x="10795516" y="2756773"/>
            <a:ext cx="2835235" cy="354330"/>
          </a:xfrm>
          <a:prstGeom prst="rect">
            <a:avLst/>
          </a:prstGeom>
          <a:noFill/>
          <a:ln/>
        </p:spPr>
        <p:txBody>
          <a:bodyPr wrap="none" lIns="0" tIns="0" rIns="0" bIns="0" rtlCol="0" anchor="t"/>
          <a:lstStyle/>
          <a:p>
            <a:pPr indent="0" marL="0">
              <a:lnSpc>
                <a:spcPts val="2750"/>
              </a:lnSpc>
              <a:buNone/>
            </a:pPr>
            <a:r>
              <a:rPr lang="en-US" sz="2200" dirty="0">
                <a:solidFill>
                  <a:srgbClr val="3C3939"/>
                </a:solidFill>
                <a:latin typeface="Raleway" pitchFamily="34" charset="0"/>
                <a:ea typeface="Raleway" pitchFamily="34" charset="-122"/>
                <a:cs typeface="Raleway" pitchFamily="34" charset="-120"/>
              </a:rPr>
              <a:t>Gender Breakdown</a:t>
            </a:r>
            <a:endParaRPr lang="en-US" sz="2200" dirty="0"/>
          </a:p>
        </p:txBody>
      </p:sp>
      <p:sp>
        <p:nvSpPr>
          <p:cNvPr id="9" name="Text 6"/>
          <p:cNvSpPr/>
          <p:nvPr/>
        </p:nvSpPr>
        <p:spPr>
          <a:xfrm>
            <a:off x="10795516" y="3247192"/>
            <a:ext cx="3041213" cy="2177415"/>
          </a:xfrm>
          <a:prstGeom prst="rect">
            <a:avLst/>
          </a:prstGeom>
          <a:noFill/>
          <a:ln/>
        </p:spPr>
        <p:txBody>
          <a:bodyPr wrap="square" lIns="0" tIns="0" rIns="0" bIns="0" rtlCol="0" anchor="t"/>
          <a:lstStyle/>
          <a:p>
            <a:pPr indent="0" marL="0">
              <a:lnSpc>
                <a:spcPts val="2850"/>
              </a:lnSpc>
              <a:buNone/>
            </a:pPr>
            <a:r>
              <a:rPr lang="en-US" sz="1750" dirty="0">
                <a:solidFill>
                  <a:srgbClr val="3C3939"/>
                </a:solidFill>
                <a:latin typeface="Roboto" pitchFamily="34" charset="0"/>
                <a:ea typeface="Roboto" pitchFamily="34" charset="-122"/>
                <a:cs typeface="Roboto" pitchFamily="34" charset="-120"/>
              </a:rPr>
              <a:t>Analyzing the gender composition of the customer base allows for targeted marketing efforts and product development strategies that cater to different preferences.</a:t>
            </a:r>
            <a:endParaRPr lang="en-US" sz="1750" dirty="0"/>
          </a:p>
        </p:txBody>
      </p:sp>
      <p:sp>
        <p:nvSpPr>
          <p:cNvPr id="10" name="Shape 7"/>
          <p:cNvSpPr/>
          <p:nvPr/>
        </p:nvSpPr>
        <p:spPr>
          <a:xfrm>
            <a:off x="6280190" y="5906572"/>
            <a:ext cx="396835" cy="396835"/>
          </a:xfrm>
          <a:prstGeom prst="roundRect">
            <a:avLst>
              <a:gd name="adj" fmla="val 24007"/>
            </a:avLst>
          </a:prstGeom>
          <a:solidFill>
            <a:srgbClr val="E1E1EA"/>
          </a:solidFill>
          <a:ln w="7620">
            <a:solidFill>
              <a:srgbClr val="C7C7D0"/>
            </a:solidFill>
            <a:prstDash val="solid"/>
          </a:ln>
        </p:spPr>
      </p:sp>
      <p:sp>
        <p:nvSpPr>
          <p:cNvPr id="11" name="Text 8"/>
          <p:cNvSpPr/>
          <p:nvPr/>
        </p:nvSpPr>
        <p:spPr>
          <a:xfrm>
            <a:off x="6903839" y="5906572"/>
            <a:ext cx="3438763" cy="354330"/>
          </a:xfrm>
          <a:prstGeom prst="rect">
            <a:avLst/>
          </a:prstGeom>
          <a:noFill/>
          <a:ln/>
        </p:spPr>
        <p:txBody>
          <a:bodyPr wrap="none" lIns="0" tIns="0" rIns="0" bIns="0" rtlCol="0" anchor="t"/>
          <a:lstStyle/>
          <a:p>
            <a:pPr indent="0" marL="0">
              <a:lnSpc>
                <a:spcPts val="2750"/>
              </a:lnSpc>
              <a:buNone/>
            </a:pPr>
            <a:r>
              <a:rPr lang="en-US" sz="2200" dirty="0">
                <a:solidFill>
                  <a:srgbClr val="3C3939"/>
                </a:solidFill>
                <a:latin typeface="Raleway" pitchFamily="34" charset="0"/>
                <a:ea typeface="Raleway" pitchFamily="34" charset="-122"/>
                <a:cs typeface="Raleway" pitchFamily="34" charset="-120"/>
              </a:rPr>
              <a:t>Geographic Segmentation</a:t>
            </a:r>
            <a:endParaRPr lang="en-US" sz="2200" dirty="0"/>
          </a:p>
        </p:txBody>
      </p:sp>
      <p:sp>
        <p:nvSpPr>
          <p:cNvPr id="12" name="Text 9"/>
          <p:cNvSpPr/>
          <p:nvPr/>
        </p:nvSpPr>
        <p:spPr>
          <a:xfrm>
            <a:off x="6903839" y="6396990"/>
            <a:ext cx="6932771" cy="1088708"/>
          </a:xfrm>
          <a:prstGeom prst="rect">
            <a:avLst/>
          </a:prstGeom>
          <a:noFill/>
          <a:ln/>
        </p:spPr>
        <p:txBody>
          <a:bodyPr wrap="square" lIns="0" tIns="0" rIns="0" bIns="0" rtlCol="0" anchor="t"/>
          <a:lstStyle/>
          <a:p>
            <a:pPr indent="0" marL="0">
              <a:lnSpc>
                <a:spcPts val="2850"/>
              </a:lnSpc>
              <a:buNone/>
            </a:pPr>
            <a:r>
              <a:rPr lang="en-US" sz="1750" dirty="0">
                <a:solidFill>
                  <a:srgbClr val="3C3939"/>
                </a:solidFill>
                <a:latin typeface="Roboto" pitchFamily="34" charset="0"/>
                <a:ea typeface="Roboto" pitchFamily="34" charset="-122"/>
                <a:cs typeface="Roboto" pitchFamily="34" charset="-120"/>
              </a:rPr>
              <a:t>Identifying regional customer concentrations helps businesses optimize logistics, distribution, and marketing campaigns for specific geographic areas.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06847" y="995601"/>
            <a:ext cx="6945868" cy="643176"/>
          </a:xfrm>
          <a:prstGeom prst="rect">
            <a:avLst/>
          </a:prstGeom>
          <a:noFill/>
          <a:ln/>
        </p:spPr>
        <p:txBody>
          <a:bodyPr wrap="none" lIns="0" tIns="0" rIns="0" bIns="0" rtlCol="0" anchor="t"/>
          <a:lstStyle/>
          <a:p>
            <a:pPr indent="0" marL="0">
              <a:lnSpc>
                <a:spcPts val="5050"/>
              </a:lnSpc>
              <a:buNone/>
            </a:pPr>
            <a:r>
              <a:rPr lang="en-US" sz="4050" dirty="0">
                <a:solidFill>
                  <a:srgbClr val="1B1B27"/>
                </a:solidFill>
                <a:latin typeface="Raleway" pitchFamily="34" charset="0"/>
                <a:ea typeface="Raleway" pitchFamily="34" charset="-122"/>
                <a:cs typeface="Raleway" pitchFamily="34" charset="-120"/>
              </a:rPr>
              <a:t>Purchasing Behavior Patterns</a:t>
            </a:r>
            <a:endParaRPr lang="en-US" sz="4050" dirty="0"/>
          </a:p>
        </p:txBody>
      </p:sp>
      <p:sp>
        <p:nvSpPr>
          <p:cNvPr id="4" name="Shape 1"/>
          <p:cNvSpPr/>
          <p:nvPr/>
        </p:nvSpPr>
        <p:spPr>
          <a:xfrm>
            <a:off x="6504146" y="1947505"/>
            <a:ext cx="22860" cy="5286375"/>
          </a:xfrm>
          <a:prstGeom prst="roundRect">
            <a:avLst>
              <a:gd name="adj" fmla="val 378194"/>
            </a:avLst>
          </a:prstGeom>
          <a:solidFill>
            <a:srgbClr val="C7C7D0"/>
          </a:solidFill>
          <a:ln/>
        </p:spPr>
      </p:sp>
      <p:sp>
        <p:nvSpPr>
          <p:cNvPr id="5" name="Shape 2"/>
          <p:cNvSpPr/>
          <p:nvPr/>
        </p:nvSpPr>
        <p:spPr>
          <a:xfrm>
            <a:off x="6724233" y="2398990"/>
            <a:ext cx="720447" cy="22860"/>
          </a:xfrm>
          <a:prstGeom prst="roundRect">
            <a:avLst>
              <a:gd name="adj" fmla="val 378194"/>
            </a:avLst>
          </a:prstGeom>
          <a:solidFill>
            <a:srgbClr val="C7C7D0"/>
          </a:solidFill>
          <a:ln/>
        </p:spPr>
      </p:sp>
      <p:sp>
        <p:nvSpPr>
          <p:cNvPr id="6" name="Shape 3"/>
          <p:cNvSpPr/>
          <p:nvPr/>
        </p:nvSpPr>
        <p:spPr>
          <a:xfrm>
            <a:off x="6284059" y="2178963"/>
            <a:ext cx="463034" cy="463034"/>
          </a:xfrm>
          <a:prstGeom prst="roundRect">
            <a:avLst>
              <a:gd name="adj" fmla="val 18671"/>
            </a:avLst>
          </a:prstGeom>
          <a:solidFill>
            <a:srgbClr val="E1E1EA"/>
          </a:solidFill>
          <a:ln w="7620">
            <a:solidFill>
              <a:srgbClr val="C7C7D0"/>
            </a:solidFill>
            <a:prstDash val="solid"/>
          </a:ln>
        </p:spPr>
      </p:sp>
      <p:sp>
        <p:nvSpPr>
          <p:cNvPr id="7" name="Text 4"/>
          <p:cNvSpPr/>
          <p:nvPr/>
        </p:nvSpPr>
        <p:spPr>
          <a:xfrm>
            <a:off x="6449437" y="2256115"/>
            <a:ext cx="132159" cy="308729"/>
          </a:xfrm>
          <a:prstGeom prst="rect">
            <a:avLst/>
          </a:prstGeom>
          <a:noFill/>
          <a:ln/>
        </p:spPr>
        <p:txBody>
          <a:bodyPr wrap="none" lIns="0" tIns="0" rIns="0" bIns="0" rtlCol="0" anchor="t"/>
          <a:lstStyle/>
          <a:p>
            <a:pPr algn="ctr" indent="0" marL="0">
              <a:lnSpc>
                <a:spcPts val="2400"/>
              </a:lnSpc>
              <a:buNone/>
            </a:pPr>
            <a:r>
              <a:rPr lang="en-US" sz="2400" dirty="0">
                <a:solidFill>
                  <a:srgbClr val="3C3939"/>
                </a:solidFill>
                <a:latin typeface="Raleway" pitchFamily="34" charset="0"/>
                <a:ea typeface="Raleway" pitchFamily="34" charset="-122"/>
                <a:cs typeface="Raleway" pitchFamily="34" charset="-120"/>
              </a:rPr>
              <a:t>1</a:t>
            </a:r>
            <a:endParaRPr lang="en-US" sz="2400" dirty="0"/>
          </a:p>
        </p:txBody>
      </p:sp>
      <p:sp>
        <p:nvSpPr>
          <p:cNvPr id="8" name="Text 5"/>
          <p:cNvSpPr/>
          <p:nvPr/>
        </p:nvSpPr>
        <p:spPr>
          <a:xfrm>
            <a:off x="7647623" y="2153245"/>
            <a:ext cx="2573060" cy="321588"/>
          </a:xfrm>
          <a:prstGeom prst="rect">
            <a:avLst/>
          </a:prstGeom>
          <a:noFill/>
          <a:ln/>
        </p:spPr>
        <p:txBody>
          <a:bodyPr wrap="none" lIns="0" tIns="0" rIns="0" bIns="0" rtlCol="0" anchor="t"/>
          <a:lstStyle/>
          <a:p>
            <a:pPr algn="l" indent="0" marL="0">
              <a:lnSpc>
                <a:spcPts val="2500"/>
              </a:lnSpc>
              <a:buNone/>
            </a:pPr>
            <a:r>
              <a:rPr lang="en-US" sz="2000" dirty="0">
                <a:solidFill>
                  <a:srgbClr val="3C3939"/>
                </a:solidFill>
                <a:latin typeface="Raleway" pitchFamily="34" charset="0"/>
                <a:ea typeface="Raleway" pitchFamily="34" charset="-122"/>
                <a:cs typeface="Raleway" pitchFamily="34" charset="-120"/>
              </a:rPr>
              <a:t>Purchase Frequency</a:t>
            </a:r>
            <a:endParaRPr lang="en-US" sz="2000" dirty="0"/>
          </a:p>
        </p:txBody>
      </p:sp>
      <p:sp>
        <p:nvSpPr>
          <p:cNvPr id="9" name="Text 6"/>
          <p:cNvSpPr/>
          <p:nvPr/>
        </p:nvSpPr>
        <p:spPr>
          <a:xfrm>
            <a:off x="7647623" y="2598301"/>
            <a:ext cx="6262330" cy="658654"/>
          </a:xfrm>
          <a:prstGeom prst="rect">
            <a:avLst/>
          </a:prstGeom>
          <a:noFill/>
          <a:ln/>
        </p:spPr>
        <p:txBody>
          <a:bodyPr wrap="square" lIns="0" tIns="0" rIns="0" bIns="0" rtlCol="0" anchor="t"/>
          <a:lstStyle/>
          <a:p>
            <a:pPr algn="l" indent="0" marL="0">
              <a:lnSpc>
                <a:spcPts val="2550"/>
              </a:lnSpc>
              <a:buNone/>
            </a:pPr>
            <a:r>
              <a:rPr lang="en-US" sz="1600" dirty="0">
                <a:solidFill>
                  <a:srgbClr val="3C3939"/>
                </a:solidFill>
                <a:latin typeface="Roboto" pitchFamily="34" charset="0"/>
                <a:ea typeface="Roboto" pitchFamily="34" charset="-122"/>
                <a:cs typeface="Roboto" pitchFamily="34" charset="-120"/>
              </a:rPr>
              <a:t>Analyzing the frequency of purchases helps identify loyal customers and understand the buying patterns of different customer segments.</a:t>
            </a:r>
            <a:endParaRPr lang="en-US" sz="1600" dirty="0"/>
          </a:p>
        </p:txBody>
      </p:sp>
      <p:sp>
        <p:nvSpPr>
          <p:cNvPr id="10" name="Shape 7"/>
          <p:cNvSpPr/>
          <p:nvPr/>
        </p:nvSpPr>
        <p:spPr>
          <a:xfrm>
            <a:off x="6724233" y="4119920"/>
            <a:ext cx="720447" cy="22860"/>
          </a:xfrm>
          <a:prstGeom prst="roundRect">
            <a:avLst>
              <a:gd name="adj" fmla="val 378194"/>
            </a:avLst>
          </a:prstGeom>
          <a:solidFill>
            <a:srgbClr val="C7C7D0"/>
          </a:solidFill>
          <a:ln/>
        </p:spPr>
      </p:sp>
      <p:sp>
        <p:nvSpPr>
          <p:cNvPr id="11" name="Shape 8"/>
          <p:cNvSpPr/>
          <p:nvPr/>
        </p:nvSpPr>
        <p:spPr>
          <a:xfrm>
            <a:off x="6284059" y="3899892"/>
            <a:ext cx="463034" cy="463034"/>
          </a:xfrm>
          <a:prstGeom prst="roundRect">
            <a:avLst>
              <a:gd name="adj" fmla="val 18671"/>
            </a:avLst>
          </a:prstGeom>
          <a:solidFill>
            <a:srgbClr val="E1E1EA"/>
          </a:solidFill>
          <a:ln w="7620">
            <a:solidFill>
              <a:srgbClr val="C7C7D0"/>
            </a:solidFill>
            <a:prstDash val="solid"/>
          </a:ln>
        </p:spPr>
      </p:sp>
      <p:sp>
        <p:nvSpPr>
          <p:cNvPr id="12" name="Text 9"/>
          <p:cNvSpPr/>
          <p:nvPr/>
        </p:nvSpPr>
        <p:spPr>
          <a:xfrm>
            <a:off x="6435150" y="3977045"/>
            <a:ext cx="160853" cy="308729"/>
          </a:xfrm>
          <a:prstGeom prst="rect">
            <a:avLst/>
          </a:prstGeom>
          <a:noFill/>
          <a:ln/>
        </p:spPr>
        <p:txBody>
          <a:bodyPr wrap="none" lIns="0" tIns="0" rIns="0" bIns="0" rtlCol="0" anchor="t"/>
          <a:lstStyle/>
          <a:p>
            <a:pPr algn="ctr" indent="0" marL="0">
              <a:lnSpc>
                <a:spcPts val="2400"/>
              </a:lnSpc>
              <a:buNone/>
            </a:pPr>
            <a:r>
              <a:rPr lang="en-US" sz="2400" dirty="0">
                <a:solidFill>
                  <a:srgbClr val="3C3939"/>
                </a:solidFill>
                <a:latin typeface="Raleway" pitchFamily="34" charset="0"/>
                <a:ea typeface="Raleway" pitchFamily="34" charset="-122"/>
                <a:cs typeface="Raleway" pitchFamily="34" charset="-120"/>
              </a:rPr>
              <a:t>2</a:t>
            </a:r>
            <a:endParaRPr lang="en-US" sz="2400" dirty="0"/>
          </a:p>
        </p:txBody>
      </p:sp>
      <p:sp>
        <p:nvSpPr>
          <p:cNvPr id="13" name="Text 10"/>
          <p:cNvSpPr/>
          <p:nvPr/>
        </p:nvSpPr>
        <p:spPr>
          <a:xfrm>
            <a:off x="7647623" y="3874175"/>
            <a:ext cx="2573060" cy="321588"/>
          </a:xfrm>
          <a:prstGeom prst="rect">
            <a:avLst/>
          </a:prstGeom>
          <a:noFill/>
          <a:ln/>
        </p:spPr>
        <p:txBody>
          <a:bodyPr wrap="none" lIns="0" tIns="0" rIns="0" bIns="0" rtlCol="0" anchor="t"/>
          <a:lstStyle/>
          <a:p>
            <a:pPr algn="l" indent="0" marL="0">
              <a:lnSpc>
                <a:spcPts val="2500"/>
              </a:lnSpc>
              <a:buNone/>
            </a:pPr>
            <a:r>
              <a:rPr lang="en-US" sz="2000" dirty="0">
                <a:solidFill>
                  <a:srgbClr val="3C3939"/>
                </a:solidFill>
                <a:latin typeface="Raleway" pitchFamily="34" charset="0"/>
                <a:ea typeface="Raleway" pitchFamily="34" charset="-122"/>
                <a:cs typeface="Raleway" pitchFamily="34" charset="-120"/>
              </a:rPr>
              <a:t>Average Order Value</a:t>
            </a:r>
            <a:endParaRPr lang="en-US" sz="2000" dirty="0"/>
          </a:p>
        </p:txBody>
      </p:sp>
      <p:sp>
        <p:nvSpPr>
          <p:cNvPr id="14" name="Text 11"/>
          <p:cNvSpPr/>
          <p:nvPr/>
        </p:nvSpPr>
        <p:spPr>
          <a:xfrm>
            <a:off x="7647623" y="4319230"/>
            <a:ext cx="6262330" cy="658654"/>
          </a:xfrm>
          <a:prstGeom prst="rect">
            <a:avLst/>
          </a:prstGeom>
          <a:noFill/>
          <a:ln/>
        </p:spPr>
        <p:txBody>
          <a:bodyPr wrap="square" lIns="0" tIns="0" rIns="0" bIns="0" rtlCol="0" anchor="t"/>
          <a:lstStyle/>
          <a:p>
            <a:pPr algn="l" indent="0" marL="0">
              <a:lnSpc>
                <a:spcPts val="2550"/>
              </a:lnSpc>
              <a:buNone/>
            </a:pPr>
            <a:r>
              <a:rPr lang="en-US" sz="1600" dirty="0">
                <a:solidFill>
                  <a:srgbClr val="3C3939"/>
                </a:solidFill>
                <a:latin typeface="Roboto" pitchFamily="34" charset="0"/>
                <a:ea typeface="Roboto" pitchFamily="34" charset="-122"/>
                <a:cs typeface="Roboto" pitchFamily="34" charset="-120"/>
              </a:rPr>
              <a:t>Evaluating the average value of customer orders provides insights into customer spending habits and potential upselling opportunities.</a:t>
            </a:r>
            <a:endParaRPr lang="en-US" sz="1600" dirty="0"/>
          </a:p>
        </p:txBody>
      </p:sp>
      <p:sp>
        <p:nvSpPr>
          <p:cNvPr id="15" name="Shape 12"/>
          <p:cNvSpPr/>
          <p:nvPr/>
        </p:nvSpPr>
        <p:spPr>
          <a:xfrm>
            <a:off x="6724233" y="5840849"/>
            <a:ext cx="720447" cy="22860"/>
          </a:xfrm>
          <a:prstGeom prst="roundRect">
            <a:avLst>
              <a:gd name="adj" fmla="val 378194"/>
            </a:avLst>
          </a:prstGeom>
          <a:solidFill>
            <a:srgbClr val="C7C7D0"/>
          </a:solidFill>
          <a:ln/>
        </p:spPr>
      </p:sp>
      <p:sp>
        <p:nvSpPr>
          <p:cNvPr id="16" name="Shape 13"/>
          <p:cNvSpPr/>
          <p:nvPr/>
        </p:nvSpPr>
        <p:spPr>
          <a:xfrm>
            <a:off x="6284059" y="5620822"/>
            <a:ext cx="463034" cy="463034"/>
          </a:xfrm>
          <a:prstGeom prst="roundRect">
            <a:avLst>
              <a:gd name="adj" fmla="val 18671"/>
            </a:avLst>
          </a:prstGeom>
          <a:solidFill>
            <a:srgbClr val="E1E1EA"/>
          </a:solidFill>
          <a:ln w="7620">
            <a:solidFill>
              <a:srgbClr val="C7C7D0"/>
            </a:solidFill>
            <a:prstDash val="solid"/>
          </a:ln>
        </p:spPr>
      </p:sp>
      <p:sp>
        <p:nvSpPr>
          <p:cNvPr id="17" name="Text 14"/>
          <p:cNvSpPr/>
          <p:nvPr/>
        </p:nvSpPr>
        <p:spPr>
          <a:xfrm>
            <a:off x="6433125" y="5697974"/>
            <a:ext cx="164902" cy="308729"/>
          </a:xfrm>
          <a:prstGeom prst="rect">
            <a:avLst/>
          </a:prstGeom>
          <a:noFill/>
          <a:ln/>
        </p:spPr>
        <p:txBody>
          <a:bodyPr wrap="none" lIns="0" tIns="0" rIns="0" bIns="0" rtlCol="0" anchor="t"/>
          <a:lstStyle/>
          <a:p>
            <a:pPr algn="ctr" indent="0" marL="0">
              <a:lnSpc>
                <a:spcPts val="2400"/>
              </a:lnSpc>
              <a:buNone/>
            </a:pPr>
            <a:r>
              <a:rPr lang="en-US" sz="2400" dirty="0">
                <a:solidFill>
                  <a:srgbClr val="3C3939"/>
                </a:solidFill>
                <a:latin typeface="Raleway" pitchFamily="34" charset="0"/>
                <a:ea typeface="Raleway" pitchFamily="34" charset="-122"/>
                <a:cs typeface="Raleway" pitchFamily="34" charset="-120"/>
              </a:rPr>
              <a:t>3</a:t>
            </a:r>
            <a:endParaRPr lang="en-US" sz="2400" dirty="0"/>
          </a:p>
        </p:txBody>
      </p:sp>
      <p:sp>
        <p:nvSpPr>
          <p:cNvPr id="18" name="Text 15"/>
          <p:cNvSpPr/>
          <p:nvPr/>
        </p:nvSpPr>
        <p:spPr>
          <a:xfrm>
            <a:off x="7647623" y="5595104"/>
            <a:ext cx="2573060" cy="321588"/>
          </a:xfrm>
          <a:prstGeom prst="rect">
            <a:avLst/>
          </a:prstGeom>
          <a:noFill/>
          <a:ln/>
        </p:spPr>
        <p:txBody>
          <a:bodyPr wrap="none" lIns="0" tIns="0" rIns="0" bIns="0" rtlCol="0" anchor="t"/>
          <a:lstStyle/>
          <a:p>
            <a:pPr algn="l" indent="0" marL="0">
              <a:lnSpc>
                <a:spcPts val="2500"/>
              </a:lnSpc>
              <a:buNone/>
            </a:pPr>
            <a:r>
              <a:rPr lang="en-US" sz="2000" dirty="0">
                <a:solidFill>
                  <a:srgbClr val="3C3939"/>
                </a:solidFill>
                <a:latin typeface="Raleway" pitchFamily="34" charset="0"/>
                <a:ea typeface="Raleway" pitchFamily="34" charset="-122"/>
                <a:cs typeface="Raleway" pitchFamily="34" charset="-120"/>
              </a:rPr>
              <a:t>Seasonal Trends</a:t>
            </a:r>
            <a:endParaRPr lang="en-US" sz="2000" dirty="0"/>
          </a:p>
        </p:txBody>
      </p:sp>
      <p:sp>
        <p:nvSpPr>
          <p:cNvPr id="19" name="Text 16"/>
          <p:cNvSpPr/>
          <p:nvPr/>
        </p:nvSpPr>
        <p:spPr>
          <a:xfrm>
            <a:off x="7647623" y="6040160"/>
            <a:ext cx="6262330" cy="987981"/>
          </a:xfrm>
          <a:prstGeom prst="rect">
            <a:avLst/>
          </a:prstGeom>
          <a:noFill/>
          <a:ln/>
        </p:spPr>
        <p:txBody>
          <a:bodyPr wrap="square" lIns="0" tIns="0" rIns="0" bIns="0" rtlCol="0" anchor="t"/>
          <a:lstStyle/>
          <a:p>
            <a:pPr algn="l" indent="0" marL="0">
              <a:lnSpc>
                <a:spcPts val="2550"/>
              </a:lnSpc>
              <a:buNone/>
            </a:pPr>
            <a:r>
              <a:rPr lang="en-US" sz="1600" dirty="0">
                <a:solidFill>
                  <a:srgbClr val="3C3939"/>
                </a:solidFill>
                <a:latin typeface="Roboto" pitchFamily="34" charset="0"/>
                <a:ea typeface="Roboto" pitchFamily="34" charset="-122"/>
                <a:cs typeface="Roboto" pitchFamily="34" charset="-120"/>
              </a:rPr>
              <a:t>Understanding seasonal variations in purchase behavior helps businesses optimize inventory management, pricing strategies, and marketing campaigns.</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17471" y="762000"/>
            <a:ext cx="7709059" cy="1281113"/>
          </a:xfrm>
          <a:prstGeom prst="rect">
            <a:avLst/>
          </a:prstGeom>
          <a:noFill/>
          <a:ln/>
        </p:spPr>
        <p:txBody>
          <a:bodyPr wrap="square" lIns="0" tIns="0" rIns="0" bIns="0" rtlCol="0" anchor="t"/>
          <a:lstStyle/>
          <a:p>
            <a:pPr indent="0" marL="0">
              <a:lnSpc>
                <a:spcPts val="5000"/>
              </a:lnSpc>
              <a:buNone/>
            </a:pPr>
            <a:r>
              <a:rPr lang="en-US" sz="4000" dirty="0">
                <a:solidFill>
                  <a:srgbClr val="1B1B27"/>
                </a:solidFill>
                <a:latin typeface="Raleway" pitchFamily="34" charset="0"/>
                <a:ea typeface="Raleway" pitchFamily="34" charset="-122"/>
                <a:cs typeface="Raleway" pitchFamily="34" charset="-120"/>
              </a:rPr>
              <a:t>Product Affinity and Cross-Selling Opportunities</a:t>
            </a:r>
            <a:endParaRPr lang="en-US" sz="4000" dirty="0"/>
          </a:p>
        </p:txBody>
      </p:sp>
      <p:pic>
        <p:nvPicPr>
          <p:cNvPr id="4" name="Image 1" descr="preencoded.png">    </p:cNvPr>
          <p:cNvPicPr>
            <a:picLocks noChangeAspect="1"/>
          </p:cNvPicPr>
          <p:nvPr/>
        </p:nvPicPr>
        <p:blipFill>
          <a:blip r:embed="rId2"/>
          <a:stretch>
            <a:fillRect/>
          </a:stretch>
        </p:blipFill>
        <p:spPr>
          <a:xfrm>
            <a:off x="717471" y="2350532"/>
            <a:ext cx="1024890" cy="1639967"/>
          </a:xfrm>
          <a:prstGeom prst="rect">
            <a:avLst/>
          </a:prstGeom>
        </p:spPr>
      </p:pic>
      <p:sp>
        <p:nvSpPr>
          <p:cNvPr id="5" name="Text 1"/>
          <p:cNvSpPr/>
          <p:nvPr/>
        </p:nvSpPr>
        <p:spPr>
          <a:xfrm>
            <a:off x="2049780" y="2555438"/>
            <a:ext cx="2562463" cy="320278"/>
          </a:xfrm>
          <a:prstGeom prst="rect">
            <a:avLst/>
          </a:prstGeom>
          <a:noFill/>
          <a:ln/>
        </p:spPr>
        <p:txBody>
          <a:bodyPr wrap="none" lIns="0" tIns="0" rIns="0" bIns="0" rtlCol="0" anchor="t"/>
          <a:lstStyle/>
          <a:p>
            <a:pPr algn="l" indent="0" marL="0">
              <a:lnSpc>
                <a:spcPts val="2500"/>
              </a:lnSpc>
              <a:buNone/>
            </a:pPr>
            <a:r>
              <a:rPr lang="en-US" sz="2000" dirty="0">
                <a:solidFill>
                  <a:srgbClr val="3C3939"/>
                </a:solidFill>
                <a:latin typeface="Raleway" pitchFamily="34" charset="0"/>
                <a:ea typeface="Raleway" pitchFamily="34" charset="-122"/>
                <a:cs typeface="Raleway" pitchFamily="34" charset="-120"/>
              </a:rPr>
              <a:t>Product Bundling</a:t>
            </a:r>
            <a:endParaRPr lang="en-US" sz="2000" dirty="0"/>
          </a:p>
        </p:txBody>
      </p:sp>
      <p:sp>
        <p:nvSpPr>
          <p:cNvPr id="6" name="Text 2"/>
          <p:cNvSpPr/>
          <p:nvPr/>
        </p:nvSpPr>
        <p:spPr>
          <a:xfrm>
            <a:off x="2049780" y="2998708"/>
            <a:ext cx="6376749" cy="656034"/>
          </a:xfrm>
          <a:prstGeom prst="rect">
            <a:avLst/>
          </a:prstGeom>
          <a:noFill/>
          <a:ln/>
        </p:spPr>
        <p:txBody>
          <a:bodyPr wrap="square" lIns="0" tIns="0" rIns="0" bIns="0" rtlCol="0" anchor="t"/>
          <a:lstStyle/>
          <a:p>
            <a:pPr algn="l" indent="0" marL="0">
              <a:lnSpc>
                <a:spcPts val="2550"/>
              </a:lnSpc>
              <a:buNone/>
            </a:pPr>
            <a:r>
              <a:rPr lang="en-US" sz="1600" dirty="0">
                <a:solidFill>
                  <a:srgbClr val="3C3939"/>
                </a:solidFill>
                <a:latin typeface="Roboto" pitchFamily="34" charset="0"/>
                <a:ea typeface="Roboto" pitchFamily="34" charset="-122"/>
                <a:cs typeface="Roboto" pitchFamily="34" charset="-120"/>
              </a:rPr>
              <a:t>Identifying products frequently purchased together allows for creating attractive product bundles and increasing average order values.</a:t>
            </a:r>
            <a:endParaRPr lang="en-US" sz="1600" dirty="0"/>
          </a:p>
        </p:txBody>
      </p:sp>
      <p:pic>
        <p:nvPicPr>
          <p:cNvPr id="7" name="Image 2" descr="preencoded.png">    </p:cNvPr>
          <p:cNvPicPr>
            <a:picLocks noChangeAspect="1"/>
          </p:cNvPicPr>
          <p:nvPr/>
        </p:nvPicPr>
        <p:blipFill>
          <a:blip r:embed="rId3"/>
          <a:stretch>
            <a:fillRect/>
          </a:stretch>
        </p:blipFill>
        <p:spPr>
          <a:xfrm>
            <a:off x="717471" y="3990499"/>
            <a:ext cx="1024890" cy="1837134"/>
          </a:xfrm>
          <a:prstGeom prst="rect">
            <a:avLst/>
          </a:prstGeom>
        </p:spPr>
      </p:pic>
      <p:sp>
        <p:nvSpPr>
          <p:cNvPr id="8" name="Text 3"/>
          <p:cNvSpPr/>
          <p:nvPr/>
        </p:nvSpPr>
        <p:spPr>
          <a:xfrm>
            <a:off x="2049780" y="4195405"/>
            <a:ext cx="2832021" cy="320278"/>
          </a:xfrm>
          <a:prstGeom prst="rect">
            <a:avLst/>
          </a:prstGeom>
          <a:noFill/>
          <a:ln/>
        </p:spPr>
        <p:txBody>
          <a:bodyPr wrap="none" lIns="0" tIns="0" rIns="0" bIns="0" rtlCol="0" anchor="t"/>
          <a:lstStyle/>
          <a:p>
            <a:pPr algn="l" indent="0" marL="0">
              <a:lnSpc>
                <a:spcPts val="2500"/>
              </a:lnSpc>
              <a:buNone/>
            </a:pPr>
            <a:r>
              <a:rPr lang="en-US" sz="2000" dirty="0">
                <a:solidFill>
                  <a:srgbClr val="3C3939"/>
                </a:solidFill>
                <a:latin typeface="Raleway" pitchFamily="34" charset="0"/>
                <a:ea typeface="Raleway" pitchFamily="34" charset="-122"/>
                <a:cs typeface="Raleway" pitchFamily="34" charset="-120"/>
              </a:rPr>
              <a:t>Cross-Selling Strategies</a:t>
            </a:r>
            <a:endParaRPr lang="en-US" sz="2000" dirty="0"/>
          </a:p>
        </p:txBody>
      </p:sp>
      <p:sp>
        <p:nvSpPr>
          <p:cNvPr id="9" name="Text 4"/>
          <p:cNvSpPr/>
          <p:nvPr/>
        </p:nvSpPr>
        <p:spPr>
          <a:xfrm>
            <a:off x="2049780" y="4638675"/>
            <a:ext cx="6376749" cy="984052"/>
          </a:xfrm>
          <a:prstGeom prst="rect">
            <a:avLst/>
          </a:prstGeom>
          <a:noFill/>
          <a:ln/>
        </p:spPr>
        <p:txBody>
          <a:bodyPr wrap="square" lIns="0" tIns="0" rIns="0" bIns="0" rtlCol="0" anchor="t"/>
          <a:lstStyle/>
          <a:p>
            <a:pPr algn="l" indent="0" marL="0">
              <a:lnSpc>
                <a:spcPts val="2550"/>
              </a:lnSpc>
              <a:buNone/>
            </a:pPr>
            <a:r>
              <a:rPr lang="en-US" sz="1600" dirty="0">
                <a:solidFill>
                  <a:srgbClr val="3C3939"/>
                </a:solidFill>
                <a:latin typeface="Roboto" pitchFamily="34" charset="0"/>
                <a:ea typeface="Roboto" pitchFamily="34" charset="-122"/>
                <a:cs typeface="Roboto" pitchFamily="34" charset="-120"/>
              </a:rPr>
              <a:t>Understanding which products customers are likely to purchase based on their previous buying behavior enables effective cross-selling campaigns.</a:t>
            </a:r>
            <a:endParaRPr lang="en-US" sz="1600" dirty="0"/>
          </a:p>
        </p:txBody>
      </p:sp>
      <p:pic>
        <p:nvPicPr>
          <p:cNvPr id="10" name="Image 3" descr="preencoded.png">    </p:cNvPr>
          <p:cNvPicPr>
            <a:picLocks noChangeAspect="1"/>
          </p:cNvPicPr>
          <p:nvPr/>
        </p:nvPicPr>
        <p:blipFill>
          <a:blip r:embed="rId4"/>
          <a:stretch>
            <a:fillRect/>
          </a:stretch>
        </p:blipFill>
        <p:spPr>
          <a:xfrm>
            <a:off x="717471" y="5827633"/>
            <a:ext cx="1024890" cy="1639967"/>
          </a:xfrm>
          <a:prstGeom prst="rect">
            <a:avLst/>
          </a:prstGeom>
        </p:spPr>
      </p:pic>
      <p:sp>
        <p:nvSpPr>
          <p:cNvPr id="11" name="Text 5"/>
          <p:cNvSpPr/>
          <p:nvPr/>
        </p:nvSpPr>
        <p:spPr>
          <a:xfrm>
            <a:off x="2049780" y="6032540"/>
            <a:ext cx="3241000" cy="320278"/>
          </a:xfrm>
          <a:prstGeom prst="rect">
            <a:avLst/>
          </a:prstGeom>
          <a:noFill/>
          <a:ln/>
        </p:spPr>
        <p:txBody>
          <a:bodyPr wrap="none" lIns="0" tIns="0" rIns="0" bIns="0" rtlCol="0" anchor="t"/>
          <a:lstStyle/>
          <a:p>
            <a:pPr algn="l" indent="0" marL="0">
              <a:lnSpc>
                <a:spcPts val="2500"/>
              </a:lnSpc>
              <a:buNone/>
            </a:pPr>
            <a:r>
              <a:rPr lang="en-US" sz="2000" dirty="0">
                <a:solidFill>
                  <a:srgbClr val="3C3939"/>
                </a:solidFill>
                <a:latin typeface="Raleway" pitchFamily="34" charset="0"/>
                <a:ea typeface="Raleway" pitchFamily="34" charset="-122"/>
                <a:cs typeface="Raleway" pitchFamily="34" charset="-120"/>
              </a:rPr>
              <a:t>Product Recommendations</a:t>
            </a:r>
            <a:endParaRPr lang="en-US" sz="2000" dirty="0"/>
          </a:p>
        </p:txBody>
      </p:sp>
      <p:sp>
        <p:nvSpPr>
          <p:cNvPr id="12" name="Text 6"/>
          <p:cNvSpPr/>
          <p:nvPr/>
        </p:nvSpPr>
        <p:spPr>
          <a:xfrm>
            <a:off x="2049780" y="6475809"/>
            <a:ext cx="6376749" cy="656034"/>
          </a:xfrm>
          <a:prstGeom prst="rect">
            <a:avLst/>
          </a:prstGeom>
          <a:noFill/>
          <a:ln/>
        </p:spPr>
        <p:txBody>
          <a:bodyPr wrap="square" lIns="0" tIns="0" rIns="0" bIns="0" rtlCol="0" anchor="t"/>
          <a:lstStyle/>
          <a:p>
            <a:pPr algn="l" indent="0" marL="0">
              <a:lnSpc>
                <a:spcPts val="2550"/>
              </a:lnSpc>
              <a:buNone/>
            </a:pPr>
            <a:r>
              <a:rPr lang="en-US" sz="1600" dirty="0">
                <a:solidFill>
                  <a:srgbClr val="3C3939"/>
                </a:solidFill>
                <a:latin typeface="Roboto" pitchFamily="34" charset="0"/>
                <a:ea typeface="Roboto" pitchFamily="34" charset="-122"/>
                <a:cs typeface="Roboto" pitchFamily="34" charset="-120"/>
              </a:rPr>
              <a:t>Personalized product recommendations based on past purchases and browsing history enhance customer experience and drive sales.</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58071" y="595551"/>
            <a:ext cx="12176641" cy="676870"/>
          </a:xfrm>
          <a:prstGeom prst="rect">
            <a:avLst/>
          </a:prstGeom>
          <a:noFill/>
          <a:ln/>
        </p:spPr>
        <p:txBody>
          <a:bodyPr wrap="none" lIns="0" tIns="0" rIns="0" bIns="0" rtlCol="0" anchor="t"/>
          <a:lstStyle/>
          <a:p>
            <a:pPr indent="0" marL="0">
              <a:lnSpc>
                <a:spcPts val="5300"/>
              </a:lnSpc>
              <a:buNone/>
            </a:pPr>
            <a:r>
              <a:rPr lang="en-US" sz="4250" dirty="0">
                <a:solidFill>
                  <a:srgbClr val="1B1B27"/>
                </a:solidFill>
                <a:latin typeface="Raleway" pitchFamily="34" charset="0"/>
                <a:ea typeface="Raleway" pitchFamily="34" charset="-122"/>
                <a:cs typeface="Raleway" pitchFamily="34" charset="-120"/>
              </a:rPr>
              <a:t>Customer Segmentation and Targeted Marketing</a:t>
            </a:r>
            <a:endParaRPr lang="en-US" sz="4250" dirty="0"/>
          </a:p>
        </p:txBody>
      </p:sp>
      <p:pic>
        <p:nvPicPr>
          <p:cNvPr id="3" name="Image 0" descr="preencoded.png">    </p:cNvPr>
          <p:cNvPicPr>
            <a:picLocks noChangeAspect="1"/>
          </p:cNvPicPr>
          <p:nvPr/>
        </p:nvPicPr>
        <p:blipFill>
          <a:blip r:embed="rId1"/>
          <a:stretch>
            <a:fillRect/>
          </a:stretch>
        </p:blipFill>
        <p:spPr>
          <a:xfrm>
            <a:off x="2954655" y="1705570"/>
            <a:ext cx="2163842" cy="1940838"/>
          </a:xfrm>
          <a:prstGeom prst="rect">
            <a:avLst/>
          </a:prstGeom>
        </p:spPr>
      </p:pic>
      <p:sp>
        <p:nvSpPr>
          <p:cNvPr id="4" name="Text 1"/>
          <p:cNvSpPr/>
          <p:nvPr/>
        </p:nvSpPr>
        <p:spPr>
          <a:xfrm>
            <a:off x="3978593" y="2717959"/>
            <a:ext cx="115848" cy="433149"/>
          </a:xfrm>
          <a:prstGeom prst="rect">
            <a:avLst/>
          </a:prstGeom>
          <a:noFill/>
          <a:ln/>
        </p:spPr>
        <p:txBody>
          <a:bodyPr wrap="none" lIns="0" tIns="0" rIns="0" bIns="0" rtlCol="0" anchor="t"/>
          <a:lstStyle/>
          <a:p>
            <a:pPr algn="ctr" indent="0" marL="0">
              <a:lnSpc>
                <a:spcPts val="3400"/>
              </a:lnSpc>
              <a:buNone/>
            </a:pPr>
            <a:r>
              <a:rPr lang="en-US" sz="2100" dirty="0">
                <a:solidFill>
                  <a:srgbClr val="3C3939"/>
                </a:solidFill>
                <a:latin typeface="Raleway" pitchFamily="34" charset="0"/>
                <a:ea typeface="Raleway" pitchFamily="34" charset="-122"/>
                <a:cs typeface="Raleway" pitchFamily="34" charset="-120"/>
              </a:rPr>
              <a:t>1</a:t>
            </a:r>
            <a:endParaRPr lang="en-US" sz="2100" dirty="0"/>
          </a:p>
        </p:txBody>
      </p:sp>
      <p:sp>
        <p:nvSpPr>
          <p:cNvPr id="5" name="Text 2"/>
          <p:cNvSpPr/>
          <p:nvPr/>
        </p:nvSpPr>
        <p:spPr>
          <a:xfrm>
            <a:off x="5335072" y="2095381"/>
            <a:ext cx="2827020" cy="338376"/>
          </a:xfrm>
          <a:prstGeom prst="rect">
            <a:avLst/>
          </a:prstGeom>
          <a:noFill/>
          <a:ln/>
        </p:spPr>
        <p:txBody>
          <a:bodyPr wrap="none" lIns="0" tIns="0" rIns="0" bIns="0" rtlCol="0" anchor="t"/>
          <a:lstStyle/>
          <a:p>
            <a:pPr algn="l" indent="0" marL="0">
              <a:lnSpc>
                <a:spcPts val="2650"/>
              </a:lnSpc>
              <a:buNone/>
            </a:pPr>
            <a:r>
              <a:rPr lang="en-US" sz="2100" dirty="0">
                <a:solidFill>
                  <a:srgbClr val="3C3939"/>
                </a:solidFill>
                <a:latin typeface="Raleway" pitchFamily="34" charset="0"/>
                <a:ea typeface="Raleway" pitchFamily="34" charset="-122"/>
                <a:cs typeface="Raleway" pitchFamily="34" charset="-120"/>
              </a:rPr>
              <a:t>High-Value Customers</a:t>
            </a:r>
            <a:endParaRPr lang="en-US" sz="2100" dirty="0"/>
          </a:p>
        </p:txBody>
      </p:sp>
      <p:sp>
        <p:nvSpPr>
          <p:cNvPr id="6" name="Text 3"/>
          <p:cNvSpPr/>
          <p:nvPr/>
        </p:nvSpPr>
        <p:spPr>
          <a:xfrm>
            <a:off x="5335072" y="2563654"/>
            <a:ext cx="8320683" cy="692944"/>
          </a:xfrm>
          <a:prstGeom prst="rect">
            <a:avLst/>
          </a:prstGeom>
          <a:noFill/>
          <a:ln/>
        </p:spPr>
        <p:txBody>
          <a:bodyPr wrap="square" lIns="0" tIns="0" rIns="0" bIns="0" rtlCol="0" anchor="t"/>
          <a:lstStyle/>
          <a:p>
            <a:pPr algn="l" indent="0" marL="0">
              <a:lnSpc>
                <a:spcPts val="2700"/>
              </a:lnSpc>
              <a:buNone/>
            </a:pPr>
            <a:r>
              <a:rPr lang="en-US" sz="1700" dirty="0">
                <a:solidFill>
                  <a:srgbClr val="3C3939"/>
                </a:solidFill>
                <a:latin typeface="Roboto" pitchFamily="34" charset="0"/>
                <a:ea typeface="Roboto" pitchFamily="34" charset="-122"/>
                <a:cs typeface="Roboto" pitchFamily="34" charset="-120"/>
              </a:rPr>
              <a:t>These customers are loyal and spend significant amounts, requiring personalized attention and loyalty programs.</a:t>
            </a:r>
            <a:endParaRPr lang="en-US" sz="1700" dirty="0"/>
          </a:p>
        </p:txBody>
      </p:sp>
      <p:sp>
        <p:nvSpPr>
          <p:cNvPr id="7" name="Shape 4"/>
          <p:cNvSpPr/>
          <p:nvPr/>
        </p:nvSpPr>
        <p:spPr>
          <a:xfrm>
            <a:off x="5172551" y="3658195"/>
            <a:ext cx="8645723" cy="15240"/>
          </a:xfrm>
          <a:prstGeom prst="roundRect">
            <a:avLst>
              <a:gd name="adj" fmla="val 596928"/>
            </a:avLst>
          </a:prstGeom>
          <a:solidFill>
            <a:srgbClr val="C7C7D0"/>
          </a:solidFill>
          <a:ln/>
        </p:spPr>
      </p:sp>
      <p:pic>
        <p:nvPicPr>
          <p:cNvPr id="8" name="Image 1" descr="preencoded.png">    </p:cNvPr>
          <p:cNvPicPr>
            <a:picLocks noChangeAspect="1"/>
          </p:cNvPicPr>
          <p:nvPr/>
        </p:nvPicPr>
        <p:blipFill>
          <a:blip r:embed="rId2"/>
          <a:stretch>
            <a:fillRect/>
          </a:stretch>
        </p:blipFill>
        <p:spPr>
          <a:xfrm>
            <a:off x="1872734" y="3700463"/>
            <a:ext cx="4327684" cy="1940838"/>
          </a:xfrm>
          <a:prstGeom prst="rect">
            <a:avLst/>
          </a:prstGeom>
        </p:spPr>
      </p:pic>
      <p:sp>
        <p:nvSpPr>
          <p:cNvPr id="9" name="Text 5"/>
          <p:cNvSpPr/>
          <p:nvPr/>
        </p:nvSpPr>
        <p:spPr>
          <a:xfrm>
            <a:off x="3965972" y="4454247"/>
            <a:ext cx="141089" cy="433149"/>
          </a:xfrm>
          <a:prstGeom prst="rect">
            <a:avLst/>
          </a:prstGeom>
          <a:noFill/>
          <a:ln/>
        </p:spPr>
        <p:txBody>
          <a:bodyPr wrap="none" lIns="0" tIns="0" rIns="0" bIns="0" rtlCol="0" anchor="t"/>
          <a:lstStyle/>
          <a:p>
            <a:pPr algn="ctr" indent="0" marL="0">
              <a:lnSpc>
                <a:spcPts val="3400"/>
              </a:lnSpc>
              <a:buNone/>
            </a:pPr>
            <a:r>
              <a:rPr lang="en-US" sz="2100" dirty="0">
                <a:solidFill>
                  <a:srgbClr val="3C3939"/>
                </a:solidFill>
                <a:latin typeface="Raleway" pitchFamily="34" charset="0"/>
                <a:ea typeface="Raleway" pitchFamily="34" charset="-122"/>
                <a:cs typeface="Raleway" pitchFamily="34" charset="-120"/>
              </a:rPr>
              <a:t>2</a:t>
            </a:r>
            <a:endParaRPr lang="en-US" sz="2100" dirty="0"/>
          </a:p>
        </p:txBody>
      </p:sp>
      <p:sp>
        <p:nvSpPr>
          <p:cNvPr id="10" name="Text 6"/>
          <p:cNvSpPr/>
          <p:nvPr/>
        </p:nvSpPr>
        <p:spPr>
          <a:xfrm>
            <a:off x="6416993" y="4090273"/>
            <a:ext cx="2707958" cy="338376"/>
          </a:xfrm>
          <a:prstGeom prst="rect">
            <a:avLst/>
          </a:prstGeom>
          <a:noFill/>
          <a:ln/>
        </p:spPr>
        <p:txBody>
          <a:bodyPr wrap="none" lIns="0" tIns="0" rIns="0" bIns="0" rtlCol="0" anchor="t"/>
          <a:lstStyle/>
          <a:p>
            <a:pPr algn="l" indent="0" marL="0">
              <a:lnSpc>
                <a:spcPts val="2650"/>
              </a:lnSpc>
              <a:buNone/>
            </a:pPr>
            <a:r>
              <a:rPr lang="en-US" sz="2100" dirty="0">
                <a:solidFill>
                  <a:srgbClr val="3C3939"/>
                </a:solidFill>
                <a:latin typeface="Raleway" pitchFamily="34" charset="0"/>
                <a:ea typeface="Raleway" pitchFamily="34" charset="-122"/>
                <a:cs typeface="Raleway" pitchFamily="34" charset="-120"/>
              </a:rPr>
              <a:t>Mid-Value Customers</a:t>
            </a:r>
            <a:endParaRPr lang="en-US" sz="2100" dirty="0"/>
          </a:p>
        </p:txBody>
      </p:sp>
      <p:sp>
        <p:nvSpPr>
          <p:cNvPr id="11" name="Text 7"/>
          <p:cNvSpPr/>
          <p:nvPr/>
        </p:nvSpPr>
        <p:spPr>
          <a:xfrm>
            <a:off x="6416993" y="4558546"/>
            <a:ext cx="7238762" cy="692944"/>
          </a:xfrm>
          <a:prstGeom prst="rect">
            <a:avLst/>
          </a:prstGeom>
          <a:noFill/>
          <a:ln/>
        </p:spPr>
        <p:txBody>
          <a:bodyPr wrap="square" lIns="0" tIns="0" rIns="0" bIns="0" rtlCol="0" anchor="t"/>
          <a:lstStyle/>
          <a:p>
            <a:pPr algn="l" indent="0" marL="0">
              <a:lnSpc>
                <a:spcPts val="2700"/>
              </a:lnSpc>
              <a:buNone/>
            </a:pPr>
            <a:r>
              <a:rPr lang="en-US" sz="1700" dirty="0">
                <a:solidFill>
                  <a:srgbClr val="3C3939"/>
                </a:solidFill>
                <a:latin typeface="Roboto" pitchFamily="34" charset="0"/>
                <a:ea typeface="Roboto" pitchFamily="34" charset="-122"/>
                <a:cs typeface="Roboto" pitchFamily="34" charset="-120"/>
              </a:rPr>
              <a:t>These customers are a good balance of frequency and value, requiring targeted promotions and product recommendations.</a:t>
            </a:r>
            <a:endParaRPr lang="en-US" sz="1700" dirty="0"/>
          </a:p>
        </p:txBody>
      </p:sp>
      <p:sp>
        <p:nvSpPr>
          <p:cNvPr id="12" name="Shape 8"/>
          <p:cNvSpPr/>
          <p:nvPr/>
        </p:nvSpPr>
        <p:spPr>
          <a:xfrm>
            <a:off x="6254472" y="5653088"/>
            <a:ext cx="7563803" cy="15240"/>
          </a:xfrm>
          <a:prstGeom prst="roundRect">
            <a:avLst>
              <a:gd name="adj" fmla="val 596928"/>
            </a:avLst>
          </a:prstGeom>
          <a:solidFill>
            <a:srgbClr val="C7C7D0"/>
          </a:solidFill>
          <a:ln/>
        </p:spPr>
      </p:sp>
      <p:pic>
        <p:nvPicPr>
          <p:cNvPr id="13" name="Image 2" descr="preencoded.png">    </p:cNvPr>
          <p:cNvPicPr>
            <a:picLocks noChangeAspect="1"/>
          </p:cNvPicPr>
          <p:nvPr/>
        </p:nvPicPr>
        <p:blipFill>
          <a:blip r:embed="rId3"/>
          <a:stretch>
            <a:fillRect/>
          </a:stretch>
        </p:blipFill>
        <p:spPr>
          <a:xfrm>
            <a:off x="790813" y="5695355"/>
            <a:ext cx="6491526" cy="1940838"/>
          </a:xfrm>
          <a:prstGeom prst="rect">
            <a:avLst/>
          </a:prstGeom>
        </p:spPr>
      </p:pic>
      <p:sp>
        <p:nvSpPr>
          <p:cNvPr id="14" name="Text 9"/>
          <p:cNvSpPr/>
          <p:nvPr/>
        </p:nvSpPr>
        <p:spPr>
          <a:xfrm>
            <a:off x="3964305" y="6449139"/>
            <a:ext cx="144542" cy="433149"/>
          </a:xfrm>
          <a:prstGeom prst="rect">
            <a:avLst/>
          </a:prstGeom>
          <a:noFill/>
          <a:ln/>
        </p:spPr>
        <p:txBody>
          <a:bodyPr wrap="none" lIns="0" tIns="0" rIns="0" bIns="0" rtlCol="0" anchor="t"/>
          <a:lstStyle/>
          <a:p>
            <a:pPr algn="ctr" indent="0" marL="0">
              <a:lnSpc>
                <a:spcPts val="3400"/>
              </a:lnSpc>
              <a:buNone/>
            </a:pPr>
            <a:r>
              <a:rPr lang="en-US" sz="2100" dirty="0">
                <a:solidFill>
                  <a:srgbClr val="3C3939"/>
                </a:solidFill>
                <a:latin typeface="Raleway" pitchFamily="34" charset="0"/>
                <a:ea typeface="Raleway" pitchFamily="34" charset="-122"/>
                <a:cs typeface="Raleway" pitchFamily="34" charset="-120"/>
              </a:rPr>
              <a:t>3</a:t>
            </a:r>
            <a:endParaRPr lang="en-US" sz="2100" dirty="0"/>
          </a:p>
        </p:txBody>
      </p:sp>
      <p:sp>
        <p:nvSpPr>
          <p:cNvPr id="15" name="Text 10"/>
          <p:cNvSpPr/>
          <p:nvPr/>
        </p:nvSpPr>
        <p:spPr>
          <a:xfrm>
            <a:off x="7498913" y="5911929"/>
            <a:ext cx="2770703" cy="338376"/>
          </a:xfrm>
          <a:prstGeom prst="rect">
            <a:avLst/>
          </a:prstGeom>
          <a:noFill/>
          <a:ln/>
        </p:spPr>
        <p:txBody>
          <a:bodyPr wrap="none" lIns="0" tIns="0" rIns="0" bIns="0" rtlCol="0" anchor="t"/>
          <a:lstStyle/>
          <a:p>
            <a:pPr algn="l" indent="0" marL="0">
              <a:lnSpc>
                <a:spcPts val="2650"/>
              </a:lnSpc>
              <a:buNone/>
            </a:pPr>
            <a:r>
              <a:rPr lang="en-US" sz="2100" dirty="0">
                <a:solidFill>
                  <a:srgbClr val="3C3939"/>
                </a:solidFill>
                <a:latin typeface="Raleway" pitchFamily="34" charset="0"/>
                <a:ea typeface="Raleway" pitchFamily="34" charset="-122"/>
                <a:cs typeface="Raleway" pitchFamily="34" charset="-120"/>
              </a:rPr>
              <a:t>Low-Value Customers</a:t>
            </a:r>
            <a:endParaRPr lang="en-US" sz="2100" dirty="0"/>
          </a:p>
        </p:txBody>
      </p:sp>
      <p:sp>
        <p:nvSpPr>
          <p:cNvPr id="16" name="Text 11"/>
          <p:cNvSpPr/>
          <p:nvPr/>
        </p:nvSpPr>
        <p:spPr>
          <a:xfrm>
            <a:off x="7498913" y="6380202"/>
            <a:ext cx="6156841" cy="1039416"/>
          </a:xfrm>
          <a:prstGeom prst="rect">
            <a:avLst/>
          </a:prstGeom>
          <a:noFill/>
          <a:ln/>
        </p:spPr>
        <p:txBody>
          <a:bodyPr wrap="square" lIns="0" tIns="0" rIns="0" bIns="0" rtlCol="0" anchor="t"/>
          <a:lstStyle/>
          <a:p>
            <a:pPr algn="l" indent="0" marL="0">
              <a:lnSpc>
                <a:spcPts val="2700"/>
              </a:lnSpc>
              <a:buNone/>
            </a:pPr>
            <a:r>
              <a:rPr lang="en-US" sz="1700" dirty="0">
                <a:solidFill>
                  <a:srgbClr val="3C3939"/>
                </a:solidFill>
                <a:latin typeface="Roboto" pitchFamily="34" charset="0"/>
                <a:ea typeface="Roboto" pitchFamily="34" charset="-122"/>
                <a:cs typeface="Roboto" pitchFamily="34" charset="-120"/>
              </a:rPr>
              <a:t>These customers have low purchase frequency and value, requiring strategic reactivation campaigns and incentivized offers.</a:t>
            </a:r>
            <a:endParaRPr lang="en-US"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734020"/>
            <a:ext cx="8829556" cy="708779"/>
          </a:xfrm>
          <a:prstGeom prst="rect">
            <a:avLst/>
          </a:prstGeom>
          <a:noFill/>
          <a:ln/>
        </p:spPr>
        <p:txBody>
          <a:bodyPr wrap="none" lIns="0" tIns="0" rIns="0" bIns="0" rtlCol="0" anchor="t"/>
          <a:lstStyle/>
          <a:p>
            <a:pPr indent="0" marL="0">
              <a:lnSpc>
                <a:spcPts val="5550"/>
              </a:lnSpc>
              <a:buNone/>
            </a:pPr>
            <a:r>
              <a:rPr lang="en-US" sz="4450" dirty="0">
                <a:solidFill>
                  <a:srgbClr val="1B1B27"/>
                </a:solidFill>
                <a:latin typeface="Raleway" pitchFamily="34" charset="0"/>
                <a:ea typeface="Raleway" pitchFamily="34" charset="-122"/>
                <a:cs typeface="Raleway" pitchFamily="34" charset="-120"/>
              </a:rPr>
              <a:t>Identifying High-Value Customers</a:t>
            </a:r>
            <a:endParaRPr lang="en-US" sz="4450" dirty="0"/>
          </a:p>
        </p:txBody>
      </p:sp>
      <p:sp>
        <p:nvSpPr>
          <p:cNvPr id="3" name="Shape 1"/>
          <p:cNvSpPr/>
          <p:nvPr/>
        </p:nvSpPr>
        <p:spPr>
          <a:xfrm>
            <a:off x="793790" y="1896428"/>
            <a:ext cx="2173724" cy="1669852"/>
          </a:xfrm>
          <a:prstGeom prst="roundRect">
            <a:avLst>
              <a:gd name="adj" fmla="val 5705"/>
            </a:avLst>
          </a:prstGeom>
          <a:solidFill>
            <a:srgbClr val="E1E1EA"/>
          </a:solidFill>
          <a:ln w="7620">
            <a:solidFill>
              <a:srgbClr val="C7C7D0"/>
            </a:solidFill>
            <a:prstDash val="solid"/>
          </a:ln>
        </p:spPr>
      </p:sp>
      <p:sp>
        <p:nvSpPr>
          <p:cNvPr id="4" name="Text 2"/>
          <p:cNvSpPr/>
          <p:nvPr/>
        </p:nvSpPr>
        <p:spPr>
          <a:xfrm>
            <a:off x="1028224" y="2504599"/>
            <a:ext cx="121325" cy="453509"/>
          </a:xfrm>
          <a:prstGeom prst="rect">
            <a:avLst/>
          </a:prstGeom>
          <a:noFill/>
          <a:ln/>
        </p:spPr>
        <p:txBody>
          <a:bodyPr wrap="none" lIns="0" tIns="0" rIns="0" bIns="0" rtlCol="0" anchor="t"/>
          <a:lstStyle/>
          <a:p>
            <a:pPr algn="ctr" indent="0" marL="0">
              <a:lnSpc>
                <a:spcPts val="3550"/>
              </a:lnSpc>
              <a:buNone/>
            </a:pPr>
            <a:r>
              <a:rPr lang="en-US" sz="2200" dirty="0">
                <a:solidFill>
                  <a:srgbClr val="3C3939"/>
                </a:solidFill>
                <a:latin typeface="Raleway" pitchFamily="34" charset="0"/>
                <a:ea typeface="Raleway" pitchFamily="34" charset="-122"/>
                <a:cs typeface="Raleway" pitchFamily="34" charset="-120"/>
              </a:rPr>
              <a:t>1</a:t>
            </a:r>
            <a:endParaRPr lang="en-US" sz="2200" dirty="0"/>
          </a:p>
        </p:txBody>
      </p:sp>
      <p:sp>
        <p:nvSpPr>
          <p:cNvPr id="5" name="Text 3"/>
          <p:cNvSpPr/>
          <p:nvPr/>
        </p:nvSpPr>
        <p:spPr>
          <a:xfrm>
            <a:off x="3194328" y="2123242"/>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3C3939"/>
                </a:solidFill>
                <a:latin typeface="Raleway" pitchFamily="34" charset="0"/>
                <a:ea typeface="Raleway" pitchFamily="34" charset="-122"/>
                <a:cs typeface="Raleway" pitchFamily="34" charset="-120"/>
              </a:rPr>
              <a:t>RFM Analysis</a:t>
            </a:r>
            <a:endParaRPr lang="en-US" sz="2200" dirty="0"/>
          </a:p>
        </p:txBody>
      </p:sp>
      <p:sp>
        <p:nvSpPr>
          <p:cNvPr id="6" name="Text 4"/>
          <p:cNvSpPr/>
          <p:nvPr/>
        </p:nvSpPr>
        <p:spPr>
          <a:xfrm>
            <a:off x="3194328" y="2613660"/>
            <a:ext cx="10415468" cy="725805"/>
          </a:xfrm>
          <a:prstGeom prst="rect">
            <a:avLst/>
          </a:prstGeom>
          <a:noFill/>
          <a:ln/>
        </p:spPr>
        <p:txBody>
          <a:bodyPr wrap="square" lIns="0" tIns="0" rIns="0" bIns="0" rtlCol="0" anchor="t"/>
          <a:lstStyle/>
          <a:p>
            <a:pPr algn="l" indent="0" marL="0">
              <a:lnSpc>
                <a:spcPts val="2850"/>
              </a:lnSpc>
              <a:buNone/>
            </a:pPr>
            <a:r>
              <a:rPr lang="en-US" sz="1750" dirty="0">
                <a:solidFill>
                  <a:srgbClr val="3C3939"/>
                </a:solidFill>
                <a:latin typeface="Roboto" pitchFamily="34" charset="0"/>
                <a:ea typeface="Roboto" pitchFamily="34" charset="-122"/>
                <a:cs typeface="Roboto" pitchFamily="34" charset="-120"/>
              </a:rPr>
              <a:t>Analyzing recency, frequency, and monetary value of purchases allows for identifying high-value customers and understanding their behavior patterns.</a:t>
            </a:r>
            <a:endParaRPr lang="en-US" sz="1750" dirty="0"/>
          </a:p>
        </p:txBody>
      </p:sp>
      <p:sp>
        <p:nvSpPr>
          <p:cNvPr id="7" name="Shape 5"/>
          <p:cNvSpPr/>
          <p:nvPr/>
        </p:nvSpPr>
        <p:spPr>
          <a:xfrm>
            <a:off x="3080861" y="3551039"/>
            <a:ext cx="10642402" cy="15240"/>
          </a:xfrm>
          <a:prstGeom prst="roundRect">
            <a:avLst>
              <a:gd name="adj" fmla="val 625116"/>
            </a:avLst>
          </a:prstGeom>
          <a:solidFill>
            <a:srgbClr val="C7C7D0"/>
          </a:solidFill>
          <a:ln/>
        </p:spPr>
      </p:sp>
      <p:sp>
        <p:nvSpPr>
          <p:cNvPr id="8" name="Shape 6"/>
          <p:cNvSpPr/>
          <p:nvPr/>
        </p:nvSpPr>
        <p:spPr>
          <a:xfrm>
            <a:off x="793790" y="3679627"/>
            <a:ext cx="4347567" cy="1669852"/>
          </a:xfrm>
          <a:prstGeom prst="roundRect">
            <a:avLst>
              <a:gd name="adj" fmla="val 5705"/>
            </a:avLst>
          </a:prstGeom>
          <a:solidFill>
            <a:srgbClr val="E1E1EA"/>
          </a:solidFill>
          <a:ln w="7620">
            <a:solidFill>
              <a:srgbClr val="C7C7D0"/>
            </a:solidFill>
            <a:prstDash val="solid"/>
          </a:ln>
        </p:spPr>
      </p:sp>
      <p:sp>
        <p:nvSpPr>
          <p:cNvPr id="9" name="Text 7"/>
          <p:cNvSpPr/>
          <p:nvPr/>
        </p:nvSpPr>
        <p:spPr>
          <a:xfrm>
            <a:off x="1028224" y="4287798"/>
            <a:ext cx="147637" cy="453509"/>
          </a:xfrm>
          <a:prstGeom prst="rect">
            <a:avLst/>
          </a:prstGeom>
          <a:noFill/>
          <a:ln/>
        </p:spPr>
        <p:txBody>
          <a:bodyPr wrap="none" lIns="0" tIns="0" rIns="0" bIns="0" rtlCol="0" anchor="t"/>
          <a:lstStyle/>
          <a:p>
            <a:pPr algn="ctr" indent="0" marL="0">
              <a:lnSpc>
                <a:spcPts val="3550"/>
              </a:lnSpc>
              <a:buNone/>
            </a:pPr>
            <a:r>
              <a:rPr lang="en-US" sz="2200" dirty="0">
                <a:solidFill>
                  <a:srgbClr val="3C3939"/>
                </a:solidFill>
                <a:latin typeface="Raleway" pitchFamily="34" charset="0"/>
                <a:ea typeface="Raleway" pitchFamily="34" charset="-122"/>
                <a:cs typeface="Raleway" pitchFamily="34" charset="-120"/>
              </a:rPr>
              <a:t>2</a:t>
            </a:r>
            <a:endParaRPr lang="en-US" sz="2200" dirty="0"/>
          </a:p>
        </p:txBody>
      </p:sp>
      <p:sp>
        <p:nvSpPr>
          <p:cNvPr id="10" name="Text 8"/>
          <p:cNvSpPr/>
          <p:nvPr/>
        </p:nvSpPr>
        <p:spPr>
          <a:xfrm>
            <a:off x="5368171" y="3906441"/>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3C3939"/>
                </a:solidFill>
                <a:latin typeface="Raleway" pitchFamily="34" charset="0"/>
                <a:ea typeface="Raleway" pitchFamily="34" charset="-122"/>
                <a:cs typeface="Raleway" pitchFamily="34" charset="-120"/>
              </a:rPr>
              <a:t>Loyalty Programs</a:t>
            </a:r>
            <a:endParaRPr lang="en-US" sz="2200" dirty="0"/>
          </a:p>
        </p:txBody>
      </p:sp>
      <p:sp>
        <p:nvSpPr>
          <p:cNvPr id="11" name="Text 9"/>
          <p:cNvSpPr/>
          <p:nvPr/>
        </p:nvSpPr>
        <p:spPr>
          <a:xfrm>
            <a:off x="5368171" y="4396859"/>
            <a:ext cx="8241625" cy="725805"/>
          </a:xfrm>
          <a:prstGeom prst="rect">
            <a:avLst/>
          </a:prstGeom>
          <a:noFill/>
          <a:ln/>
        </p:spPr>
        <p:txBody>
          <a:bodyPr wrap="square" lIns="0" tIns="0" rIns="0" bIns="0" rtlCol="0" anchor="t"/>
          <a:lstStyle/>
          <a:p>
            <a:pPr algn="l" indent="0" marL="0">
              <a:lnSpc>
                <a:spcPts val="2850"/>
              </a:lnSpc>
              <a:buNone/>
            </a:pPr>
            <a:r>
              <a:rPr lang="en-US" sz="1750" dirty="0">
                <a:solidFill>
                  <a:srgbClr val="3C3939"/>
                </a:solidFill>
                <a:latin typeface="Roboto" pitchFamily="34" charset="0"/>
                <a:ea typeface="Roboto" pitchFamily="34" charset="-122"/>
                <a:cs typeface="Roboto" pitchFamily="34" charset="-120"/>
              </a:rPr>
              <a:t>Implementing loyalty programs with rewards and exclusive offers incentivizes repeat purchases and fosters customer loyalty.</a:t>
            </a:r>
            <a:endParaRPr lang="en-US" sz="1750" dirty="0"/>
          </a:p>
        </p:txBody>
      </p:sp>
      <p:sp>
        <p:nvSpPr>
          <p:cNvPr id="12" name="Shape 10"/>
          <p:cNvSpPr/>
          <p:nvPr/>
        </p:nvSpPr>
        <p:spPr>
          <a:xfrm>
            <a:off x="5254704" y="5334238"/>
            <a:ext cx="8468558" cy="15240"/>
          </a:xfrm>
          <a:prstGeom prst="roundRect">
            <a:avLst>
              <a:gd name="adj" fmla="val 625116"/>
            </a:avLst>
          </a:prstGeom>
          <a:solidFill>
            <a:srgbClr val="C7C7D0"/>
          </a:solidFill>
          <a:ln/>
        </p:spPr>
      </p:sp>
      <p:sp>
        <p:nvSpPr>
          <p:cNvPr id="13" name="Shape 11"/>
          <p:cNvSpPr/>
          <p:nvPr/>
        </p:nvSpPr>
        <p:spPr>
          <a:xfrm>
            <a:off x="793790" y="5462826"/>
            <a:ext cx="6521410" cy="2032754"/>
          </a:xfrm>
          <a:prstGeom prst="roundRect">
            <a:avLst>
              <a:gd name="adj" fmla="val 4687"/>
            </a:avLst>
          </a:prstGeom>
          <a:solidFill>
            <a:srgbClr val="E1E1EA"/>
          </a:solidFill>
          <a:ln w="7620">
            <a:solidFill>
              <a:srgbClr val="C7C7D0"/>
            </a:solidFill>
            <a:prstDash val="solid"/>
          </a:ln>
        </p:spPr>
      </p:sp>
      <p:sp>
        <p:nvSpPr>
          <p:cNvPr id="14" name="Text 12"/>
          <p:cNvSpPr/>
          <p:nvPr/>
        </p:nvSpPr>
        <p:spPr>
          <a:xfrm>
            <a:off x="1028224" y="6252448"/>
            <a:ext cx="151328" cy="453509"/>
          </a:xfrm>
          <a:prstGeom prst="rect">
            <a:avLst/>
          </a:prstGeom>
          <a:noFill/>
          <a:ln/>
        </p:spPr>
        <p:txBody>
          <a:bodyPr wrap="none" lIns="0" tIns="0" rIns="0" bIns="0" rtlCol="0" anchor="t"/>
          <a:lstStyle/>
          <a:p>
            <a:pPr algn="ctr" indent="0" marL="0">
              <a:lnSpc>
                <a:spcPts val="3550"/>
              </a:lnSpc>
              <a:buNone/>
            </a:pPr>
            <a:r>
              <a:rPr lang="en-US" sz="2200" dirty="0">
                <a:solidFill>
                  <a:srgbClr val="3C3939"/>
                </a:solidFill>
                <a:latin typeface="Raleway" pitchFamily="34" charset="0"/>
                <a:ea typeface="Raleway" pitchFamily="34" charset="-122"/>
                <a:cs typeface="Raleway" pitchFamily="34" charset="-120"/>
              </a:rPr>
              <a:t>3</a:t>
            </a:r>
            <a:endParaRPr lang="en-US" sz="2200" dirty="0"/>
          </a:p>
        </p:txBody>
      </p:sp>
      <p:sp>
        <p:nvSpPr>
          <p:cNvPr id="15" name="Text 13"/>
          <p:cNvSpPr/>
          <p:nvPr/>
        </p:nvSpPr>
        <p:spPr>
          <a:xfrm>
            <a:off x="7542014" y="5689640"/>
            <a:ext cx="3832860" cy="354330"/>
          </a:xfrm>
          <a:prstGeom prst="rect">
            <a:avLst/>
          </a:prstGeom>
          <a:noFill/>
          <a:ln/>
        </p:spPr>
        <p:txBody>
          <a:bodyPr wrap="none" lIns="0" tIns="0" rIns="0" bIns="0" rtlCol="0" anchor="t"/>
          <a:lstStyle/>
          <a:p>
            <a:pPr algn="l" indent="0" marL="0">
              <a:lnSpc>
                <a:spcPts val="2750"/>
              </a:lnSpc>
              <a:buNone/>
            </a:pPr>
            <a:r>
              <a:rPr lang="en-US" sz="2200" dirty="0">
                <a:solidFill>
                  <a:srgbClr val="3C3939"/>
                </a:solidFill>
                <a:latin typeface="Raleway" pitchFamily="34" charset="0"/>
                <a:ea typeface="Raleway" pitchFamily="34" charset="-122"/>
                <a:cs typeface="Raleway" pitchFamily="34" charset="-120"/>
              </a:rPr>
              <a:t>Personalized Communication</a:t>
            </a:r>
            <a:endParaRPr lang="en-US" sz="2200" dirty="0"/>
          </a:p>
        </p:txBody>
      </p:sp>
      <p:sp>
        <p:nvSpPr>
          <p:cNvPr id="16" name="Text 14"/>
          <p:cNvSpPr/>
          <p:nvPr/>
        </p:nvSpPr>
        <p:spPr>
          <a:xfrm>
            <a:off x="7542014" y="6180058"/>
            <a:ext cx="6067782" cy="1088708"/>
          </a:xfrm>
          <a:prstGeom prst="rect">
            <a:avLst/>
          </a:prstGeom>
          <a:noFill/>
          <a:ln/>
        </p:spPr>
        <p:txBody>
          <a:bodyPr wrap="square" lIns="0" tIns="0" rIns="0" bIns="0" rtlCol="0" anchor="t"/>
          <a:lstStyle/>
          <a:p>
            <a:pPr algn="l" indent="0" marL="0">
              <a:lnSpc>
                <a:spcPts val="2850"/>
              </a:lnSpc>
              <a:buNone/>
            </a:pPr>
            <a:r>
              <a:rPr lang="en-US" sz="1750" dirty="0">
                <a:solidFill>
                  <a:srgbClr val="3C3939"/>
                </a:solidFill>
                <a:latin typeface="Roboto" pitchFamily="34" charset="0"/>
                <a:ea typeface="Roboto" pitchFamily="34" charset="-122"/>
                <a:cs typeface="Roboto" pitchFamily="34" charset="-120"/>
              </a:rPr>
              <a:t>Providing personalized communication and tailored offers to high-value customers enhances their experience and strengthens the customer relationship.</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957"/>
          </a:xfrm>
          <a:prstGeom prst="rect">
            <a:avLst/>
          </a:prstGeom>
        </p:spPr>
      </p:pic>
      <p:sp>
        <p:nvSpPr>
          <p:cNvPr id="3" name="Text 0"/>
          <p:cNvSpPr/>
          <p:nvPr/>
        </p:nvSpPr>
        <p:spPr>
          <a:xfrm>
            <a:off x="662583" y="520541"/>
            <a:ext cx="7818834" cy="1183005"/>
          </a:xfrm>
          <a:prstGeom prst="rect">
            <a:avLst/>
          </a:prstGeom>
          <a:noFill/>
          <a:ln/>
        </p:spPr>
        <p:txBody>
          <a:bodyPr wrap="square" lIns="0" tIns="0" rIns="0" bIns="0" rtlCol="0" anchor="t"/>
          <a:lstStyle/>
          <a:p>
            <a:pPr indent="0" marL="0">
              <a:lnSpc>
                <a:spcPts val="4650"/>
              </a:lnSpc>
              <a:buNone/>
            </a:pPr>
            <a:r>
              <a:rPr lang="en-US" sz="3700" dirty="0">
                <a:solidFill>
                  <a:srgbClr val="1B1B27"/>
                </a:solidFill>
                <a:latin typeface="Raleway" pitchFamily="34" charset="0"/>
                <a:ea typeface="Raleway" pitchFamily="34" charset="-122"/>
                <a:cs typeface="Raleway" pitchFamily="34" charset="-120"/>
              </a:rPr>
              <a:t>Optimizing the Customer Experience</a:t>
            </a:r>
            <a:endParaRPr lang="en-US" sz="3700" dirty="0"/>
          </a:p>
        </p:txBody>
      </p:sp>
      <p:sp>
        <p:nvSpPr>
          <p:cNvPr id="4" name="Text 1"/>
          <p:cNvSpPr/>
          <p:nvPr/>
        </p:nvSpPr>
        <p:spPr>
          <a:xfrm>
            <a:off x="662583" y="2082165"/>
            <a:ext cx="3767376" cy="624721"/>
          </a:xfrm>
          <a:prstGeom prst="rect">
            <a:avLst/>
          </a:prstGeom>
          <a:noFill/>
          <a:ln/>
        </p:spPr>
        <p:txBody>
          <a:bodyPr wrap="none" lIns="0" tIns="0" rIns="0" bIns="0" rtlCol="0" anchor="t"/>
          <a:lstStyle/>
          <a:p>
            <a:pPr algn="ctr" indent="0" marL="0">
              <a:lnSpc>
                <a:spcPts val="4900"/>
              </a:lnSpc>
              <a:buNone/>
            </a:pPr>
            <a:r>
              <a:rPr lang="en-US" sz="4900" dirty="0">
                <a:solidFill>
                  <a:srgbClr val="3C3939"/>
                </a:solidFill>
                <a:latin typeface="Raleway" pitchFamily="34" charset="0"/>
                <a:ea typeface="Raleway" pitchFamily="34" charset="-122"/>
                <a:cs typeface="Raleway" pitchFamily="34" charset="-120"/>
              </a:rPr>
              <a:t>1</a:t>
            </a:r>
            <a:endParaRPr lang="en-US" sz="4900" dirty="0"/>
          </a:p>
        </p:txBody>
      </p:sp>
      <p:sp>
        <p:nvSpPr>
          <p:cNvPr id="5" name="Text 2"/>
          <p:cNvSpPr/>
          <p:nvPr/>
        </p:nvSpPr>
        <p:spPr>
          <a:xfrm>
            <a:off x="1362908" y="2943463"/>
            <a:ext cx="2366605" cy="295870"/>
          </a:xfrm>
          <a:prstGeom prst="rect">
            <a:avLst/>
          </a:prstGeom>
          <a:noFill/>
          <a:ln/>
        </p:spPr>
        <p:txBody>
          <a:bodyPr wrap="none" lIns="0" tIns="0" rIns="0" bIns="0" rtlCol="0" anchor="t"/>
          <a:lstStyle/>
          <a:p>
            <a:pPr algn="ctr" indent="0" marL="0">
              <a:lnSpc>
                <a:spcPts val="2300"/>
              </a:lnSpc>
              <a:buNone/>
            </a:pPr>
            <a:r>
              <a:rPr lang="en-US" sz="1850" dirty="0">
                <a:solidFill>
                  <a:srgbClr val="3C3939"/>
                </a:solidFill>
                <a:latin typeface="Raleway" pitchFamily="34" charset="0"/>
                <a:ea typeface="Raleway" pitchFamily="34" charset="-122"/>
                <a:cs typeface="Raleway" pitchFamily="34" charset="-120"/>
              </a:rPr>
              <a:t>Customer Support</a:t>
            </a:r>
            <a:endParaRPr lang="en-US" sz="1850" dirty="0"/>
          </a:p>
        </p:txBody>
      </p:sp>
      <p:sp>
        <p:nvSpPr>
          <p:cNvPr id="6" name="Text 3"/>
          <p:cNvSpPr/>
          <p:nvPr/>
        </p:nvSpPr>
        <p:spPr>
          <a:xfrm>
            <a:off x="662583" y="3352919"/>
            <a:ext cx="3767376" cy="1211580"/>
          </a:xfrm>
          <a:prstGeom prst="rect">
            <a:avLst/>
          </a:prstGeom>
          <a:noFill/>
          <a:ln/>
        </p:spPr>
        <p:txBody>
          <a:bodyPr wrap="square" lIns="0" tIns="0" rIns="0" bIns="0" rtlCol="0" anchor="t"/>
          <a:lstStyle/>
          <a:p>
            <a:pPr algn="ctr" indent="0" marL="0">
              <a:lnSpc>
                <a:spcPts val="2350"/>
              </a:lnSpc>
              <a:buNone/>
            </a:pPr>
            <a:r>
              <a:rPr lang="en-US" sz="1450" dirty="0">
                <a:solidFill>
                  <a:srgbClr val="3C3939"/>
                </a:solidFill>
                <a:latin typeface="Roboto" pitchFamily="34" charset="0"/>
                <a:ea typeface="Roboto" pitchFamily="34" charset="-122"/>
                <a:cs typeface="Roboto" pitchFamily="34" charset="-120"/>
              </a:rPr>
              <a:t>Providing excellent customer support through various channels ensures quick resolution of issues and enhances customer satisfaction.</a:t>
            </a:r>
            <a:endParaRPr lang="en-US" sz="1450" dirty="0"/>
          </a:p>
        </p:txBody>
      </p:sp>
      <p:sp>
        <p:nvSpPr>
          <p:cNvPr id="7" name="Text 4"/>
          <p:cNvSpPr/>
          <p:nvPr/>
        </p:nvSpPr>
        <p:spPr>
          <a:xfrm>
            <a:off x="4713923" y="2082165"/>
            <a:ext cx="3767495" cy="624721"/>
          </a:xfrm>
          <a:prstGeom prst="rect">
            <a:avLst/>
          </a:prstGeom>
          <a:noFill/>
          <a:ln/>
        </p:spPr>
        <p:txBody>
          <a:bodyPr wrap="none" lIns="0" tIns="0" rIns="0" bIns="0" rtlCol="0" anchor="t"/>
          <a:lstStyle/>
          <a:p>
            <a:pPr algn="ctr" indent="0" marL="0">
              <a:lnSpc>
                <a:spcPts val="4900"/>
              </a:lnSpc>
              <a:buNone/>
            </a:pPr>
            <a:r>
              <a:rPr lang="en-US" sz="4900" dirty="0">
                <a:solidFill>
                  <a:srgbClr val="3C3939"/>
                </a:solidFill>
                <a:latin typeface="Raleway" pitchFamily="34" charset="0"/>
                <a:ea typeface="Raleway" pitchFamily="34" charset="-122"/>
                <a:cs typeface="Raleway" pitchFamily="34" charset="-120"/>
              </a:rPr>
              <a:t>2</a:t>
            </a:r>
            <a:endParaRPr lang="en-US" sz="4900" dirty="0"/>
          </a:p>
        </p:txBody>
      </p:sp>
      <p:sp>
        <p:nvSpPr>
          <p:cNvPr id="8" name="Text 5"/>
          <p:cNvSpPr/>
          <p:nvPr/>
        </p:nvSpPr>
        <p:spPr>
          <a:xfrm>
            <a:off x="5414367" y="2943463"/>
            <a:ext cx="2366605" cy="295870"/>
          </a:xfrm>
          <a:prstGeom prst="rect">
            <a:avLst/>
          </a:prstGeom>
          <a:noFill/>
          <a:ln/>
        </p:spPr>
        <p:txBody>
          <a:bodyPr wrap="none" lIns="0" tIns="0" rIns="0" bIns="0" rtlCol="0" anchor="t"/>
          <a:lstStyle/>
          <a:p>
            <a:pPr algn="ctr" indent="0" marL="0">
              <a:lnSpc>
                <a:spcPts val="2300"/>
              </a:lnSpc>
              <a:buNone/>
            </a:pPr>
            <a:r>
              <a:rPr lang="en-US" sz="1850" dirty="0">
                <a:solidFill>
                  <a:srgbClr val="3C3939"/>
                </a:solidFill>
                <a:latin typeface="Raleway" pitchFamily="34" charset="0"/>
                <a:ea typeface="Raleway" pitchFamily="34" charset="-122"/>
                <a:cs typeface="Raleway" pitchFamily="34" charset="-120"/>
              </a:rPr>
              <a:t>Website Usability</a:t>
            </a:r>
            <a:endParaRPr lang="en-US" sz="1850" dirty="0"/>
          </a:p>
        </p:txBody>
      </p:sp>
      <p:sp>
        <p:nvSpPr>
          <p:cNvPr id="9" name="Text 6"/>
          <p:cNvSpPr/>
          <p:nvPr/>
        </p:nvSpPr>
        <p:spPr>
          <a:xfrm>
            <a:off x="4713923" y="3352919"/>
            <a:ext cx="3767495" cy="908685"/>
          </a:xfrm>
          <a:prstGeom prst="rect">
            <a:avLst/>
          </a:prstGeom>
          <a:noFill/>
          <a:ln/>
        </p:spPr>
        <p:txBody>
          <a:bodyPr wrap="square" lIns="0" tIns="0" rIns="0" bIns="0" rtlCol="0" anchor="t"/>
          <a:lstStyle/>
          <a:p>
            <a:pPr algn="ctr" indent="0" marL="0">
              <a:lnSpc>
                <a:spcPts val="2350"/>
              </a:lnSpc>
              <a:buNone/>
            </a:pPr>
            <a:r>
              <a:rPr lang="en-US" sz="1450" dirty="0">
                <a:solidFill>
                  <a:srgbClr val="3C3939"/>
                </a:solidFill>
                <a:latin typeface="Roboto" pitchFamily="34" charset="0"/>
                <a:ea typeface="Roboto" pitchFamily="34" charset="-122"/>
                <a:cs typeface="Roboto" pitchFamily="34" charset="-120"/>
              </a:rPr>
              <a:t>Optimizing website usability, navigation, and search functionality enhances customer experience and reduces cart abandonment.</a:t>
            </a:r>
            <a:endParaRPr lang="en-US" sz="1450" dirty="0"/>
          </a:p>
        </p:txBody>
      </p:sp>
      <p:sp>
        <p:nvSpPr>
          <p:cNvPr id="10" name="Text 7"/>
          <p:cNvSpPr/>
          <p:nvPr/>
        </p:nvSpPr>
        <p:spPr>
          <a:xfrm>
            <a:off x="662583" y="5227082"/>
            <a:ext cx="3767376" cy="624721"/>
          </a:xfrm>
          <a:prstGeom prst="rect">
            <a:avLst/>
          </a:prstGeom>
          <a:noFill/>
          <a:ln/>
        </p:spPr>
        <p:txBody>
          <a:bodyPr wrap="none" lIns="0" tIns="0" rIns="0" bIns="0" rtlCol="0" anchor="t"/>
          <a:lstStyle/>
          <a:p>
            <a:pPr algn="ctr" indent="0" marL="0">
              <a:lnSpc>
                <a:spcPts val="4900"/>
              </a:lnSpc>
              <a:buNone/>
            </a:pPr>
            <a:r>
              <a:rPr lang="en-US" sz="4900" dirty="0">
                <a:solidFill>
                  <a:srgbClr val="3C3939"/>
                </a:solidFill>
                <a:latin typeface="Raleway" pitchFamily="34" charset="0"/>
                <a:ea typeface="Raleway" pitchFamily="34" charset="-122"/>
                <a:cs typeface="Raleway" pitchFamily="34" charset="-120"/>
              </a:rPr>
              <a:t>3</a:t>
            </a:r>
            <a:endParaRPr lang="en-US" sz="4900" dirty="0"/>
          </a:p>
        </p:txBody>
      </p:sp>
      <p:sp>
        <p:nvSpPr>
          <p:cNvPr id="11" name="Text 8"/>
          <p:cNvSpPr/>
          <p:nvPr/>
        </p:nvSpPr>
        <p:spPr>
          <a:xfrm>
            <a:off x="1362908" y="6088380"/>
            <a:ext cx="2366605" cy="295870"/>
          </a:xfrm>
          <a:prstGeom prst="rect">
            <a:avLst/>
          </a:prstGeom>
          <a:noFill/>
          <a:ln/>
        </p:spPr>
        <p:txBody>
          <a:bodyPr wrap="none" lIns="0" tIns="0" rIns="0" bIns="0" rtlCol="0" anchor="t"/>
          <a:lstStyle/>
          <a:p>
            <a:pPr algn="ctr" indent="0" marL="0">
              <a:lnSpc>
                <a:spcPts val="2300"/>
              </a:lnSpc>
              <a:buNone/>
            </a:pPr>
            <a:r>
              <a:rPr lang="en-US" sz="1850" dirty="0">
                <a:solidFill>
                  <a:srgbClr val="3C3939"/>
                </a:solidFill>
                <a:latin typeface="Raleway" pitchFamily="34" charset="0"/>
                <a:ea typeface="Raleway" pitchFamily="34" charset="-122"/>
                <a:cs typeface="Raleway" pitchFamily="34" charset="-120"/>
              </a:rPr>
              <a:t>Delivery Optimization</a:t>
            </a:r>
            <a:endParaRPr lang="en-US" sz="1850" dirty="0"/>
          </a:p>
        </p:txBody>
      </p:sp>
      <p:sp>
        <p:nvSpPr>
          <p:cNvPr id="12" name="Text 9"/>
          <p:cNvSpPr/>
          <p:nvPr/>
        </p:nvSpPr>
        <p:spPr>
          <a:xfrm>
            <a:off x="662583" y="6497836"/>
            <a:ext cx="3767376" cy="1211580"/>
          </a:xfrm>
          <a:prstGeom prst="rect">
            <a:avLst/>
          </a:prstGeom>
          <a:noFill/>
          <a:ln/>
        </p:spPr>
        <p:txBody>
          <a:bodyPr wrap="square" lIns="0" tIns="0" rIns="0" bIns="0" rtlCol="0" anchor="t"/>
          <a:lstStyle/>
          <a:p>
            <a:pPr algn="ctr" indent="0" marL="0">
              <a:lnSpc>
                <a:spcPts val="2350"/>
              </a:lnSpc>
              <a:buNone/>
            </a:pPr>
            <a:r>
              <a:rPr lang="en-US" sz="1450" dirty="0">
                <a:solidFill>
                  <a:srgbClr val="3C3939"/>
                </a:solidFill>
                <a:latin typeface="Roboto" pitchFamily="34" charset="0"/>
                <a:ea typeface="Roboto" pitchFamily="34" charset="-122"/>
                <a:cs typeface="Roboto" pitchFamily="34" charset="-120"/>
              </a:rPr>
              <a:t>Offering fast, reliable, and affordable shipping options enhances the overall shopping experience and encourages repeat purchases.</a:t>
            </a:r>
            <a:endParaRPr lang="en-US" sz="1450" dirty="0"/>
          </a:p>
        </p:txBody>
      </p:sp>
      <p:sp>
        <p:nvSpPr>
          <p:cNvPr id="13" name="Text 10"/>
          <p:cNvSpPr/>
          <p:nvPr/>
        </p:nvSpPr>
        <p:spPr>
          <a:xfrm>
            <a:off x="4713923" y="5227082"/>
            <a:ext cx="3767495" cy="624721"/>
          </a:xfrm>
          <a:prstGeom prst="rect">
            <a:avLst/>
          </a:prstGeom>
          <a:noFill/>
          <a:ln/>
        </p:spPr>
        <p:txBody>
          <a:bodyPr wrap="none" lIns="0" tIns="0" rIns="0" bIns="0" rtlCol="0" anchor="t"/>
          <a:lstStyle/>
          <a:p>
            <a:pPr algn="ctr" indent="0" marL="0">
              <a:lnSpc>
                <a:spcPts val="4900"/>
              </a:lnSpc>
              <a:buNone/>
            </a:pPr>
            <a:r>
              <a:rPr lang="en-US" sz="4900" dirty="0">
                <a:solidFill>
                  <a:srgbClr val="3C3939"/>
                </a:solidFill>
                <a:latin typeface="Raleway" pitchFamily="34" charset="0"/>
                <a:ea typeface="Raleway" pitchFamily="34" charset="-122"/>
                <a:cs typeface="Raleway" pitchFamily="34" charset="-120"/>
              </a:rPr>
              <a:t>4</a:t>
            </a:r>
            <a:endParaRPr lang="en-US" sz="4900" dirty="0"/>
          </a:p>
        </p:txBody>
      </p:sp>
      <p:sp>
        <p:nvSpPr>
          <p:cNvPr id="14" name="Text 11"/>
          <p:cNvSpPr/>
          <p:nvPr/>
        </p:nvSpPr>
        <p:spPr>
          <a:xfrm>
            <a:off x="5414367" y="6088380"/>
            <a:ext cx="2366605" cy="295870"/>
          </a:xfrm>
          <a:prstGeom prst="rect">
            <a:avLst/>
          </a:prstGeom>
          <a:noFill/>
          <a:ln/>
        </p:spPr>
        <p:txBody>
          <a:bodyPr wrap="none" lIns="0" tIns="0" rIns="0" bIns="0" rtlCol="0" anchor="t"/>
          <a:lstStyle/>
          <a:p>
            <a:pPr algn="ctr" indent="0" marL="0">
              <a:lnSpc>
                <a:spcPts val="2300"/>
              </a:lnSpc>
              <a:buNone/>
            </a:pPr>
            <a:r>
              <a:rPr lang="en-US" sz="1850" dirty="0">
                <a:solidFill>
                  <a:srgbClr val="3C3939"/>
                </a:solidFill>
                <a:latin typeface="Raleway" pitchFamily="34" charset="0"/>
                <a:ea typeface="Raleway" pitchFamily="34" charset="-122"/>
                <a:cs typeface="Raleway" pitchFamily="34" charset="-120"/>
              </a:rPr>
              <a:t>Return Policy</a:t>
            </a:r>
            <a:endParaRPr lang="en-US" sz="1850" dirty="0"/>
          </a:p>
        </p:txBody>
      </p:sp>
      <p:sp>
        <p:nvSpPr>
          <p:cNvPr id="15" name="Text 12"/>
          <p:cNvSpPr/>
          <p:nvPr/>
        </p:nvSpPr>
        <p:spPr>
          <a:xfrm>
            <a:off x="4713923" y="6497836"/>
            <a:ext cx="3767495" cy="1211580"/>
          </a:xfrm>
          <a:prstGeom prst="rect">
            <a:avLst/>
          </a:prstGeom>
          <a:noFill/>
          <a:ln/>
        </p:spPr>
        <p:txBody>
          <a:bodyPr wrap="square" lIns="0" tIns="0" rIns="0" bIns="0" rtlCol="0" anchor="t"/>
          <a:lstStyle/>
          <a:p>
            <a:pPr algn="ctr" indent="0" marL="0">
              <a:lnSpc>
                <a:spcPts val="2350"/>
              </a:lnSpc>
              <a:buNone/>
            </a:pPr>
            <a:r>
              <a:rPr lang="en-US" sz="1450" dirty="0">
                <a:solidFill>
                  <a:srgbClr val="3C3939"/>
                </a:solidFill>
                <a:latin typeface="Roboto" pitchFamily="34" charset="0"/>
                <a:ea typeface="Roboto" pitchFamily="34" charset="-122"/>
                <a:cs typeface="Roboto" pitchFamily="34" charset="-120"/>
              </a:rPr>
              <a:t>Implementing a clear and hassle-free return policy builds trust and encourages customers to make purchases without hesitation.</a:t>
            </a:r>
            <a:endParaRPr lang="en-US" sz="14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147405"/>
            <a:ext cx="11209734" cy="708779"/>
          </a:xfrm>
          <a:prstGeom prst="rect">
            <a:avLst/>
          </a:prstGeom>
          <a:noFill/>
          <a:ln/>
        </p:spPr>
        <p:txBody>
          <a:bodyPr wrap="none" lIns="0" tIns="0" rIns="0" bIns="0" rtlCol="0" anchor="t"/>
          <a:lstStyle/>
          <a:p>
            <a:pPr indent="0" marL="0">
              <a:lnSpc>
                <a:spcPts val="5550"/>
              </a:lnSpc>
              <a:buNone/>
            </a:pPr>
            <a:r>
              <a:rPr lang="en-US" sz="4450" dirty="0">
                <a:solidFill>
                  <a:srgbClr val="1B1B27"/>
                </a:solidFill>
                <a:latin typeface="Raleway" pitchFamily="34" charset="0"/>
                <a:ea typeface="Raleway" pitchFamily="34" charset="-122"/>
                <a:cs typeface="Raleway" pitchFamily="34" charset="-120"/>
              </a:rPr>
              <a:t>Actionable Insights and Recommendations</a:t>
            </a:r>
            <a:endParaRPr lang="en-US" sz="4450" dirty="0"/>
          </a:p>
        </p:txBody>
      </p:sp>
      <p:pic>
        <p:nvPicPr>
          <p:cNvPr id="3" name="Image 0" descr="preencoded.png">    </p:cNvPr>
          <p:cNvPicPr>
            <a:picLocks noChangeAspect="1"/>
          </p:cNvPicPr>
          <p:nvPr/>
        </p:nvPicPr>
        <p:blipFill>
          <a:blip r:embed="rId1"/>
          <a:stretch>
            <a:fillRect/>
          </a:stretch>
        </p:blipFill>
        <p:spPr>
          <a:xfrm>
            <a:off x="793790" y="2309813"/>
            <a:ext cx="4120753" cy="2546747"/>
          </a:xfrm>
          <a:prstGeom prst="rect">
            <a:avLst/>
          </a:prstGeom>
        </p:spPr>
      </p:pic>
      <p:sp>
        <p:nvSpPr>
          <p:cNvPr id="4" name="Text 1"/>
          <p:cNvSpPr/>
          <p:nvPr/>
        </p:nvSpPr>
        <p:spPr>
          <a:xfrm>
            <a:off x="793790" y="5140047"/>
            <a:ext cx="4078843" cy="354330"/>
          </a:xfrm>
          <a:prstGeom prst="rect">
            <a:avLst/>
          </a:prstGeom>
          <a:noFill/>
          <a:ln/>
        </p:spPr>
        <p:txBody>
          <a:bodyPr wrap="none" lIns="0" tIns="0" rIns="0" bIns="0" rtlCol="0" anchor="t"/>
          <a:lstStyle/>
          <a:p>
            <a:pPr algn="l" indent="0" marL="0">
              <a:lnSpc>
                <a:spcPts val="2750"/>
              </a:lnSpc>
              <a:buNone/>
            </a:pPr>
            <a:r>
              <a:rPr lang="en-US" sz="2200" dirty="0">
                <a:solidFill>
                  <a:srgbClr val="3C3939"/>
                </a:solidFill>
                <a:latin typeface="Raleway" pitchFamily="34" charset="0"/>
                <a:ea typeface="Raleway" pitchFamily="34" charset="-122"/>
                <a:cs typeface="Raleway" pitchFamily="34" charset="-120"/>
              </a:rPr>
              <a:t>Enhance Customer Satisfaction</a:t>
            </a:r>
            <a:endParaRPr lang="en-US" sz="2200" dirty="0"/>
          </a:p>
        </p:txBody>
      </p:sp>
      <p:sp>
        <p:nvSpPr>
          <p:cNvPr id="5" name="Text 2"/>
          <p:cNvSpPr/>
          <p:nvPr/>
        </p:nvSpPr>
        <p:spPr>
          <a:xfrm>
            <a:off x="793790" y="5630466"/>
            <a:ext cx="4120753" cy="1088708"/>
          </a:xfrm>
          <a:prstGeom prst="rect">
            <a:avLst/>
          </a:prstGeom>
          <a:noFill/>
          <a:ln/>
        </p:spPr>
        <p:txBody>
          <a:bodyPr wrap="square" lIns="0" tIns="0" rIns="0" bIns="0" rtlCol="0" anchor="t"/>
          <a:lstStyle/>
          <a:p>
            <a:pPr algn="l" indent="0" marL="0">
              <a:lnSpc>
                <a:spcPts val="2850"/>
              </a:lnSpc>
              <a:buNone/>
            </a:pPr>
            <a:r>
              <a:rPr lang="en-US" sz="1750" dirty="0">
                <a:solidFill>
                  <a:srgbClr val="3C3939"/>
                </a:solidFill>
                <a:latin typeface="Roboto" pitchFamily="34" charset="0"/>
                <a:ea typeface="Roboto" pitchFamily="34" charset="-122"/>
                <a:cs typeface="Roboto" pitchFamily="34" charset="-120"/>
              </a:rPr>
              <a:t>Implement customer feedback mechanisms, provide personalized support, and optimize website usability.</a:t>
            </a:r>
            <a:endParaRPr lang="en-US" sz="1750" dirty="0"/>
          </a:p>
        </p:txBody>
      </p:sp>
      <p:pic>
        <p:nvPicPr>
          <p:cNvPr id="6" name="Image 1" descr="preencoded.png">    </p:cNvPr>
          <p:cNvPicPr>
            <a:picLocks noChangeAspect="1"/>
          </p:cNvPicPr>
          <p:nvPr/>
        </p:nvPicPr>
        <p:blipFill>
          <a:blip r:embed="rId2"/>
          <a:stretch>
            <a:fillRect/>
          </a:stretch>
        </p:blipFill>
        <p:spPr>
          <a:xfrm>
            <a:off x="5254704" y="2309813"/>
            <a:ext cx="4120872" cy="2546866"/>
          </a:xfrm>
          <a:prstGeom prst="rect">
            <a:avLst/>
          </a:prstGeom>
        </p:spPr>
      </p:pic>
      <p:sp>
        <p:nvSpPr>
          <p:cNvPr id="7" name="Text 3"/>
          <p:cNvSpPr/>
          <p:nvPr/>
        </p:nvSpPr>
        <p:spPr>
          <a:xfrm>
            <a:off x="5254704" y="5140166"/>
            <a:ext cx="3545324" cy="354330"/>
          </a:xfrm>
          <a:prstGeom prst="rect">
            <a:avLst/>
          </a:prstGeom>
          <a:noFill/>
          <a:ln/>
        </p:spPr>
        <p:txBody>
          <a:bodyPr wrap="none" lIns="0" tIns="0" rIns="0" bIns="0" rtlCol="0" anchor="t"/>
          <a:lstStyle/>
          <a:p>
            <a:pPr algn="l" indent="0" marL="0">
              <a:lnSpc>
                <a:spcPts val="2750"/>
              </a:lnSpc>
              <a:buNone/>
            </a:pPr>
            <a:r>
              <a:rPr lang="en-US" sz="2200" dirty="0">
                <a:solidFill>
                  <a:srgbClr val="3C3939"/>
                </a:solidFill>
                <a:latin typeface="Raleway" pitchFamily="34" charset="0"/>
                <a:ea typeface="Raleway" pitchFamily="34" charset="-122"/>
                <a:cs typeface="Raleway" pitchFamily="34" charset="-120"/>
              </a:rPr>
              <a:t>Optimize Product Offerings</a:t>
            </a:r>
            <a:endParaRPr lang="en-US" sz="2200" dirty="0"/>
          </a:p>
        </p:txBody>
      </p:sp>
      <p:sp>
        <p:nvSpPr>
          <p:cNvPr id="8" name="Text 4"/>
          <p:cNvSpPr/>
          <p:nvPr/>
        </p:nvSpPr>
        <p:spPr>
          <a:xfrm>
            <a:off x="5254704" y="5630585"/>
            <a:ext cx="4120872" cy="1451610"/>
          </a:xfrm>
          <a:prstGeom prst="rect">
            <a:avLst/>
          </a:prstGeom>
          <a:noFill/>
          <a:ln/>
        </p:spPr>
        <p:txBody>
          <a:bodyPr wrap="square" lIns="0" tIns="0" rIns="0" bIns="0" rtlCol="0" anchor="t"/>
          <a:lstStyle/>
          <a:p>
            <a:pPr algn="l" indent="0" marL="0">
              <a:lnSpc>
                <a:spcPts val="2850"/>
              </a:lnSpc>
              <a:buNone/>
            </a:pPr>
            <a:r>
              <a:rPr lang="en-US" sz="1750" dirty="0">
                <a:solidFill>
                  <a:srgbClr val="3C3939"/>
                </a:solidFill>
                <a:latin typeface="Roboto" pitchFamily="34" charset="0"/>
                <a:ea typeface="Roboto" pitchFamily="34" charset="-122"/>
                <a:cs typeface="Roboto" pitchFamily="34" charset="-120"/>
              </a:rPr>
              <a:t>Analyze purchase data, identify product gaps, and leverage cross-selling opportunities to optimize product offerings.</a:t>
            </a:r>
            <a:endParaRPr lang="en-US" sz="1750" dirty="0"/>
          </a:p>
        </p:txBody>
      </p:sp>
      <p:pic>
        <p:nvPicPr>
          <p:cNvPr id="9" name="Image 2" descr="preencoded.png">    </p:cNvPr>
          <p:cNvPicPr>
            <a:picLocks noChangeAspect="1"/>
          </p:cNvPicPr>
          <p:nvPr/>
        </p:nvPicPr>
        <p:blipFill>
          <a:blip r:embed="rId3"/>
          <a:stretch>
            <a:fillRect/>
          </a:stretch>
        </p:blipFill>
        <p:spPr>
          <a:xfrm>
            <a:off x="9715738" y="2309813"/>
            <a:ext cx="4120753" cy="2546747"/>
          </a:xfrm>
          <a:prstGeom prst="rect">
            <a:avLst/>
          </a:prstGeom>
        </p:spPr>
      </p:pic>
      <p:sp>
        <p:nvSpPr>
          <p:cNvPr id="10" name="Text 5"/>
          <p:cNvSpPr/>
          <p:nvPr/>
        </p:nvSpPr>
        <p:spPr>
          <a:xfrm>
            <a:off x="9715738" y="5140047"/>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3C3939"/>
                </a:solidFill>
                <a:latin typeface="Raleway" pitchFamily="34" charset="0"/>
                <a:ea typeface="Raleway" pitchFamily="34" charset="-122"/>
                <a:cs typeface="Raleway" pitchFamily="34" charset="-120"/>
              </a:rPr>
              <a:t>Drive Sales Growth</a:t>
            </a:r>
            <a:endParaRPr lang="en-US" sz="2200" dirty="0"/>
          </a:p>
        </p:txBody>
      </p:sp>
      <p:sp>
        <p:nvSpPr>
          <p:cNvPr id="11" name="Text 6"/>
          <p:cNvSpPr/>
          <p:nvPr/>
        </p:nvSpPr>
        <p:spPr>
          <a:xfrm>
            <a:off x="9715738" y="5630466"/>
            <a:ext cx="4120753" cy="1451610"/>
          </a:xfrm>
          <a:prstGeom prst="rect">
            <a:avLst/>
          </a:prstGeom>
          <a:noFill/>
          <a:ln/>
        </p:spPr>
        <p:txBody>
          <a:bodyPr wrap="square" lIns="0" tIns="0" rIns="0" bIns="0" rtlCol="0" anchor="t"/>
          <a:lstStyle/>
          <a:p>
            <a:pPr algn="l" indent="0" marL="0">
              <a:lnSpc>
                <a:spcPts val="2850"/>
              </a:lnSpc>
              <a:buNone/>
            </a:pPr>
            <a:r>
              <a:rPr lang="en-US" sz="1750" dirty="0">
                <a:solidFill>
                  <a:srgbClr val="3C3939"/>
                </a:solidFill>
                <a:latin typeface="Roboto" pitchFamily="34" charset="0"/>
                <a:ea typeface="Roboto" pitchFamily="34" charset="-122"/>
                <a:cs typeface="Roboto" pitchFamily="34" charset="-120"/>
              </a:rPr>
              <a:t>Develop targeted marketing campaigns, personalize recommendations, and optimize pricing strategies to drive sales growth.</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2024-12-29T17:58:33Z</dcterms:created>
  <dcterms:modified xsi:type="dcterms:W3CDTF">2024-12-29T17:58:33Z</dcterms:modified>
</cp:coreProperties>
</file>