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3.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5791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7030A0"/>
                </a:solidFill>
                <a:latin typeface="Times New Roman" panose="02020603050405020304" pitchFamily="18" charset="0"/>
                <a:cs typeface="Times New Roman" panose="02020603050405020304" pitchFamily="18" charset="0"/>
              </a:rPr>
              <a:t>Employee Data Analysis using Excel</a:t>
            </a:r>
            <a:r>
              <a:rPr lang="en-US" b="1" i="0" dirty="0">
                <a:solidFill>
                  <a:srgbClr val="7030A0"/>
                </a:solidFill>
                <a:effectLst/>
                <a:latin typeface="Times New Roman" panose="02020603050405020304" pitchFamily="18" charset="0"/>
                <a:cs typeface="Times New Roman" panose="02020603050405020304" pitchFamily="18" charset="0"/>
              </a:rPr>
              <a:t> </a:t>
            </a:r>
            <a:br>
              <a:rPr lang="en-US" b="1" i="0" dirty="0">
                <a:solidFill>
                  <a:srgbClr val="7030A0"/>
                </a:solidFill>
                <a:effectLst/>
                <a:latin typeface="Roboto" panose="020F0502020204030204" pitchFamily="2" charset="0"/>
              </a:rPr>
            </a:br>
            <a:endParaRPr spc="15" dirty="0">
              <a:solidFill>
                <a:srgbClr val="7030A0"/>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93276" y="3840665"/>
            <a:ext cx="9334440" cy="1631216"/>
          </a:xfrm>
          <a:prstGeom prst="rect">
            <a:avLst/>
          </a:prstGeom>
          <a:noFill/>
        </p:spPr>
        <p:txBody>
          <a:bodyPr wrap="square" rtlCol="0">
            <a:spAutoFit/>
          </a:bodyPr>
          <a:lstStyle/>
          <a:p>
            <a:r>
              <a:rPr lang="en-US" sz="2000">
                <a:latin typeface="ADLaM Display" panose="02010000000000000000" pitchFamily="2" charset="0"/>
                <a:ea typeface="ADLaM Display" panose="02010000000000000000" pitchFamily="2" charset="0"/>
                <a:cs typeface="ADLaM Display" panose="02010000000000000000" pitchFamily="2" charset="0"/>
              </a:rPr>
              <a:t>STUDENT NAME: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ANJALI</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M</a:t>
            </a:r>
            <a:endParaRPr lang="en-US" sz="2000" dirty="0">
              <a:latin typeface="ADLaM Display" panose="02010000000000000000" pitchFamily="2" charset="0"/>
              <a:ea typeface="ADLaM Display" panose="02010000000000000000" pitchFamily="2" charset="0"/>
              <a:cs typeface="ADLaM Display" panose="02010000000000000000" pitchFamily="2" charset="0"/>
            </a:endParaRPr>
          </a:p>
          <a:p>
            <a:r>
              <a:rPr lang="en-US" sz="2000" dirty="0">
                <a:latin typeface="ADLaM Display" panose="02010000000000000000" pitchFamily="2" charset="0"/>
                <a:ea typeface="ADLaM Display" panose="02010000000000000000" pitchFamily="2" charset="0"/>
                <a:cs typeface="ADLaM Display" panose="02010000000000000000" pitchFamily="2" charset="0"/>
              </a:rPr>
              <a:t>REGISTER </a:t>
            </a:r>
            <a:r>
              <a:rPr lang="en-US" sz="2000">
                <a:latin typeface="ADLaM Display" panose="02010000000000000000" pitchFamily="2" charset="0"/>
                <a:ea typeface="ADLaM Display" panose="02010000000000000000" pitchFamily="2" charset="0"/>
                <a:cs typeface="ADLaM Display" panose="02010000000000000000" pitchFamily="2" charset="0"/>
              </a:rPr>
              <a:t>NO:</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312208912</a:t>
            </a:r>
            <a:endParaRPr lang="en-US" sz="2000" dirty="0">
              <a:latin typeface="ADLaM Display" panose="02010000000000000000" pitchFamily="2" charset="0"/>
              <a:ea typeface="ADLaM Display" panose="02010000000000000000" pitchFamily="2" charset="0"/>
              <a:cs typeface="ADLaM Display" panose="02010000000000000000" pitchFamily="2" charset="0"/>
            </a:endParaRPr>
          </a:p>
          <a:p>
            <a:r>
              <a:rPr lang="en-US" sz="2000">
                <a:latin typeface="ADLaM Display" panose="02010000000000000000" pitchFamily="2" charset="0"/>
                <a:ea typeface="ADLaM Display" panose="02010000000000000000" pitchFamily="2" charset="0"/>
                <a:cs typeface="ADLaM Display" panose="02010000000000000000" pitchFamily="2" charset="0"/>
              </a:rPr>
              <a:t>DEPARTMENT:</a:t>
            </a:r>
            <a:r>
              <a:rPr lang="en-US" altLang="zh-CN" sz="2000">
                <a:latin typeface="ADLaM Display" panose="02010000000000000000" pitchFamily="2" charset="0"/>
                <a:ea typeface="ADLaM Display" panose="02010000000000000000" pitchFamily="2" charset="0"/>
                <a:cs typeface="ADLaM Display" panose="02010000000000000000" pitchFamily="2" charset="0"/>
              </a:rPr>
              <a:t>Bachelor</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Of</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Commerce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General</a:t>
            </a:r>
            <a:endParaRPr lang="en-US" sz="2000" dirty="0">
              <a:latin typeface="ADLaM Display" panose="02010000000000000000" pitchFamily="2" charset="0"/>
              <a:ea typeface="ADLaM Display" panose="02010000000000000000" pitchFamily="2" charset="0"/>
              <a:cs typeface="ADLaM Display" panose="02010000000000000000" pitchFamily="2" charset="0"/>
            </a:endParaRPr>
          </a:p>
          <a:p>
            <a:r>
              <a:rPr lang="en-US" sz="2000">
                <a:latin typeface="ADLaM Display" panose="02010000000000000000" pitchFamily="2" charset="0"/>
                <a:ea typeface="ADLaM Display" panose="02010000000000000000" pitchFamily="2" charset="0"/>
                <a:cs typeface="ADLaM Display" panose="02010000000000000000" pitchFamily="2" charset="0"/>
              </a:rPr>
              <a:t>COLLEGE</a:t>
            </a:r>
            <a:r>
              <a:rPr lang="en-US" altLang="zh-CN" sz="2000">
                <a:latin typeface="ADLaM Display" panose="02010000000000000000" pitchFamily="2" charset="0"/>
                <a:ea typeface="ADLaM Display" panose="02010000000000000000" pitchFamily="2" charset="0"/>
                <a:cs typeface="ADLaM Display" panose="02010000000000000000" pitchFamily="2" charset="0"/>
              </a:rPr>
              <a: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Chevalier</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Thomas</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Elizabeth</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College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For</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Women</a:t>
            </a:r>
            <a:endParaRPr lang="en-US" sz="2000" dirty="0">
              <a:latin typeface="ADLaM Display" panose="02010000000000000000" pitchFamily="2" charset="0"/>
              <a:ea typeface="ADLaM Display" panose="02010000000000000000" pitchFamily="2" charset="0"/>
              <a:cs typeface="ADLaM Display" panose="02010000000000000000" pitchFamily="2" charset="0"/>
            </a:endParaRPr>
          </a:p>
          <a:p>
            <a:r>
              <a:rPr lang="en-US" sz="2000" dirty="0">
                <a:latin typeface="ADLaM Display" panose="02010000000000000000" pitchFamily="2" charset="0"/>
                <a:ea typeface="ADLaM Display" panose="02010000000000000000" pitchFamily="2" charset="0"/>
                <a:cs typeface="ADLaM Display" panose="02010000000000000000" pitchFamily="2" charset="0"/>
              </a:rPr>
              <a:t>           </a:t>
            </a:r>
            <a:endParaRPr lang="en-IN" sz="2000"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7030A0"/>
                </a:solidFill>
                <a:latin typeface="Trebuchet MS"/>
                <a:cs typeface="Trebuchet MS"/>
              </a:rPr>
              <a:t>M</a:t>
            </a:r>
            <a:r>
              <a:rPr sz="4800" b="1" dirty="0">
                <a:solidFill>
                  <a:srgbClr val="7030A0"/>
                </a:solidFill>
                <a:latin typeface="Trebuchet MS"/>
                <a:cs typeface="Trebuchet MS"/>
              </a:rPr>
              <a:t>O</a:t>
            </a:r>
            <a:r>
              <a:rPr sz="4800" b="1" spc="-15" dirty="0">
                <a:solidFill>
                  <a:srgbClr val="7030A0"/>
                </a:solidFill>
                <a:latin typeface="Trebuchet MS"/>
                <a:cs typeface="Trebuchet MS"/>
              </a:rPr>
              <a:t>D</a:t>
            </a:r>
            <a:r>
              <a:rPr sz="4800" b="1" spc="-35" dirty="0">
                <a:solidFill>
                  <a:srgbClr val="7030A0"/>
                </a:solidFill>
                <a:latin typeface="Trebuchet MS"/>
                <a:cs typeface="Trebuchet MS"/>
              </a:rPr>
              <a:t>E</a:t>
            </a:r>
            <a:r>
              <a:rPr sz="4800" b="1" spc="-30" dirty="0">
                <a:solidFill>
                  <a:srgbClr val="7030A0"/>
                </a:solidFill>
                <a:latin typeface="Trebuchet MS"/>
                <a:cs typeface="Trebuchet MS"/>
              </a:rPr>
              <a:t>LL</a:t>
            </a:r>
            <a:r>
              <a:rPr sz="4800" b="1" spc="-5" dirty="0">
                <a:solidFill>
                  <a:srgbClr val="7030A0"/>
                </a:solidFill>
                <a:latin typeface="Trebuchet MS"/>
                <a:cs typeface="Trebuchet MS"/>
              </a:rPr>
              <a:t>I</a:t>
            </a:r>
            <a:r>
              <a:rPr sz="4800" b="1" spc="30" dirty="0">
                <a:solidFill>
                  <a:srgbClr val="7030A0"/>
                </a:solidFill>
                <a:latin typeface="Trebuchet MS"/>
                <a:cs typeface="Trebuchet MS"/>
              </a:rPr>
              <a:t>N</a:t>
            </a:r>
            <a:r>
              <a:rPr sz="4800" b="1" spc="5" dirty="0">
                <a:solidFill>
                  <a:srgbClr val="7030A0"/>
                </a:solidFill>
                <a:latin typeface="Trebuchet MS"/>
                <a:cs typeface="Trebuchet MS"/>
              </a:rPr>
              <a:t>G</a:t>
            </a:r>
            <a:endParaRPr sz="4800" dirty="0">
              <a:solidFill>
                <a:srgbClr val="7030A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3C342F17-3476-3AB6-4F4B-A24E7B700EF4}"/>
              </a:ext>
            </a:extLst>
          </p:cNvPr>
          <p:cNvSpPr>
            <a:spLocks noGrp="1"/>
          </p:cNvSpPr>
          <p:nvPr>
            <p:ph type="body" idx="1"/>
          </p:nvPr>
        </p:nvSpPr>
        <p:spPr>
          <a:xfrm>
            <a:off x="609600" y="1577340"/>
            <a:ext cx="10972800" cy="4308872"/>
          </a:xfrm>
        </p:spPr>
        <p:txBody>
          <a:bodyPr/>
          <a:lstStyle/>
          <a:p>
            <a:r>
              <a:rPr lang="en-US" altLang="zh-CN" sz="2800">
                <a:latin typeface="ADLaM Display" panose="02010000000000000000" pitchFamily="2" charset="0"/>
                <a:ea typeface="ADLaM Display" panose="02010000000000000000" pitchFamily="2" charset="0"/>
                <a:cs typeface="ADLaM Display" panose="02010000000000000000" pitchFamily="2" charset="0"/>
              </a:rPr>
              <a:t>Step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1:</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collecting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data</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from</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Kaagle.</a:t>
            </a:r>
          </a:p>
          <a:p>
            <a:r>
              <a:rPr lang="en-US" altLang="zh-CN" sz="2800">
                <a:latin typeface="ADLaM Display" panose="02010000000000000000" pitchFamily="2" charset="0"/>
                <a:ea typeface="ADLaM Display" panose="02010000000000000000" pitchFamily="2" charset="0"/>
                <a:cs typeface="ADLaM Display" panose="02010000000000000000" pitchFamily="2" charset="0"/>
              </a:rPr>
              <a:t>Step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2:</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identifying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the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required</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data.</a:t>
            </a:r>
          </a:p>
          <a:p>
            <a:r>
              <a:rPr lang="en-US" altLang="zh-CN" sz="2800">
                <a:latin typeface="ADLaM Display" panose="02010000000000000000" pitchFamily="2" charset="0"/>
                <a:ea typeface="ADLaM Display" panose="02010000000000000000" pitchFamily="2" charset="0"/>
                <a:cs typeface="ADLaM Display" panose="02010000000000000000" pitchFamily="2" charset="0"/>
              </a:rPr>
              <a:t>Step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3:</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Gathering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the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required</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data</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for</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employee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performance </a:t>
            </a:r>
            <a:r>
              <a:rPr lang="zh-CN" altLang="en-US" sz="2800">
                <a:latin typeface="ADLaM Display" panose="02010000000000000000" pitchFamily="2" charset="0"/>
                <a:ea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analysis.</a:t>
            </a:r>
          </a:p>
          <a:p>
            <a:r>
              <a:rPr lang="en-US" altLang="zh-CN" sz="2800">
                <a:latin typeface="ADLaM Display" panose="02010000000000000000" pitchFamily="2" charset="0"/>
                <a:ea typeface="ADLaM Display" panose="02010000000000000000" pitchFamily="2" charset="0"/>
                <a:cs typeface="ADLaM Display" panose="02010000000000000000" pitchFamily="2" charset="0"/>
              </a:rPr>
              <a:t>Step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4:</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Colouring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the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required</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data</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with</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Home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tab(font-paint).</a:t>
            </a:r>
          </a:p>
          <a:p>
            <a:r>
              <a:rPr lang="en-US" altLang="zh-CN" sz="2800">
                <a:latin typeface="ADLaM Display" panose="02010000000000000000" pitchFamily="2" charset="0"/>
                <a:ea typeface="ADLaM Display" panose="02010000000000000000" pitchFamily="2" charset="0"/>
                <a:cs typeface="ADLaM Display" panose="02010000000000000000" pitchFamily="2" charset="0"/>
              </a:rPr>
              <a:t>Step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5:</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Using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conditional</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formatting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for</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missing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data</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filtering.</a:t>
            </a:r>
          </a:p>
          <a:p>
            <a:r>
              <a:rPr lang="en-US" altLang="zh-CN" sz="2800">
                <a:latin typeface="ADLaM Display" panose="02010000000000000000" pitchFamily="2" charset="0"/>
                <a:ea typeface="ADLaM Display" panose="02010000000000000000" pitchFamily="2" charset="0"/>
                <a:cs typeface="ADLaM Display" panose="02010000000000000000" pitchFamily="2" charset="0"/>
              </a:rPr>
              <a:t>Step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6:</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Used</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formula</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to</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analys</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the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performance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level</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of</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employee.</a:t>
            </a:r>
          </a:p>
          <a:p>
            <a:r>
              <a:rPr lang="en-US" altLang="zh-CN" sz="2800">
                <a:latin typeface="ADLaM Display" panose="02010000000000000000" pitchFamily="2" charset="0"/>
                <a:ea typeface="ADLaM Display" panose="02010000000000000000" pitchFamily="2" charset="0"/>
                <a:cs typeface="ADLaM Display" panose="02010000000000000000" pitchFamily="2" charset="0"/>
              </a:rPr>
              <a:t>Step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7:</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With</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the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collected</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data</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Inserting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the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pivot</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table.</a:t>
            </a:r>
          </a:p>
          <a:p>
            <a:r>
              <a:rPr lang="en-US" altLang="zh-CN" sz="2800">
                <a:latin typeface="ADLaM Display" panose="02010000000000000000" pitchFamily="2" charset="0"/>
                <a:ea typeface="ADLaM Display" panose="02010000000000000000" pitchFamily="2" charset="0"/>
                <a:cs typeface="ADLaM Display" panose="02010000000000000000" pitchFamily="2" charset="0"/>
              </a:rPr>
              <a:t>Step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8:</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From</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pivot</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table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inserting</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Pie</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chart</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&amp;</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Bar</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chart.</a:t>
            </a:r>
            <a:endParaRPr lang="en-US" sz="280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82461"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solidFill>
                  <a:srgbClr val="7030A0"/>
                </a:solidFill>
              </a:rPr>
              <a:t>R</a:t>
            </a:r>
            <a:r>
              <a:rPr spc="-40" dirty="0">
                <a:solidFill>
                  <a:srgbClr val="7030A0"/>
                </a:solidFill>
              </a:rPr>
              <a:t>E</a:t>
            </a:r>
            <a:r>
              <a:rPr spc="15" dirty="0">
                <a:solidFill>
                  <a:srgbClr val="7030A0"/>
                </a:solidFill>
              </a:rPr>
              <a:t>S</a:t>
            </a:r>
            <a:r>
              <a:rPr spc="-30" dirty="0">
                <a:solidFill>
                  <a:srgbClr val="7030A0"/>
                </a:solidFill>
              </a:rPr>
              <a:t>U</a:t>
            </a:r>
            <a:r>
              <a:rPr spc="-405" dirty="0">
                <a:solidFill>
                  <a:srgbClr val="7030A0"/>
                </a:solidFill>
              </a:rPr>
              <a:t>L</a:t>
            </a:r>
            <a:r>
              <a:rPr dirty="0">
                <a:solidFill>
                  <a:srgbClr val="7030A0"/>
                </a:solidFill>
              </a:rPr>
              <a:t>TS</a:t>
            </a:r>
          </a:p>
        </p:txBody>
      </p:sp>
      <p:sp>
        <p:nvSpPr>
          <p:cNvPr id="2" name="Text Placeholder 1">
            <a:extLst>
              <a:ext uri="{FF2B5EF4-FFF2-40B4-BE49-F238E27FC236}">
                <a16:creationId xmlns:a16="http://schemas.microsoft.com/office/drawing/2014/main" id="{B71A614C-8058-82D7-1F5F-AFC171C4F0F2}"/>
              </a:ext>
            </a:extLst>
          </p:cNvPr>
          <p:cNvSpPr>
            <a:spLocks noGrp="1"/>
          </p:cNvSpPr>
          <p:nvPr>
            <p:ph type="body" idx="1"/>
          </p:nvPr>
        </p:nvSpPr>
        <p:spPr>
          <a:xfrm>
            <a:off x="609600" y="1550737"/>
            <a:ext cx="10972800" cy="4552883"/>
          </a:xfrm>
        </p:spPr>
        <p:txBody>
          <a:bodyPr/>
          <a:lstStyle/>
          <a:p>
            <a:endParaRPr lang="en-US"/>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9">
            <a:extLst>
              <a:ext uri="{FF2B5EF4-FFF2-40B4-BE49-F238E27FC236}">
                <a16:creationId xmlns:a16="http://schemas.microsoft.com/office/drawing/2014/main" id="{938F8ECD-9F5B-4233-32FC-62B3E2AD3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623" y="1952625"/>
            <a:ext cx="6858000" cy="3867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1505B9-0ADC-284D-A8DC-72F6596DC01A}"/>
              </a:ext>
            </a:extLst>
          </p:cNvPr>
          <p:cNvSpPr>
            <a:spLocks noGrp="1"/>
          </p:cNvSpPr>
          <p:nvPr>
            <p:ph type="body" idx="1"/>
          </p:nvPr>
        </p:nvSpPr>
        <p:spPr/>
        <p:txBody>
          <a:bodyPr/>
          <a:lstStyle/>
          <a:p>
            <a:endParaRPr lang="en-US"/>
          </a:p>
        </p:txBody>
      </p:sp>
      <p:pic>
        <p:nvPicPr>
          <p:cNvPr id="4" name="Picture 4">
            <a:extLst>
              <a:ext uri="{FF2B5EF4-FFF2-40B4-BE49-F238E27FC236}">
                <a16:creationId xmlns:a16="http://schemas.microsoft.com/office/drawing/2014/main" id="{073402D3-6DB6-7D94-925D-917463D1B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995" y="1107684"/>
            <a:ext cx="5062772" cy="4995936"/>
          </a:xfrm>
          <a:prstGeom prst="rect">
            <a:avLst/>
          </a:prstGeom>
        </p:spPr>
      </p:pic>
      <p:pic>
        <p:nvPicPr>
          <p:cNvPr id="5" name="Picture 5">
            <a:extLst>
              <a:ext uri="{FF2B5EF4-FFF2-40B4-BE49-F238E27FC236}">
                <a16:creationId xmlns:a16="http://schemas.microsoft.com/office/drawing/2014/main" id="{275C7F89-BF6E-6F64-85E2-C42E02536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162" y="1295143"/>
            <a:ext cx="4739505" cy="4621017"/>
          </a:xfrm>
          <a:prstGeom prst="rect">
            <a:avLst/>
          </a:prstGeom>
        </p:spPr>
      </p:pic>
      <p:sp>
        <p:nvSpPr>
          <p:cNvPr id="7" name="Title 6">
            <a:extLst>
              <a:ext uri="{FF2B5EF4-FFF2-40B4-BE49-F238E27FC236}">
                <a16:creationId xmlns:a16="http://schemas.microsoft.com/office/drawing/2014/main" id="{AF4E164F-B53F-41F3-4E6D-77D8079ADAD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6614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7030A0"/>
                </a:solidFill>
                <a:latin typeface="Times New Roman" panose="02020603050405020304" pitchFamily="18" charset="0"/>
                <a:cs typeface="Times New Roman" panose="02020603050405020304" pitchFamily="18" charset="0"/>
              </a:rPr>
              <a:t>conclusion</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4696ADA-72AE-148A-14E9-8FB5647A147C}"/>
              </a:ext>
            </a:extLst>
          </p:cNvPr>
          <p:cNvSpPr>
            <a:spLocks noGrp="1"/>
          </p:cNvSpPr>
          <p:nvPr>
            <p:ph type="body" idx="1"/>
          </p:nvPr>
        </p:nvSpPr>
        <p:spPr>
          <a:xfrm>
            <a:off x="1269108" y="1612989"/>
            <a:ext cx="8213557" cy="4376064"/>
          </a:xfrm>
        </p:spPr>
        <p:txBody>
          <a:bodyPr/>
          <a:lstStyle/>
          <a:p>
            <a:r>
              <a:rPr lang="en-US" altLang="zh-CN" sz="3600">
                <a:latin typeface="ADLaM Display" panose="02010000000000000000" pitchFamily="2" charset="0"/>
                <a:ea typeface="ADLaM Display" panose="02010000000000000000" pitchFamily="2" charset="0"/>
                <a:cs typeface="ADLaM Display" panose="02010000000000000000" pitchFamily="2" charset="0"/>
              </a:rPr>
              <a:t>The analysis highlights areas for process improvements, allowing for increased efficiency and reduced turnover.</a:t>
            </a:r>
            <a:r>
              <a:rPr lang="zh-CN" altLang="en-US" sz="3600">
                <a:latin typeface="ADLaM Display" panose="02010000000000000000" pitchFamily="2" charset="0"/>
                <a:ea typeface="ADLaM Display" panose="02010000000000000000" pitchFamily="2" charset="0"/>
                <a:cs typeface="ADLaM Display" panose="02010000000000000000" pitchFamily="2" charset="0"/>
              </a:rPr>
              <a:t> </a:t>
            </a:r>
            <a:r>
              <a:rPr lang="en-US" altLang="zh-CN" sz="3600">
                <a:latin typeface="ADLaM Display" panose="02010000000000000000" pitchFamily="2" charset="0"/>
                <a:ea typeface="ADLaM Display" panose="02010000000000000000" pitchFamily="2" charset="0"/>
                <a:cs typeface="ADLaM Display" panose="02010000000000000000" pitchFamily="2" charset="0"/>
              </a:rPr>
              <a:t>Insights gained will enable targeted initiatives to close skill gaps, boost productivity, and enhance overall workforce quality.</a:t>
            </a:r>
            <a:endParaRPr lang="en-US" sz="360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7030A0"/>
                </a:solidFill>
              </a:rPr>
              <a:t>PROJECT</a:t>
            </a:r>
            <a:r>
              <a:rPr sz="4250" spc="-85" dirty="0">
                <a:solidFill>
                  <a:srgbClr val="7030A0"/>
                </a:solidFill>
              </a:rPr>
              <a:t> </a:t>
            </a:r>
            <a:r>
              <a:rPr sz="4250" spc="25" dirty="0">
                <a:solidFill>
                  <a:srgbClr val="7030A0"/>
                </a:solidFill>
              </a:rPr>
              <a:t>TITLE</a:t>
            </a:r>
            <a:endParaRPr sz="4250">
              <a:solidFill>
                <a:srgbClr val="7030A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r>
              <a:rPr lang="en-US" sz="4000" b="1" dirty="0">
                <a:solidFill>
                  <a:srgbClr val="0F0F0F"/>
                </a:solidFill>
                <a:latin typeface="ADLaM Display" panose="02010000000000000000" pitchFamily="2" charset="0"/>
                <a:ea typeface="ADLaM Display" panose="02010000000000000000" pitchFamily="2" charset="0"/>
                <a:cs typeface="ADLaM Display" panose="02010000000000000000" pitchFamily="2" charset="0"/>
              </a:rPr>
              <a:t>Employee Performance Analysis using Excel</a:t>
            </a:r>
            <a:endParaRPr lang="en-IN" sz="4000" dirty="0">
              <a:solidFill>
                <a:srgbClr val="7030A0"/>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7030A0"/>
                </a:solidFill>
              </a:rPr>
              <a:t>A</a:t>
            </a:r>
            <a:r>
              <a:rPr spc="-5" dirty="0">
                <a:solidFill>
                  <a:srgbClr val="7030A0"/>
                </a:solidFill>
              </a:rPr>
              <a:t>G</a:t>
            </a:r>
            <a:r>
              <a:rPr spc="-35" dirty="0">
                <a:solidFill>
                  <a:srgbClr val="7030A0"/>
                </a:solidFill>
              </a:rPr>
              <a:t>E</a:t>
            </a:r>
            <a:r>
              <a:rPr spc="15" dirty="0">
                <a:solidFill>
                  <a:srgbClr val="7030A0"/>
                </a:solidFill>
              </a:rPr>
              <a:t>N</a:t>
            </a:r>
            <a:r>
              <a:rPr dirty="0">
                <a:solidFill>
                  <a:srgbClr val="7030A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6371" y="1616089"/>
            <a:ext cx="5059658" cy="4832092"/>
          </a:xfrm>
          <a:prstGeom prst="rect">
            <a:avLst/>
          </a:prstGeom>
          <a:noFill/>
        </p:spPr>
        <p:txBody>
          <a:bodyPr wrap="square" rtlCol="0">
            <a:spAutoFit/>
          </a:bodyPr>
          <a:lstStyle/>
          <a:p>
            <a:pPr algn="l"/>
            <a:endPar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endParaRPr>
          </a:p>
          <a:p>
            <a:pPr algn="l">
              <a:buFont typeface="+mj-lt"/>
              <a:buAutoNum type="arabicPeriod"/>
            </a:pPr>
            <a:r>
              <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Problem Statement</a:t>
            </a:r>
          </a:p>
          <a:p>
            <a:pPr algn="l">
              <a:buFont typeface="+mj-lt"/>
              <a:buAutoNum type="arabicPeriod"/>
            </a:pPr>
            <a:r>
              <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Project Overview</a:t>
            </a:r>
          </a:p>
          <a:p>
            <a:pPr algn="l">
              <a:buFont typeface="+mj-lt"/>
              <a:buAutoNum type="arabicPeriod"/>
            </a:pPr>
            <a:r>
              <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End Users</a:t>
            </a:r>
          </a:p>
          <a:p>
            <a:pPr algn="l">
              <a:buFont typeface="+mj-lt"/>
              <a:buAutoNum type="arabicPeriod"/>
            </a:pPr>
            <a:r>
              <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Our Solution and Proposition</a:t>
            </a:r>
          </a:p>
          <a:p>
            <a:pPr algn="l">
              <a:buFont typeface="+mj-lt"/>
              <a:buAutoNum type="arabicPeriod"/>
            </a:pPr>
            <a:r>
              <a:rPr lang="en-US" sz="2800" dirty="0">
                <a:solidFill>
                  <a:srgbClr val="0D0D0D"/>
                </a:solidFill>
                <a:latin typeface="ADLaM Display" panose="02010000000000000000" pitchFamily="2" charset="0"/>
                <a:ea typeface="ADLaM Display" panose="02010000000000000000" pitchFamily="2" charset="0"/>
                <a:cs typeface="ADLaM Display" panose="02010000000000000000" pitchFamily="2" charset="0"/>
              </a:rPr>
              <a:t>Dataset Description</a:t>
            </a:r>
            <a:endPar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endParaRPr>
          </a:p>
          <a:p>
            <a:pPr algn="l">
              <a:buFont typeface="+mj-lt"/>
              <a:buAutoNum type="arabicPeriod"/>
            </a:pPr>
            <a:r>
              <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Modelling Approach</a:t>
            </a:r>
          </a:p>
          <a:p>
            <a:pPr algn="l">
              <a:buFont typeface="+mj-lt"/>
              <a:buAutoNum type="arabicPeriod"/>
            </a:pPr>
            <a:r>
              <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Results and </a:t>
            </a:r>
            <a:r>
              <a:rPr lang="en-US" sz="2800" dirty="0">
                <a:solidFill>
                  <a:srgbClr val="0D0D0D"/>
                </a:solidFill>
                <a:latin typeface="ADLaM Display" panose="02010000000000000000" pitchFamily="2" charset="0"/>
                <a:ea typeface="ADLaM Display" panose="02010000000000000000" pitchFamily="2" charset="0"/>
                <a:cs typeface="ADLaM Display" panose="02010000000000000000" pitchFamily="2" charset="0"/>
              </a:rPr>
              <a:t>Discussion</a:t>
            </a:r>
            <a:endPar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endParaRPr>
          </a:p>
          <a:p>
            <a:pPr algn="l">
              <a:buFont typeface="+mj-lt"/>
              <a:buAutoNum type="arabicPeriod"/>
            </a:pPr>
            <a:r>
              <a:rPr lang="en-US" sz="28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Conclusion</a:t>
            </a:r>
          </a:p>
          <a:p>
            <a:endParaRPr lang="en-IN" sz="2800"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7030A0"/>
                </a:solidFill>
              </a:rPr>
              <a:t>P</a:t>
            </a:r>
            <a:r>
              <a:rPr sz="4250" spc="15" dirty="0">
                <a:solidFill>
                  <a:srgbClr val="7030A0"/>
                </a:solidFill>
              </a:rPr>
              <a:t>ROB</a:t>
            </a:r>
            <a:r>
              <a:rPr sz="4250" spc="55" dirty="0">
                <a:solidFill>
                  <a:srgbClr val="7030A0"/>
                </a:solidFill>
              </a:rPr>
              <a:t>L</a:t>
            </a:r>
            <a:r>
              <a:rPr sz="4250" spc="-20" dirty="0">
                <a:solidFill>
                  <a:srgbClr val="7030A0"/>
                </a:solidFill>
              </a:rPr>
              <a:t>E</a:t>
            </a:r>
            <a:r>
              <a:rPr sz="4250" spc="20" dirty="0">
                <a:solidFill>
                  <a:srgbClr val="7030A0"/>
                </a:solidFill>
              </a:rPr>
              <a:t>M</a:t>
            </a:r>
            <a:r>
              <a:rPr sz="4250" dirty="0">
                <a:solidFill>
                  <a:srgbClr val="7030A0"/>
                </a:solidFill>
              </a:rPr>
              <a:t>	</a:t>
            </a:r>
            <a:r>
              <a:rPr sz="4250" spc="10" dirty="0">
                <a:solidFill>
                  <a:srgbClr val="7030A0"/>
                </a:solidFill>
              </a:rPr>
              <a:t>S</a:t>
            </a:r>
            <a:r>
              <a:rPr sz="4250" spc="-370" dirty="0">
                <a:solidFill>
                  <a:srgbClr val="7030A0"/>
                </a:solidFill>
              </a:rPr>
              <a:t>T</a:t>
            </a:r>
            <a:r>
              <a:rPr sz="4250" spc="-375" dirty="0">
                <a:solidFill>
                  <a:srgbClr val="7030A0"/>
                </a:solidFill>
              </a:rPr>
              <a:t>A</a:t>
            </a:r>
            <a:r>
              <a:rPr sz="4250" spc="15" dirty="0">
                <a:solidFill>
                  <a:srgbClr val="7030A0"/>
                </a:solidFill>
              </a:rPr>
              <a:t>T</a:t>
            </a:r>
            <a:r>
              <a:rPr sz="4250" spc="-10" dirty="0">
                <a:solidFill>
                  <a:srgbClr val="7030A0"/>
                </a:solidFill>
              </a:rPr>
              <a:t>E</a:t>
            </a:r>
            <a:r>
              <a:rPr sz="4250" spc="-20" dirty="0">
                <a:solidFill>
                  <a:srgbClr val="7030A0"/>
                </a:solidFill>
              </a:rPr>
              <a:t>ME</a:t>
            </a:r>
            <a:r>
              <a:rPr sz="4250" spc="10" dirty="0">
                <a:solidFill>
                  <a:srgbClr val="7030A0"/>
                </a:solidFill>
              </a:rPr>
              <a:t>NT</a:t>
            </a:r>
            <a:endParaRPr sz="4250">
              <a:solidFill>
                <a:srgbClr val="7030A0"/>
              </a:solidFill>
            </a:endParaRPr>
          </a:p>
        </p:txBody>
      </p:sp>
      <p:sp>
        <p:nvSpPr>
          <p:cNvPr id="9" name="Text Placeholder 8">
            <a:extLst>
              <a:ext uri="{FF2B5EF4-FFF2-40B4-BE49-F238E27FC236}">
                <a16:creationId xmlns:a16="http://schemas.microsoft.com/office/drawing/2014/main" id="{1EFE1C9C-4DC1-FCD8-69AF-C7D08005DE2A}"/>
              </a:ext>
            </a:extLst>
          </p:cNvPr>
          <p:cNvSpPr>
            <a:spLocks noGrp="1"/>
          </p:cNvSpPr>
          <p:nvPr>
            <p:ph type="body" idx="1"/>
          </p:nvPr>
        </p:nvSpPr>
        <p:spPr>
          <a:xfrm>
            <a:off x="755332" y="2019301"/>
            <a:ext cx="7379018" cy="3447098"/>
          </a:xfrm>
        </p:spPr>
        <p:txBody>
          <a:bodyPr/>
          <a:lstStyle/>
          <a:p>
            <a:r>
              <a:rPr lang="en-US" altLang="zh-CN" sz="3200">
                <a:latin typeface="ADLaM Display" panose="02010000000000000000" pitchFamily="2" charset="0"/>
                <a:ea typeface="ADLaM Display" panose="02010000000000000000" pitchFamily="2" charset="0"/>
                <a:cs typeface="ADLaM Display" panose="02010000000000000000" pitchFamily="2" charset="0"/>
              </a:rPr>
              <a:t>This analysis aims to uncover insights and trends in employee data to inform strategic decisions and drive business growth. By examining key metrics and demographics, we can identify areas for improvement and optimize our workforce for success.</a:t>
            </a:r>
            <a:endParaRPr lang="en-US" sz="320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7030A0"/>
                </a:solidFill>
              </a:rPr>
              <a:t>PROJECT	</a:t>
            </a:r>
            <a:r>
              <a:rPr sz="4250" spc="-20" dirty="0">
                <a:solidFill>
                  <a:srgbClr val="7030A0"/>
                </a:solidFill>
              </a:rPr>
              <a:t>OVERVIEW</a:t>
            </a:r>
            <a:endParaRPr sz="4250">
              <a:solidFill>
                <a:srgbClr val="7030A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74316" y="2133600"/>
            <a:ext cx="8541084" cy="4893647"/>
          </a:xfrm>
          <a:prstGeom prst="rect">
            <a:avLst/>
          </a:prstGeom>
          <a:noFill/>
        </p:spPr>
        <p:txBody>
          <a:bodyPr wrap="square" rtlCol="0">
            <a:spAutoFit/>
          </a:bodyPr>
          <a:lstStyle/>
          <a:p>
            <a:pPr marL="342900" indent="-342900" algn="l">
              <a:buFont typeface="Arial" panose="020B0604020202020204" pitchFamily="34" charset="0"/>
              <a:buChar char="•"/>
            </a:pPr>
            <a:r>
              <a:rPr lang="en-US" altLang="zh-CN" sz="2400" b="0" i="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Analyze employee data to identify trends, patterns, and insights that inform business decisions and drive workforce optimization.</a:t>
            </a:r>
          </a:p>
          <a:p>
            <a:pPr marL="342900" indent="-342900" algn="l">
              <a:buFont typeface="Arial" panose="020B0604020202020204" pitchFamily="34" charset="0"/>
              <a:buChar char="•"/>
            </a:pPr>
            <a:endParaRPr lang="en-US" altLang="zh-CN" sz="2400">
              <a:solidFill>
                <a:srgbClr val="0D0D0D"/>
              </a:solidFill>
              <a:latin typeface="ADLaM Display" panose="02010000000000000000" pitchFamily="2" charset="0"/>
              <a:ea typeface="ADLaM Display" panose="02010000000000000000" pitchFamily="2" charset="0"/>
              <a:cs typeface="ADLaM Display" panose="02010000000000000000" pitchFamily="2" charset="0"/>
            </a:endParaRPr>
          </a:p>
          <a:p>
            <a:pPr marL="342900" indent="-342900" algn="l">
              <a:buFont typeface="Arial" panose="020B0604020202020204" pitchFamily="34" charset="0"/>
              <a:buChar char="•"/>
            </a:pPr>
            <a:r>
              <a:rPr lang="en-US" altLang="zh-CN" sz="2400" b="0" i="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Utilized Excel data analysis tools and techniques to examine employee data, including data visualization, statistical analysis, and trend identification.</a:t>
            </a:r>
          </a:p>
          <a:p>
            <a:pPr marL="342900" indent="-342900" algn="l">
              <a:buFont typeface="Arial" panose="020B0604020202020204" pitchFamily="34" charset="0"/>
              <a:buChar char="•"/>
            </a:pPr>
            <a:endParaRPr lang="en-US" altLang="zh-CN" sz="2400" b="0" i="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endParaRPr>
          </a:p>
          <a:p>
            <a:pPr marL="342900" indent="-342900" algn="l">
              <a:buFont typeface="Arial" panose="020B0604020202020204" pitchFamily="34" charset="0"/>
              <a:buChar char="•"/>
            </a:pPr>
            <a:r>
              <a:rPr lang="en-US" altLang="zh-CN" sz="2400" b="0" i="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The insights gained from this analysis will enable data-driven decisions, enhance employee experience, and drive business growth by optimizing talent management and retention strategies.</a:t>
            </a:r>
          </a:p>
          <a:p>
            <a:pPr algn="l"/>
            <a:endParaRPr lang="en-IN" sz="2400"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rgbClr val="7030A0"/>
                </a:solidFill>
              </a:rPr>
              <a:t>W</a:t>
            </a:r>
            <a:r>
              <a:rPr sz="3200" spc="-20" dirty="0">
                <a:solidFill>
                  <a:srgbClr val="7030A0"/>
                </a:solidFill>
              </a:rPr>
              <a:t>H</a:t>
            </a:r>
            <a:r>
              <a:rPr sz="3200" spc="20" dirty="0">
                <a:solidFill>
                  <a:srgbClr val="7030A0"/>
                </a:solidFill>
              </a:rPr>
              <a:t>O</a:t>
            </a:r>
            <a:r>
              <a:rPr sz="3200" spc="-235" dirty="0">
                <a:solidFill>
                  <a:srgbClr val="7030A0"/>
                </a:solidFill>
              </a:rPr>
              <a:t> </a:t>
            </a:r>
            <a:r>
              <a:rPr sz="3200" spc="-10" dirty="0">
                <a:solidFill>
                  <a:srgbClr val="7030A0"/>
                </a:solidFill>
              </a:rPr>
              <a:t>AR</a:t>
            </a:r>
            <a:r>
              <a:rPr sz="3200" spc="15" dirty="0">
                <a:solidFill>
                  <a:srgbClr val="7030A0"/>
                </a:solidFill>
              </a:rPr>
              <a:t>E</a:t>
            </a:r>
            <a:r>
              <a:rPr sz="3200" spc="-35" dirty="0">
                <a:solidFill>
                  <a:srgbClr val="7030A0"/>
                </a:solidFill>
              </a:rPr>
              <a:t> </a:t>
            </a:r>
            <a:r>
              <a:rPr sz="3200" spc="-10" dirty="0">
                <a:solidFill>
                  <a:srgbClr val="7030A0"/>
                </a:solidFill>
              </a:rPr>
              <a:t>T</a:t>
            </a:r>
            <a:r>
              <a:rPr sz="3200" spc="-15" dirty="0">
                <a:solidFill>
                  <a:srgbClr val="7030A0"/>
                </a:solidFill>
              </a:rPr>
              <a:t>H</a:t>
            </a:r>
            <a:r>
              <a:rPr sz="3200" spc="15" dirty="0">
                <a:solidFill>
                  <a:srgbClr val="7030A0"/>
                </a:solidFill>
              </a:rPr>
              <a:t>E</a:t>
            </a:r>
            <a:r>
              <a:rPr sz="3200" spc="-35" dirty="0">
                <a:solidFill>
                  <a:srgbClr val="7030A0"/>
                </a:solidFill>
              </a:rPr>
              <a:t> </a:t>
            </a:r>
            <a:r>
              <a:rPr sz="3200" spc="-20" dirty="0">
                <a:solidFill>
                  <a:srgbClr val="7030A0"/>
                </a:solidFill>
              </a:rPr>
              <a:t>E</a:t>
            </a:r>
            <a:r>
              <a:rPr sz="3200" spc="30" dirty="0">
                <a:solidFill>
                  <a:srgbClr val="7030A0"/>
                </a:solidFill>
              </a:rPr>
              <a:t>N</a:t>
            </a:r>
            <a:r>
              <a:rPr sz="3200" spc="15" dirty="0">
                <a:solidFill>
                  <a:srgbClr val="7030A0"/>
                </a:solidFill>
              </a:rPr>
              <a:t>D</a:t>
            </a:r>
            <a:r>
              <a:rPr sz="3200" spc="-45" dirty="0">
                <a:solidFill>
                  <a:srgbClr val="7030A0"/>
                </a:solidFill>
              </a:rPr>
              <a:t> </a:t>
            </a:r>
            <a:r>
              <a:rPr sz="3200" dirty="0">
                <a:solidFill>
                  <a:srgbClr val="7030A0"/>
                </a:solidFill>
              </a:rPr>
              <a:t>U</a:t>
            </a:r>
            <a:r>
              <a:rPr sz="3200" spc="10" dirty="0">
                <a:solidFill>
                  <a:srgbClr val="7030A0"/>
                </a:solidFill>
              </a:rPr>
              <a:t>S</a:t>
            </a:r>
            <a:r>
              <a:rPr sz="3200" spc="-25" dirty="0">
                <a:solidFill>
                  <a:srgbClr val="7030A0"/>
                </a:solidFill>
              </a:rPr>
              <a:t>E</a:t>
            </a:r>
            <a:r>
              <a:rPr sz="3200" spc="-10" dirty="0">
                <a:solidFill>
                  <a:srgbClr val="7030A0"/>
                </a:solidFill>
              </a:rPr>
              <a:t>R</a:t>
            </a:r>
            <a:r>
              <a:rPr sz="3200" spc="5" dirty="0">
                <a:solidFill>
                  <a:srgbClr val="7030A0"/>
                </a:solidFill>
              </a:rPr>
              <a:t>S?</a:t>
            </a:r>
            <a:endParaRPr sz="3200">
              <a:solidFill>
                <a:srgbClr val="7030A0"/>
              </a:solidFill>
            </a:endParaRPr>
          </a:p>
        </p:txBody>
      </p:sp>
      <p:sp>
        <p:nvSpPr>
          <p:cNvPr id="7" name="Text Placeholder 6">
            <a:extLst>
              <a:ext uri="{FF2B5EF4-FFF2-40B4-BE49-F238E27FC236}">
                <a16:creationId xmlns:a16="http://schemas.microsoft.com/office/drawing/2014/main" id="{204ED09F-727E-EA7F-8135-6CD1811A2B4C}"/>
              </a:ext>
            </a:extLst>
          </p:cNvPr>
          <p:cNvSpPr>
            <a:spLocks noGrp="1"/>
          </p:cNvSpPr>
          <p:nvPr>
            <p:ph sz="half" idx="2"/>
          </p:nvPr>
        </p:nvSpPr>
        <p:spPr>
          <a:xfrm>
            <a:off x="672553" y="385444"/>
            <a:ext cx="5303520" cy="6679155"/>
          </a:xfrm>
        </p:spPr>
        <p:txBody>
          <a:bodyPr/>
          <a:lstStyle/>
          <a:p>
            <a:r>
              <a:rPr lang="en-US" altLang="zh-CN" sz="2800">
                <a:latin typeface="ADLaM Display" panose="02010000000000000000" pitchFamily="2" charset="0"/>
                <a:ea typeface="ADLaM Display" panose="02010000000000000000" pitchFamily="2" charset="0"/>
                <a:cs typeface="ADLaM Display" panose="02010000000000000000" pitchFamily="2" charset="0"/>
              </a:rPr>
              <a:t>
1. HR Manager</a:t>
            </a: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r>
              <a:rPr lang="en-US" altLang="zh-CN" sz="2800">
                <a:latin typeface="ADLaM Display" panose="02010000000000000000" pitchFamily="2" charset="0"/>
                <a:ea typeface="ADLaM Display" panose="02010000000000000000" pitchFamily="2" charset="0"/>
                <a:cs typeface="ADLaM Display" panose="02010000000000000000" pitchFamily="2" charset="0"/>
              </a:rPr>
              <a:t>
2. Management Team</a:t>
            </a: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r>
              <a:rPr lang="en-US" altLang="zh-CN" sz="2800">
                <a:latin typeface="ADLaM Display" panose="02010000000000000000" pitchFamily="2" charset="0"/>
                <a:ea typeface="ADLaM Display" panose="02010000000000000000" pitchFamily="2" charset="0"/>
                <a:cs typeface="ADLaM Display" panose="02010000000000000000" pitchFamily="2" charset="0"/>
              </a:rPr>
              <a:t>
3. Business</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Unit Leaders</a:t>
            </a: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r>
              <a:rPr lang="en-US" altLang="zh-CN" sz="2800">
                <a:latin typeface="ADLaM Display" panose="02010000000000000000" pitchFamily="2" charset="0"/>
                <a:ea typeface="ADLaM Display" panose="02010000000000000000" pitchFamily="2" charset="0"/>
                <a:cs typeface="ADLaM Display" panose="02010000000000000000" pitchFamily="2" charset="0"/>
              </a:rPr>
              <a:t>
</a:t>
            </a:r>
            <a:endParaRPr lang="en-US" sz="280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Content Placeholder 9">
            <a:extLst>
              <a:ext uri="{FF2B5EF4-FFF2-40B4-BE49-F238E27FC236}">
                <a16:creationId xmlns:a16="http://schemas.microsoft.com/office/drawing/2014/main" id="{5C2B2EBB-143A-6524-9F6B-B8C3187E2F4D}"/>
              </a:ext>
            </a:extLst>
          </p:cNvPr>
          <p:cNvSpPr>
            <a:spLocks noGrp="1"/>
          </p:cNvSpPr>
          <p:nvPr>
            <p:ph sz="half" idx="3"/>
          </p:nvPr>
        </p:nvSpPr>
        <p:spPr>
          <a:xfrm>
            <a:off x="6278880" y="1219834"/>
            <a:ext cx="5303520" cy="4461529"/>
          </a:xfrm>
        </p:spPr>
        <p:txBody>
          <a:bodyPr/>
          <a:lstStyle/>
          <a:p>
            <a:r>
              <a:rPr lang="en-US" altLang="zh-CN" sz="2800">
                <a:latin typeface="ADLaM Display" panose="02010000000000000000" pitchFamily="2" charset="0"/>
                <a:ea typeface="ADLaM Display" panose="02010000000000000000" pitchFamily="2" charset="0"/>
                <a:cs typeface="ADLaM Display" panose="02010000000000000000" pitchFamily="2" charset="0"/>
              </a:rPr>
              <a:t>4.</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CEO</a:t>
            </a: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endParaRPr lang="en-US" sz="2800">
              <a:latin typeface="ADLaM Display" panose="02010000000000000000" pitchFamily="2" charset="0"/>
              <a:ea typeface="ADLaM Display" panose="02010000000000000000" pitchFamily="2" charset="0"/>
              <a:cs typeface="ADLaM Display" panose="02010000000000000000" pitchFamily="2" charset="0"/>
            </a:endParaRPr>
          </a:p>
          <a:p>
            <a:endParaRPr lang="en-US" sz="2800">
              <a:latin typeface="ADLaM Display" panose="02010000000000000000" pitchFamily="2" charset="0"/>
              <a:ea typeface="ADLaM Display" panose="02010000000000000000" pitchFamily="2" charset="0"/>
              <a:cs typeface="ADLaM Display" panose="02010000000000000000" pitchFamily="2" charset="0"/>
            </a:endParaRPr>
          </a:p>
          <a:p>
            <a:r>
              <a:rPr lang="en-US" altLang="zh-CN" sz="2800">
                <a:latin typeface="ADLaM Display" panose="02010000000000000000" pitchFamily="2" charset="0"/>
                <a:ea typeface="ADLaM Display" panose="02010000000000000000" pitchFamily="2" charset="0"/>
                <a:cs typeface="ADLaM Display" panose="02010000000000000000" pitchFamily="2" charset="0"/>
              </a:rPr>
              <a:t>5.Owner</a:t>
            </a: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endParaRPr lang="en-US" altLang="zh-CN" sz="2800">
              <a:latin typeface="ADLaM Display" panose="02010000000000000000" pitchFamily="2" charset="0"/>
              <a:ea typeface="ADLaM Display" panose="02010000000000000000" pitchFamily="2" charset="0"/>
              <a:cs typeface="ADLaM Display" panose="02010000000000000000" pitchFamily="2" charset="0"/>
            </a:endParaRPr>
          </a:p>
          <a:p>
            <a:r>
              <a:rPr lang="en-US" altLang="zh-CN" sz="2800">
                <a:latin typeface="ADLaM Display" panose="02010000000000000000" pitchFamily="2" charset="0"/>
                <a:ea typeface="ADLaM Display" panose="02010000000000000000" pitchFamily="2" charset="0"/>
                <a:cs typeface="ADLaM Display" panose="02010000000000000000" pitchFamily="2" charset="0"/>
              </a:rPr>
              <a:t>6.</a:t>
            </a:r>
            <a:r>
              <a:rPr lang="zh-CN" altLang="en-US" sz="2800">
                <a:latin typeface="ADLaM Display" panose="02010000000000000000" pitchFamily="2" charset="0"/>
                <a:cs typeface="ADLaM Display" panose="02010000000000000000" pitchFamily="2" charset="0"/>
              </a:rPr>
              <a:t> </a:t>
            </a:r>
            <a:r>
              <a:rPr lang="en-US" altLang="zh-CN" sz="2800">
                <a:latin typeface="ADLaM Display" panose="02010000000000000000" pitchFamily="2" charset="0"/>
                <a:ea typeface="ADLaM Display" panose="02010000000000000000" pitchFamily="2" charset="0"/>
                <a:cs typeface="ADLaM Display" panose="02010000000000000000" pitchFamily="2" charset="0"/>
              </a:rPr>
              <a:t>employee</a:t>
            </a:r>
          </a:p>
          <a:p>
            <a:endParaRPr lang="en-US" sz="280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9">
            <a:extLst>
              <a:ext uri="{FF2B5EF4-FFF2-40B4-BE49-F238E27FC236}">
                <a16:creationId xmlns:a16="http://schemas.microsoft.com/office/drawing/2014/main" id="{5D819E85-F60B-9FB2-6F66-1F9BDF0A8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888" y="1856518"/>
            <a:ext cx="1050237" cy="1050237"/>
          </a:xfrm>
          <a:prstGeom prst="rect">
            <a:avLst/>
          </a:prstGeom>
        </p:spPr>
      </p:pic>
      <p:pic>
        <p:nvPicPr>
          <p:cNvPr id="11" name="Picture 11">
            <a:extLst>
              <a:ext uri="{FF2B5EF4-FFF2-40B4-BE49-F238E27FC236}">
                <a16:creationId xmlns:a16="http://schemas.microsoft.com/office/drawing/2014/main" id="{94F3157B-4779-EF6A-CF86-DE7F2845B1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146" y="3450598"/>
            <a:ext cx="1247719" cy="1247719"/>
          </a:xfrm>
          <a:prstGeom prst="rect">
            <a:avLst/>
          </a:prstGeom>
        </p:spPr>
      </p:pic>
      <p:pic>
        <p:nvPicPr>
          <p:cNvPr id="12" name="Picture 12">
            <a:extLst>
              <a:ext uri="{FF2B5EF4-FFF2-40B4-BE49-F238E27FC236}">
                <a16:creationId xmlns:a16="http://schemas.microsoft.com/office/drawing/2014/main" id="{DE2C4B14-0DF0-EFC3-FFD4-4641CCC80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6235" y="5242916"/>
            <a:ext cx="1050237" cy="1050237"/>
          </a:xfrm>
          <a:prstGeom prst="rect">
            <a:avLst/>
          </a:prstGeom>
        </p:spPr>
      </p:pic>
      <p:pic>
        <p:nvPicPr>
          <p:cNvPr id="13" name="Picture 13">
            <a:extLst>
              <a:ext uri="{FF2B5EF4-FFF2-40B4-BE49-F238E27FC236}">
                <a16:creationId xmlns:a16="http://schemas.microsoft.com/office/drawing/2014/main" id="{0891A217-8FD5-679C-71F0-8BCCD4BF81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1271" y="1652858"/>
            <a:ext cx="1097683" cy="1097683"/>
          </a:xfrm>
          <a:prstGeom prst="rect">
            <a:avLst/>
          </a:prstGeom>
        </p:spPr>
      </p:pic>
      <p:pic>
        <p:nvPicPr>
          <p:cNvPr id="14" name="Picture 14">
            <a:extLst>
              <a:ext uri="{FF2B5EF4-FFF2-40B4-BE49-F238E27FC236}">
                <a16:creationId xmlns:a16="http://schemas.microsoft.com/office/drawing/2014/main" id="{EEDACE85-4A75-7C13-A259-97A69D431C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2063" y="5058858"/>
            <a:ext cx="1736098" cy="1736098"/>
          </a:xfrm>
          <a:prstGeom prst="rect">
            <a:avLst/>
          </a:prstGeom>
        </p:spPr>
      </p:pic>
      <p:pic>
        <p:nvPicPr>
          <p:cNvPr id="15" name="Picture 15">
            <a:extLst>
              <a:ext uri="{FF2B5EF4-FFF2-40B4-BE49-F238E27FC236}">
                <a16:creationId xmlns:a16="http://schemas.microsoft.com/office/drawing/2014/main" id="{E9D776BF-D4F5-3473-D896-1DB07B63C2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5410" y="3301984"/>
            <a:ext cx="1429404" cy="14108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solidFill>
                  <a:srgbClr val="7030A0"/>
                </a:solidFill>
              </a:rPr>
              <a:t>O</a:t>
            </a:r>
            <a:r>
              <a:rPr sz="3600" spc="25" dirty="0">
                <a:solidFill>
                  <a:srgbClr val="7030A0"/>
                </a:solidFill>
              </a:rPr>
              <a:t>U</a:t>
            </a:r>
            <a:r>
              <a:rPr sz="3600" dirty="0">
                <a:solidFill>
                  <a:srgbClr val="7030A0"/>
                </a:solidFill>
              </a:rPr>
              <a:t>R</a:t>
            </a:r>
            <a:r>
              <a:rPr sz="3600" spc="5" dirty="0">
                <a:solidFill>
                  <a:srgbClr val="7030A0"/>
                </a:solidFill>
              </a:rPr>
              <a:t> </a:t>
            </a:r>
            <a:r>
              <a:rPr sz="3600" spc="25" dirty="0">
                <a:solidFill>
                  <a:srgbClr val="7030A0"/>
                </a:solidFill>
              </a:rPr>
              <a:t>S</a:t>
            </a:r>
            <a:r>
              <a:rPr sz="3600" spc="10" dirty="0">
                <a:solidFill>
                  <a:srgbClr val="7030A0"/>
                </a:solidFill>
              </a:rPr>
              <a:t>O</a:t>
            </a:r>
            <a:r>
              <a:rPr sz="3600" spc="25" dirty="0">
                <a:solidFill>
                  <a:srgbClr val="7030A0"/>
                </a:solidFill>
              </a:rPr>
              <a:t>LU</a:t>
            </a:r>
            <a:r>
              <a:rPr sz="3600" spc="-35" dirty="0">
                <a:solidFill>
                  <a:srgbClr val="7030A0"/>
                </a:solidFill>
              </a:rPr>
              <a:t>T</a:t>
            </a:r>
            <a:r>
              <a:rPr sz="3600" spc="-30" dirty="0">
                <a:solidFill>
                  <a:srgbClr val="7030A0"/>
                </a:solidFill>
              </a:rPr>
              <a:t>I</a:t>
            </a:r>
            <a:r>
              <a:rPr sz="3600" spc="10" dirty="0">
                <a:solidFill>
                  <a:srgbClr val="7030A0"/>
                </a:solidFill>
              </a:rPr>
              <a:t>O</a:t>
            </a:r>
            <a:r>
              <a:rPr sz="3600" dirty="0">
                <a:solidFill>
                  <a:srgbClr val="7030A0"/>
                </a:solidFill>
              </a:rPr>
              <a:t>N</a:t>
            </a:r>
            <a:r>
              <a:rPr sz="3600" spc="-345" dirty="0">
                <a:solidFill>
                  <a:srgbClr val="7030A0"/>
                </a:solidFill>
              </a:rPr>
              <a:t> </a:t>
            </a:r>
            <a:r>
              <a:rPr sz="3600" spc="-35" dirty="0">
                <a:solidFill>
                  <a:srgbClr val="7030A0"/>
                </a:solidFill>
              </a:rPr>
              <a:t>A</a:t>
            </a:r>
            <a:r>
              <a:rPr sz="3600" spc="-5" dirty="0">
                <a:solidFill>
                  <a:srgbClr val="7030A0"/>
                </a:solidFill>
              </a:rPr>
              <a:t>N</a:t>
            </a:r>
            <a:r>
              <a:rPr sz="3600" dirty="0">
                <a:solidFill>
                  <a:srgbClr val="7030A0"/>
                </a:solidFill>
              </a:rPr>
              <a:t>D</a:t>
            </a:r>
            <a:r>
              <a:rPr sz="3600" spc="35" dirty="0">
                <a:solidFill>
                  <a:srgbClr val="7030A0"/>
                </a:solidFill>
              </a:rPr>
              <a:t> </a:t>
            </a:r>
            <a:r>
              <a:rPr sz="3600" spc="-30" dirty="0">
                <a:solidFill>
                  <a:srgbClr val="7030A0"/>
                </a:solidFill>
              </a:rPr>
              <a:t>I</a:t>
            </a:r>
            <a:r>
              <a:rPr sz="3600" spc="-35" dirty="0">
                <a:solidFill>
                  <a:srgbClr val="7030A0"/>
                </a:solidFill>
              </a:rPr>
              <a:t>T</a:t>
            </a:r>
            <a:r>
              <a:rPr sz="3600" dirty="0">
                <a:solidFill>
                  <a:srgbClr val="7030A0"/>
                </a:solidFill>
              </a:rPr>
              <a:t>S</a:t>
            </a:r>
            <a:r>
              <a:rPr sz="3600" spc="60" dirty="0">
                <a:solidFill>
                  <a:srgbClr val="7030A0"/>
                </a:solidFill>
              </a:rPr>
              <a:t> </a:t>
            </a:r>
            <a:r>
              <a:rPr sz="3600" spc="-295" dirty="0">
                <a:solidFill>
                  <a:srgbClr val="7030A0"/>
                </a:solidFill>
              </a:rPr>
              <a:t>V</a:t>
            </a:r>
            <a:r>
              <a:rPr sz="3600" spc="-35" dirty="0">
                <a:solidFill>
                  <a:srgbClr val="7030A0"/>
                </a:solidFill>
              </a:rPr>
              <a:t>A</a:t>
            </a:r>
            <a:r>
              <a:rPr sz="3600" spc="25" dirty="0">
                <a:solidFill>
                  <a:srgbClr val="7030A0"/>
                </a:solidFill>
              </a:rPr>
              <a:t>LU</a:t>
            </a:r>
            <a:r>
              <a:rPr sz="3600" dirty="0">
                <a:solidFill>
                  <a:srgbClr val="7030A0"/>
                </a:solidFill>
              </a:rPr>
              <a:t>E</a:t>
            </a:r>
            <a:r>
              <a:rPr sz="3600" spc="-65" dirty="0">
                <a:solidFill>
                  <a:srgbClr val="7030A0"/>
                </a:solidFill>
              </a:rPr>
              <a:t> </a:t>
            </a:r>
            <a:r>
              <a:rPr sz="3600" spc="-15" dirty="0">
                <a:solidFill>
                  <a:srgbClr val="7030A0"/>
                </a:solidFill>
              </a:rPr>
              <a:t>P</a:t>
            </a:r>
            <a:r>
              <a:rPr sz="3600" spc="-30" dirty="0">
                <a:solidFill>
                  <a:srgbClr val="7030A0"/>
                </a:solidFill>
              </a:rPr>
              <a:t>R</a:t>
            </a:r>
            <a:r>
              <a:rPr sz="3600" spc="10" dirty="0">
                <a:solidFill>
                  <a:srgbClr val="7030A0"/>
                </a:solidFill>
              </a:rPr>
              <a:t>O</a:t>
            </a:r>
            <a:r>
              <a:rPr sz="3600" spc="-15" dirty="0">
                <a:solidFill>
                  <a:srgbClr val="7030A0"/>
                </a:solidFill>
              </a:rPr>
              <a:t>P</a:t>
            </a:r>
            <a:r>
              <a:rPr sz="3600" spc="10" dirty="0">
                <a:solidFill>
                  <a:srgbClr val="7030A0"/>
                </a:solidFill>
              </a:rPr>
              <a:t>O</a:t>
            </a:r>
            <a:r>
              <a:rPr sz="3600" spc="25" dirty="0">
                <a:solidFill>
                  <a:srgbClr val="7030A0"/>
                </a:solidFill>
              </a:rPr>
              <a:t>S</a:t>
            </a:r>
            <a:r>
              <a:rPr sz="3600" spc="-30" dirty="0">
                <a:solidFill>
                  <a:srgbClr val="7030A0"/>
                </a:solidFill>
              </a:rPr>
              <a:t>I</a:t>
            </a:r>
            <a:r>
              <a:rPr sz="3600" spc="-35" dirty="0">
                <a:solidFill>
                  <a:srgbClr val="7030A0"/>
                </a:solidFill>
              </a:rPr>
              <a:t>T</a:t>
            </a:r>
            <a:r>
              <a:rPr sz="3600" spc="-30" dirty="0">
                <a:solidFill>
                  <a:srgbClr val="7030A0"/>
                </a:solidFill>
              </a:rPr>
              <a:t>I</a:t>
            </a:r>
            <a:r>
              <a:rPr sz="3600" spc="10" dirty="0">
                <a:solidFill>
                  <a:srgbClr val="7030A0"/>
                </a:solidFill>
              </a:rPr>
              <a:t>O</a:t>
            </a:r>
            <a:r>
              <a:rPr sz="3600" dirty="0">
                <a:solidFill>
                  <a:srgbClr val="7030A0"/>
                </a:solidFill>
              </a:rPr>
              <a:t>N</a:t>
            </a:r>
          </a:p>
        </p:txBody>
      </p:sp>
      <p:sp>
        <p:nvSpPr>
          <p:cNvPr id="8" name="Text Placeholder 7">
            <a:extLst>
              <a:ext uri="{FF2B5EF4-FFF2-40B4-BE49-F238E27FC236}">
                <a16:creationId xmlns:a16="http://schemas.microsoft.com/office/drawing/2014/main" id="{46750073-4F25-8195-C955-DB24A2EECDBA}"/>
              </a:ext>
            </a:extLst>
          </p:cNvPr>
          <p:cNvSpPr>
            <a:spLocks noGrp="1"/>
          </p:cNvSpPr>
          <p:nvPr>
            <p:ph type="body" idx="1"/>
          </p:nvPr>
        </p:nvSpPr>
        <p:spPr>
          <a:xfrm>
            <a:off x="3190597" y="1476374"/>
            <a:ext cx="6162954" cy="4867825"/>
          </a:xfrm>
        </p:spPr>
        <p:txBody>
          <a:bodyPr/>
          <a:lstStyle/>
          <a:p>
            <a:pPr marL="285750" indent="-285750">
              <a:buFont typeface="Arial" panose="020B0604020202020204" pitchFamily="34" charset="0"/>
              <a:buChar char="•"/>
            </a:pPr>
            <a:r>
              <a:rPr lang="en-US" altLang="zh-CN" sz="2000">
                <a:latin typeface="ADLaM Display" panose="02010000000000000000" pitchFamily="2" charset="0"/>
                <a:ea typeface="ADLaM Display" panose="02010000000000000000" pitchFamily="2" charset="0"/>
                <a:cs typeface="ADLaM Display" panose="02010000000000000000" pitchFamily="2" charset="0"/>
              </a:rPr>
              <a:t>Filtering</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Helps</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to</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remove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the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empty</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cells.</a:t>
            </a:r>
          </a:p>
          <a:p>
            <a:pPr marL="285750" indent="-285750">
              <a:buFont typeface="Arial" panose="020B0604020202020204" pitchFamily="34" charset="0"/>
              <a:buChar char="•"/>
            </a:pPr>
            <a:endParaRPr lang="en-US" sz="200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US" altLang="zh-CN" sz="2000">
                <a:latin typeface="ADLaM Display" panose="02010000000000000000" pitchFamily="2" charset="0"/>
                <a:ea typeface="ADLaM Display" panose="02010000000000000000" pitchFamily="2" charset="0"/>
                <a:cs typeface="ADLaM Display" panose="02010000000000000000" pitchFamily="2" charset="0"/>
              </a:rPr>
              <a:t>Conditional</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formatting</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used</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to</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identify</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the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missing</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cells.</a:t>
            </a:r>
          </a:p>
          <a:p>
            <a:pPr marL="285750" indent="-285750">
              <a:buFont typeface="Arial" panose="020B0604020202020204" pitchFamily="34" charset="0"/>
              <a:buChar char="•"/>
            </a:pPr>
            <a:endParaRPr lang="en-US" sz="200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US" altLang="zh-CN" sz="2000">
                <a:latin typeface="ADLaM Display" panose="02010000000000000000" pitchFamily="2" charset="0"/>
                <a:ea typeface="ADLaM Display" panose="02010000000000000000" pitchFamily="2" charset="0"/>
                <a:cs typeface="ADLaM Display" panose="02010000000000000000" pitchFamily="2" charset="0"/>
              </a:rPr>
              <a:t>Font(paint)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used</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to</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colour</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the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particular</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column.</a:t>
            </a:r>
          </a:p>
          <a:p>
            <a:pPr marL="285750" indent="-285750">
              <a:buFont typeface="Arial" panose="020B0604020202020204" pitchFamily="34" charset="0"/>
              <a:buChar char="•"/>
            </a:pPr>
            <a:endParaRPr lang="en-US" sz="200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US" altLang="zh-CN" sz="2000">
                <a:latin typeface="ADLaM Display" panose="02010000000000000000" pitchFamily="2" charset="0"/>
                <a:ea typeface="ADLaM Display" panose="02010000000000000000" pitchFamily="2" charset="0"/>
                <a:cs typeface="ADLaM Display" panose="02010000000000000000" pitchFamily="2" charset="0"/>
              </a:rPr>
              <a:t>Formula</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(IFS)</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Helps</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to</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identify</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the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perfomance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of</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employee.</a:t>
            </a:r>
          </a:p>
          <a:p>
            <a:pPr marL="285750" indent="-285750">
              <a:buFont typeface="Arial" panose="020B0604020202020204" pitchFamily="34" charset="0"/>
              <a:buChar char="•"/>
            </a:pPr>
            <a:endParaRPr lang="en-US" sz="200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US" altLang="zh-CN" sz="2000">
                <a:latin typeface="ADLaM Display" panose="02010000000000000000" pitchFamily="2" charset="0"/>
                <a:ea typeface="ADLaM Display" panose="02010000000000000000" pitchFamily="2" charset="0"/>
                <a:cs typeface="ADLaM Display" panose="02010000000000000000" pitchFamily="2" charset="0"/>
              </a:rPr>
              <a:t>Pivot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table-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Helps</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to</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summarise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the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employee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performance.</a:t>
            </a:r>
          </a:p>
          <a:p>
            <a:pPr marL="285750" indent="-285750">
              <a:buFont typeface="Arial" panose="020B0604020202020204" pitchFamily="34" charset="0"/>
              <a:buChar char="•"/>
            </a:pPr>
            <a:endParaRPr lang="en-US" sz="200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US" altLang="zh-CN" sz="2000">
                <a:latin typeface="ADLaM Display" panose="02010000000000000000" pitchFamily="2" charset="0"/>
                <a:ea typeface="ADLaM Display" panose="02010000000000000000" pitchFamily="2" charset="0"/>
                <a:cs typeface="ADLaM Display" panose="02010000000000000000" pitchFamily="2" charset="0"/>
              </a:rPr>
              <a:t>Pie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chart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show</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the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data</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of</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the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employee</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in</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pivot</a:t>
            </a:r>
            <a:r>
              <a:rPr lang="zh-CN" altLang="en-US" sz="2000">
                <a:latin typeface="ADLaM Display" panose="02010000000000000000" pitchFamily="2" charset="0"/>
                <a:cs typeface="ADLaM Display" panose="02010000000000000000" pitchFamily="2" charset="0"/>
              </a:rPr>
              <a:t> </a:t>
            </a:r>
            <a:r>
              <a:rPr lang="en-US" altLang="zh-CN" sz="2000">
                <a:latin typeface="ADLaM Display" panose="02010000000000000000" pitchFamily="2" charset="0"/>
                <a:ea typeface="ADLaM Display" panose="02010000000000000000" pitchFamily="2" charset="0"/>
                <a:cs typeface="ADLaM Display" panose="02010000000000000000" pitchFamily="2" charset="0"/>
              </a:rPr>
              <a:t>table.</a:t>
            </a:r>
          </a:p>
          <a:p>
            <a:endParaRPr lang="en-US" sz="2000">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solidFill>
                  <a:srgbClr val="7030A0"/>
                </a:solidFill>
              </a:rPr>
              <a:t>Dataset Description</a:t>
            </a:r>
          </a:p>
        </p:txBody>
      </p:sp>
      <p:sp>
        <p:nvSpPr>
          <p:cNvPr id="3" name="Text Placeholder 2">
            <a:extLst>
              <a:ext uri="{FF2B5EF4-FFF2-40B4-BE49-F238E27FC236}">
                <a16:creationId xmlns:a16="http://schemas.microsoft.com/office/drawing/2014/main" id="{C2B31BCD-01BB-AD77-99D7-28C1C11FD4EB}"/>
              </a:ext>
            </a:extLst>
          </p:cNvPr>
          <p:cNvSpPr>
            <a:spLocks noGrp="1"/>
          </p:cNvSpPr>
          <p:nvPr>
            <p:ph type="body" idx="1"/>
          </p:nvPr>
        </p:nvSpPr>
        <p:spPr>
          <a:xfrm>
            <a:off x="609600" y="1577340"/>
            <a:ext cx="10972800" cy="4801314"/>
          </a:xfrm>
        </p:spPr>
        <p:txBody>
          <a:bodyPr/>
          <a:lstStyle/>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Kaagle</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Employee</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Dataset</a:t>
            </a:r>
            <a:endParaRPr lang="en-US" sz="240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24</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features</a:t>
            </a:r>
            <a:endParaRPr lang="en-US" sz="240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10</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featureS</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First</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name</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Last</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name</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Employee</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ID</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Business</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unit</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Employee</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status</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Gender</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Performance</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Current</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Performance</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rating</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Performance</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level</a:t>
            </a:r>
          </a:p>
          <a:p>
            <a:pPr marL="285750" indent="-285750">
              <a:buFont typeface="Arial" panose="020B0604020202020204" pitchFamily="34" charset="0"/>
              <a:buChar char="•"/>
            </a:pPr>
            <a:r>
              <a:rPr lang="en-US" altLang="zh-CN" sz="2400">
                <a:latin typeface="ADLaM Display" panose="02010000000000000000" pitchFamily="2" charset="0"/>
                <a:ea typeface="ADLaM Display" panose="02010000000000000000" pitchFamily="2" charset="0"/>
                <a:cs typeface="ADLaM Display" panose="02010000000000000000" pitchFamily="2" charset="0"/>
              </a:rPr>
              <a:t>Employee</a:t>
            </a:r>
            <a:r>
              <a:rPr lang="zh-CN" altLang="en-US" sz="2400">
                <a:latin typeface="ADLaM Display" panose="02010000000000000000" pitchFamily="2" charset="0"/>
                <a:cs typeface="ADLaM Display" panose="02010000000000000000" pitchFamily="2" charset="0"/>
              </a:rPr>
              <a:t> </a:t>
            </a:r>
            <a:r>
              <a:rPr lang="en-US" altLang="zh-CN" sz="2400">
                <a:latin typeface="ADLaM Display" panose="02010000000000000000" pitchFamily="2" charset="0"/>
                <a:ea typeface="ADLaM Display" panose="02010000000000000000" pitchFamily="2" charset="0"/>
                <a:cs typeface="ADLaM Display" panose="02010000000000000000" pitchFamily="2" charset="0"/>
              </a:rPr>
              <a:t>Type</a:t>
            </a:r>
            <a:endParaRPr lang="en-US" sz="240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05875" y="19058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7030A0"/>
                </a:solidFill>
              </a:rPr>
              <a:t>THE</a:t>
            </a:r>
            <a:r>
              <a:rPr sz="4250" spc="20" dirty="0">
                <a:solidFill>
                  <a:srgbClr val="7030A0"/>
                </a:solidFill>
              </a:rPr>
              <a:t> </a:t>
            </a:r>
            <a:r>
              <a:rPr lang="en-US" sz="4250" spc="20" dirty="0">
                <a:solidFill>
                  <a:srgbClr val="7030A0"/>
                </a:solidFill>
              </a:rPr>
              <a:t>"</a:t>
            </a:r>
            <a:r>
              <a:rPr sz="4250" spc="10" dirty="0">
                <a:solidFill>
                  <a:srgbClr val="7030A0"/>
                </a:solidFill>
              </a:rPr>
              <a:t>WOW</a:t>
            </a:r>
            <a:r>
              <a:rPr lang="en-US" sz="4250" spc="10" dirty="0">
                <a:solidFill>
                  <a:srgbClr val="7030A0"/>
                </a:solidFill>
              </a:rPr>
              <a:t>"</a:t>
            </a:r>
            <a:r>
              <a:rPr sz="4250" spc="85" dirty="0">
                <a:solidFill>
                  <a:srgbClr val="7030A0"/>
                </a:solidFill>
              </a:rPr>
              <a:t> </a:t>
            </a:r>
            <a:r>
              <a:rPr sz="4250" spc="10" dirty="0">
                <a:solidFill>
                  <a:srgbClr val="7030A0"/>
                </a:solidFill>
              </a:rPr>
              <a:t>IN</a:t>
            </a:r>
            <a:r>
              <a:rPr sz="4250" spc="-5" dirty="0">
                <a:solidFill>
                  <a:srgbClr val="7030A0"/>
                </a:solidFill>
              </a:rPr>
              <a:t> </a:t>
            </a:r>
            <a:r>
              <a:rPr sz="4250" spc="15" dirty="0">
                <a:solidFill>
                  <a:srgbClr val="7030A0"/>
                </a:solidFill>
              </a:rPr>
              <a:t>OUR</a:t>
            </a:r>
            <a:r>
              <a:rPr sz="4250" spc="-10" dirty="0">
                <a:solidFill>
                  <a:srgbClr val="7030A0"/>
                </a:solidFill>
              </a:rPr>
              <a:t> </a:t>
            </a:r>
            <a:r>
              <a:rPr sz="4250" spc="20" dirty="0">
                <a:solidFill>
                  <a:srgbClr val="7030A0"/>
                </a:solidFill>
              </a:rPr>
              <a:t>SOLUTION</a:t>
            </a:r>
            <a:endParaRPr sz="4250" dirty="0">
              <a:solidFill>
                <a:srgbClr val="7030A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7666344" cy="3416320"/>
          </a:xfrm>
          <a:prstGeom prst="rect">
            <a:avLst/>
          </a:prstGeom>
          <a:noFill/>
        </p:spPr>
        <p:txBody>
          <a:bodyPr wrap="square" rtlCol="0">
            <a:spAutoFit/>
          </a:bodyPr>
          <a:lstStyle/>
          <a:p>
            <a:pPr algn="l"/>
            <a:r>
              <a:rPr lang="en-US" altLang="zh-CN" sz="3600" b="0" i="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Formula</a:t>
            </a:r>
            <a:r>
              <a:rPr lang="zh-CN" altLang="en-US" sz="3600" b="0" i="0">
                <a:solidFill>
                  <a:srgbClr val="0D0D0D"/>
                </a:solidFill>
                <a:effectLst/>
                <a:latin typeface="ADLaM Display" panose="02010000000000000000" pitchFamily="2" charset="0"/>
                <a:cs typeface="ADLaM Display" panose="02010000000000000000" pitchFamily="2" charset="0"/>
              </a:rPr>
              <a:t> </a:t>
            </a:r>
            <a:r>
              <a:rPr lang="en-US" altLang="zh-CN" sz="3600">
                <a:solidFill>
                  <a:srgbClr val="0D0D0D"/>
                </a:solidFill>
                <a:latin typeface="ADLaM Display" panose="02010000000000000000" pitchFamily="2" charset="0"/>
                <a:ea typeface="ADLaM Display" panose="02010000000000000000" pitchFamily="2" charset="0"/>
                <a:cs typeface="ADLaM Display" panose="02010000000000000000" pitchFamily="2" charset="0"/>
              </a:rPr>
              <a:t>:</a:t>
            </a:r>
          </a:p>
          <a:p>
            <a:pPr algn="l"/>
            <a:endParaRPr lang="en-US" altLang="zh-CN" sz="3600">
              <a:solidFill>
                <a:srgbClr val="0D0D0D"/>
              </a:solidFill>
              <a:latin typeface="ADLaM Display" panose="02010000000000000000" pitchFamily="2" charset="0"/>
              <a:ea typeface="ADLaM Display" panose="02010000000000000000" pitchFamily="2" charset="0"/>
              <a:cs typeface="ADLaM Display" panose="02010000000000000000" pitchFamily="2" charset="0"/>
            </a:endParaRPr>
          </a:p>
          <a:p>
            <a:pPr algn="l"/>
            <a:r>
              <a:rPr lang="zh-CN" altLang="en-US" sz="3600" b="0" i="0">
                <a:solidFill>
                  <a:srgbClr val="0D0D0D"/>
                </a:solidFill>
                <a:effectLst/>
                <a:latin typeface="ADLaM Display" panose="02010000000000000000" pitchFamily="2" charset="0"/>
                <a:cs typeface="ADLaM Display" panose="02010000000000000000" pitchFamily="2" charset="0"/>
              </a:rPr>
              <a:t>      </a:t>
            </a:r>
            <a:r>
              <a:rPr lang="en-US" altLang="zh-CN" sz="3600" b="0" i="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rPr>
              <a:t>=</a:t>
            </a:r>
            <a:r>
              <a:rPr lang="en-US" altLang="zh-CN" sz="3600">
                <a:solidFill>
                  <a:srgbClr val="0D0D0D"/>
                </a:solidFill>
                <a:latin typeface="ADLaM Display" panose="02010000000000000000" pitchFamily="2" charset="0"/>
                <a:ea typeface="ADLaM Display" panose="02010000000000000000" pitchFamily="2" charset="0"/>
                <a:cs typeface="ADLaM Display" panose="02010000000000000000" pitchFamily="2" charset="0"/>
              </a:rPr>
              <a:t>IFS(P9&gt;=5,”VERY</a:t>
            </a:r>
            <a:r>
              <a:rPr lang="zh-CN" altLang="en-US" sz="3600">
                <a:solidFill>
                  <a:srgbClr val="0D0D0D"/>
                </a:solidFill>
                <a:latin typeface="ADLaM Display" panose="02010000000000000000" pitchFamily="2" charset="0"/>
                <a:cs typeface="ADLaM Display" panose="02010000000000000000" pitchFamily="2" charset="0"/>
              </a:rPr>
              <a:t> </a:t>
            </a:r>
            <a:r>
              <a:rPr lang="en-US" altLang="zh-CN" sz="3600">
                <a:solidFill>
                  <a:srgbClr val="0D0D0D"/>
                </a:solidFill>
                <a:latin typeface="ADLaM Display" panose="02010000000000000000" pitchFamily="2" charset="0"/>
                <a:ea typeface="ADLaM Display" panose="02010000000000000000" pitchFamily="2" charset="0"/>
                <a:cs typeface="ADLaM Display" panose="02010000000000000000" pitchFamily="2" charset="0"/>
              </a:rPr>
              <a:t>HIGH”,P9&gt;=4,”HIGH”,P9&gt;=3,”MED”,”TRUE”,</a:t>
            </a:r>
            <a:r>
              <a:rPr lang="zh-CN" altLang="en-US" sz="3600">
                <a:solidFill>
                  <a:srgbClr val="0D0D0D"/>
                </a:solidFill>
                <a:latin typeface="ADLaM Display" panose="02010000000000000000" pitchFamily="2" charset="0"/>
                <a:ea typeface="ADLaM Display" panose="02010000000000000000" pitchFamily="2" charset="0"/>
                <a:cs typeface="ADLaM Display" panose="02010000000000000000" pitchFamily="2" charset="0"/>
              </a:rPr>
              <a:t> </a:t>
            </a:r>
            <a:r>
              <a:rPr lang="en-US" altLang="zh-CN" sz="3600">
                <a:solidFill>
                  <a:srgbClr val="0D0D0D"/>
                </a:solidFill>
                <a:latin typeface="ADLaM Display" panose="02010000000000000000" pitchFamily="2" charset="0"/>
                <a:ea typeface="ADLaM Display" panose="02010000000000000000" pitchFamily="2" charset="0"/>
                <a:cs typeface="ADLaM Display" panose="02010000000000000000" pitchFamily="2" charset="0"/>
              </a:rPr>
              <a:t>“low”)</a:t>
            </a:r>
            <a:endParaRPr lang="en-US" sz="3600" b="0" i="0" dirty="0">
              <a:solidFill>
                <a:srgbClr val="0D0D0D"/>
              </a:solidFill>
              <a:effectLst/>
              <a:latin typeface="ADLaM Display" panose="02010000000000000000" pitchFamily="2" charset="0"/>
              <a:ea typeface="ADLaM Display" panose="02010000000000000000" pitchFamily="2" charset="0"/>
              <a:cs typeface="ADLaM Display" panose="02010000000000000000" pitchFamily="2" charset="0"/>
            </a:endParaRPr>
          </a:p>
          <a:p>
            <a:endParaRPr lang="en-IN" sz="3600"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18</cp:revision>
  <dcterms:created xsi:type="dcterms:W3CDTF">2024-03-29T15:07:22Z</dcterms:created>
  <dcterms:modified xsi:type="dcterms:W3CDTF">2024-08-31T14:33:44Z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