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DA45-7CAA-546B-0726-E2E67AF6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D6AFC-D46F-2293-4304-A86D3533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CBB5-8166-F485-D5BC-6DBC8AE4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A63A-E27F-2F80-2274-CE799CD6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D6DE-E5CF-D4AD-77D9-08161B7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0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CC03-FBAE-879F-FFED-1D507506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DC7E-695F-3897-83D1-F5628069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E3A5-90E5-4139-12F8-241B4208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4533-DE2D-FFDC-F996-C362A4FB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57CF-DFF4-9DFF-3F1E-8C64FAE3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06B56-D851-A90E-DA7F-B1BFE882D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DCE61-C9DD-DD22-629C-C8212F6AE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C7A1-0179-9354-07A9-BDF54F54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F026-2F2B-AC2A-7D74-4342ABC6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9C11-C4CD-DE54-78F4-82745927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3C60-1C33-7B49-D4FC-B41E745D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200F-5111-09B2-B427-74E28B23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E4AA-09AD-3263-4E1A-1D2C3BEB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F40F-687F-5CAD-9117-062D62E3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8242-2208-EFA4-3720-3788E691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6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E67-F538-4537-99D5-02108B8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BD3D-A39B-22CE-CC74-6E544FBC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F2ED-E96C-BD3B-E79C-BB02DDC8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368E-9A2D-02F9-06C3-61B0CF12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1C85-B3B7-1133-94B8-2EA84243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1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7852-CB49-08CD-25A3-59A783F7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223E-C4B2-AF0B-C2FF-F85235F35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E92FE-1EC2-28CD-8072-24EC76799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A1CD7-28D0-DBC6-CE51-B6E0E837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1BFB-C426-576B-77A0-CA5C832C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066D-2155-68FE-B651-F80AEBD3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6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7851-BDD0-0070-C948-1A268BA5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E2AD-9D44-5C6A-9434-6965AAD9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23C1-A88C-C9BB-629E-16818D91F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F922F-3DE3-8244-152F-E25988437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5E2CD-7D25-8648-1BF2-30457966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5F0D4-18FE-EFA3-268C-6B6B0E1E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34D0E-5816-AE08-A5DB-EADB2FFF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6A015-516F-DD4D-D10F-78ADFB81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C857-AE3B-CB04-06C9-5AD0C300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430E9-0017-79F9-D37B-7FAAA1E3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F90F-0FD5-DF7A-C174-C0163650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0F0B8-6F01-57E5-790C-B49C1550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6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7075D-187A-4057-BE6D-2B27203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813D4-F393-AD02-926E-D78ADC9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DE63-CA0D-6F87-AE30-E6979310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BC3E-BBF2-0A92-C49A-E88D0326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0300-738D-FFC0-BEDA-B81AD8D3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F182-7AB3-71E6-DC07-54ABCBA9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ED6DE-42C8-B71F-F6BD-EAE177EF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F47B6-4AEF-8006-4ECF-7BA0D9EC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17EA-E633-DD36-0175-FB90DBAD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0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248E-28B5-1B19-8FE3-C2DA2301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4B954-B729-F2BC-6185-09356CF1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35674-9743-DC0D-C6FD-B55F4190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9595B-583B-3B6C-5FBB-60BF3961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9FAB8-8468-7B3B-9B73-A635392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8A67-5254-00A2-3AE7-2C54918A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1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2F677-D862-FD24-0C5E-D46077A8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4872-3755-FCF7-5447-CAA93462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159C-2427-53B3-83DF-520AE553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6B322-301B-49FF-AEC4-9F9FC7987B1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EC82-FF58-4157-FB28-FEACFD521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922D-7844-52F2-4FC7-F7006FFE7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418B4-8F4B-49F1-9C58-C2C88321C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3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104FA83-EB28-77A8-1231-9579583B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4737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0E639E1A-721F-597C-A1D9-4886DB873CFD}"/>
              </a:ext>
            </a:extLst>
          </p:cNvPr>
          <p:cNvSpPr/>
          <p:nvPr/>
        </p:nvSpPr>
        <p:spPr>
          <a:xfrm>
            <a:off x="5982598" y="764156"/>
            <a:ext cx="5614737" cy="1929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Impact of Macroeconomic Indicators on Stock Market Returns in India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15D3671-C606-1C4F-A73A-B19DC2B4BE1F}"/>
              </a:ext>
            </a:extLst>
          </p:cNvPr>
          <p:cNvSpPr/>
          <p:nvPr/>
        </p:nvSpPr>
        <p:spPr>
          <a:xfrm>
            <a:off x="5982598" y="3094188"/>
            <a:ext cx="4419931" cy="1207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investigates the impact of key macroeconomic indicators on stock market returns in India.</a:t>
            </a:r>
            <a:endParaRPr lang="en-US" sz="175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1DC999A-9737-C400-348B-EDC48091D0EF}"/>
              </a:ext>
            </a:extLst>
          </p:cNvPr>
          <p:cNvSpPr/>
          <p:nvPr/>
        </p:nvSpPr>
        <p:spPr>
          <a:xfrm>
            <a:off x="9586307" y="5144213"/>
            <a:ext cx="2011028" cy="342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75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By – Anjali Talan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4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41F1279-48F5-D247-3E99-5CA5C8A95216}"/>
              </a:ext>
            </a:extLst>
          </p:cNvPr>
          <p:cNvSpPr/>
          <p:nvPr/>
        </p:nvSpPr>
        <p:spPr>
          <a:xfrm>
            <a:off x="783957" y="258961"/>
            <a:ext cx="71631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Conclusion &amp; Limitations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C646C2A-E837-A27E-1022-2EB37B02C8C1}"/>
              </a:ext>
            </a:extLst>
          </p:cNvPr>
          <p:cNvSpPr/>
          <p:nvPr/>
        </p:nvSpPr>
        <p:spPr>
          <a:xfrm>
            <a:off x="783957" y="1288530"/>
            <a:ext cx="10301436" cy="4590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850"/>
              </a:lnSpc>
              <a:buNone/>
            </a:pPr>
            <a:endParaRPr lang="en-US" sz="175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71C9E461-38F0-8CD8-048D-744282EB6A32}"/>
              </a:ext>
            </a:extLst>
          </p:cNvPr>
          <p:cNvSpPr/>
          <p:nvPr/>
        </p:nvSpPr>
        <p:spPr>
          <a:xfrm>
            <a:off x="999057" y="4327461"/>
            <a:ext cx="8675281" cy="894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 6">
            <a:extLst>
              <a:ext uri="{FF2B5EF4-FFF2-40B4-BE49-F238E27FC236}">
                <a16:creationId xmlns:a16="http://schemas.microsoft.com/office/drawing/2014/main" id="{2DFFD9EA-C005-E15F-48A0-D0D7127145DE}"/>
              </a:ext>
            </a:extLst>
          </p:cNvPr>
          <p:cNvSpPr/>
          <p:nvPr/>
        </p:nvSpPr>
        <p:spPr>
          <a:xfrm>
            <a:off x="891507" y="5053266"/>
            <a:ext cx="8675281" cy="894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451D3-B438-E9A3-41C0-EE7B2733E71B}"/>
              </a:ext>
            </a:extLst>
          </p:cNvPr>
          <p:cNvSpPr txBox="1"/>
          <p:nvPr/>
        </p:nvSpPr>
        <p:spPr>
          <a:xfrm>
            <a:off x="783957" y="1425130"/>
            <a:ext cx="9775888" cy="414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85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Indian stock market (Nifty50 and BSE) is positively influenced by macroeconomic indicators like GDP and FDI, showing growth potential despite rising uncertainty.</a:t>
            </a:r>
          </a:p>
          <a:p>
            <a:pPr marL="342900" indent="-342900" algn="just">
              <a:lnSpc>
                <a:spcPts val="2850"/>
              </a:lnSpc>
              <a:buFont typeface="+mj-lt"/>
              <a:buAutoNum type="arabicPeriod"/>
            </a:pPr>
            <a:endParaRPr lang="en-US" sz="18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85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Short-term fluctuations in inflation and unemployment can impact market performance, but long-term growth trends remain strong.</a:t>
            </a:r>
          </a:p>
          <a:p>
            <a:pPr marL="342900" indent="-342900" algn="just">
              <a:lnSpc>
                <a:spcPts val="2850"/>
              </a:lnSpc>
              <a:buFont typeface="+mj-lt"/>
              <a:buAutoNum type="arabicPeriod"/>
            </a:pPr>
            <a:endParaRPr lang="en-US" sz="18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85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Forecasts highlight the need for careful monitoring of economic factors as external variables could lead to increased volatility.</a:t>
            </a:r>
          </a:p>
          <a:p>
            <a:pPr marL="342900" indent="-342900" algn="just">
              <a:lnSpc>
                <a:spcPts val="2850"/>
              </a:lnSpc>
              <a:buFont typeface="+mj-lt"/>
              <a:buAutoNum type="arabicPeriod"/>
            </a:pPr>
            <a:endParaRPr lang="en-US" sz="18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85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study's predictions may be impacted by unforeseen economic shocks, policy changes, global economic stability, and potential future structural shifts.</a:t>
            </a:r>
          </a:p>
        </p:txBody>
      </p:sp>
    </p:spTree>
    <p:extLst>
      <p:ext uri="{BB962C8B-B14F-4D97-AF65-F5344CB8AC3E}">
        <p14:creationId xmlns:p14="http://schemas.microsoft.com/office/powerpoint/2010/main" val="222596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4998-FD08-5F4F-FBA0-0A257072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9B5F3A1-1C55-9F3D-F91E-CD935413C1D5}"/>
              </a:ext>
            </a:extLst>
          </p:cNvPr>
          <p:cNvSpPr/>
          <p:nvPr/>
        </p:nvSpPr>
        <p:spPr>
          <a:xfrm>
            <a:off x="656138" y="312224"/>
            <a:ext cx="35225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Introduction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E1313042-C940-DD50-EF95-B3C9F9EA1D20}"/>
              </a:ext>
            </a:extLst>
          </p:cNvPr>
          <p:cNvSpPr/>
          <p:nvPr/>
        </p:nvSpPr>
        <p:spPr>
          <a:xfrm>
            <a:off x="656138" y="29699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2A745F2-C29B-D13F-E9BD-876939B5CDA2}"/>
              </a:ext>
            </a:extLst>
          </p:cNvPr>
          <p:cNvSpPr/>
          <p:nvPr/>
        </p:nvSpPr>
        <p:spPr>
          <a:xfrm>
            <a:off x="656138" y="35805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6CAE44F4-3956-F14A-A53C-96E14FFC2791}"/>
              </a:ext>
            </a:extLst>
          </p:cNvPr>
          <p:cNvSpPr/>
          <p:nvPr/>
        </p:nvSpPr>
        <p:spPr>
          <a:xfrm>
            <a:off x="656138" y="1277223"/>
            <a:ext cx="8340379" cy="1613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Key Indicators:- </a:t>
            </a: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GDP, inflation, unemployment, FDI, interest rates, Exchange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Stock Market Indices:- </a:t>
            </a: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Nifty50, BSE Sensex</a:t>
            </a:r>
          </a:p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Time Period:- </a:t>
            </a:r>
            <a:r>
              <a:rPr lang="en-IN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1996 – 2023</a:t>
            </a: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750"/>
              </a:lnSpc>
            </a:pPr>
            <a:endParaRPr lang="en-US" sz="2200" b="1" dirty="0">
              <a:solidFill>
                <a:srgbClr val="443728"/>
              </a:solidFill>
              <a:latin typeface="Times New Roman" panose="02020603050405020304" pitchFamily="18" charset="0"/>
              <a:ea typeface="Crimson Pro Bold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75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5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wnload Free Vectors, Images, Photos &amp; Videos | Vecteezy">
            <a:extLst>
              <a:ext uri="{FF2B5EF4-FFF2-40B4-BE49-F238E27FC236}">
                <a16:creationId xmlns:a16="http://schemas.microsoft.com/office/drawing/2014/main" id="{A3C73B68-DEE7-CCEA-4C1B-5E6BC54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r="3582"/>
          <a:stretch/>
        </p:blipFill>
        <p:spPr bwMode="auto">
          <a:xfrm>
            <a:off x="8996517" y="0"/>
            <a:ext cx="3195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354564-3A87-D5DC-0173-AF0C70AC4493}"/>
              </a:ext>
            </a:extLst>
          </p:cNvPr>
          <p:cNvSpPr txBox="1"/>
          <p:nvPr/>
        </p:nvSpPr>
        <p:spPr>
          <a:xfrm>
            <a:off x="656138" y="3146905"/>
            <a:ext cx="7098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6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Why this Study is Important: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Indian market is a major emerging market but has unique characteristics.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Important to understand whether market movements are based on fundamentals or just speculation.</a:t>
            </a:r>
          </a:p>
          <a:p>
            <a:pPr algn="just">
              <a:buNone/>
            </a:pPr>
            <a:endParaRPr lang="en-US" sz="16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6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Purpose of the Study: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 see which economic factors have short-term vs. long-term impact on stock returns.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 give investors and policymakers better insight into market behavior.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76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487DF6E-4BD9-7A49-D2A4-0E14C41C2310}"/>
              </a:ext>
            </a:extLst>
          </p:cNvPr>
          <p:cNvSpPr/>
          <p:nvPr/>
        </p:nvSpPr>
        <p:spPr>
          <a:xfrm>
            <a:off x="635854" y="2253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Literature Review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9B71D484-5BB3-97A3-B408-2BBA47AFB23B}"/>
              </a:ext>
            </a:extLst>
          </p:cNvPr>
          <p:cNvSpPr/>
          <p:nvPr/>
        </p:nvSpPr>
        <p:spPr>
          <a:xfrm>
            <a:off x="635854" y="1294582"/>
            <a:ext cx="5113394" cy="2837917"/>
          </a:xfrm>
          <a:prstGeom prst="roundRect">
            <a:avLst>
              <a:gd name="adj" fmla="val 343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86E2E91-E7FC-7058-C3DC-89B90FAC5977}"/>
              </a:ext>
            </a:extLst>
          </p:cNvPr>
          <p:cNvSpPr/>
          <p:nvPr/>
        </p:nvSpPr>
        <p:spPr>
          <a:xfrm>
            <a:off x="798359" y="13046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Previous Studies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DA8535A-2317-0014-41F0-D311FC0161D1}"/>
              </a:ext>
            </a:extLst>
          </p:cNvPr>
          <p:cNvSpPr/>
          <p:nvPr/>
        </p:nvSpPr>
        <p:spPr>
          <a:xfrm>
            <a:off x="810428" y="1657997"/>
            <a:ext cx="4754630" cy="1881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Show a strong relationship between macroeconomic indicators and stock market performance, especially in developed countries. </a:t>
            </a: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While developed markets are well-studied, emerging markets like India are still under-researched.</a:t>
            </a: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23802FFF-6964-6BA6-D4DC-D94AD3B498A2}"/>
              </a:ext>
            </a:extLst>
          </p:cNvPr>
          <p:cNvSpPr/>
          <p:nvPr/>
        </p:nvSpPr>
        <p:spPr>
          <a:xfrm>
            <a:off x="6306444" y="1306585"/>
            <a:ext cx="5247801" cy="2827878"/>
          </a:xfrm>
          <a:prstGeom prst="roundRect">
            <a:avLst>
              <a:gd name="adj" fmla="val 343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95BA8816-35F7-0343-34D1-B2EC984A2F45}"/>
              </a:ext>
            </a:extLst>
          </p:cNvPr>
          <p:cNvSpPr/>
          <p:nvPr/>
        </p:nvSpPr>
        <p:spPr>
          <a:xfrm>
            <a:off x="6516888" y="1304621"/>
            <a:ext cx="2883900" cy="414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Key Findings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2AEFFFC-2E5C-E148-1679-A5484C9C9CE4}"/>
              </a:ext>
            </a:extLst>
          </p:cNvPr>
          <p:cNvSpPr/>
          <p:nvPr/>
        </p:nvSpPr>
        <p:spPr>
          <a:xfrm>
            <a:off x="6516888" y="1659960"/>
            <a:ext cx="4902949" cy="2294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GDP growth is usually associated with rising stock markets.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High inflation and interest rates tend to have negative effects on stock returns.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Exchange rates and unemployment show mixed impacts depending on the time frame and economic cycle.</a:t>
            </a: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D38ED71C-C9BB-CAC5-7222-706A7DE30051}"/>
              </a:ext>
            </a:extLst>
          </p:cNvPr>
          <p:cNvSpPr/>
          <p:nvPr/>
        </p:nvSpPr>
        <p:spPr>
          <a:xfrm>
            <a:off x="635853" y="4485875"/>
            <a:ext cx="8537643" cy="1551131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5B0BBAE0-5314-8DD4-D3A0-C52DCED94660}"/>
              </a:ext>
            </a:extLst>
          </p:cNvPr>
          <p:cNvSpPr/>
          <p:nvPr/>
        </p:nvSpPr>
        <p:spPr>
          <a:xfrm>
            <a:off x="850603" y="4619909"/>
            <a:ext cx="2716198" cy="3270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Takeaway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97733FE-67E0-7702-3A96-66CAE93CD580}"/>
              </a:ext>
            </a:extLst>
          </p:cNvPr>
          <p:cNvSpPr/>
          <p:nvPr/>
        </p:nvSpPr>
        <p:spPr>
          <a:xfrm>
            <a:off x="850603" y="5034338"/>
            <a:ext cx="8155745" cy="1218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Most studies suggest that macroeconomic variables do influence stock prices, but the strength and direction of that relationship can change based on the market type (developed vs. emerging).</a:t>
            </a:r>
          </a:p>
        </p:txBody>
      </p:sp>
    </p:spTree>
    <p:extLst>
      <p:ext uri="{BB962C8B-B14F-4D97-AF65-F5344CB8AC3E}">
        <p14:creationId xmlns:p14="http://schemas.microsoft.com/office/powerpoint/2010/main" val="32940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9D1E2CE-8E83-8526-D5C6-33DB4BEC7F22}"/>
              </a:ext>
            </a:extLst>
          </p:cNvPr>
          <p:cNvSpPr/>
          <p:nvPr/>
        </p:nvSpPr>
        <p:spPr>
          <a:xfrm>
            <a:off x="633852" y="3632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Objective of the study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07AE9F0D-72A5-3590-9D1E-58817064393D}"/>
              </a:ext>
            </a:extLst>
          </p:cNvPr>
          <p:cNvSpPr/>
          <p:nvPr/>
        </p:nvSpPr>
        <p:spPr>
          <a:xfrm>
            <a:off x="635854" y="1658376"/>
            <a:ext cx="9393050" cy="1192979"/>
          </a:xfrm>
          <a:prstGeom prst="roundRect">
            <a:avLst>
              <a:gd name="adj" fmla="val 343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52BB283E-E7AF-D6E1-803B-5DC36E54E254}"/>
              </a:ext>
            </a:extLst>
          </p:cNvPr>
          <p:cNvSpPr/>
          <p:nvPr/>
        </p:nvSpPr>
        <p:spPr>
          <a:xfrm>
            <a:off x="499370" y="14357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FACC90A3-DEB0-FFFF-2B47-8C37F6E2E91F}"/>
              </a:ext>
            </a:extLst>
          </p:cNvPr>
          <p:cNvSpPr/>
          <p:nvPr/>
        </p:nvSpPr>
        <p:spPr>
          <a:xfrm>
            <a:off x="690823" y="1520809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09A9DA28-0FA8-BC23-1F38-3C9BC23A2AC2}"/>
              </a:ext>
            </a:extLst>
          </p:cNvPr>
          <p:cNvSpPr/>
          <p:nvPr/>
        </p:nvSpPr>
        <p:spPr>
          <a:xfrm>
            <a:off x="633852" y="4759061"/>
            <a:ext cx="9393050" cy="1192979"/>
          </a:xfrm>
          <a:prstGeom prst="roundRect">
            <a:avLst>
              <a:gd name="adj" fmla="val 343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31138F95-242D-7060-1AB4-E00997FB6E72}"/>
              </a:ext>
            </a:extLst>
          </p:cNvPr>
          <p:cNvSpPr/>
          <p:nvPr/>
        </p:nvSpPr>
        <p:spPr>
          <a:xfrm>
            <a:off x="497368" y="4536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F055EE39-975C-4965-E7E2-03E28800B43D}"/>
              </a:ext>
            </a:extLst>
          </p:cNvPr>
          <p:cNvSpPr/>
          <p:nvPr/>
        </p:nvSpPr>
        <p:spPr>
          <a:xfrm>
            <a:off x="688821" y="4621494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5ED39E00-3209-76D1-70F2-FCE346659482}"/>
              </a:ext>
            </a:extLst>
          </p:cNvPr>
          <p:cNvSpPr/>
          <p:nvPr/>
        </p:nvSpPr>
        <p:spPr>
          <a:xfrm>
            <a:off x="635854" y="3211500"/>
            <a:ext cx="9393050" cy="1192979"/>
          </a:xfrm>
          <a:prstGeom prst="roundRect">
            <a:avLst>
              <a:gd name="adj" fmla="val 343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410D120B-E3CA-4A26-CF79-A9482CCA1679}"/>
              </a:ext>
            </a:extLst>
          </p:cNvPr>
          <p:cNvSpPr/>
          <p:nvPr/>
        </p:nvSpPr>
        <p:spPr>
          <a:xfrm>
            <a:off x="499370" y="29889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0F038FA0-4109-8DD3-634C-3786120740C9}"/>
              </a:ext>
            </a:extLst>
          </p:cNvPr>
          <p:cNvSpPr/>
          <p:nvPr/>
        </p:nvSpPr>
        <p:spPr>
          <a:xfrm>
            <a:off x="690823" y="3073933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F07885FB-5467-AC4A-4CAB-54F5ACABD129}"/>
              </a:ext>
            </a:extLst>
          </p:cNvPr>
          <p:cNvSpPr/>
          <p:nvPr/>
        </p:nvSpPr>
        <p:spPr>
          <a:xfrm>
            <a:off x="1064641" y="1839752"/>
            <a:ext cx="8728288" cy="874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 check if macroeconomic factors like GDP, inflation, etc., and stock indices (Nifty50, BSE) move together in the long run </a:t>
            </a:r>
            <a:r>
              <a:rPr lang="en-IN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using cointegration analysis.</a:t>
            </a:r>
            <a:endParaRPr lang="en-US" sz="16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2F80717A-DCB4-BD0D-39B3-2C15105D542E}"/>
              </a:ext>
            </a:extLst>
          </p:cNvPr>
          <p:cNvSpPr/>
          <p:nvPr/>
        </p:nvSpPr>
        <p:spPr>
          <a:xfrm>
            <a:off x="1082517" y="3388261"/>
            <a:ext cx="8710412" cy="971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 understand how sudden changes in these economic indicators affect stock market returns in the short-term using VECM (Error Correction Term and coefficients). </a:t>
            </a:r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95F5CB4-1C1F-49E7-CD79-8858D2811CB8}"/>
              </a:ext>
            </a:extLst>
          </p:cNvPr>
          <p:cNvSpPr/>
          <p:nvPr/>
        </p:nvSpPr>
        <p:spPr>
          <a:xfrm>
            <a:off x="1064640" y="4990269"/>
            <a:ext cx="8531643" cy="661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To find out which macro factors can actually help predict stock market movements.</a:t>
            </a:r>
          </a:p>
        </p:txBody>
      </p:sp>
    </p:spTree>
    <p:extLst>
      <p:ext uri="{BB962C8B-B14F-4D97-AF65-F5344CB8AC3E}">
        <p14:creationId xmlns:p14="http://schemas.microsoft.com/office/powerpoint/2010/main" val="114352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416CBA25-6D05-E379-6AE7-BF5A97A263B9}"/>
              </a:ext>
            </a:extLst>
          </p:cNvPr>
          <p:cNvSpPr/>
          <p:nvPr/>
        </p:nvSpPr>
        <p:spPr>
          <a:xfrm>
            <a:off x="4254745" y="13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Research Methodology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48169D54-E9D3-25C0-B147-7C9349208946}"/>
              </a:ext>
            </a:extLst>
          </p:cNvPr>
          <p:cNvSpPr/>
          <p:nvPr/>
        </p:nvSpPr>
        <p:spPr>
          <a:xfrm>
            <a:off x="4563482" y="906744"/>
            <a:ext cx="30480" cy="5463183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BE071735-4E9B-F00B-D8B2-27122330FD35}"/>
              </a:ext>
            </a:extLst>
          </p:cNvPr>
          <p:cNvSpPr/>
          <p:nvPr/>
        </p:nvSpPr>
        <p:spPr>
          <a:xfrm>
            <a:off x="4803393" y="140180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34F47868-F0AA-67CA-CE5C-0CEE3D830402}"/>
              </a:ext>
            </a:extLst>
          </p:cNvPr>
          <p:cNvSpPr/>
          <p:nvPr/>
        </p:nvSpPr>
        <p:spPr>
          <a:xfrm>
            <a:off x="4323571" y="11618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EAFA8B4-CCD9-F58A-1AD4-44C26923D4FE}"/>
              </a:ext>
            </a:extLst>
          </p:cNvPr>
          <p:cNvSpPr/>
          <p:nvPr/>
        </p:nvSpPr>
        <p:spPr>
          <a:xfrm>
            <a:off x="4515024" y="1246906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213689BA-3562-007E-4598-6F3796710321}"/>
              </a:ext>
            </a:extLst>
          </p:cNvPr>
          <p:cNvSpPr/>
          <p:nvPr/>
        </p:nvSpPr>
        <p:spPr>
          <a:xfrm>
            <a:off x="5826259" y="11335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Data Collection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8F7EC2BB-E7B5-C912-E18C-30477244CA0E}"/>
              </a:ext>
            </a:extLst>
          </p:cNvPr>
          <p:cNvSpPr/>
          <p:nvPr/>
        </p:nvSpPr>
        <p:spPr>
          <a:xfrm>
            <a:off x="5826259" y="1427557"/>
            <a:ext cx="4833423" cy="825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Secondary data from government reports, financial databases, and stock exchange reports.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E526DF31-9346-01DE-5A9B-0B4A08D1E66E}"/>
              </a:ext>
            </a:extLst>
          </p:cNvPr>
          <p:cNvSpPr/>
          <p:nvPr/>
        </p:nvSpPr>
        <p:spPr>
          <a:xfrm>
            <a:off x="4803393" y="28126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033701FE-A68F-AF50-4264-01382A0F1695}"/>
              </a:ext>
            </a:extLst>
          </p:cNvPr>
          <p:cNvSpPr/>
          <p:nvPr/>
        </p:nvSpPr>
        <p:spPr>
          <a:xfrm>
            <a:off x="4323571" y="25727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EF6EE65-28A1-1C71-62BE-978D199AE45A}"/>
              </a:ext>
            </a:extLst>
          </p:cNvPr>
          <p:cNvSpPr/>
          <p:nvPr/>
        </p:nvSpPr>
        <p:spPr>
          <a:xfrm>
            <a:off x="4491926" y="2657798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F43D1564-74A7-6F2D-AC7C-826E0322490A}"/>
              </a:ext>
            </a:extLst>
          </p:cNvPr>
          <p:cNvSpPr/>
          <p:nvPr/>
        </p:nvSpPr>
        <p:spPr>
          <a:xfrm>
            <a:off x="5826259" y="25444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Transformations</a:t>
            </a: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A0A6011A-DF7D-DF5F-1E74-182B41C0E9A3}"/>
              </a:ext>
            </a:extLst>
          </p:cNvPr>
          <p:cNvSpPr/>
          <p:nvPr/>
        </p:nvSpPr>
        <p:spPr>
          <a:xfrm>
            <a:off x="5826258" y="2827938"/>
            <a:ext cx="48334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Log returns applied to ensure stationarity for reliable time-series modeling</a:t>
            </a:r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2447DCE1-0B32-486E-5BBF-9EE1AA22BDA4}"/>
              </a:ext>
            </a:extLst>
          </p:cNvPr>
          <p:cNvSpPr/>
          <p:nvPr/>
        </p:nvSpPr>
        <p:spPr>
          <a:xfrm>
            <a:off x="4803393" y="574688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184DB189-6E59-E412-1CC5-0FE05D7E07AD}"/>
              </a:ext>
            </a:extLst>
          </p:cNvPr>
          <p:cNvSpPr/>
          <p:nvPr/>
        </p:nvSpPr>
        <p:spPr>
          <a:xfrm>
            <a:off x="4323571" y="55069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014CC880-FA67-FC12-549B-FFE542D5FB23}"/>
              </a:ext>
            </a:extLst>
          </p:cNvPr>
          <p:cNvSpPr/>
          <p:nvPr/>
        </p:nvSpPr>
        <p:spPr>
          <a:xfrm>
            <a:off x="4495617" y="5591980"/>
            <a:ext cx="16621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22FE3028-0CF7-1792-E6A6-18284299E74D}"/>
              </a:ext>
            </a:extLst>
          </p:cNvPr>
          <p:cNvSpPr/>
          <p:nvPr/>
        </p:nvSpPr>
        <p:spPr>
          <a:xfrm>
            <a:off x="5826259" y="5478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Regression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1798E561-4078-76EA-BD5F-1CAF91159138}"/>
              </a:ext>
            </a:extLst>
          </p:cNvPr>
          <p:cNvSpPr/>
          <p:nvPr/>
        </p:nvSpPr>
        <p:spPr>
          <a:xfrm>
            <a:off x="5826258" y="5806875"/>
            <a:ext cx="48334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Assess correlation between stock market returns and economic indicators.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00313710-3DF2-46EA-AB1A-9AEDE1C1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44" r="4324"/>
          <a:stretch/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Shape 7">
            <a:extLst>
              <a:ext uri="{FF2B5EF4-FFF2-40B4-BE49-F238E27FC236}">
                <a16:creationId xmlns:a16="http://schemas.microsoft.com/office/drawing/2014/main" id="{CFDACBD6-48E7-0274-DB27-154E7AD1D5B9}"/>
              </a:ext>
            </a:extLst>
          </p:cNvPr>
          <p:cNvSpPr/>
          <p:nvPr/>
        </p:nvSpPr>
        <p:spPr>
          <a:xfrm>
            <a:off x="4803393" y="424294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8">
            <a:extLst>
              <a:ext uri="{FF2B5EF4-FFF2-40B4-BE49-F238E27FC236}">
                <a16:creationId xmlns:a16="http://schemas.microsoft.com/office/drawing/2014/main" id="{28C69CC6-B05C-7803-7352-BB46B81DB2E6}"/>
              </a:ext>
            </a:extLst>
          </p:cNvPr>
          <p:cNvSpPr/>
          <p:nvPr/>
        </p:nvSpPr>
        <p:spPr>
          <a:xfrm>
            <a:off x="4323571" y="40030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B81BF718-B0E7-38E0-F367-83D32B7DEA59}"/>
              </a:ext>
            </a:extLst>
          </p:cNvPr>
          <p:cNvSpPr/>
          <p:nvPr/>
        </p:nvSpPr>
        <p:spPr>
          <a:xfrm>
            <a:off x="4491926" y="4088044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3D1D67E0-B15D-1AA8-6479-B66BAA36325D}"/>
              </a:ext>
            </a:extLst>
          </p:cNvPr>
          <p:cNvSpPr/>
          <p:nvPr/>
        </p:nvSpPr>
        <p:spPr>
          <a:xfrm>
            <a:off x="5826259" y="39746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Time-Series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A38211ED-E134-661C-9CF3-3E5B9A42B2EC}"/>
              </a:ext>
            </a:extLst>
          </p:cNvPr>
          <p:cNvSpPr/>
          <p:nvPr/>
        </p:nvSpPr>
        <p:spPr>
          <a:xfrm>
            <a:off x="5826258" y="4306819"/>
            <a:ext cx="48334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Track trends in stock market returns and macroeconomic indicators.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6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6F98-C178-3A7B-D1D0-A3124069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206"/>
            <a:ext cx="9810135" cy="531259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Jarque-Bera Test (Normality): </a:t>
            </a: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Assesses skewness &amp; kurtosis to check if data follows normal distribution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Augmented Dickey-Fuller Test (ADF): </a:t>
            </a: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Checks for stationarity of time-series data using unit root hypothesis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Johansen Cointegration Test: </a:t>
            </a: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Identifies long-run relationships between non-stationary variables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VECM (Vector Error Correction Model): </a:t>
            </a: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Models both long-run equilibrium and short-run adjustments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Granger Causality Test: </a:t>
            </a: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Evaluates whether past values of macro variables can predict stock returns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Impulse Response Functions (IRF): </a:t>
            </a: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Simulates market reaction to macro shocks over time (e.g., inflation shock)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Forecasting via VAR/VECM: </a:t>
            </a:r>
            <a:r>
              <a:rPr lang="en-US" sz="18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Predicts stock returns using macroeconomic history (VAR for stationary, VECM for cointegrated)</a:t>
            </a:r>
            <a:endParaRPr lang="en-IN" sz="18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DF4AF91B-8431-249D-901D-2B09947DF685}"/>
              </a:ext>
            </a:extLst>
          </p:cNvPr>
          <p:cNvSpPr/>
          <p:nvPr/>
        </p:nvSpPr>
        <p:spPr>
          <a:xfrm>
            <a:off x="838200" y="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Time-Series Methodology</a:t>
            </a: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1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633E507-9928-9757-0484-E65C5699DBE2}"/>
              </a:ext>
            </a:extLst>
          </p:cNvPr>
          <p:cNvSpPr/>
          <p:nvPr/>
        </p:nvSpPr>
        <p:spPr>
          <a:xfrm>
            <a:off x="665971" y="160126"/>
            <a:ext cx="73635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Findings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B81582B6-B4CF-FD93-B5FB-E15BF6DF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1" y="1183831"/>
            <a:ext cx="354330" cy="35433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96A0EA5-F2FF-28EB-7DA9-A9D139E8C397}"/>
              </a:ext>
            </a:extLst>
          </p:cNvPr>
          <p:cNvSpPr/>
          <p:nvPr/>
        </p:nvSpPr>
        <p:spPr>
          <a:xfrm>
            <a:off x="1092673" y="12307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Descriptive </a:t>
            </a:r>
            <a:r>
              <a:rPr lang="en-IN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Statistics</a:t>
            </a:r>
            <a:endParaRPr lang="en-US" sz="2200" b="1" dirty="0">
              <a:solidFill>
                <a:srgbClr val="443728"/>
              </a:solidFill>
              <a:latin typeface="Times New Roman" panose="02020603050405020304" pitchFamily="18" charset="0"/>
              <a:ea typeface="Crimson Pro Bold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4769CE28-86C1-3910-5887-143204EED370}"/>
              </a:ext>
            </a:extLst>
          </p:cNvPr>
          <p:cNvSpPr/>
          <p:nvPr/>
        </p:nvSpPr>
        <p:spPr>
          <a:xfrm>
            <a:off x="1092673" y="1600025"/>
            <a:ext cx="967365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Stock returns and macro indicators show varied volatility, with negative skewness and high kurtosis indicating occasional large losses and outliers.</a:t>
            </a:r>
          </a:p>
        </p:txBody>
      </p:sp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58155095-C23B-A2B7-DBB0-01E74D5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1" y="2459305"/>
            <a:ext cx="354330" cy="354330"/>
          </a:xfrm>
          <a:prstGeom prst="rect">
            <a:avLst/>
          </a:prstGeom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09703B66-D0A6-B330-54C7-E62636A02E7B}"/>
              </a:ext>
            </a:extLst>
          </p:cNvPr>
          <p:cNvSpPr/>
          <p:nvPr/>
        </p:nvSpPr>
        <p:spPr>
          <a:xfrm>
            <a:off x="1092673" y="25061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IN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Normality Check – Jarque-Bera Test</a:t>
            </a:r>
            <a:endParaRPr lang="en-US" sz="2200" b="1" dirty="0">
              <a:solidFill>
                <a:srgbClr val="443728"/>
              </a:solidFill>
              <a:latin typeface="Times New Roman" panose="02020603050405020304" pitchFamily="18" charset="0"/>
              <a:ea typeface="Crimson Pro Bold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45B24A3F-0F45-7976-A570-B0370DAE349F}"/>
              </a:ext>
            </a:extLst>
          </p:cNvPr>
          <p:cNvSpPr/>
          <p:nvPr/>
        </p:nvSpPr>
        <p:spPr>
          <a:xfrm>
            <a:off x="1092673" y="2875499"/>
            <a:ext cx="967365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Most variables deviate from normality, justifying the use of advanced time series models.</a:t>
            </a: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7200B4AD-03F5-8517-84E3-89661B93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1" y="3526047"/>
            <a:ext cx="354330" cy="354330"/>
          </a:xfrm>
          <a:prstGeom prst="rect">
            <a:avLst/>
          </a:prstGeom>
        </p:spPr>
      </p:pic>
      <p:sp>
        <p:nvSpPr>
          <p:cNvPr id="17" name="Text 1">
            <a:extLst>
              <a:ext uri="{FF2B5EF4-FFF2-40B4-BE49-F238E27FC236}">
                <a16:creationId xmlns:a16="http://schemas.microsoft.com/office/drawing/2014/main" id="{01E0065A-B080-24C6-FF0C-EE750CD321DA}"/>
              </a:ext>
            </a:extLst>
          </p:cNvPr>
          <p:cNvSpPr/>
          <p:nvPr/>
        </p:nvSpPr>
        <p:spPr>
          <a:xfrm>
            <a:off x="1092673" y="3572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Stationarity – Augmented Dickey-Fuller (ADF) Test</a:t>
            </a: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C54FF0A6-2A17-8F89-8383-1D308B58E769}"/>
              </a:ext>
            </a:extLst>
          </p:cNvPr>
          <p:cNvSpPr/>
          <p:nvPr/>
        </p:nvSpPr>
        <p:spPr>
          <a:xfrm>
            <a:off x="1092673" y="3942241"/>
            <a:ext cx="967365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just"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All variables are non-stationary at level but become stationary after first differencing, i.e., all are I(1).</a:t>
            </a:r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A4A430BA-5A05-2AD6-8B1F-92DC25E7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1" y="4713622"/>
            <a:ext cx="354330" cy="354330"/>
          </a:xfrm>
          <a:prstGeom prst="rect">
            <a:avLst/>
          </a:prstGeom>
        </p:spPr>
      </p:pic>
      <p:sp>
        <p:nvSpPr>
          <p:cNvPr id="20" name="Text 1">
            <a:extLst>
              <a:ext uri="{FF2B5EF4-FFF2-40B4-BE49-F238E27FC236}">
                <a16:creationId xmlns:a16="http://schemas.microsoft.com/office/drawing/2014/main" id="{5A85FBCE-30B1-2CFA-4325-FCF8A6C2FDAD}"/>
              </a:ext>
            </a:extLst>
          </p:cNvPr>
          <p:cNvSpPr/>
          <p:nvPr/>
        </p:nvSpPr>
        <p:spPr>
          <a:xfrm>
            <a:off x="1092673" y="47605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buNone/>
            </a:pPr>
            <a:r>
              <a:rPr lang="en-IN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Johansen Cointegration Test</a:t>
            </a:r>
            <a:endParaRPr lang="en-US" sz="2200" b="1" dirty="0">
              <a:solidFill>
                <a:srgbClr val="443728"/>
              </a:solidFill>
              <a:latin typeface="Times New Roman" panose="02020603050405020304" pitchFamily="18" charset="0"/>
              <a:ea typeface="Crimson Pro Bold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DE2FC70C-6776-8A9D-CE89-23D5D816EB58}"/>
              </a:ext>
            </a:extLst>
          </p:cNvPr>
          <p:cNvSpPr/>
          <p:nvPr/>
        </p:nvSpPr>
        <p:spPr>
          <a:xfrm>
            <a:off x="1092673" y="5129816"/>
            <a:ext cx="967365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There is a long-run equilibrium relationship between macroeconomic indicators and stock market returns.</a:t>
            </a:r>
          </a:p>
        </p:txBody>
      </p:sp>
    </p:spTree>
    <p:extLst>
      <p:ext uri="{BB962C8B-B14F-4D97-AF65-F5344CB8AC3E}">
        <p14:creationId xmlns:p14="http://schemas.microsoft.com/office/powerpoint/2010/main" val="110994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09843EAF-546B-8A3D-6C8F-5120942B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3" y="1193663"/>
            <a:ext cx="354330" cy="35433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2C23467-E270-69EF-D9A1-BEA19E2C8F95}"/>
              </a:ext>
            </a:extLst>
          </p:cNvPr>
          <p:cNvSpPr/>
          <p:nvPr/>
        </p:nvSpPr>
        <p:spPr>
          <a:xfrm>
            <a:off x="1259175" y="1240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s-E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Vector Error </a:t>
            </a:r>
            <a:r>
              <a:rPr lang="es-ES" sz="2200" b="1" dirty="0" err="1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Correction</a:t>
            </a:r>
            <a:r>
              <a:rPr lang="es-E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 </a:t>
            </a:r>
            <a:r>
              <a:rPr lang="es-ES" sz="2200" b="1" dirty="0" err="1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Model</a:t>
            </a:r>
            <a:r>
              <a:rPr lang="es-E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 (VECM)</a:t>
            </a:r>
            <a:endParaRPr lang="en-US" sz="2200" b="1" dirty="0">
              <a:solidFill>
                <a:srgbClr val="443728"/>
              </a:solidFill>
              <a:latin typeface="Times New Roman" panose="02020603050405020304" pitchFamily="18" charset="0"/>
              <a:ea typeface="Crimson Pro Bold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C1C9A137-ADCF-29EA-3A2C-9B75B3AF6A2E}"/>
              </a:ext>
            </a:extLst>
          </p:cNvPr>
          <p:cNvSpPr/>
          <p:nvPr/>
        </p:nvSpPr>
        <p:spPr>
          <a:xfrm>
            <a:off x="1259175" y="1609857"/>
            <a:ext cx="967365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GDP and interest rates positively influence the stock market in the long run, while inflation and unemployment have short-term negative effects, with the market correcting toward equilibrium over time.</a:t>
            </a:r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4DB7B1C6-AA03-F28C-3162-5C97EE0D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3" y="2469137"/>
            <a:ext cx="354330" cy="354330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27CC1E4-7B31-43A4-8524-6B833DE0C26E}"/>
              </a:ext>
            </a:extLst>
          </p:cNvPr>
          <p:cNvSpPr/>
          <p:nvPr/>
        </p:nvSpPr>
        <p:spPr>
          <a:xfrm>
            <a:off x="1259175" y="25160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Granger Causality Test</a:t>
            </a:r>
            <a:endParaRPr lang="en-US" sz="2200" b="1" dirty="0">
              <a:solidFill>
                <a:srgbClr val="443728"/>
              </a:solidFill>
              <a:latin typeface="Times New Roman" panose="02020603050405020304" pitchFamily="18" charset="0"/>
              <a:ea typeface="Crimson Pro Bold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ECA490C1-0311-8A4E-2B36-D27078CAD444}"/>
              </a:ext>
            </a:extLst>
          </p:cNvPr>
          <p:cNvSpPr/>
          <p:nvPr/>
        </p:nvSpPr>
        <p:spPr>
          <a:xfrm>
            <a:off x="1259175" y="2885331"/>
            <a:ext cx="967365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GDP Granger-causes stock market returns, while no significant causality is found for FDI and Inflation.</a:t>
            </a:r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D63CE91-36D1-E8E8-2D41-D63E90F7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3" y="3535879"/>
            <a:ext cx="354330" cy="354330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330A8106-6F46-9EEB-9435-1C3C8780637D}"/>
              </a:ext>
            </a:extLst>
          </p:cNvPr>
          <p:cNvSpPr/>
          <p:nvPr/>
        </p:nvSpPr>
        <p:spPr>
          <a:xfrm>
            <a:off x="1259175" y="35827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Impulse Response Function (IRF)</a:t>
            </a: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F5A0FB74-AD1C-300F-B424-3F1F5A234B08}"/>
              </a:ext>
            </a:extLst>
          </p:cNvPr>
          <p:cNvSpPr/>
          <p:nvPr/>
        </p:nvSpPr>
        <p:spPr>
          <a:xfrm>
            <a:off x="1259175" y="3952073"/>
            <a:ext cx="967365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 positive GDP shock boosts stock returns, while an inflation shock temporarily reduces market performance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0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D4506-B0C9-47D7-D69C-21D9EF6B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21" y="0"/>
            <a:ext cx="655007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61DA91-095E-4655-D93D-46B5C6DF7CBF}"/>
              </a:ext>
            </a:extLst>
          </p:cNvPr>
          <p:cNvSpPr txBox="1"/>
          <p:nvPr/>
        </p:nvSpPr>
        <p:spPr>
          <a:xfrm>
            <a:off x="380189" y="1297859"/>
            <a:ext cx="4811243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Positive Market Trends</a:t>
            </a: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: Nifty50 and BSE show growth, with GDP and FDI indicating continued expansion, but with increasing uncertainty.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Rising Uncertainty</a:t>
            </a:r>
            <a:r>
              <a:rPr lang="en-US" sz="20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: Inflation, unemployment, interest rates, and exchange rates face growing volatility due to external factors and economic shifts.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95745591-F0D6-DB13-9A99-D500179CD082}"/>
              </a:ext>
            </a:extLst>
          </p:cNvPr>
          <p:cNvSpPr/>
          <p:nvPr/>
        </p:nvSpPr>
        <p:spPr>
          <a:xfrm>
            <a:off x="764295" y="504255"/>
            <a:ext cx="33357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Forecast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799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007</dc:creator>
  <cp:lastModifiedBy>lenovo</cp:lastModifiedBy>
  <cp:revision>4</cp:revision>
  <dcterms:created xsi:type="dcterms:W3CDTF">2025-01-06T18:42:37Z</dcterms:created>
  <dcterms:modified xsi:type="dcterms:W3CDTF">2025-04-13T06:40:27Z</dcterms:modified>
</cp:coreProperties>
</file>