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81" r:id="rId9"/>
    <p:sldId id="266" r:id="rId10"/>
    <p:sldId id="264" r:id="rId11"/>
    <p:sldId id="265" r:id="rId12"/>
    <p:sldId id="267" r:id="rId13"/>
    <p:sldId id="268" r:id="rId14"/>
    <p:sldId id="296" r:id="rId15"/>
    <p:sldId id="269" r:id="rId16"/>
    <p:sldId id="297" r:id="rId17"/>
    <p:sldId id="298" r:id="rId18"/>
    <p:sldId id="276" r:id="rId19"/>
    <p:sldId id="277" r:id="rId20"/>
    <p:sldId id="279" r:id="rId21"/>
    <p:sldId id="282" r:id="rId22"/>
    <p:sldId id="287" r:id="rId23"/>
    <p:sldId id="288" r:id="rId24"/>
    <p:sldId id="289" r:id="rId25"/>
    <p:sldId id="290" r:id="rId26"/>
    <p:sldId id="291" r:id="rId27"/>
    <p:sldId id="292" r:id="rId28"/>
    <p:sldId id="293" r:id="rId29"/>
    <p:sldId id="294" r:id="rId30"/>
    <p:sldId id="295" r:id="rId31"/>
    <p:sldId id="272" r:id="rId32"/>
    <p:sldId id="273" r:id="rId33"/>
    <p:sldId id="274" r:id="rId34"/>
    <p:sldId id="275" r:id="rId35"/>
    <p:sldId id="28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A790F2C-8ECA-4FD2-A32B-807EF66333C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29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E6BB1-DF0F-4293-A668-819A6AE03191}"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9072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682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737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375678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5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409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15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865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99468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6BB1-DF0F-4293-A668-819A6AE03191}"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90F2C-8ECA-4FD2-A32B-807EF66333C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85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EE6BB1-DF0F-4293-A668-819A6AE03191}"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134653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EE6BB1-DF0F-4293-A668-819A6AE03191}"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790F2C-8ECA-4FD2-A32B-807EF66333C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99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EE6BB1-DF0F-4293-A668-819A6AE03191}" type="datetimeFigureOut">
              <a:rPr lang="en-IN" smtClean="0"/>
              <a:t>25-05-2023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790F2C-8ECA-4FD2-A32B-807EF66333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91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E6BB1-DF0F-4293-A668-819A6AE03191}" type="datetimeFigureOut">
              <a:rPr lang="en-IN" smtClean="0"/>
              <a:t>25-05-2023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385157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E6BB1-DF0F-4293-A668-819A6AE03191}"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90F2C-8ECA-4FD2-A32B-807EF66333C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286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E6BB1-DF0F-4293-A668-819A6AE03191}"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90F2C-8ECA-4FD2-A32B-807EF66333C0}" type="slidenum">
              <a:rPr lang="en-IN" smtClean="0"/>
              <a:t>‹#›</a:t>
            </a:fld>
            <a:endParaRPr lang="en-IN"/>
          </a:p>
        </p:txBody>
      </p:sp>
    </p:spTree>
    <p:extLst>
      <p:ext uri="{BB962C8B-B14F-4D97-AF65-F5344CB8AC3E}">
        <p14:creationId xmlns:p14="http://schemas.microsoft.com/office/powerpoint/2010/main" val="288389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EE6BB1-DF0F-4293-A668-819A6AE03191}" type="datetimeFigureOut">
              <a:rPr lang="en-IN" smtClean="0"/>
              <a:t>25-05-2023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790F2C-8ECA-4FD2-A32B-807EF66333C0}" type="slidenum">
              <a:rPr lang="en-IN" smtClean="0"/>
              <a:t>‹#›</a:t>
            </a:fld>
            <a:endParaRPr lang="en-IN"/>
          </a:p>
        </p:txBody>
      </p:sp>
    </p:spTree>
    <p:extLst>
      <p:ext uri="{BB962C8B-B14F-4D97-AF65-F5344CB8AC3E}">
        <p14:creationId xmlns:p14="http://schemas.microsoft.com/office/powerpoint/2010/main" val="4105950711"/>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891D-E6E3-8E7E-6EAE-9282ECE0D2B2}"/>
              </a:ext>
            </a:extLst>
          </p:cNvPr>
          <p:cNvSpPr>
            <a:spLocks noGrp="1"/>
          </p:cNvSpPr>
          <p:nvPr>
            <p:ph type="ctrTitle"/>
          </p:nvPr>
        </p:nvSpPr>
        <p:spPr/>
        <p:txBody>
          <a:bodyPr>
            <a:normAutofit/>
          </a:bodyPr>
          <a:lstStyle/>
          <a:p>
            <a:r>
              <a:rPr lang="en-US" sz="4400" dirty="0">
                <a:latin typeface="Arial" panose="020B0604020202020204" pitchFamily="34" charset="0"/>
                <a:cs typeface="Arial" panose="020B0604020202020204" pitchFamily="34" charset="0"/>
              </a:rPr>
              <a:t>Cloud Based E-Learning Platform</a:t>
            </a:r>
            <a:endParaRPr lang="en-IN" sz="4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FDB3354-83EC-4BC5-8F71-186A75BE253E}"/>
              </a:ext>
            </a:extLst>
          </p:cNvPr>
          <p:cNvSpPr>
            <a:spLocks noGrp="1"/>
          </p:cNvSpPr>
          <p:nvPr>
            <p:ph type="subTitle" idx="1"/>
          </p:nvPr>
        </p:nvSpPr>
        <p:spPr/>
        <p:txBody>
          <a:bodyPr>
            <a:noAutofit/>
          </a:bodyPr>
          <a:lstStyle/>
          <a:p>
            <a:r>
              <a:rPr lang="en-US" sz="1600" dirty="0">
                <a:latin typeface="Arial" panose="020B0604020202020204" pitchFamily="34" charset="0"/>
                <a:cs typeface="Arial" panose="020B0604020202020204" pitchFamily="34" charset="0"/>
              </a:rPr>
              <a:t>Anjali Upadhyaya-1SU19CI007</a:t>
            </a:r>
          </a:p>
          <a:p>
            <a:r>
              <a:rPr lang="en-US" sz="1600" dirty="0" err="1">
                <a:latin typeface="Arial" panose="020B0604020202020204" pitchFamily="34" charset="0"/>
                <a:cs typeface="Arial" panose="020B0604020202020204" pitchFamily="34" charset="0"/>
              </a:rPr>
              <a:t>Ridhisha</a:t>
            </a:r>
            <a:r>
              <a:rPr lang="en-US" sz="1600" dirty="0">
                <a:latin typeface="Arial" panose="020B0604020202020204" pitchFamily="34" charset="0"/>
                <a:cs typeface="Arial" panose="020B0604020202020204" pitchFamily="34" charset="0"/>
              </a:rPr>
              <a:t> Alva-1SU19CI015</a:t>
            </a:r>
          </a:p>
          <a:p>
            <a:r>
              <a:rPr lang="en-US" sz="1600" dirty="0">
                <a:latin typeface="Arial" panose="020B0604020202020204" pitchFamily="34" charset="0"/>
                <a:cs typeface="Arial" panose="020B0604020202020204" pitchFamily="34" charset="0"/>
              </a:rPr>
              <a:t>7</a:t>
            </a:r>
            <a:r>
              <a:rPr lang="en-US" sz="1600" baseline="30000" dirty="0">
                <a:latin typeface="Arial" panose="020B0604020202020204" pitchFamily="34" charset="0"/>
                <a:cs typeface="Arial" panose="020B0604020202020204" pitchFamily="34" charset="0"/>
              </a:rPr>
              <a:t>th</a:t>
            </a:r>
            <a:r>
              <a:rPr lang="en-US" sz="1600" dirty="0">
                <a:latin typeface="Arial" panose="020B0604020202020204" pitchFamily="34" charset="0"/>
                <a:cs typeface="Arial" panose="020B0604020202020204" pitchFamily="34" charset="0"/>
              </a:rPr>
              <a:t> SEM CTIS</a:t>
            </a:r>
          </a:p>
          <a:p>
            <a:r>
              <a:rPr lang="en-US" sz="1600" dirty="0">
                <a:latin typeface="Arial" panose="020B0604020202020204" pitchFamily="34" charset="0"/>
                <a:cs typeface="Arial" panose="020B0604020202020204" pitchFamily="34" charset="0"/>
              </a:rPr>
              <a:t>Project Guide : MR Daniel Francis S</a:t>
            </a:r>
          </a:p>
        </p:txBody>
      </p:sp>
    </p:spTree>
    <p:extLst>
      <p:ext uri="{BB962C8B-B14F-4D97-AF65-F5344CB8AC3E}">
        <p14:creationId xmlns:p14="http://schemas.microsoft.com/office/powerpoint/2010/main" val="292561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DB0D-6B6E-F3FC-6D3B-6E3AF593783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LITERATURE SURVEY(</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4F16CD2F-7D42-4378-7C84-B3B20E114E1A}"/>
              </a:ext>
            </a:extLst>
          </p:cNvPr>
          <p:cNvSpPr>
            <a:spLocks noGrp="1"/>
          </p:cNvSpPr>
          <p:nvPr>
            <p:ph idx="1"/>
          </p:nvPr>
        </p:nvSpPr>
        <p:spPr/>
        <p:txBody>
          <a:bodyPr>
            <a:normAutofit fontScale="92500" lnSpcReduction="20000"/>
          </a:bodyPr>
          <a:lstStyle/>
          <a:p>
            <a:pPr algn="just"/>
            <a:r>
              <a:rPr lang="en-US" sz="2600" b="1" dirty="0">
                <a:latin typeface="Arial" panose="020B0604020202020204" pitchFamily="34" charset="0"/>
                <a:cs typeface="Arial" panose="020B0604020202020204" pitchFamily="34" charset="0"/>
              </a:rPr>
              <a:t>An E-learning System Architecture based on Cloud Computing: </a:t>
            </a:r>
            <a:r>
              <a:rPr lang="en-US" sz="2600" dirty="0">
                <a:latin typeface="Arial" panose="020B0604020202020204" pitchFamily="34" charset="0"/>
                <a:cs typeface="Arial" panose="020B0604020202020204" pitchFamily="34" charset="0"/>
              </a:rPr>
              <a:t>This paper introduces the characteristics of the current E-Learning and then analyses the concept of cloud computing and describes the architecture of cloud computing platform by combining the features of E-Learning.</a:t>
            </a:r>
          </a:p>
          <a:p>
            <a:pPr algn="just"/>
            <a:r>
              <a:rPr lang="en-US" sz="2600" b="1" dirty="0">
                <a:latin typeface="Arial" panose="020B0604020202020204" pitchFamily="34" charset="0"/>
                <a:cs typeface="Arial" panose="020B0604020202020204" pitchFamily="34" charset="0"/>
              </a:rPr>
              <a:t>Cloud-Based E-Learning: </a:t>
            </a:r>
            <a:r>
              <a:rPr lang="en-US" sz="2600" dirty="0">
                <a:latin typeface="Arial" panose="020B0604020202020204" pitchFamily="34" charset="0"/>
                <a:cs typeface="Arial" panose="020B0604020202020204" pitchFamily="34" charset="0"/>
              </a:rPr>
              <a:t>A Proposed Model and Benefits by Using E-Learning Based on Cloud Computing for Educational Institution: This paper discuss the current state and challenges in e-learning and then explained the basic concept and previous proposed architectures of cloud computing.</a:t>
            </a:r>
          </a:p>
          <a:p>
            <a:endParaRPr lang="en-IN" dirty="0"/>
          </a:p>
        </p:txBody>
      </p:sp>
    </p:spTree>
    <p:extLst>
      <p:ext uri="{BB962C8B-B14F-4D97-AF65-F5344CB8AC3E}">
        <p14:creationId xmlns:p14="http://schemas.microsoft.com/office/powerpoint/2010/main" val="278655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A863-C529-0677-D7DE-B8A93253030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LITERATURE SURVEY(</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54B02904-86DB-3072-5400-86CFC13CD713}"/>
              </a:ext>
            </a:extLst>
          </p:cNvPr>
          <p:cNvSpPr>
            <a:spLocks noGrp="1"/>
          </p:cNvSpPr>
          <p:nvPr>
            <p:ph idx="1"/>
          </p:nvPr>
        </p:nvSpPr>
        <p:spPr>
          <a:xfrm>
            <a:off x="1295401" y="2556931"/>
            <a:ext cx="9601196" cy="3628715"/>
          </a:xfrm>
        </p:spPr>
        <p:txBody>
          <a:bodyPr>
            <a:normAutofit fontScale="47500" lnSpcReduction="20000"/>
          </a:bodyPr>
          <a:lstStyle/>
          <a:p>
            <a:pPr algn="just"/>
            <a:r>
              <a:rPr lang="en-US" sz="4800" b="1" dirty="0">
                <a:latin typeface="Arial" panose="020B0604020202020204" pitchFamily="34" charset="0"/>
                <a:cs typeface="Arial" panose="020B0604020202020204" pitchFamily="34" charset="0"/>
              </a:rPr>
              <a:t>Chatbot for E-Learning: </a:t>
            </a:r>
            <a:r>
              <a:rPr lang="en-US" sz="4800" dirty="0">
                <a:latin typeface="Arial" panose="020B0604020202020204" pitchFamily="34" charset="0"/>
                <a:cs typeface="Arial" panose="020B0604020202020204" pitchFamily="34" charset="0"/>
              </a:rPr>
              <a:t>A Case of Study: This paper presents the realization of a prototype of a Chatbot in educational domain. It has been developed a system to provide support to students on some courses.</a:t>
            </a:r>
          </a:p>
          <a:p>
            <a:pPr algn="just"/>
            <a:r>
              <a:rPr lang="en-US" sz="4800" b="1" dirty="0">
                <a:latin typeface="Arial" panose="020B0604020202020204" pitchFamily="34" charset="0"/>
                <a:cs typeface="Arial" panose="020B0604020202020204" pitchFamily="34" charset="0"/>
              </a:rPr>
              <a:t>Building Chatbot Using Amazon Lex and Integrating with A Chat Application: </a:t>
            </a:r>
            <a:r>
              <a:rPr lang="en-US" sz="4800" dirty="0">
                <a:latin typeface="Arial" panose="020B0604020202020204" pitchFamily="34" charset="0"/>
                <a:cs typeface="Arial" panose="020B0604020202020204" pitchFamily="34" charset="0"/>
              </a:rPr>
              <a:t>The lambda function runs a script that collects input in the form of plain text or by using voice recognition using the microphone connected to it, which is sent to the Amazon Lex to be processed using various services provided by Amazon Web Services. Then the chatbot sends back a suitable response to the user through the speaker connected to the device or in the form of plain text.</a:t>
            </a:r>
          </a:p>
          <a:p>
            <a:endParaRPr lang="en-IN" dirty="0"/>
          </a:p>
        </p:txBody>
      </p:sp>
    </p:spTree>
    <p:extLst>
      <p:ext uri="{BB962C8B-B14F-4D97-AF65-F5344CB8AC3E}">
        <p14:creationId xmlns:p14="http://schemas.microsoft.com/office/powerpoint/2010/main" val="344326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E161-DAC9-879C-4C6B-E5DAC4DC6A2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Motivation To Implement</a:t>
            </a:r>
          </a:p>
        </p:txBody>
      </p:sp>
      <p:sp>
        <p:nvSpPr>
          <p:cNvPr id="3" name="Content Placeholder 2">
            <a:extLst>
              <a:ext uri="{FF2B5EF4-FFF2-40B4-BE49-F238E27FC236}">
                <a16:creationId xmlns:a16="http://schemas.microsoft.com/office/drawing/2014/main" id="{6F13411B-2109-C3BA-71AF-303A818A959F}"/>
              </a:ext>
            </a:extLst>
          </p:cNvPr>
          <p:cNvSpPr>
            <a:spLocks noGrp="1"/>
          </p:cNvSpPr>
          <p:nvPr>
            <p:ph idx="1"/>
          </p:nvPr>
        </p:nvSpPr>
        <p:spPr/>
        <p:txBody>
          <a:bodyPr/>
          <a:lstStyle/>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To provide E-learning platform for the students</a:t>
            </a:r>
          </a:p>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Cost-effective</a:t>
            </a:r>
          </a:p>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Availability</a:t>
            </a:r>
          </a:p>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Time management </a:t>
            </a:r>
          </a:p>
          <a:p>
            <a:pPr algn="just">
              <a:buFont typeface="Arial" panose="020B0604020202020204" pitchFamily="34" charset="0"/>
              <a:buChar char="•"/>
            </a:pPr>
            <a:r>
              <a:rPr lang="en-IN" sz="2400" dirty="0">
                <a:solidFill>
                  <a:schemeClr val="tx1"/>
                </a:solidFill>
                <a:latin typeface="Arial" panose="020B0604020202020204" pitchFamily="34" charset="0"/>
                <a:cs typeface="Arial" panose="020B0604020202020204" pitchFamily="34" charset="0"/>
              </a:rPr>
              <a:t>To help students to gain more knowledge</a:t>
            </a:r>
          </a:p>
          <a:p>
            <a:endParaRPr lang="en-IN" dirty="0"/>
          </a:p>
        </p:txBody>
      </p:sp>
    </p:spTree>
    <p:extLst>
      <p:ext uri="{BB962C8B-B14F-4D97-AF65-F5344CB8AC3E}">
        <p14:creationId xmlns:p14="http://schemas.microsoft.com/office/powerpoint/2010/main" val="239223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DE7D-F170-505D-5FB6-E662791B3F4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Existing Methodology</a:t>
            </a:r>
          </a:p>
        </p:txBody>
      </p:sp>
      <p:sp>
        <p:nvSpPr>
          <p:cNvPr id="3" name="Content Placeholder 2">
            <a:extLst>
              <a:ext uri="{FF2B5EF4-FFF2-40B4-BE49-F238E27FC236}">
                <a16:creationId xmlns:a16="http://schemas.microsoft.com/office/drawing/2014/main" id="{DF786766-C11A-1AA9-2F7A-326FD4C35527}"/>
              </a:ext>
            </a:extLst>
          </p:cNvPr>
          <p:cNvSpPr>
            <a:spLocks noGrp="1"/>
          </p:cNvSpPr>
          <p:nvPr>
            <p:ph idx="1"/>
          </p:nvPr>
        </p:nvSpPr>
        <p:spPr/>
        <p:txBody>
          <a:bodyPr>
            <a:normAutofit fontScale="47500" lnSpcReduction="20000"/>
          </a:bodyPr>
          <a:lstStyle/>
          <a:p>
            <a:r>
              <a:rPr lang="en-IN" sz="4400" dirty="0">
                <a:latin typeface="Arial" panose="020B0604020202020204" pitchFamily="34" charset="0"/>
                <a:cs typeface="Arial" panose="020B0604020202020204" pitchFamily="34" charset="0"/>
              </a:rPr>
              <a:t>Udemy, Coursera etc..</a:t>
            </a:r>
          </a:p>
          <a:p>
            <a:r>
              <a:rPr lang="en-IN" sz="4400" dirty="0">
                <a:latin typeface="Arial" panose="020B0604020202020204" pitchFamily="34" charset="0"/>
                <a:cs typeface="Arial" panose="020B0604020202020204" pitchFamily="34" charset="0"/>
              </a:rPr>
              <a:t>Front-end Development: Creating the user interface and experience using HTML, CSS, and JavaScript, along with frameworks like React, Angular, or Vue.js.</a:t>
            </a:r>
          </a:p>
          <a:p>
            <a:r>
              <a:rPr lang="en-IN" sz="4400" dirty="0">
                <a:latin typeface="Arial" panose="020B0604020202020204" pitchFamily="34" charset="0"/>
                <a:cs typeface="Arial" panose="020B0604020202020204" pitchFamily="34" charset="0"/>
              </a:rPr>
              <a:t>Back-end Development: Handling server-side logic with programming languages like Python, Ruby, Java, or Node.js.</a:t>
            </a:r>
          </a:p>
          <a:p>
            <a:r>
              <a:rPr lang="en-IN" sz="4400" dirty="0">
                <a:latin typeface="Arial" panose="020B0604020202020204" pitchFamily="34" charset="0"/>
                <a:cs typeface="Arial" panose="020B0604020202020204" pitchFamily="34" charset="0"/>
              </a:rPr>
              <a:t>Database Management: Efficiently storing and retrieving data using databases such as MySQL, PostgreSQL, or MongoDB.</a:t>
            </a:r>
          </a:p>
          <a:p>
            <a:r>
              <a:rPr lang="en-IN" sz="4400" dirty="0">
                <a:latin typeface="Arial" panose="020B0604020202020204" pitchFamily="34" charset="0"/>
                <a:cs typeface="Arial" panose="020B0604020202020204" pitchFamily="34" charset="0"/>
              </a:rPr>
              <a:t>Content Management Systems: Systems like Django, WordPress, or custom-built frameworks for course creation and management.</a:t>
            </a:r>
          </a:p>
        </p:txBody>
      </p:sp>
    </p:spTree>
    <p:extLst>
      <p:ext uri="{BB962C8B-B14F-4D97-AF65-F5344CB8AC3E}">
        <p14:creationId xmlns:p14="http://schemas.microsoft.com/office/powerpoint/2010/main" val="68034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0D34-55E1-0007-A391-B40A6408E39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Existing Methodology(</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B7E9AFD6-14CC-6BAB-77D4-CFB90EEABEBF}"/>
              </a:ext>
            </a:extLst>
          </p:cNvPr>
          <p:cNvSpPr>
            <a:spLocks noGrp="1"/>
          </p:cNvSpPr>
          <p:nvPr>
            <p:ph idx="1"/>
          </p:nvPr>
        </p:nvSpPr>
        <p:spPr/>
        <p:txBody>
          <a:bodyPr>
            <a:normAutofit lnSpcReduction="10000"/>
          </a:bodyPr>
          <a:lstStyle/>
          <a:p>
            <a:r>
              <a:rPr lang="en-IN" dirty="0">
                <a:latin typeface="Arial" panose="020B0604020202020204" pitchFamily="34" charset="0"/>
                <a:cs typeface="Arial" panose="020B0604020202020204" pitchFamily="34" charset="0"/>
              </a:rPr>
              <a:t>Payment Integration: Integrating payment gateways like Stripe, PayPal, or custom solutions for secure financial transactions.</a:t>
            </a:r>
          </a:p>
          <a:p>
            <a:r>
              <a:rPr lang="en-IN" dirty="0">
                <a:latin typeface="Arial" panose="020B0604020202020204" pitchFamily="34" charset="0"/>
                <a:cs typeface="Arial" panose="020B0604020202020204" pitchFamily="34" charset="0"/>
              </a:rPr>
              <a:t>Cloud Infrastructure: Using cloud computing platforms like AWS, GCP, or Azure for hosting, data storage, and ensuring scalability and reliability.</a:t>
            </a:r>
          </a:p>
          <a:p>
            <a:r>
              <a:rPr lang="en-IN" dirty="0">
                <a:latin typeface="Arial" panose="020B0604020202020204" pitchFamily="34" charset="0"/>
                <a:cs typeface="Arial" panose="020B0604020202020204" pitchFamily="34" charset="0"/>
              </a:rPr>
              <a:t>Content Delivery Networks: CDNs like Cloudflare or Akamai for optimized content delivery, reduced latency, and handling high traffic loads.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24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3A27-F8C8-E45D-DF16-5FC6ABA0D5B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Proposed Methodology</a:t>
            </a:r>
          </a:p>
        </p:txBody>
      </p:sp>
      <p:sp>
        <p:nvSpPr>
          <p:cNvPr id="3" name="Content Placeholder 2">
            <a:extLst>
              <a:ext uri="{FF2B5EF4-FFF2-40B4-BE49-F238E27FC236}">
                <a16:creationId xmlns:a16="http://schemas.microsoft.com/office/drawing/2014/main" id="{F1C6ACD9-B7FB-8B17-066D-2F62D248A134}"/>
              </a:ext>
            </a:extLst>
          </p:cNvPr>
          <p:cNvSpPr>
            <a:spLocks noGrp="1"/>
          </p:cNvSpPr>
          <p:nvPr>
            <p:ph idx="1"/>
          </p:nvPr>
        </p:nvSpPr>
        <p:spPr>
          <a:xfrm>
            <a:off x="1295401" y="2556931"/>
            <a:ext cx="9601196" cy="3554619"/>
          </a:xfrm>
        </p:spPr>
        <p:txBody>
          <a:bodyPr>
            <a:noAutofit/>
          </a:bodyPr>
          <a:lstStyle/>
          <a:p>
            <a:pPr algn="just"/>
            <a:r>
              <a:rPr lang="en-US" dirty="0">
                <a:solidFill>
                  <a:schemeClr val="tx1"/>
                </a:solidFill>
                <a:latin typeface="Arial" panose="020B0604020202020204" pitchFamily="34" charset="0"/>
                <a:cs typeface="Arial" panose="020B0604020202020204" pitchFamily="34" charset="0"/>
              </a:rPr>
              <a:t>In this project, WordPress: Used as the foundation for building the E-learning web application.</a:t>
            </a:r>
          </a:p>
          <a:p>
            <a:pPr algn="just"/>
            <a:r>
              <a:rPr lang="en-US" dirty="0">
                <a:solidFill>
                  <a:schemeClr val="tx1"/>
                </a:solidFill>
                <a:latin typeface="Arial" panose="020B0604020202020204" pitchFamily="34" charset="0"/>
                <a:cs typeface="Arial" panose="020B0604020202020204" pitchFamily="34" charset="0"/>
              </a:rPr>
              <a:t>And other AWS Services:</a:t>
            </a:r>
          </a:p>
          <a:p>
            <a:pPr algn="just"/>
            <a:r>
              <a:rPr lang="en-US" dirty="0">
                <a:solidFill>
                  <a:schemeClr val="tx1"/>
                </a:solidFill>
                <a:latin typeface="Arial" panose="020B0604020202020204" pitchFamily="34" charset="0"/>
                <a:cs typeface="Arial" panose="020B0604020202020204" pitchFamily="34" charset="0"/>
              </a:rPr>
              <a:t>Amazon EC2: Provisioned virtual servers for hosting the application's backend and frontend, providing scalable compute capacity.</a:t>
            </a:r>
          </a:p>
          <a:p>
            <a:pPr algn="just"/>
            <a:r>
              <a:rPr lang="en-US" dirty="0">
                <a:solidFill>
                  <a:schemeClr val="tx1"/>
                </a:solidFill>
                <a:latin typeface="Arial" panose="020B0604020202020204" pitchFamily="34" charset="0"/>
                <a:cs typeface="Arial" panose="020B0604020202020204" pitchFamily="34" charset="0"/>
              </a:rPr>
              <a:t>Amazon S3: Stored and managed static content like course materials, videos, and images with high durability and availability.</a:t>
            </a:r>
          </a:p>
        </p:txBody>
      </p:sp>
    </p:spTree>
    <p:extLst>
      <p:ext uri="{BB962C8B-B14F-4D97-AF65-F5344CB8AC3E}">
        <p14:creationId xmlns:p14="http://schemas.microsoft.com/office/powerpoint/2010/main" val="53746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2EC3-86B8-B4C9-7C44-D7106C98158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Proposed Methodology(</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BF766DBF-0986-AC23-334A-5D50CAD56730}"/>
              </a:ext>
            </a:extLst>
          </p:cNvPr>
          <p:cNvSpPr>
            <a:spLocks noGrp="1"/>
          </p:cNvSpPr>
          <p:nvPr>
            <p:ph idx="1"/>
          </p:nvPr>
        </p:nvSpPr>
        <p:spPr>
          <a:xfrm>
            <a:off x="1295401" y="2556931"/>
            <a:ext cx="9601196" cy="3638595"/>
          </a:xfrm>
        </p:spPr>
        <p:txBody>
          <a:bodyPr>
            <a:normAutofit lnSpcReduction="10000"/>
          </a:bodyPr>
          <a:lstStyle/>
          <a:p>
            <a:pPr algn="just"/>
            <a:r>
              <a:rPr lang="en-US" sz="2400" dirty="0">
                <a:solidFill>
                  <a:schemeClr val="tx1"/>
                </a:solidFill>
                <a:latin typeface="Arial" panose="020B0604020202020204" pitchFamily="34" charset="0"/>
                <a:cs typeface="Arial" panose="020B0604020202020204" pitchFamily="34" charset="0"/>
              </a:rPr>
              <a:t>Amazon RDS: Managed database service (MySQL) for storing user data, course information, and application-related data.</a:t>
            </a:r>
          </a:p>
          <a:p>
            <a:pPr algn="just"/>
            <a:r>
              <a:rPr lang="en-US" sz="2400" dirty="0">
                <a:solidFill>
                  <a:schemeClr val="tx1"/>
                </a:solidFill>
                <a:latin typeface="Arial" panose="020B0604020202020204" pitchFamily="34" charset="0"/>
                <a:cs typeface="Arial" panose="020B0604020202020204" pitchFamily="34" charset="0"/>
              </a:rPr>
              <a:t>Amazon Cognito: Implemented user authentication and authorization capabilities for securing the platform.</a:t>
            </a:r>
          </a:p>
          <a:p>
            <a:pPr algn="just"/>
            <a:r>
              <a:rPr lang="en-US" sz="2400" dirty="0">
                <a:solidFill>
                  <a:schemeClr val="tx1"/>
                </a:solidFill>
                <a:latin typeface="Arial" panose="020B0604020202020204" pitchFamily="34" charset="0"/>
                <a:cs typeface="Arial" panose="020B0604020202020204" pitchFamily="34" charset="0"/>
              </a:rPr>
              <a:t>Amazon CloudFront: Delivered e-learning content globally with low latency using a content delivery network (CDN).</a:t>
            </a:r>
          </a:p>
          <a:p>
            <a:pPr algn="just"/>
            <a:r>
              <a:rPr lang="en-US" sz="2400" dirty="0">
                <a:solidFill>
                  <a:schemeClr val="tx1"/>
                </a:solidFill>
                <a:latin typeface="Arial" panose="020B0604020202020204" pitchFamily="34" charset="0"/>
                <a:cs typeface="Arial" panose="020B0604020202020204" pitchFamily="34" charset="0"/>
              </a:rPr>
              <a:t>AWS Auto Scaling and Elastic Load Balancing: Ensured scalability and high availability by automatically adjusting resources and distributing traffic.</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399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0D3B-F588-5B98-860A-DF591D748B7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Proposed Methodology(</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8B8D9664-0178-B3C0-2A47-C2C66F131D67}"/>
              </a:ext>
            </a:extLst>
          </p:cNvPr>
          <p:cNvSpPr>
            <a:spLocks noGrp="1"/>
          </p:cNvSpPr>
          <p:nvPr>
            <p:ph idx="1"/>
          </p:nvPr>
        </p:nvSpPr>
        <p:spPr>
          <a:xfrm>
            <a:off x="1295401" y="2556931"/>
            <a:ext cx="9601196" cy="3498635"/>
          </a:xfrm>
        </p:spPr>
        <p:txBody>
          <a:bodyPr/>
          <a:lstStyle/>
          <a:p>
            <a:pPr algn="just"/>
            <a:r>
              <a:rPr lang="en-US" sz="2400" dirty="0">
                <a:solidFill>
                  <a:schemeClr val="tx1"/>
                </a:solidFill>
                <a:latin typeface="Arial" panose="020B0604020202020204" pitchFamily="34" charset="0"/>
                <a:cs typeface="Arial" panose="020B0604020202020204" pitchFamily="34" charset="0"/>
              </a:rPr>
              <a:t>VPC (Virtual Private Cloud): Defined network boundaries for the e-learning platform, logically isolating resources from other AWS customers.</a:t>
            </a:r>
          </a:p>
          <a:p>
            <a:pPr algn="just"/>
            <a:r>
              <a:rPr lang="en-US" sz="2400" dirty="0">
                <a:solidFill>
                  <a:schemeClr val="tx1"/>
                </a:solidFill>
                <a:latin typeface="Arial" panose="020B0604020202020204" pitchFamily="34" charset="0"/>
                <a:cs typeface="Arial" panose="020B0604020202020204" pitchFamily="34" charset="0"/>
              </a:rPr>
              <a:t>Security Groups and Network ACLs: Controlled inbound and outbound traffic to the platform for enhanced security.</a:t>
            </a:r>
          </a:p>
          <a:p>
            <a:pPr algn="just"/>
            <a:r>
              <a:rPr lang="en-US" sz="2400" dirty="0">
                <a:solidFill>
                  <a:schemeClr val="tx1"/>
                </a:solidFill>
                <a:latin typeface="Arial" panose="020B0604020202020204" pitchFamily="34" charset="0"/>
                <a:cs typeface="Arial" panose="020B0604020202020204" pitchFamily="34" charset="0"/>
              </a:rPr>
              <a:t>Internet Gateway: Provided internet connectivity for student access to the e-learning platform.</a:t>
            </a:r>
            <a:endParaRPr lang="en-IN" sz="2400" dirty="0">
              <a:solidFill>
                <a:schemeClr val="tx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856607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A8E3-051E-A2C7-7E59-4772C344B6E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Modules</a:t>
            </a:r>
          </a:p>
        </p:txBody>
      </p:sp>
      <p:sp>
        <p:nvSpPr>
          <p:cNvPr id="3" name="Content Placeholder 2">
            <a:extLst>
              <a:ext uri="{FF2B5EF4-FFF2-40B4-BE49-F238E27FC236}">
                <a16:creationId xmlns:a16="http://schemas.microsoft.com/office/drawing/2014/main" id="{3F5887D9-588E-80B9-3321-2D324F3B70D4}"/>
              </a:ext>
            </a:extLst>
          </p:cNvPr>
          <p:cNvSpPr>
            <a:spLocks noGrp="1"/>
          </p:cNvSpPr>
          <p:nvPr>
            <p:ph idx="1"/>
          </p:nvPr>
        </p:nvSpPr>
        <p:spPr/>
        <p:txBody>
          <a:bodyPr>
            <a:normAutofit fontScale="92500" lnSpcReduction="20000"/>
          </a:bodyPr>
          <a:lstStyle/>
          <a:p>
            <a:pPr algn="just"/>
            <a:r>
              <a:rPr lang="en-IN" sz="2600" b="1" dirty="0">
                <a:latin typeface="Arial" panose="020B0604020202020204" pitchFamily="34" charset="0"/>
                <a:cs typeface="Arial" panose="020B0604020202020204" pitchFamily="34" charset="0"/>
              </a:rPr>
              <a:t>Course Management System: </a:t>
            </a:r>
            <a:r>
              <a:rPr lang="en-US" sz="2600" dirty="0">
                <a:latin typeface="Arial" panose="020B0604020202020204" pitchFamily="34" charset="0"/>
                <a:cs typeface="Arial" panose="020B0604020202020204" pitchFamily="34" charset="0"/>
              </a:rPr>
              <a:t>A course management system is a section which is provided for accessing the course contents in various formats, manages student enrolment, and monitors the performance of a student.</a:t>
            </a:r>
          </a:p>
          <a:p>
            <a:pPr algn="just"/>
            <a:r>
              <a:rPr lang="en-IN" sz="2600" b="1" dirty="0">
                <a:latin typeface="Arial" panose="020B0604020202020204" pitchFamily="34" charset="0"/>
                <a:cs typeface="Arial" panose="020B0604020202020204" pitchFamily="34" charset="0"/>
              </a:rPr>
              <a:t>Student Portal: </a:t>
            </a:r>
            <a:r>
              <a:rPr lang="en-US" sz="2600" dirty="0">
                <a:latin typeface="Arial" panose="020B0604020202020204" pitchFamily="34" charset="0"/>
                <a:cs typeface="Arial" panose="020B0604020202020204" pitchFamily="34" charset="0"/>
              </a:rPr>
              <a:t>Student portals involve the information on courses offered, transcripts, exam schedules, department contact numbers, timetables, and email programs. It is generally used to describe the login page in which students can enter the name of the user and password to access educational program for the organization and other learning materials.</a:t>
            </a:r>
            <a:r>
              <a:rPr lang="en-IN" sz="2600"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049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E154-7E3E-EA14-C9E3-98B1FD99A38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MODULES(</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4EBE14B-0B7A-C07C-86ED-FE8BE838DB1F}"/>
              </a:ext>
            </a:extLst>
          </p:cNvPr>
          <p:cNvSpPr>
            <a:spLocks noGrp="1"/>
          </p:cNvSpPr>
          <p:nvPr>
            <p:ph idx="1"/>
          </p:nvPr>
        </p:nvSpPr>
        <p:spPr/>
        <p:txBody>
          <a:bodyPr/>
          <a:lstStyle/>
          <a:p>
            <a:pPr algn="just"/>
            <a:r>
              <a:rPr lang="en-IN" b="1" dirty="0">
                <a:latin typeface="Arial" panose="020B0604020202020204" pitchFamily="34" charset="0"/>
                <a:cs typeface="Arial" panose="020B0604020202020204" pitchFamily="34" charset="0"/>
              </a:rPr>
              <a:t>Online Assignment Tool: </a:t>
            </a:r>
            <a:r>
              <a:rPr lang="en-US" dirty="0">
                <a:latin typeface="Arial" panose="020B0604020202020204" pitchFamily="34" charset="0"/>
                <a:cs typeface="Arial" panose="020B0604020202020204" pitchFamily="34" charset="0"/>
              </a:rPr>
              <a:t>Assignment tool permits the students for submitting the tasks online and their online feedback can be observed. It allows for setting up a location for every student to present an assignment. It is structured for both individual student and group’s submission. Students can submit a wide range of file types and links for web-based items. It is an effective method to deploy, receive, and digitally grade assignments for the student.</a:t>
            </a:r>
          </a:p>
        </p:txBody>
      </p:sp>
    </p:spTree>
    <p:extLst>
      <p:ext uri="{BB962C8B-B14F-4D97-AF65-F5344CB8AC3E}">
        <p14:creationId xmlns:p14="http://schemas.microsoft.com/office/powerpoint/2010/main" val="428622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40FC-8E9A-5C3F-F8C4-E6DA978E40B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51E3FD5E-6F77-45D3-92D7-0AB83F0B054B}"/>
              </a:ext>
            </a:extLst>
          </p:cNvPr>
          <p:cNvSpPr>
            <a:spLocks noGrp="1"/>
          </p:cNvSpPr>
          <p:nvPr>
            <p:ph idx="1"/>
          </p:nvPr>
        </p:nvSpPr>
        <p:spPr>
          <a:xfrm>
            <a:off x="1295402" y="2402541"/>
            <a:ext cx="9601196" cy="4150659"/>
          </a:xfrm>
        </p:spPr>
        <p:txBody>
          <a:bodyPr>
            <a:normAutofit fontScale="25000" lnSpcReduction="20000"/>
          </a:bodyPr>
          <a:lstStyle/>
          <a:p>
            <a:pPr algn="just"/>
            <a:r>
              <a:rPr lang="en-IN" sz="6800" dirty="0">
                <a:latin typeface="Arial" panose="020B0604020202020204" pitchFamily="34" charset="0"/>
                <a:cs typeface="Arial" panose="020B0604020202020204" pitchFamily="34" charset="0"/>
              </a:rPr>
              <a:t>Abstract</a:t>
            </a:r>
          </a:p>
          <a:p>
            <a:pPr algn="just"/>
            <a:r>
              <a:rPr lang="en-IN" sz="6800" dirty="0">
                <a:latin typeface="Arial" panose="020B0604020202020204" pitchFamily="34" charset="0"/>
                <a:cs typeface="Arial" panose="020B0604020202020204" pitchFamily="34" charset="0"/>
              </a:rPr>
              <a:t>Introduction</a:t>
            </a:r>
          </a:p>
          <a:p>
            <a:pPr algn="just"/>
            <a:r>
              <a:rPr lang="en-IN" sz="6800" dirty="0">
                <a:latin typeface="Arial" panose="020B0604020202020204" pitchFamily="34" charset="0"/>
                <a:cs typeface="Arial" panose="020B0604020202020204" pitchFamily="34" charset="0"/>
              </a:rPr>
              <a:t>Literature Survey</a:t>
            </a:r>
          </a:p>
          <a:p>
            <a:pPr algn="just"/>
            <a:r>
              <a:rPr lang="en-IN" sz="6800" dirty="0">
                <a:latin typeface="Arial" panose="020B0604020202020204" pitchFamily="34" charset="0"/>
                <a:cs typeface="Arial" panose="020B0604020202020204" pitchFamily="34" charset="0"/>
              </a:rPr>
              <a:t>Motivation to Implement</a:t>
            </a:r>
          </a:p>
          <a:p>
            <a:pPr algn="just"/>
            <a:r>
              <a:rPr lang="en-IN" sz="6800" dirty="0">
                <a:latin typeface="Arial" panose="020B0604020202020204" pitchFamily="34" charset="0"/>
                <a:cs typeface="Arial" panose="020B0604020202020204" pitchFamily="34" charset="0"/>
              </a:rPr>
              <a:t>Existing Methodology</a:t>
            </a:r>
          </a:p>
          <a:p>
            <a:pPr algn="just"/>
            <a:r>
              <a:rPr lang="en-IN" sz="6800" dirty="0">
                <a:latin typeface="Arial" panose="020B0604020202020204" pitchFamily="34" charset="0"/>
                <a:cs typeface="Arial" panose="020B0604020202020204" pitchFamily="34" charset="0"/>
              </a:rPr>
              <a:t>Proposed Methodology</a:t>
            </a:r>
          </a:p>
          <a:p>
            <a:pPr algn="just"/>
            <a:r>
              <a:rPr lang="en-IN" sz="6800" dirty="0">
                <a:latin typeface="Arial" panose="020B0604020202020204" pitchFamily="34" charset="0"/>
                <a:cs typeface="Arial" panose="020B0604020202020204" pitchFamily="34" charset="0"/>
              </a:rPr>
              <a:t>Modules</a:t>
            </a:r>
          </a:p>
          <a:p>
            <a:pPr algn="just"/>
            <a:r>
              <a:rPr lang="en-IN" sz="6800" dirty="0">
                <a:latin typeface="Arial" panose="020B0604020202020204" pitchFamily="34" charset="0"/>
                <a:cs typeface="Arial" panose="020B0604020202020204" pitchFamily="34" charset="0"/>
              </a:rPr>
              <a:t>System Architecture Diagram</a:t>
            </a:r>
          </a:p>
          <a:p>
            <a:pPr algn="just"/>
            <a:r>
              <a:rPr lang="en-IN" sz="6800" dirty="0">
                <a:latin typeface="Arial" panose="020B0604020202020204" pitchFamily="34" charset="0"/>
                <a:cs typeface="Arial" panose="020B0604020202020204" pitchFamily="34" charset="0"/>
              </a:rPr>
              <a:t>Implementation </a:t>
            </a:r>
          </a:p>
          <a:p>
            <a:pPr algn="just"/>
            <a:r>
              <a:rPr lang="en-IN" sz="6800" dirty="0">
                <a:latin typeface="Arial" panose="020B0604020202020204" pitchFamily="34" charset="0"/>
                <a:cs typeface="Arial" panose="020B0604020202020204" pitchFamily="34" charset="0"/>
              </a:rPr>
              <a:t>Result</a:t>
            </a:r>
          </a:p>
          <a:p>
            <a:pPr algn="just"/>
            <a:r>
              <a:rPr lang="en-IN" sz="6800" dirty="0">
                <a:latin typeface="Arial" panose="020B0604020202020204" pitchFamily="34" charset="0"/>
                <a:cs typeface="Arial" panose="020B0604020202020204" pitchFamily="34" charset="0"/>
              </a:rPr>
              <a:t>Conclusion</a:t>
            </a:r>
          </a:p>
          <a:p>
            <a:pPr algn="just"/>
            <a:r>
              <a:rPr lang="en-IN" sz="6800" dirty="0">
                <a:latin typeface="Arial" panose="020B0604020202020204" pitchFamily="34" charset="0"/>
                <a:cs typeface="Arial" panose="020B0604020202020204" pitchFamily="34" charset="0"/>
              </a:rPr>
              <a:t>References</a:t>
            </a:r>
          </a:p>
          <a:p>
            <a:endParaRPr lang="en-IN" dirty="0"/>
          </a:p>
        </p:txBody>
      </p:sp>
    </p:spTree>
    <p:extLst>
      <p:ext uri="{BB962C8B-B14F-4D97-AF65-F5344CB8AC3E}">
        <p14:creationId xmlns:p14="http://schemas.microsoft.com/office/powerpoint/2010/main" val="655610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9899-EC31-F65E-B4EC-E4462A1DC9F4}"/>
              </a:ext>
            </a:extLst>
          </p:cNvPr>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SYSTEM ARCHITECTURE DIAGRAM</a:t>
            </a:r>
            <a:endParaRPr lang="en-IN" dirty="0"/>
          </a:p>
        </p:txBody>
      </p:sp>
      <p:pic>
        <p:nvPicPr>
          <p:cNvPr id="7" name="Content Placeholder 6" descr="A picture containing text, screenshot, diagram, display&#10;&#10;Description automatically generated">
            <a:extLst>
              <a:ext uri="{FF2B5EF4-FFF2-40B4-BE49-F238E27FC236}">
                <a16:creationId xmlns:a16="http://schemas.microsoft.com/office/drawing/2014/main" id="{F473D780-5971-4940-C622-0C38292D58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850" y="2557463"/>
            <a:ext cx="9296400" cy="3317875"/>
          </a:xfrm>
        </p:spPr>
      </p:pic>
    </p:spTree>
    <p:extLst>
      <p:ext uri="{BB962C8B-B14F-4D97-AF65-F5344CB8AC3E}">
        <p14:creationId xmlns:p14="http://schemas.microsoft.com/office/powerpoint/2010/main" val="1167533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CA28-ACB8-183D-2A8A-9B9A31E68978}"/>
              </a:ext>
            </a:extLst>
          </p:cNvPr>
          <p:cNvSpPr>
            <a:spLocks noGrp="1"/>
          </p:cNvSpPr>
          <p:nvPr>
            <p:ph type="title"/>
          </p:nvPr>
        </p:nvSpPr>
        <p:spPr/>
        <p:txBody>
          <a:bodyPr/>
          <a:lstStyle/>
          <a:p>
            <a:r>
              <a:rPr lang="en-IN">
                <a:latin typeface="Arial" panose="020B0604020202020204" pitchFamily="34" charset="0"/>
                <a:cs typeface="Arial" panose="020B0604020202020204" pitchFamily="34" charset="0"/>
              </a:rPr>
              <a:t>Implementation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F58460E-FE82-5701-4C11-21B557E9B63A}"/>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a:latin typeface="Arial" panose="020B0604020202020204" pitchFamily="34" charset="0"/>
                <a:cs typeface="Arial" panose="020B0604020202020204" pitchFamily="34" charset="0"/>
              </a:rPr>
              <a:t>Open Amazon Management Console</a:t>
            </a:r>
          </a:p>
          <a:p>
            <a:pPr>
              <a:buFont typeface="Arial" panose="020B0604020202020204" pitchFamily="34" charset="0"/>
              <a:buChar char="•"/>
            </a:pPr>
            <a:r>
              <a:rPr lang="en-US">
                <a:latin typeface="Arial" panose="020B0604020202020204" pitchFamily="34" charset="0"/>
                <a:cs typeface="Arial" panose="020B0604020202020204" pitchFamily="34" charset="0"/>
              </a:rPr>
              <a:t>Open amazon S3 service</a:t>
            </a:r>
          </a:p>
          <a:p>
            <a:pPr>
              <a:buFont typeface="Arial" panose="020B0604020202020204" pitchFamily="34" charset="0"/>
              <a:buChar char="•"/>
            </a:pPr>
            <a:r>
              <a:rPr lang="en-US">
                <a:latin typeface="Arial" panose="020B0604020202020204" pitchFamily="34" charset="0"/>
                <a:cs typeface="Arial" panose="020B0604020202020204" pitchFamily="34" charset="0"/>
              </a:rPr>
              <a:t>Create S3 bucket to store materials related to courses .</a:t>
            </a:r>
          </a:p>
          <a:p>
            <a:pPr>
              <a:buFont typeface="Arial" panose="020B0604020202020204" pitchFamily="34" charset="0"/>
              <a:buChar char="•"/>
            </a:pPr>
            <a:r>
              <a:rPr lang="en-US">
                <a:latin typeface="Arial" panose="020B0604020202020204" pitchFamily="34" charset="0"/>
                <a:cs typeface="Arial" panose="020B0604020202020204" pitchFamily="34" charset="0"/>
              </a:rPr>
              <a:t>Create A VPC</a:t>
            </a:r>
          </a:p>
          <a:p>
            <a:pPr>
              <a:buFont typeface="Arial" panose="020B0604020202020204" pitchFamily="34" charset="0"/>
              <a:buChar char="•"/>
            </a:pPr>
            <a:r>
              <a:rPr lang="en-US">
                <a:latin typeface="Arial" panose="020B0604020202020204" pitchFamily="34" charset="0"/>
                <a:cs typeface="Arial" panose="020B0604020202020204" pitchFamily="34" charset="0"/>
              </a:rPr>
              <a:t>Name the VPC</a:t>
            </a:r>
          </a:p>
          <a:p>
            <a:pPr>
              <a:buFont typeface="Arial" panose="020B0604020202020204" pitchFamily="34" charset="0"/>
              <a:buChar char="•"/>
            </a:pPr>
            <a:r>
              <a:rPr lang="en-US">
                <a:latin typeface="Arial" panose="020B0604020202020204" pitchFamily="34" charset="0"/>
                <a:cs typeface="Arial" panose="020B0604020202020204" pitchFamily="34" charset="0"/>
              </a:rPr>
              <a:t>Create an Internet gateway.</a:t>
            </a:r>
          </a:p>
          <a:p>
            <a:pPr>
              <a:buFont typeface="Arial" panose="020B0604020202020204" pitchFamily="34" charset="0"/>
              <a:buChar char="•"/>
            </a:pPr>
            <a:r>
              <a:rPr lang="en-US">
                <a:latin typeface="Arial" panose="020B0604020202020204" pitchFamily="34" charset="0"/>
                <a:cs typeface="Arial" panose="020B0604020202020204" pitchFamily="34" charset="0"/>
              </a:rPr>
              <a:t>Attach Internet Gateway with VPC</a:t>
            </a:r>
          </a:p>
          <a:p>
            <a:pPr>
              <a:buFont typeface="Arial" panose="020B0604020202020204" pitchFamily="34" charset="0"/>
              <a:buChar char="•"/>
            </a:pPr>
            <a:endParaRPr lang="en-US">
              <a:latin typeface="Arial" panose="020B0604020202020204" pitchFamily="34" charset="0"/>
              <a:cs typeface="Arial" panose="020B0604020202020204" pitchFamily="34" charset="0"/>
            </a:endParaRPr>
          </a:p>
          <a:p>
            <a:pPr>
              <a:buFont typeface="Arial" panose="020B0604020202020204" pitchFamily="34" charset="0"/>
              <a:buChar char="•"/>
            </a:pPr>
            <a:endParaRPr lang="en-IN">
              <a:latin typeface="Arial" panose="020B0604020202020204" pitchFamily="34" charset="0"/>
              <a:cs typeface="Arial" panose="020B0604020202020204" pitchFamily="34" charset="0"/>
            </a:endParaRPr>
          </a:p>
          <a:p>
            <a:pPr marL="457200" indent="-457200">
              <a:buFont typeface="+mj-lt"/>
              <a:buAutoNum type="arabicPeriod"/>
            </a:pPr>
            <a:endParaRPr lang="en-IN">
              <a:latin typeface="Arial" panose="020B0604020202020204" pitchFamily="34" charset="0"/>
              <a:cs typeface="Arial" panose="020B0604020202020204" pitchFamily="34"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2133326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E3DB-663C-C879-B0BE-D9E604FDD150}"/>
              </a:ext>
            </a:extLst>
          </p:cNvPr>
          <p:cNvSpPr>
            <a:spLocks noGrp="1"/>
          </p:cNvSpPr>
          <p:nvPr>
            <p:ph type="title"/>
          </p:nvPr>
        </p:nvSpPr>
        <p:spPr/>
        <p:txBody>
          <a:bodyPr/>
          <a:lstStyle/>
          <a:p>
            <a:r>
              <a:rPr lang="en-IN">
                <a:latin typeface="Arial" panose="020B0604020202020204" pitchFamily="34" charset="0"/>
                <a:cs typeface="Arial" panose="020B0604020202020204" pitchFamily="34" charset="0"/>
              </a:rPr>
              <a:t>Implementation(cont…)</a:t>
            </a:r>
            <a:endParaRPr lang="en-IN" dirty="0"/>
          </a:p>
        </p:txBody>
      </p:sp>
      <p:sp>
        <p:nvSpPr>
          <p:cNvPr id="3" name="Content Placeholder 2">
            <a:extLst>
              <a:ext uri="{FF2B5EF4-FFF2-40B4-BE49-F238E27FC236}">
                <a16:creationId xmlns:a16="http://schemas.microsoft.com/office/drawing/2014/main" id="{689B3BA5-6FEA-8D78-BECC-B9F99C621170}"/>
              </a:ext>
            </a:extLst>
          </p:cNvPr>
          <p:cNvSpPr>
            <a:spLocks noGrp="1"/>
          </p:cNvSpPr>
          <p:nvPr>
            <p:ph idx="1"/>
          </p:nvPr>
        </p:nvSpPr>
        <p:spPr/>
        <p:txBody>
          <a:bodyPr>
            <a:normAutofit fontScale="92500" lnSpcReduction="10000"/>
          </a:bodyPr>
          <a:lstStyle/>
          <a:p>
            <a:r>
              <a:rPr lang="en-US">
                <a:latin typeface="Arial" panose="020B0604020202020204" pitchFamily="34" charset="0"/>
                <a:cs typeface="Arial" panose="020B0604020202020204" pitchFamily="34" charset="0"/>
              </a:rPr>
              <a:t>Create 2 subnets.</a:t>
            </a:r>
          </a:p>
          <a:p>
            <a:r>
              <a:rPr lang="en-US">
                <a:latin typeface="Arial" panose="020B0604020202020204" pitchFamily="34" charset="0"/>
                <a:cs typeface="Arial" panose="020B0604020202020204" pitchFamily="34" charset="0"/>
              </a:rPr>
              <a:t>Create public route table.</a:t>
            </a:r>
          </a:p>
          <a:p>
            <a:r>
              <a:rPr lang="en-US">
                <a:latin typeface="Arial" panose="020B0604020202020204" pitchFamily="34" charset="0"/>
                <a:cs typeface="Arial" panose="020B0604020202020204" pitchFamily="34" charset="0"/>
              </a:rPr>
              <a:t>Attach one subnet with route table</a:t>
            </a:r>
          </a:p>
          <a:p>
            <a:r>
              <a:rPr lang="en-US">
                <a:latin typeface="Arial" panose="020B0604020202020204" pitchFamily="34" charset="0"/>
                <a:cs typeface="Arial" panose="020B0604020202020204" pitchFamily="34" charset="0"/>
              </a:rPr>
              <a:t>Launch an EC2 instance inside a public subnet where you will deploy the WordPress website.</a:t>
            </a:r>
          </a:p>
          <a:p>
            <a:r>
              <a:rPr lang="en-US">
                <a:latin typeface="Arial" panose="020B0604020202020204" pitchFamily="34" charset="0"/>
                <a:cs typeface="Arial" panose="020B0604020202020204" pitchFamily="34" charset="0"/>
              </a:rPr>
              <a:t>Visit the EC2 console and click Launch Instances </a:t>
            </a:r>
          </a:p>
          <a:p>
            <a:r>
              <a:rPr lang="en-US">
                <a:latin typeface="Arial" panose="020B0604020202020204" pitchFamily="34" charset="0"/>
                <a:cs typeface="Arial" panose="020B0604020202020204" pitchFamily="34" charset="0"/>
              </a:rPr>
              <a:t>In Choose an Amazon Machine Image (AMI) page, select Amazon Wordpress image from AWS marketplace</a:t>
            </a:r>
          </a:p>
          <a:p>
            <a:endParaRPr lang="en-US"/>
          </a:p>
          <a:p>
            <a:endParaRPr lang="en-IN" dirty="0"/>
          </a:p>
        </p:txBody>
      </p:sp>
    </p:spTree>
    <p:extLst>
      <p:ext uri="{BB962C8B-B14F-4D97-AF65-F5344CB8AC3E}">
        <p14:creationId xmlns:p14="http://schemas.microsoft.com/office/powerpoint/2010/main" val="201520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446B-6A4D-C8BE-FA65-9AD01F9F4E9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5C988337-4861-AAD6-ADFD-55D93B929437}"/>
              </a:ext>
            </a:extLst>
          </p:cNvPr>
          <p:cNvSpPr>
            <a:spLocks noGrp="1"/>
          </p:cNvSpPr>
          <p:nvPr>
            <p:ph idx="1"/>
          </p:nvPr>
        </p:nvSpPr>
        <p:spPr/>
        <p:txBody>
          <a:bodyPr/>
          <a:lstStyle/>
          <a:p>
            <a:r>
              <a:rPr lang="en-IN" sz="2200" dirty="0">
                <a:latin typeface="Arial" panose="020B0604020202020204" pitchFamily="34" charset="0"/>
                <a:cs typeface="Arial" panose="020B0604020202020204" pitchFamily="34" charset="0"/>
              </a:rPr>
              <a:t>In Choose an Instance Type page, select t2.micro </a:t>
            </a:r>
          </a:p>
          <a:p>
            <a:r>
              <a:rPr lang="en-IN" sz="2200" dirty="0">
                <a:latin typeface="Arial" panose="020B0604020202020204" pitchFamily="34" charset="0"/>
                <a:cs typeface="Arial" panose="020B0604020202020204" pitchFamily="34" charset="0"/>
              </a:rPr>
              <a:t>Click Next: Configure Instance Details button</a:t>
            </a:r>
          </a:p>
          <a:p>
            <a:r>
              <a:rPr lang="en-IN" sz="2200" dirty="0">
                <a:latin typeface="Arial" panose="020B0604020202020204" pitchFamily="34" charset="0"/>
                <a:cs typeface="Arial" panose="020B0604020202020204" pitchFamily="34" charset="0"/>
              </a:rPr>
              <a:t>In Configure Instance Details page </a:t>
            </a:r>
          </a:p>
          <a:p>
            <a:r>
              <a:rPr lang="en-IN" sz="2200" dirty="0">
                <a:latin typeface="Arial" panose="020B0604020202020204" pitchFamily="34" charset="0"/>
                <a:cs typeface="Arial" panose="020B0604020202020204" pitchFamily="34" charset="0"/>
              </a:rPr>
              <a:t>For Network, select the VPC you have created in the last STEP</a:t>
            </a:r>
          </a:p>
          <a:p>
            <a:r>
              <a:rPr lang="en-IN" sz="2200" dirty="0">
                <a:latin typeface="Arial" panose="020B0604020202020204" pitchFamily="34" charset="0"/>
                <a:cs typeface="Arial" panose="020B0604020202020204" pitchFamily="34" charset="0"/>
              </a:rPr>
              <a:t>For Subnet, select PublicSubnet1</a:t>
            </a:r>
          </a:p>
          <a:p>
            <a:r>
              <a:rPr lang="en-IN" sz="2200" dirty="0">
                <a:latin typeface="Arial" panose="020B0604020202020204" pitchFamily="34" charset="0"/>
                <a:cs typeface="Arial" panose="020B0604020202020204" pitchFamily="34" charset="0"/>
              </a:rPr>
              <a:t>Click Next: Add Storage → Next: Add Tags </a:t>
            </a:r>
          </a:p>
          <a:p>
            <a:endParaRPr lang="en-IN" dirty="0"/>
          </a:p>
        </p:txBody>
      </p:sp>
    </p:spTree>
    <p:extLst>
      <p:ext uri="{BB962C8B-B14F-4D97-AF65-F5344CB8AC3E}">
        <p14:creationId xmlns:p14="http://schemas.microsoft.com/office/powerpoint/2010/main" val="176642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2219-3114-A71D-23BB-498BF4247BF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D165014E-696B-6136-C0FA-A3460245D4C8}"/>
              </a:ext>
            </a:extLst>
          </p:cNvPr>
          <p:cNvSpPr>
            <a:spLocks noGrp="1"/>
          </p:cNvSpPr>
          <p:nvPr>
            <p:ph idx="1"/>
          </p:nvPr>
        </p:nvSpPr>
        <p:spPr/>
        <p:txBody>
          <a:bodyPr>
            <a:normAutofit fontScale="25000" lnSpcReduction="20000"/>
          </a:bodyPr>
          <a:lstStyle/>
          <a:p>
            <a:pPr marL="342900" lvl="0" indent="-342900" algn="just">
              <a:lnSpc>
                <a:spcPct val="150000"/>
              </a:lnSpc>
              <a:buFont typeface="Symbol" panose="05050102010706020507" pitchFamily="18" charset="2"/>
              <a:buChar char=""/>
            </a:pPr>
            <a:r>
              <a:rPr lang="en-IN" sz="8000" dirty="0">
                <a:effectLst/>
                <a:latin typeface="Arial" panose="020B0604020202020204" pitchFamily="34" charset="0"/>
                <a:ea typeface="Calibri" panose="020F0502020204030204" pitchFamily="34" charset="0"/>
                <a:cs typeface="Arial" panose="020B0604020202020204" pitchFamily="34" charset="0"/>
              </a:rPr>
              <a:t>For Assign a security group, select Create a new Security Group</a:t>
            </a:r>
            <a:endParaRPr lang="en-IN" sz="80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8000" dirty="0">
                <a:effectLst/>
                <a:latin typeface="Arial" panose="020B0604020202020204" pitchFamily="34" charset="0"/>
                <a:ea typeface="Calibri" panose="020F0502020204030204" pitchFamily="34" charset="0"/>
                <a:cs typeface="Arial" panose="020B0604020202020204" pitchFamily="34" charset="0"/>
              </a:rPr>
              <a:t>For the Security group name, enter public-instance-sg</a:t>
            </a:r>
            <a:endParaRPr lang="en-IN" sz="8000" dirty="0">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n-IN" sz="8000" dirty="0">
                <a:effectLst/>
                <a:latin typeface="Arial" panose="020B0604020202020204" pitchFamily="34" charset="0"/>
                <a:ea typeface="Calibri" panose="020F0502020204030204" pitchFamily="34" charset="0"/>
                <a:cs typeface="Arial" panose="020B0604020202020204" pitchFamily="34" charset="0"/>
              </a:rPr>
              <a:t>In the pre-created rule, For Source, select My IP, your IP will be auto-detected, and click Review and Launch → Launch </a:t>
            </a:r>
          </a:p>
          <a:p>
            <a:pPr marL="342900" indent="-342900" algn="just">
              <a:lnSpc>
                <a:spcPct val="150000"/>
              </a:lnSpc>
              <a:buFont typeface="Symbol" panose="05050102010706020507" pitchFamily="18" charset="2"/>
              <a:buChar char=""/>
            </a:pPr>
            <a:r>
              <a:rPr lang="en-US" sz="8000" dirty="0">
                <a:effectLst/>
                <a:latin typeface="Arial" panose="020B0604020202020204" pitchFamily="34" charset="0"/>
                <a:ea typeface="Calibri" panose="020F0502020204030204" pitchFamily="34" charset="0"/>
                <a:cs typeface="Arial" panose="020B0604020202020204" pitchFamily="34" charset="0"/>
              </a:rPr>
              <a:t>Select Create a new key pair, Enter the Key pair name and click Download key pair</a:t>
            </a:r>
          </a:p>
          <a:p>
            <a:pPr marL="342900" indent="-342900" algn="just">
              <a:lnSpc>
                <a:spcPct val="150000"/>
              </a:lnSpc>
              <a:buFont typeface="Symbol" panose="05050102010706020507" pitchFamily="18" charset="2"/>
              <a:buChar char=""/>
            </a:pPr>
            <a:r>
              <a:rPr lang="en-US" sz="8000" dirty="0">
                <a:effectLst/>
                <a:latin typeface="Arial" panose="020B0604020202020204" pitchFamily="34" charset="0"/>
                <a:ea typeface="Calibri" panose="020F0502020204030204" pitchFamily="34" charset="0"/>
                <a:cs typeface="Arial" panose="020B0604020202020204" pitchFamily="34" charset="0"/>
              </a:rPr>
              <a:t>Finally, Launch the instance</a:t>
            </a:r>
          </a:p>
          <a:p>
            <a:pPr marL="342900" indent="-342900" algn="just">
              <a:lnSpc>
                <a:spcPct val="150000"/>
              </a:lnSpc>
              <a:buFont typeface="Symbol" panose="05050102010706020507" pitchFamily="18" charset="2"/>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endParaRPr lang="en-IN" sz="1800" dirty="0">
              <a:effectLst/>
              <a:latin typeface="Arial" panose="020B060402020202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endParaRPr lang="en-IN" dirty="0"/>
          </a:p>
        </p:txBody>
      </p:sp>
    </p:spTree>
    <p:extLst>
      <p:ext uri="{BB962C8B-B14F-4D97-AF65-F5344CB8AC3E}">
        <p14:creationId xmlns:p14="http://schemas.microsoft.com/office/powerpoint/2010/main" val="684602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8894-116F-4F26-6C91-9F0F0B1F7C8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1478AA2B-B7BF-B9F9-3088-1AD5C4AB6A91}"/>
              </a:ext>
            </a:extLst>
          </p:cNvPr>
          <p:cNvSpPr>
            <a:spLocks noGrp="1"/>
          </p:cNvSpPr>
          <p:nvPr>
            <p:ph idx="1"/>
          </p:nvPr>
        </p:nvSpPr>
        <p:spPr/>
        <p:txBody>
          <a:bodyPr/>
          <a:lstStyle/>
          <a:p>
            <a:r>
              <a:rPr lang="en-IN" sz="2200" dirty="0">
                <a:latin typeface="Arial" panose="020B0604020202020204" pitchFamily="34" charset="0"/>
                <a:cs typeface="Arial" panose="020B0604020202020204" pitchFamily="34" charset="0"/>
              </a:rPr>
              <a:t>launch MySQL database in a private subnet</a:t>
            </a:r>
          </a:p>
          <a:p>
            <a:r>
              <a:rPr lang="en-IN" sz="2200" dirty="0">
                <a:latin typeface="Arial" panose="020B0604020202020204" pitchFamily="34" charset="0"/>
                <a:cs typeface="Arial" panose="020B0604020202020204" pitchFamily="34" charset="0"/>
              </a:rPr>
              <a:t>Visit RDS console, click Create Database</a:t>
            </a:r>
          </a:p>
          <a:p>
            <a:r>
              <a:rPr lang="en-IN" sz="2200" dirty="0">
                <a:latin typeface="Arial" panose="020B0604020202020204" pitchFamily="34" charset="0"/>
                <a:cs typeface="Arial" panose="020B0604020202020204" pitchFamily="34" charset="0"/>
              </a:rPr>
              <a:t>For Engine options, select MySQL</a:t>
            </a:r>
          </a:p>
          <a:p>
            <a:r>
              <a:rPr lang="en-IN" sz="2200" dirty="0">
                <a:latin typeface="Arial" panose="020B0604020202020204" pitchFamily="34" charset="0"/>
                <a:cs typeface="Arial" panose="020B0604020202020204" pitchFamily="34" charset="0"/>
              </a:rPr>
              <a:t>For Templates, select Free tier,</a:t>
            </a:r>
          </a:p>
          <a:p>
            <a:r>
              <a:rPr lang="en-IN" sz="2200" dirty="0">
                <a:latin typeface="Arial" panose="020B0604020202020204" pitchFamily="34" charset="0"/>
                <a:cs typeface="Arial" panose="020B0604020202020204" pitchFamily="34" charset="0"/>
              </a:rPr>
              <a:t>In Settings section,</a:t>
            </a:r>
          </a:p>
          <a:p>
            <a:r>
              <a:rPr lang="en-IN" sz="2200" dirty="0">
                <a:latin typeface="Arial" panose="020B0604020202020204" pitchFamily="34" charset="0"/>
                <a:cs typeface="Arial" panose="020B0604020202020204" pitchFamily="34" charset="0"/>
              </a:rPr>
              <a:t>For DB identifier, enter </a:t>
            </a:r>
            <a:r>
              <a:rPr lang="en-IN" sz="2200" dirty="0" err="1">
                <a:latin typeface="Arial" panose="020B0604020202020204" pitchFamily="34" charset="0"/>
                <a:cs typeface="Arial" panose="020B0604020202020204" pitchFamily="34" charset="0"/>
              </a:rPr>
              <a:t>wordpress</a:t>
            </a:r>
            <a:r>
              <a:rPr lang="en-IN" sz="2200" dirty="0">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708941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56F4-1E4B-14DA-35B8-2E2793CCFDD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FBE79B48-9A16-5E20-F164-4E023660039B}"/>
              </a:ext>
            </a:extLst>
          </p:cNvPr>
          <p:cNvSpPr>
            <a:spLocks noGrp="1"/>
          </p:cNvSpPr>
          <p:nvPr>
            <p:ph idx="1"/>
          </p:nvPr>
        </p:nvSpPr>
        <p:spPr/>
        <p:txBody>
          <a:bodyPr>
            <a:normAutofit lnSpcReduction="10000"/>
          </a:bodyPr>
          <a:lstStyle/>
          <a:p>
            <a:r>
              <a:rPr lang="en-US" sz="2200" dirty="0">
                <a:latin typeface="Arial" panose="020B0604020202020204" pitchFamily="34" charset="0"/>
                <a:cs typeface="Arial" panose="020B0604020202020204" pitchFamily="34" charset="0"/>
              </a:rPr>
              <a:t>For Credentials Settings, enter your Master username and Master password(for example: #12345678aA)</a:t>
            </a:r>
          </a:p>
          <a:p>
            <a:r>
              <a:rPr lang="en-US" sz="2200" dirty="0">
                <a:latin typeface="Arial" panose="020B0604020202020204" pitchFamily="34" charset="0"/>
                <a:cs typeface="Arial" panose="020B0604020202020204" pitchFamily="34" charset="0"/>
              </a:rPr>
              <a:t>In Connectivity section,</a:t>
            </a:r>
          </a:p>
          <a:p>
            <a:r>
              <a:rPr lang="en-US" sz="2200" dirty="0">
                <a:latin typeface="Arial" panose="020B0604020202020204" pitchFamily="34" charset="0"/>
                <a:cs typeface="Arial" panose="020B0604020202020204" pitchFamily="34" charset="0"/>
              </a:rPr>
              <a:t>For Virtual private cloud (VPC), select </a:t>
            </a:r>
            <a:r>
              <a:rPr lang="en-US" sz="2200" dirty="0" err="1">
                <a:latin typeface="Arial" panose="020B0604020202020204" pitchFamily="34" charset="0"/>
                <a:cs typeface="Arial" panose="020B0604020202020204" pitchFamily="34" charset="0"/>
              </a:rPr>
              <a:t>Vpc</a:t>
            </a:r>
            <a:r>
              <a:rPr lang="en-US" sz="2200" dirty="0">
                <a:latin typeface="Arial" panose="020B0604020202020204" pitchFamily="34" charset="0"/>
                <a:cs typeface="Arial" panose="020B0604020202020204" pitchFamily="34" charset="0"/>
              </a:rPr>
              <a:t>, you created in last time</a:t>
            </a:r>
          </a:p>
          <a:p>
            <a:r>
              <a:rPr lang="en-US" sz="2200" dirty="0">
                <a:latin typeface="Arial" panose="020B0604020202020204" pitchFamily="34" charset="0"/>
                <a:cs typeface="Arial" panose="020B0604020202020204" pitchFamily="34" charset="0"/>
              </a:rPr>
              <a:t>Click Additional connectivity configuration to show more configuration</a:t>
            </a:r>
          </a:p>
          <a:p>
            <a:r>
              <a:rPr lang="en-US" sz="2200" dirty="0">
                <a:latin typeface="Arial" panose="020B0604020202020204" pitchFamily="34" charset="0"/>
                <a:cs typeface="Arial" panose="020B0604020202020204" pitchFamily="34" charset="0"/>
              </a:rPr>
              <a:t>For Public access, select No</a:t>
            </a:r>
          </a:p>
          <a:p>
            <a:r>
              <a:rPr lang="en-US" sz="2200" dirty="0">
                <a:latin typeface="Arial" panose="020B0604020202020204" pitchFamily="34" charset="0"/>
                <a:cs typeface="Arial" panose="020B0604020202020204" pitchFamily="34" charset="0"/>
              </a:rPr>
              <a:t>For VPC security group, select Create new and enter </a:t>
            </a:r>
            <a:r>
              <a:rPr lang="en-US" sz="2200" dirty="0" err="1">
                <a:latin typeface="Arial" panose="020B0604020202020204" pitchFamily="34" charset="0"/>
                <a:cs typeface="Arial" panose="020B0604020202020204" pitchFamily="34" charset="0"/>
              </a:rPr>
              <a:t>db</a:t>
            </a:r>
            <a:r>
              <a:rPr lang="en-US" sz="2200" dirty="0">
                <a:latin typeface="Arial" panose="020B0604020202020204" pitchFamily="34" charset="0"/>
                <a:cs typeface="Arial" panose="020B0604020202020204" pitchFamily="34" charset="0"/>
              </a:rPr>
              <a:t>-sg in New VPC security group name</a:t>
            </a:r>
          </a:p>
          <a:p>
            <a:endParaRPr lang="en-IN" dirty="0"/>
          </a:p>
        </p:txBody>
      </p:sp>
    </p:spTree>
    <p:extLst>
      <p:ext uri="{BB962C8B-B14F-4D97-AF65-F5344CB8AC3E}">
        <p14:creationId xmlns:p14="http://schemas.microsoft.com/office/powerpoint/2010/main" val="868647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B91C-526C-E579-3C58-509AC373191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40AEB219-8211-5BAB-0CFB-F9CFE9C4CE52}"/>
              </a:ext>
            </a:extLst>
          </p:cNvPr>
          <p:cNvSpPr>
            <a:spLocks noGrp="1"/>
          </p:cNvSpPr>
          <p:nvPr>
            <p:ph idx="1"/>
          </p:nvPr>
        </p:nvSpPr>
        <p:spPr/>
        <p:txBody>
          <a:bodyPr/>
          <a:lstStyle/>
          <a:p>
            <a:r>
              <a:rPr lang="en-IN" sz="2200" dirty="0">
                <a:latin typeface="Arial" panose="020B0604020202020204" pitchFamily="34" charset="0"/>
                <a:cs typeface="Arial" panose="020B0604020202020204" pitchFamily="34" charset="0"/>
              </a:rPr>
              <a:t>Scroll down and click Additional configuration,</a:t>
            </a:r>
          </a:p>
          <a:p>
            <a:r>
              <a:rPr lang="en-IN" sz="2200" dirty="0">
                <a:latin typeface="Arial" panose="020B0604020202020204" pitchFamily="34" charset="0"/>
                <a:cs typeface="Arial" panose="020B0604020202020204" pitchFamily="34" charset="0"/>
              </a:rPr>
              <a:t>For Initial database name, enter </a:t>
            </a:r>
            <a:r>
              <a:rPr lang="en-IN" sz="2200" dirty="0" err="1">
                <a:latin typeface="Arial" panose="020B0604020202020204" pitchFamily="34" charset="0"/>
                <a:cs typeface="Arial" panose="020B0604020202020204" pitchFamily="34" charset="0"/>
              </a:rPr>
              <a:t>wordpress</a:t>
            </a:r>
            <a:r>
              <a:rPr lang="en-IN" sz="2200" dirty="0">
                <a:latin typeface="Arial" panose="020B0604020202020204" pitchFamily="34" charset="0"/>
                <a:cs typeface="Arial" panose="020B0604020202020204" pitchFamily="34" charset="0"/>
              </a:rPr>
              <a:t>,</a:t>
            </a:r>
          </a:p>
          <a:p>
            <a:r>
              <a:rPr lang="en-IN" sz="2200" dirty="0">
                <a:latin typeface="Arial" panose="020B0604020202020204" pitchFamily="34" charset="0"/>
                <a:cs typeface="Arial" panose="020B0604020202020204" pitchFamily="34" charset="0"/>
              </a:rPr>
              <a:t>Finally, click Create database</a:t>
            </a:r>
          </a:p>
          <a:p>
            <a:r>
              <a:rPr lang="en-IN" sz="2200" dirty="0">
                <a:latin typeface="Arial" panose="020B0604020202020204" pitchFamily="34" charset="0"/>
                <a:cs typeface="Arial" panose="020B0604020202020204" pitchFamily="34" charset="0"/>
              </a:rPr>
              <a:t>Modify security group of RDS and EC2 instance</a:t>
            </a:r>
          </a:p>
          <a:p>
            <a:r>
              <a:rPr lang="en-IN" sz="2200" dirty="0">
                <a:latin typeface="Arial" panose="020B0604020202020204" pitchFamily="34" charset="0"/>
                <a:cs typeface="Arial" panose="020B0604020202020204" pitchFamily="34" charset="0"/>
              </a:rPr>
              <a:t>Visit EC2 dashboard, select public-instance-sg</a:t>
            </a:r>
          </a:p>
          <a:p>
            <a:r>
              <a:rPr lang="en-IN" sz="2200" dirty="0">
                <a:latin typeface="Arial" panose="020B0604020202020204" pitchFamily="34" charset="0"/>
                <a:cs typeface="Arial" panose="020B0604020202020204" pitchFamily="34" charset="0"/>
              </a:rPr>
              <a:t>Click Edit inbound rules button</a:t>
            </a:r>
          </a:p>
          <a:p>
            <a:endParaRPr lang="en-IN" dirty="0"/>
          </a:p>
        </p:txBody>
      </p:sp>
    </p:spTree>
    <p:extLst>
      <p:ext uri="{BB962C8B-B14F-4D97-AF65-F5344CB8AC3E}">
        <p14:creationId xmlns:p14="http://schemas.microsoft.com/office/powerpoint/2010/main" val="130469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DB69-1F56-B10C-A040-F3E136BD424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16C021EB-718B-274D-6571-D0DD67CBB0D3}"/>
              </a:ext>
            </a:extLst>
          </p:cNvPr>
          <p:cNvSpPr>
            <a:spLocks noGrp="1"/>
          </p:cNvSpPr>
          <p:nvPr>
            <p:ph idx="1"/>
          </p:nvPr>
        </p:nvSpPr>
        <p:spPr/>
        <p:txBody>
          <a:bodyPr>
            <a:normAutofit fontScale="92500" lnSpcReduction="10000"/>
          </a:bodyPr>
          <a:lstStyle/>
          <a:p>
            <a:r>
              <a:rPr lang="en-IN" dirty="0">
                <a:latin typeface="Arial" panose="020B0604020202020204" pitchFamily="34" charset="0"/>
                <a:cs typeface="Arial" panose="020B0604020202020204" pitchFamily="34" charset="0"/>
              </a:rPr>
              <a:t>Click Add rule, For Type, select MYSQL/Aurora,</a:t>
            </a:r>
          </a:p>
          <a:p>
            <a:r>
              <a:rPr lang="en-IN" dirty="0">
                <a:latin typeface="Arial" panose="020B0604020202020204" pitchFamily="34" charset="0"/>
                <a:cs typeface="Arial" panose="020B0604020202020204" pitchFamily="34" charset="0"/>
              </a:rPr>
              <a:t>For Source, select custom and find the </a:t>
            </a:r>
            <a:r>
              <a:rPr lang="en-IN" dirty="0" err="1">
                <a:latin typeface="Arial" panose="020B0604020202020204" pitchFamily="34" charset="0"/>
                <a:cs typeface="Arial" panose="020B0604020202020204" pitchFamily="34" charset="0"/>
              </a:rPr>
              <a:t>db</a:t>
            </a:r>
            <a:r>
              <a:rPr lang="en-IN" dirty="0">
                <a:latin typeface="Arial" panose="020B0604020202020204" pitchFamily="34" charset="0"/>
                <a:cs typeface="Arial" panose="020B0604020202020204" pitchFamily="34" charset="0"/>
              </a:rPr>
              <a:t>-sg, and click Save rules</a:t>
            </a:r>
          </a:p>
          <a:p>
            <a:r>
              <a:rPr lang="en-IN" dirty="0">
                <a:latin typeface="Arial" panose="020B0604020202020204" pitchFamily="34" charset="0"/>
                <a:cs typeface="Arial" panose="020B0604020202020204" pitchFamily="34" charset="0"/>
              </a:rPr>
              <a:t>Click Add rule, For Type, select HTTP,</a:t>
            </a:r>
          </a:p>
          <a:p>
            <a:r>
              <a:rPr lang="en-IN" dirty="0">
                <a:latin typeface="Arial" panose="020B0604020202020204" pitchFamily="34" charset="0"/>
                <a:cs typeface="Arial" panose="020B0604020202020204" pitchFamily="34" charset="0"/>
              </a:rPr>
              <a:t>For Source, select My IP , and click Save rules</a:t>
            </a:r>
          </a:p>
          <a:p>
            <a:r>
              <a:rPr lang="en-IN" dirty="0">
                <a:latin typeface="Arial" panose="020B0604020202020204" pitchFamily="34" charset="0"/>
                <a:cs typeface="Arial" panose="020B0604020202020204" pitchFamily="34" charset="0"/>
              </a:rPr>
              <a:t>Visit Security Groups page, select </a:t>
            </a:r>
            <a:r>
              <a:rPr lang="en-IN" dirty="0" err="1">
                <a:latin typeface="Arial" panose="020B0604020202020204" pitchFamily="34" charset="0"/>
                <a:cs typeface="Arial" panose="020B0604020202020204" pitchFamily="34" charset="0"/>
              </a:rPr>
              <a:t>db</a:t>
            </a:r>
            <a:r>
              <a:rPr lang="en-IN" dirty="0">
                <a:latin typeface="Arial" panose="020B0604020202020204" pitchFamily="34" charset="0"/>
                <a:cs typeface="Arial" panose="020B0604020202020204" pitchFamily="34" charset="0"/>
              </a:rPr>
              <a:t>-sg,</a:t>
            </a:r>
          </a:p>
          <a:p>
            <a:r>
              <a:rPr lang="en-IN" dirty="0">
                <a:latin typeface="Arial" panose="020B0604020202020204" pitchFamily="34" charset="0"/>
                <a:cs typeface="Arial" panose="020B0604020202020204" pitchFamily="34" charset="0"/>
              </a:rPr>
              <a:t>Click Edit inbound rules button</a:t>
            </a:r>
          </a:p>
          <a:p>
            <a:r>
              <a:rPr lang="en-IN" dirty="0">
                <a:latin typeface="Arial" panose="020B0604020202020204" pitchFamily="34" charset="0"/>
                <a:cs typeface="Arial" panose="020B0604020202020204" pitchFamily="34" charset="0"/>
              </a:rPr>
              <a:t>Click Add rule, For Type, select MYSQL/Aurora,</a:t>
            </a:r>
          </a:p>
          <a:p>
            <a:endParaRPr lang="en-IN" dirty="0"/>
          </a:p>
        </p:txBody>
      </p:sp>
    </p:spTree>
    <p:extLst>
      <p:ext uri="{BB962C8B-B14F-4D97-AF65-F5344CB8AC3E}">
        <p14:creationId xmlns:p14="http://schemas.microsoft.com/office/powerpoint/2010/main" val="410734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4EB1-9C1F-3500-DD1F-7C403D24EFAC}"/>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2FBA3F86-E3AA-772A-49DF-6C9AF44B5554}"/>
              </a:ext>
            </a:extLst>
          </p:cNvPr>
          <p:cNvSpPr>
            <a:spLocks noGrp="1"/>
          </p:cNvSpPr>
          <p:nvPr>
            <p:ph idx="1"/>
          </p:nvPr>
        </p:nvSpPr>
        <p:spPr/>
        <p:txBody>
          <a:bodyPr>
            <a:normAutofit fontScale="92500" lnSpcReduction="20000"/>
          </a:bodyPr>
          <a:lstStyle/>
          <a:p>
            <a:r>
              <a:rPr lang="en-US" dirty="0">
                <a:latin typeface="Arial" panose="020B0604020202020204" pitchFamily="34" charset="0"/>
                <a:cs typeface="Arial" panose="020B0604020202020204" pitchFamily="34" charset="0"/>
              </a:rPr>
              <a:t>For Source, select custom and find the public-instance-sg, and click Save Rules</a:t>
            </a:r>
          </a:p>
          <a:p>
            <a:r>
              <a:rPr lang="en-US" dirty="0">
                <a:latin typeface="Arial" panose="020B0604020202020204" pitchFamily="34" charset="0"/>
                <a:cs typeface="Arial" panose="020B0604020202020204" pitchFamily="34" charset="0"/>
              </a:rPr>
              <a:t>Set Up the </a:t>
            </a:r>
            <a:r>
              <a:rPr lang="en-US" dirty="0" err="1">
                <a:latin typeface="Arial" panose="020B0604020202020204" pitchFamily="34" charset="0"/>
                <a:cs typeface="Arial" panose="020B0604020202020204" pitchFamily="34" charset="0"/>
              </a:rPr>
              <a:t>Wordpress</a:t>
            </a:r>
            <a:r>
              <a:rPr lang="en-US" dirty="0">
                <a:latin typeface="Arial" panose="020B0604020202020204" pitchFamily="34" charset="0"/>
                <a:cs typeface="Arial" panose="020B0604020202020204" pitchFamily="34" charset="0"/>
              </a:rPr>
              <a:t> Environment</a:t>
            </a:r>
          </a:p>
          <a:p>
            <a:r>
              <a:rPr lang="en-US" dirty="0">
                <a:latin typeface="Arial" panose="020B0604020202020204" pitchFamily="34" charset="0"/>
                <a:cs typeface="Arial" panose="020B0604020202020204" pitchFamily="34" charset="0"/>
              </a:rPr>
              <a:t>Visit EC2 console,</a:t>
            </a:r>
          </a:p>
          <a:p>
            <a:r>
              <a:rPr lang="en-US" dirty="0">
                <a:latin typeface="Arial" panose="020B0604020202020204" pitchFamily="34" charset="0"/>
                <a:cs typeface="Arial" panose="020B0604020202020204" pitchFamily="34" charset="0"/>
              </a:rPr>
              <a:t>Connect to instance</a:t>
            </a:r>
          </a:p>
          <a:p>
            <a:r>
              <a:rPr lang="en-US" dirty="0">
                <a:latin typeface="Arial" panose="020B0604020202020204" pitchFamily="34" charset="0"/>
                <a:cs typeface="Arial" panose="020B0604020202020204" pitchFamily="34" charset="0"/>
              </a:rPr>
              <a:t>Create a E-learning website in </a:t>
            </a:r>
            <a:r>
              <a:rPr lang="en-US" dirty="0" err="1">
                <a:latin typeface="Arial" panose="020B0604020202020204" pitchFamily="34" charset="0"/>
                <a:cs typeface="Arial" panose="020B0604020202020204" pitchFamily="34" charset="0"/>
              </a:rPr>
              <a:t>wordpress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Setup RDS database connection using plugins for student registration </a:t>
            </a:r>
          </a:p>
          <a:p>
            <a:r>
              <a:rPr lang="en-US" dirty="0">
                <a:latin typeface="Arial" panose="020B0604020202020204" pitchFamily="34" charset="0"/>
                <a:cs typeface="Arial" panose="020B0604020202020204" pitchFamily="34" charset="0"/>
              </a:rPr>
              <a:t>Add courses</a:t>
            </a:r>
          </a:p>
          <a:p>
            <a:endParaRPr lang="en-IN" dirty="0"/>
          </a:p>
        </p:txBody>
      </p:sp>
    </p:spTree>
    <p:extLst>
      <p:ext uri="{BB962C8B-B14F-4D97-AF65-F5344CB8AC3E}">
        <p14:creationId xmlns:p14="http://schemas.microsoft.com/office/powerpoint/2010/main" val="291566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3669-213E-5493-3898-63CD39838D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2D864067-9DA9-31E5-29BF-34B90257F18C}"/>
              </a:ext>
            </a:extLst>
          </p:cNvPr>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E-learning web application helps student to create and communicate new ideas. Learner will get the chance to uplift their skill and gain knowledge apart from school/college education. There are many e-learning web application available all are developed using scripting languages. In this project we are going to develop e-learning web application using Amazon WordPress and other </a:t>
            </a:r>
            <a:r>
              <a:rPr lang="en-IN" dirty="0" err="1">
                <a:latin typeface="Arial" panose="020B0604020202020204" pitchFamily="34" charset="0"/>
                <a:cs typeface="Arial" panose="020B0604020202020204" pitchFamily="34" charset="0"/>
              </a:rPr>
              <a:t>aws</a:t>
            </a:r>
            <a:r>
              <a:rPr lang="en-IN" dirty="0">
                <a:latin typeface="Arial" panose="020B0604020202020204" pitchFamily="34" charset="0"/>
                <a:cs typeface="Arial" panose="020B0604020202020204" pitchFamily="34" charset="0"/>
              </a:rPr>
              <a:t> services.</a:t>
            </a:r>
          </a:p>
        </p:txBody>
      </p:sp>
    </p:spTree>
    <p:extLst>
      <p:ext uri="{BB962C8B-B14F-4D97-AF65-F5344CB8AC3E}">
        <p14:creationId xmlns:p14="http://schemas.microsoft.com/office/powerpoint/2010/main" val="677102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9E67-C3F3-CC70-49EC-572327D7059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Implementation(</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6BBF269E-590F-0164-5CB6-A174C73E4A36}"/>
              </a:ext>
            </a:extLst>
          </p:cNvPr>
          <p:cNvSpPr>
            <a:spLocks noGrp="1"/>
          </p:cNvSpPr>
          <p:nvPr>
            <p:ph idx="1"/>
          </p:nvPr>
        </p:nvSpPr>
        <p:spPr/>
        <p:txBody>
          <a:bodyPr/>
          <a:lstStyle/>
          <a:p>
            <a:r>
              <a:rPr lang="en-US" sz="2200" dirty="0">
                <a:latin typeface="Arial" panose="020B0604020202020204" pitchFamily="34" charset="0"/>
                <a:cs typeface="Arial" panose="020B0604020202020204" pitchFamily="34" charset="0"/>
              </a:rPr>
              <a:t>Create dashboard, home page </a:t>
            </a:r>
            <a:r>
              <a:rPr lang="en-US" sz="2200" dirty="0" err="1">
                <a:latin typeface="Arial" panose="020B0604020202020204" pitchFamily="34" charset="0"/>
                <a:cs typeface="Arial" panose="020B0604020202020204" pitchFamily="34" charset="0"/>
              </a:rPr>
              <a:t>etc</a:t>
            </a:r>
            <a:r>
              <a:rPr lang="en-US" sz="2200" dirty="0">
                <a:latin typeface="Arial" panose="020B0604020202020204" pitchFamily="34" charset="0"/>
                <a:cs typeface="Arial" panose="020B0604020202020204" pitchFamily="34" charset="0"/>
              </a:rPr>
              <a:t> for the website</a:t>
            </a:r>
          </a:p>
          <a:p>
            <a:r>
              <a:rPr lang="en-US" sz="2200" dirty="0">
                <a:latin typeface="Arial" panose="020B0604020202020204" pitchFamily="34" charset="0"/>
                <a:cs typeface="Arial" panose="020B0604020202020204" pitchFamily="34" charset="0"/>
              </a:rPr>
              <a:t>Set up Elastic Load Balancers for the website to handle load</a:t>
            </a:r>
          </a:p>
          <a:p>
            <a:r>
              <a:rPr lang="en-US" sz="2200" dirty="0">
                <a:latin typeface="Arial" panose="020B0604020202020204" pitchFamily="34" charset="0"/>
                <a:cs typeface="Arial" panose="020B0604020202020204" pitchFamily="34" charset="0"/>
              </a:rPr>
              <a:t>Setup </a:t>
            </a:r>
            <a:r>
              <a:rPr lang="en-US" sz="2200" dirty="0" err="1">
                <a:latin typeface="Arial" panose="020B0604020202020204" pitchFamily="34" charset="0"/>
                <a:cs typeface="Arial" panose="020B0604020202020204" pitchFamily="34" charset="0"/>
              </a:rPr>
              <a:t>Cloudfront</a:t>
            </a:r>
            <a:r>
              <a:rPr lang="en-US" sz="2200" dirty="0">
                <a:latin typeface="Arial" panose="020B0604020202020204" pitchFamily="34" charset="0"/>
                <a:cs typeface="Arial" panose="020B0604020202020204" pitchFamily="34" charset="0"/>
              </a:rPr>
              <a:t> distribution to set domain name</a:t>
            </a:r>
          </a:p>
          <a:p>
            <a:endParaRPr lang="en-IN" dirty="0"/>
          </a:p>
        </p:txBody>
      </p:sp>
    </p:spTree>
    <p:extLst>
      <p:ext uri="{BB962C8B-B14F-4D97-AF65-F5344CB8AC3E}">
        <p14:creationId xmlns:p14="http://schemas.microsoft.com/office/powerpoint/2010/main" val="1810925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527F-0756-D08A-1EAD-E26DB643792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75E9DC8-B9B6-3CC3-1D47-403AC599E9FF}"/>
              </a:ext>
            </a:extLst>
          </p:cNvPr>
          <p:cNvSpPr>
            <a:spLocks noGrp="1"/>
          </p:cNvSpPr>
          <p:nvPr>
            <p:ph idx="1"/>
          </p:nvPr>
        </p:nvSpPr>
        <p:spPr>
          <a:xfrm>
            <a:off x="1295401" y="2556931"/>
            <a:ext cx="9601196" cy="3739093"/>
          </a:xfrm>
        </p:spPr>
        <p:txBody>
          <a:bodyPr>
            <a:normAutofit lnSpcReduction="10000"/>
          </a:bodyPr>
          <a:lstStyle/>
          <a:p>
            <a:r>
              <a:rPr lang="en-US" dirty="0">
                <a:latin typeface="Arial" panose="020B0604020202020204" pitchFamily="34" charset="0"/>
                <a:cs typeface="Arial" panose="020B0604020202020204" pitchFamily="34" charset="0"/>
              </a:rPr>
              <a:t>E-learning has become a popular way of learning, and this project focuses on developing a dynamic e-learning portal using WordPress through Amazon Web Services (AWS). </a:t>
            </a:r>
          </a:p>
          <a:p>
            <a:r>
              <a:rPr lang="en-US" dirty="0">
                <a:latin typeface="Arial" panose="020B0604020202020204" pitchFamily="34" charset="0"/>
                <a:cs typeface="Arial" panose="020B0604020202020204" pitchFamily="34" charset="0"/>
              </a:rPr>
              <a:t>The literature survey explored the existing literature on e-learning, WordPress, and the technologies used in this project. </a:t>
            </a:r>
          </a:p>
          <a:p>
            <a:r>
              <a:rPr lang="en-US" dirty="0">
                <a:latin typeface="Arial" panose="020B0604020202020204" pitchFamily="34" charset="0"/>
                <a:cs typeface="Arial" panose="020B0604020202020204" pitchFamily="34" charset="0"/>
              </a:rPr>
              <a:t>The literature revealed that e-learning is a growing market, and WordPress is an ideal platform for building e-learning portals. </a:t>
            </a:r>
          </a:p>
          <a:p>
            <a:r>
              <a:rPr lang="en-US" dirty="0">
                <a:latin typeface="Arial" panose="020B0604020202020204" pitchFamily="34" charset="0"/>
                <a:cs typeface="Arial" panose="020B0604020202020204" pitchFamily="34" charset="0"/>
              </a:rPr>
              <a:t>Additionally, AWS offer several services that are essential for building an e-learning portal.</a:t>
            </a:r>
          </a:p>
          <a:p>
            <a:endParaRPr lang="en-IN" dirty="0"/>
          </a:p>
        </p:txBody>
      </p:sp>
    </p:spTree>
    <p:extLst>
      <p:ext uri="{BB962C8B-B14F-4D97-AF65-F5344CB8AC3E}">
        <p14:creationId xmlns:p14="http://schemas.microsoft.com/office/powerpoint/2010/main" val="451949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9CD-84D0-4012-80CD-53EFE1E06AC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9379D920-FE57-3BD7-40B2-4610781E8617}"/>
              </a:ext>
            </a:extLst>
          </p:cNvPr>
          <p:cNvSpPr>
            <a:spLocks noGrp="1"/>
          </p:cNvSpPr>
          <p:nvPr>
            <p:ph idx="1"/>
          </p:nvPr>
        </p:nvSpPr>
        <p:spPr/>
        <p:txBody>
          <a:bodyPr>
            <a:normAutofit/>
          </a:bodyPr>
          <a:lstStyle/>
          <a:p>
            <a:pPr algn="just"/>
            <a:r>
              <a:rPr lang="en-IN" dirty="0">
                <a:latin typeface="Arial" panose="020B0604020202020204" pitchFamily="34" charset="0"/>
                <a:cs typeface="Arial" panose="020B0604020202020204" pitchFamily="34" charset="0"/>
              </a:rPr>
              <a:t>Utpal Jyoti Bora, </a:t>
            </a:r>
            <a:r>
              <a:rPr lang="en-IN" dirty="0" err="1">
                <a:latin typeface="Arial" panose="020B0604020202020204" pitchFamily="34" charset="0"/>
                <a:cs typeface="Arial" panose="020B0604020202020204" pitchFamily="34" charset="0"/>
              </a:rPr>
              <a:t>Majidul</a:t>
            </a:r>
            <a:r>
              <a:rPr lang="en-IN" dirty="0">
                <a:latin typeface="Arial" panose="020B0604020202020204" pitchFamily="34" charset="0"/>
                <a:cs typeface="Arial" panose="020B0604020202020204" pitchFamily="34" charset="0"/>
              </a:rPr>
              <a:t> Ahmed, “E-Learning using Cloud Computing”, International Journal of Science and Modern Engineering (IJISME), ISSN: 2319-6386, Volume-1 Issue-2, January 2013</a:t>
            </a:r>
          </a:p>
          <a:p>
            <a:pPr algn="just"/>
            <a:r>
              <a:rPr lang="en-IN" dirty="0">
                <a:latin typeface="Arial" panose="020B0604020202020204" pitchFamily="34" charset="0"/>
                <a:cs typeface="Arial" panose="020B0604020202020204" pitchFamily="34" charset="0"/>
              </a:rPr>
              <a:t>M. A. H. </a:t>
            </a:r>
            <a:r>
              <a:rPr lang="en-IN" dirty="0" err="1">
                <a:latin typeface="Arial" panose="020B0604020202020204" pitchFamily="34" charset="0"/>
                <a:cs typeface="Arial" panose="020B0604020202020204" pitchFamily="34" charset="0"/>
              </a:rPr>
              <a:t>Masud</a:t>
            </a:r>
            <a:r>
              <a:rPr lang="en-IN" dirty="0">
                <a:latin typeface="Arial" panose="020B0604020202020204" pitchFamily="34" charset="0"/>
                <a:cs typeface="Arial" panose="020B0604020202020204" pitchFamily="34" charset="0"/>
              </a:rPr>
              <a:t> and X. Huang, "An e-learning system architecture based on cloud computing," system, vol. 10, 2012.</a:t>
            </a:r>
          </a:p>
          <a:p>
            <a:pPr algn="just"/>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8727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DC78-E9F8-0309-AB99-04E7E231610C}"/>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07B3B946-B731-3C34-CFA6-C916FFC59C7A}"/>
              </a:ext>
            </a:extLst>
          </p:cNvPr>
          <p:cNvSpPr>
            <a:spLocks noGrp="1"/>
          </p:cNvSpPr>
          <p:nvPr>
            <p:ph idx="1"/>
          </p:nvPr>
        </p:nvSpPr>
        <p:spPr/>
        <p:txBody>
          <a:bodyPr>
            <a:normAutofit/>
          </a:bodyPr>
          <a:lstStyle/>
          <a:p>
            <a:pPr algn="just"/>
            <a:r>
              <a:rPr lang="en-IN" dirty="0">
                <a:latin typeface="Arial" panose="020B0604020202020204" pitchFamily="34" charset="0"/>
                <a:cs typeface="Arial" panose="020B0604020202020204" pitchFamily="34" charset="0"/>
              </a:rPr>
              <a:t>N. </a:t>
            </a:r>
            <a:r>
              <a:rPr lang="en-IN" dirty="0" err="1">
                <a:latin typeface="Arial" panose="020B0604020202020204" pitchFamily="34" charset="0"/>
                <a:cs typeface="Arial" panose="020B0604020202020204" pitchFamily="34" charset="0"/>
              </a:rPr>
              <a:t>Selviandro</a:t>
            </a:r>
            <a:r>
              <a:rPr lang="en-IN" dirty="0">
                <a:latin typeface="Arial" panose="020B0604020202020204" pitchFamily="34" charset="0"/>
                <a:cs typeface="Arial" panose="020B0604020202020204" pitchFamily="34" charset="0"/>
              </a:rPr>
              <a:t> and Z. A. </a:t>
            </a:r>
            <a:r>
              <a:rPr lang="en-IN" dirty="0" err="1">
                <a:latin typeface="Arial" panose="020B0604020202020204" pitchFamily="34" charset="0"/>
                <a:cs typeface="Arial" panose="020B0604020202020204" pitchFamily="34" charset="0"/>
              </a:rPr>
              <a:t>Hasibuan</a:t>
            </a:r>
            <a:r>
              <a:rPr lang="en-IN" dirty="0">
                <a:latin typeface="Arial" panose="020B0604020202020204" pitchFamily="34" charset="0"/>
                <a:cs typeface="Arial" panose="020B0604020202020204" pitchFamily="34" charset="0"/>
              </a:rPr>
              <a:t>, "Cloud-Based </a:t>
            </a:r>
            <a:r>
              <a:rPr lang="en-IN" dirty="0" err="1">
                <a:latin typeface="Arial" panose="020B0604020202020204" pitchFamily="34" charset="0"/>
                <a:cs typeface="Arial" panose="020B0604020202020204" pitchFamily="34" charset="0"/>
              </a:rPr>
              <a:t>elearning:a</a:t>
            </a:r>
            <a:r>
              <a:rPr lang="en-IN" dirty="0">
                <a:latin typeface="Arial" panose="020B0604020202020204" pitchFamily="34" charset="0"/>
                <a:cs typeface="Arial" panose="020B0604020202020204" pitchFamily="34" charset="0"/>
              </a:rPr>
              <a:t> proposed model and benefits by using </a:t>
            </a:r>
            <a:r>
              <a:rPr lang="en-IN" dirty="0" err="1">
                <a:latin typeface="Arial" panose="020B0604020202020204" pitchFamily="34" charset="0"/>
                <a:cs typeface="Arial" panose="020B0604020202020204" pitchFamily="34" charset="0"/>
              </a:rPr>
              <a:t>elearning</a:t>
            </a:r>
            <a:r>
              <a:rPr lang="en-IN" dirty="0">
                <a:latin typeface="Arial" panose="020B0604020202020204" pitchFamily="34" charset="0"/>
                <a:cs typeface="Arial" panose="020B0604020202020204" pitchFamily="34" charset="0"/>
              </a:rPr>
              <a:t> based on cloud computing for educational institution," in Information and Communication Technology-</a:t>
            </a:r>
            <a:r>
              <a:rPr lang="en-IN" dirty="0" err="1">
                <a:latin typeface="Arial" panose="020B0604020202020204" pitchFamily="34" charset="0"/>
                <a:cs typeface="Arial" panose="020B0604020202020204" pitchFamily="34" charset="0"/>
              </a:rPr>
              <a:t>EurAsia</a:t>
            </a:r>
            <a:r>
              <a:rPr lang="en-IN" dirty="0">
                <a:latin typeface="Arial" panose="020B0604020202020204" pitchFamily="34" charset="0"/>
                <a:cs typeface="Arial" panose="020B0604020202020204" pitchFamily="34" charset="0"/>
              </a:rPr>
              <a:t> Conference, 2013, pp. 192-201 [10] . Peter Mell</a:t>
            </a:r>
          </a:p>
          <a:p>
            <a:endParaRPr lang="en-IN" dirty="0"/>
          </a:p>
        </p:txBody>
      </p:sp>
    </p:spTree>
    <p:extLst>
      <p:ext uri="{BB962C8B-B14F-4D97-AF65-F5344CB8AC3E}">
        <p14:creationId xmlns:p14="http://schemas.microsoft.com/office/powerpoint/2010/main" val="852194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2552-D987-0B70-792F-5A5AF712534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5F8CD14-63FF-6A4F-8F4B-2F7ACAE01F2A}"/>
              </a:ext>
            </a:extLst>
          </p:cNvPr>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Francesco </a:t>
            </a:r>
            <a:r>
              <a:rPr lang="en-IN" dirty="0" err="1">
                <a:latin typeface="Arial" panose="020B0604020202020204" pitchFamily="34" charset="0"/>
                <a:cs typeface="Arial" panose="020B0604020202020204" pitchFamily="34" charset="0"/>
              </a:rPr>
              <a:t>Colace</a:t>
            </a:r>
            <a:r>
              <a:rPr lang="en-IN" dirty="0">
                <a:latin typeface="Arial" panose="020B0604020202020204" pitchFamily="34" charset="0"/>
                <a:cs typeface="Arial" panose="020B0604020202020204" pitchFamily="34" charset="0"/>
              </a:rPr>
              <a:t>, Massimo De Santo, Marco Lombardi, Francesco Pascale and Antonio </a:t>
            </a:r>
            <a:r>
              <a:rPr lang="en-IN" dirty="0" err="1">
                <a:latin typeface="Arial" panose="020B0604020202020204" pitchFamily="34" charset="0"/>
                <a:cs typeface="Arial" panose="020B0604020202020204" pitchFamily="34" charset="0"/>
              </a:rPr>
              <a:t>Pietrosanto</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Dlln</a:t>
            </a:r>
            <a:r>
              <a:rPr lang="en-IN" dirty="0">
                <a:latin typeface="Arial" panose="020B0604020202020204" pitchFamily="34" charset="0"/>
                <a:cs typeface="Arial" panose="020B0604020202020204" pitchFamily="34" charset="0"/>
              </a:rPr>
              <a:t>, University of </a:t>
            </a:r>
            <a:r>
              <a:rPr lang="en-IN" dirty="0" err="1">
                <a:latin typeface="Arial" panose="020B0604020202020204" pitchFamily="34" charset="0"/>
                <a:cs typeface="Arial" panose="020B0604020202020204" pitchFamily="34" charset="0"/>
              </a:rPr>
              <a:t>Salcrno</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Fisciano,Italy</a:t>
            </a:r>
            <a:r>
              <a:rPr lang="en-IN" dirty="0">
                <a:latin typeface="Arial" panose="020B0604020202020204" pitchFamily="34" charset="0"/>
                <a:cs typeface="Arial" panose="020B0604020202020204" pitchFamily="34" charset="0"/>
              </a:rPr>
              <a:t>, “Chatbot for E-learning: A case of Study”, International Journal of Mechanical Engineering and Robotics Research Vol. 7,No. 5, September 2018</a:t>
            </a:r>
          </a:p>
          <a:p>
            <a:pPr algn="just"/>
            <a:r>
              <a:rPr lang="en-IN" dirty="0">
                <a:latin typeface="Arial" panose="020B0604020202020204" pitchFamily="34" charset="0"/>
                <a:cs typeface="Arial" panose="020B0604020202020204" pitchFamily="34" charset="0"/>
              </a:rPr>
              <a:t>A S </a:t>
            </a:r>
            <a:r>
              <a:rPr lang="en-IN"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K </a:t>
            </a:r>
            <a:r>
              <a:rPr lang="en-IN" dirty="0" err="1">
                <a:latin typeface="Arial" panose="020B0604020202020204" pitchFamily="34" charset="0"/>
                <a:cs typeface="Arial" panose="020B0604020202020204" pitchFamily="34" charset="0"/>
              </a:rPr>
              <a:t>Sreeharsha</a:t>
            </a:r>
            <a:r>
              <a:rPr lang="en-IN" dirty="0">
                <a:latin typeface="Arial" panose="020B0604020202020204" pitchFamily="34" charset="0"/>
                <a:cs typeface="Arial" panose="020B0604020202020204" pitchFamily="34" charset="0"/>
              </a:rPr>
              <a:t>, Sai Mohan </a:t>
            </a:r>
            <a:r>
              <a:rPr lang="en-IN" dirty="0" err="1">
                <a:latin typeface="Arial" panose="020B0604020202020204" pitchFamily="34" charset="0"/>
                <a:cs typeface="Arial" panose="020B0604020202020204" pitchFamily="34" charset="0"/>
              </a:rPr>
              <a:t>Kesapragada</a:t>
            </a:r>
            <a:r>
              <a:rPr lang="en-IN" dirty="0">
                <a:latin typeface="Arial" panose="020B0604020202020204" pitchFamily="34" charset="0"/>
                <a:cs typeface="Arial" panose="020B0604020202020204" pitchFamily="34" charset="0"/>
              </a:rPr>
              <a:t>, “Building Chatbot Using Amazon Lex and Integrating with A Chat Application”, </a:t>
            </a:r>
            <a:r>
              <a:rPr lang="en-IN" dirty="0" err="1">
                <a:latin typeface="Arial" panose="020B0604020202020204" pitchFamily="34" charset="0"/>
                <a:cs typeface="Arial" panose="020B0604020202020204" pitchFamily="34" charset="0"/>
              </a:rPr>
              <a:t>Researchgate</a:t>
            </a:r>
            <a:r>
              <a:rPr lang="en-IN" dirty="0">
                <a:latin typeface="Arial" panose="020B0604020202020204" pitchFamily="34" charset="0"/>
                <a:cs typeface="Arial" panose="020B0604020202020204" pitchFamily="34" charset="0"/>
              </a:rPr>
              <a:t>, April 2022, DOI: 10.55041/IJSREM12145</a:t>
            </a:r>
          </a:p>
          <a:p>
            <a:endParaRPr lang="en-IN" dirty="0"/>
          </a:p>
        </p:txBody>
      </p:sp>
    </p:spTree>
    <p:extLst>
      <p:ext uri="{BB962C8B-B14F-4D97-AF65-F5344CB8AC3E}">
        <p14:creationId xmlns:p14="http://schemas.microsoft.com/office/powerpoint/2010/main" val="3381616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79B207-CC48-2C83-2B42-1CFE6795844C}"/>
              </a:ext>
            </a:extLst>
          </p:cNvPr>
          <p:cNvPicPr>
            <a:picLocks noChangeAspect="1"/>
          </p:cNvPicPr>
          <p:nvPr/>
        </p:nvPicPr>
        <p:blipFill>
          <a:blip r:embed="rId2"/>
          <a:stretch>
            <a:fillRect/>
          </a:stretch>
        </p:blipFill>
        <p:spPr>
          <a:xfrm>
            <a:off x="3657600" y="990600"/>
            <a:ext cx="4876800" cy="4876800"/>
          </a:xfrm>
          <a:prstGeom prst="rect">
            <a:avLst/>
          </a:prstGeom>
        </p:spPr>
      </p:pic>
    </p:spTree>
    <p:extLst>
      <p:ext uri="{BB962C8B-B14F-4D97-AF65-F5344CB8AC3E}">
        <p14:creationId xmlns:p14="http://schemas.microsoft.com/office/powerpoint/2010/main" val="70633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16E8-105E-7FBF-6BA0-C5084BC316FD}"/>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16F6442-320B-6FDE-4996-9F1B44235A10}"/>
              </a:ext>
            </a:extLst>
          </p:cNvPr>
          <p:cNvSpPr>
            <a:spLocks noGrp="1"/>
          </p:cNvSpPr>
          <p:nvPr>
            <p:ph idx="1"/>
          </p:nvPr>
        </p:nvSpPr>
        <p:spPr/>
        <p:txBody>
          <a:bodyPr/>
          <a:lstStyle/>
          <a:p>
            <a:pPr algn="just"/>
            <a:r>
              <a:rPr lang="en-US" b="1" dirty="0">
                <a:latin typeface="Arial" panose="020B0604020202020204" pitchFamily="34" charset="0"/>
                <a:cs typeface="Arial" panose="020B0604020202020204" pitchFamily="34" charset="0"/>
              </a:rPr>
              <a:t>Objective: </a:t>
            </a:r>
            <a:r>
              <a:rPr lang="en-US" dirty="0">
                <a:latin typeface="Arial" panose="020B0604020202020204" pitchFamily="34" charset="0"/>
                <a:cs typeface="Arial" panose="020B0604020202020204" pitchFamily="34" charset="0"/>
              </a:rPr>
              <a:t>The objective of the project is to build e-learning web application through AWS along with Chatbot. Now a days there are lots of paradigms for getting knowledge or to learn one of the most promising paradigm for education is e-learning. In 21st century, E-learning has become such a huge demand that almost everyone is willing to try and gain knowledge from these platform. Anyone can access their dashboard from anywhere by just having a good internet connection. </a:t>
            </a:r>
          </a:p>
          <a:p>
            <a:endParaRPr lang="en-IN" dirty="0"/>
          </a:p>
        </p:txBody>
      </p:sp>
    </p:spTree>
    <p:extLst>
      <p:ext uri="{BB962C8B-B14F-4D97-AF65-F5344CB8AC3E}">
        <p14:creationId xmlns:p14="http://schemas.microsoft.com/office/powerpoint/2010/main" val="182055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717D-165D-BBDB-B66F-6634CB83788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BAB62FFB-B88B-4C4F-515C-9203C2454DFB}"/>
              </a:ext>
            </a:extLst>
          </p:cNvPr>
          <p:cNvSpPr>
            <a:spLocks noGrp="1"/>
          </p:cNvSpPr>
          <p:nvPr>
            <p:ph idx="1"/>
          </p:nvPr>
        </p:nvSpPr>
        <p:spPr/>
        <p:txBody>
          <a:bodyPr>
            <a:normAutofit lnSpcReduction="10000"/>
          </a:bodyPr>
          <a:lstStyle/>
          <a:p>
            <a:pPr algn="just"/>
            <a:r>
              <a:rPr lang="en-US" b="1" dirty="0">
                <a:latin typeface="Arial" panose="020B0604020202020204" pitchFamily="34" charset="0"/>
                <a:cs typeface="Arial" panose="020B0604020202020204" pitchFamily="34" charset="0"/>
              </a:rPr>
              <a:t>Cloud Computing: </a:t>
            </a:r>
            <a:r>
              <a:rPr lang="en-US" dirty="0">
                <a:latin typeface="Arial" panose="020B0604020202020204" pitchFamily="34" charset="0"/>
                <a:cs typeface="Arial" panose="020B0604020202020204" pitchFamily="34" charset="0"/>
              </a:rPr>
              <a:t>Cloud Computing is a term referred to storing and accessing data over the internet globally and it does not store any data on the hard disk of our personal computer. Cloud Computing is a new paradigm that provides an appropriate pool of computing resources with its dynamic scalability and usage of virtualized resources as a service through the Internet. Cloud computing deliver services autonomously based on demand and provides sufficient network access, data resource environment and effectual flexibility.</a:t>
            </a:r>
          </a:p>
          <a:p>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022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AD38-1139-ED39-7A1D-B056A8A246E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5AB8D02B-5DB0-414E-9CF6-70D19B273944}"/>
              </a:ext>
            </a:extLst>
          </p:cNvPr>
          <p:cNvSpPr>
            <a:spLocks noGrp="1"/>
          </p:cNvSpPr>
          <p:nvPr>
            <p:ph idx="1"/>
          </p:nvPr>
        </p:nvSpPr>
        <p:spPr/>
        <p:txBody>
          <a:bodyPr>
            <a:normAutofit lnSpcReduction="10000"/>
          </a:bodyPr>
          <a:lstStyle/>
          <a:p>
            <a:pPr algn="just"/>
            <a:r>
              <a:rPr lang="en-US" sz="2400" b="1" dirty="0">
                <a:solidFill>
                  <a:schemeClr val="tx1"/>
                </a:solidFill>
                <a:latin typeface="Arial" panose="020B0604020202020204" pitchFamily="34" charset="0"/>
                <a:cs typeface="Arial" panose="020B0604020202020204" pitchFamily="34" charset="0"/>
              </a:rPr>
              <a:t>Chatbot: </a:t>
            </a:r>
            <a:r>
              <a:rPr lang="en-US" sz="2400" dirty="0">
                <a:solidFill>
                  <a:schemeClr val="tx1"/>
                </a:solidFill>
                <a:latin typeface="Arial" panose="020B0604020202020204" pitchFamily="34" charset="0"/>
                <a:cs typeface="Arial" panose="020B0604020202020204" pitchFamily="34" charset="0"/>
              </a:rPr>
              <a:t>Chatbots are conversational tools that perform routine tasks efficiently. People like them because they help them get through those tasks quickly so they can focus their attention on high-level, strategic, and engaging activities that require human capabilities that cannot be replicated by machines.</a:t>
            </a:r>
          </a:p>
          <a:p>
            <a:pPr algn="just"/>
            <a:r>
              <a:rPr lang="en-US" b="1" dirty="0">
                <a:solidFill>
                  <a:schemeClr val="tx1"/>
                </a:solidFill>
                <a:latin typeface="Arial" panose="020B0604020202020204" pitchFamily="34" charset="0"/>
                <a:cs typeface="Arial" panose="020B0604020202020204" pitchFamily="34" charset="0"/>
              </a:rPr>
              <a:t>AWS: </a:t>
            </a:r>
            <a:r>
              <a:rPr lang="en-US" dirty="0">
                <a:solidFill>
                  <a:schemeClr val="tx1"/>
                </a:solidFill>
                <a:latin typeface="Arial" panose="020B0604020202020204" pitchFamily="34" charset="0"/>
                <a:cs typeface="Arial" panose="020B0604020202020204" pitchFamily="34" charset="0"/>
              </a:rPr>
              <a:t>The Amazon Web Services platform provides more than 200 fully featured services from data centers located all over the world and is the world's most comprehensive cloud platform. Developers can access them from anywhere at the time of need.</a:t>
            </a:r>
            <a:endParaRPr lang="en-IN" sz="2400" dirty="0">
              <a:solidFill>
                <a:schemeClr val="tx1"/>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944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E038-F8DD-2FB1-3D29-85A1F2DACCB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D41048D0-8D66-10BA-D8D1-39DB96C1D811}"/>
              </a:ext>
            </a:extLst>
          </p:cNvPr>
          <p:cNvSpPr>
            <a:spLocks noGrp="1"/>
          </p:cNvSpPr>
          <p:nvPr>
            <p:ph idx="1"/>
          </p:nvPr>
        </p:nvSpPr>
        <p:spPr/>
        <p:txBody>
          <a:bodyPr>
            <a:normAutofit fontScale="85000" lnSpcReduction="20000"/>
          </a:bodyPr>
          <a:lstStyle/>
          <a:p>
            <a:pPr marL="0" indent="0" algn="just">
              <a:buNone/>
            </a:pPr>
            <a:r>
              <a:rPr lang="en-IN" sz="2600" b="1" dirty="0">
                <a:latin typeface="Arial" panose="020B0604020202020204" pitchFamily="34" charset="0"/>
                <a:cs typeface="Arial" panose="020B0604020202020204" pitchFamily="34" charset="0"/>
              </a:rPr>
              <a:t>H/W &amp; S/W Requirements</a:t>
            </a:r>
          </a:p>
          <a:p>
            <a:pPr algn="just"/>
            <a:r>
              <a:rPr lang="en-IN" sz="2600" dirty="0">
                <a:latin typeface="Arial" panose="020B0604020202020204" pitchFamily="34" charset="0"/>
                <a:cs typeface="Arial" panose="020B0604020202020204" pitchFamily="34" charset="0"/>
              </a:rPr>
              <a:t>AWS services</a:t>
            </a:r>
          </a:p>
          <a:p>
            <a:pPr algn="just"/>
            <a:r>
              <a:rPr lang="en-IN" sz="2600" dirty="0">
                <a:latin typeface="Arial" panose="020B0604020202020204" pitchFamily="34" charset="0"/>
                <a:cs typeface="Arial" panose="020B0604020202020204" pitchFamily="34" charset="0"/>
              </a:rPr>
              <a:t>512 MB memory </a:t>
            </a:r>
          </a:p>
          <a:p>
            <a:pPr algn="just"/>
            <a:r>
              <a:rPr lang="en-IN" sz="2600" dirty="0">
                <a:latin typeface="Arial" panose="020B0604020202020204" pitchFamily="34" charset="0"/>
                <a:cs typeface="Arial" panose="020B0604020202020204" pitchFamily="34" charset="0"/>
              </a:rPr>
              <a:t>512 Bandwidth</a:t>
            </a:r>
          </a:p>
          <a:p>
            <a:pPr algn="just"/>
            <a:r>
              <a:rPr lang="en-IN" sz="2600" dirty="0">
                <a:latin typeface="Arial" panose="020B0604020202020204" pitchFamily="34" charset="0"/>
                <a:cs typeface="Arial" panose="020B0604020202020204" pitchFamily="34" charset="0"/>
              </a:rPr>
              <a:t>20 GB SSD Disk</a:t>
            </a:r>
          </a:p>
          <a:p>
            <a:pPr algn="just"/>
            <a:r>
              <a:rPr lang="en-IN" sz="2600" dirty="0">
                <a:latin typeface="Arial" panose="020B0604020202020204" pitchFamily="34" charset="0"/>
                <a:cs typeface="Arial" panose="020B0604020202020204" pitchFamily="34" charset="0"/>
              </a:rPr>
              <a:t>1 Virtual CPU</a:t>
            </a:r>
          </a:p>
          <a:p>
            <a:pPr algn="just"/>
            <a:r>
              <a:rPr lang="en-IN" sz="2600" dirty="0">
                <a:latin typeface="Arial" panose="020B0604020202020204" pitchFamily="34" charset="0"/>
                <a:cs typeface="Arial" panose="020B0604020202020204" pitchFamily="34" charset="0"/>
              </a:rPr>
              <a:t>Laptop or computer</a:t>
            </a:r>
          </a:p>
          <a:p>
            <a:pPr algn="just"/>
            <a:r>
              <a:rPr lang="en-IN" sz="2600" dirty="0">
                <a:latin typeface="Arial" panose="020B0604020202020204" pitchFamily="34" charset="0"/>
                <a:cs typeface="Arial" panose="020B0604020202020204" pitchFamily="34" charset="0"/>
              </a:rPr>
              <a:t>Web Browser </a:t>
            </a:r>
          </a:p>
          <a:p>
            <a:endParaRPr lang="en-IN" dirty="0"/>
          </a:p>
        </p:txBody>
      </p:sp>
    </p:spTree>
    <p:extLst>
      <p:ext uri="{BB962C8B-B14F-4D97-AF65-F5344CB8AC3E}">
        <p14:creationId xmlns:p14="http://schemas.microsoft.com/office/powerpoint/2010/main" val="196890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7427-FCFF-8E59-2B03-62D018A3A7A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ADE19C0B-AB3F-C469-1690-913ABF84F36C}"/>
              </a:ext>
            </a:extLst>
          </p:cNvPr>
          <p:cNvSpPr>
            <a:spLocks noGrp="1"/>
          </p:cNvSpPr>
          <p:nvPr>
            <p:ph idx="1"/>
          </p:nvPr>
        </p:nvSpPr>
        <p:spPr/>
        <p:txBody>
          <a:bodyPr/>
          <a:lstStyle/>
          <a:p>
            <a:pPr algn="just"/>
            <a:r>
              <a:rPr lang="en-IN" b="1" dirty="0">
                <a:latin typeface="Arial" panose="020B0604020202020204" pitchFamily="34" charset="0"/>
                <a:cs typeface="Arial" panose="020B0604020202020204" pitchFamily="34" charset="0"/>
              </a:rPr>
              <a:t>Problem Statement: </a:t>
            </a:r>
            <a:r>
              <a:rPr lang="en-IN" dirty="0">
                <a:latin typeface="Arial" panose="020B0604020202020204" pitchFamily="34" charset="0"/>
                <a:cs typeface="Arial" panose="020B0604020202020204" pitchFamily="34" charset="0"/>
              </a:rPr>
              <a:t>To provide e-learning web application to the user without any delay using AWS services.</a:t>
            </a:r>
          </a:p>
        </p:txBody>
      </p:sp>
    </p:spTree>
    <p:extLst>
      <p:ext uri="{BB962C8B-B14F-4D97-AF65-F5344CB8AC3E}">
        <p14:creationId xmlns:p14="http://schemas.microsoft.com/office/powerpoint/2010/main" val="221265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7C17-D86A-E530-D067-C85F17705FF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LITERATURE SURVEY(</a:t>
            </a:r>
            <a:r>
              <a:rPr lang="en-IN" dirty="0" err="1">
                <a:latin typeface="Arial" panose="020B0604020202020204" pitchFamily="34" charset="0"/>
                <a:cs typeface="Arial" panose="020B0604020202020204" pitchFamily="34" charset="0"/>
              </a:rPr>
              <a:t>cont</a:t>
            </a:r>
            <a:r>
              <a:rPr lang="en-IN"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188DF2EC-8053-D118-807C-E874E355CFB3}"/>
              </a:ext>
            </a:extLst>
          </p:cNvPr>
          <p:cNvSpPr>
            <a:spLocks noGrp="1"/>
          </p:cNvSpPr>
          <p:nvPr>
            <p:ph idx="1"/>
          </p:nvPr>
        </p:nvSpPr>
        <p:spPr/>
        <p:txBody>
          <a:bodyPr/>
          <a:lstStyle/>
          <a:p>
            <a:pPr algn="just"/>
            <a:r>
              <a:rPr lang="en-US" b="1" dirty="0">
                <a:latin typeface="Arial" panose="020B0604020202020204" pitchFamily="34" charset="0"/>
                <a:cs typeface="Arial" panose="020B0604020202020204" pitchFamily="34" charset="0"/>
              </a:rPr>
              <a:t>E-Learning using Cloud Computing: </a:t>
            </a:r>
            <a:r>
              <a:rPr lang="en-US" dirty="0">
                <a:latin typeface="Arial" panose="020B0604020202020204" pitchFamily="34" charset="0"/>
                <a:cs typeface="Arial" panose="020B0604020202020204" pitchFamily="34" charset="0"/>
              </a:rPr>
              <a:t>This paper presents the benefits of using cloud computing for e-learning. There are many educational institutions that cannot afford such investments, and cloud computing is the best solution. Anyone can access various application platforms and resources through the web pages on-demand. It will help us review the current status and probable considerations to adopt the cloud technology</a:t>
            </a:r>
          </a:p>
          <a:p>
            <a:endParaRPr lang="en-IN" dirty="0"/>
          </a:p>
        </p:txBody>
      </p:sp>
    </p:spTree>
    <p:extLst>
      <p:ext uri="{BB962C8B-B14F-4D97-AF65-F5344CB8AC3E}">
        <p14:creationId xmlns:p14="http://schemas.microsoft.com/office/powerpoint/2010/main" val="33562108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1291</TotalTime>
  <Words>2114</Words>
  <Application>Microsoft Office PowerPoint</Application>
  <PresentationFormat>Widescreen</PresentationFormat>
  <Paragraphs>167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Garamond</vt:lpstr>
      <vt:lpstr>Symbol</vt:lpstr>
      <vt:lpstr>Times New Roman</vt:lpstr>
      <vt:lpstr>Organic</vt:lpstr>
      <vt:lpstr>Cloud Based E-Learning Platform</vt:lpstr>
      <vt:lpstr>AGENDA</vt:lpstr>
      <vt:lpstr>ABSTRACT</vt:lpstr>
      <vt:lpstr>INTRODUCTION</vt:lpstr>
      <vt:lpstr>INTRODUCTION (cont…)</vt:lpstr>
      <vt:lpstr>INTRODUCTION (cont…)</vt:lpstr>
      <vt:lpstr>INTRODUCTION (cont…)</vt:lpstr>
      <vt:lpstr>INTRODUCTION (cont…)</vt:lpstr>
      <vt:lpstr>LITERATURE SURVEY(cont…)</vt:lpstr>
      <vt:lpstr>LITERATURE SURVEY(cont…)</vt:lpstr>
      <vt:lpstr>LITERATURE SURVEY(cont…)</vt:lpstr>
      <vt:lpstr>Motivation To Implement</vt:lpstr>
      <vt:lpstr>Existing Methodology</vt:lpstr>
      <vt:lpstr>Existing Methodology(cont…)</vt:lpstr>
      <vt:lpstr>Proposed Methodology</vt:lpstr>
      <vt:lpstr>Proposed Methodology(cont…)</vt:lpstr>
      <vt:lpstr>Proposed Methodology(cont…)</vt:lpstr>
      <vt:lpstr>Modules</vt:lpstr>
      <vt:lpstr>MODULES(cont…)</vt:lpstr>
      <vt:lpstr>SYSTEM ARCHITECTURE DIAGRAM</vt:lpstr>
      <vt:lpstr>Implementation</vt:lpstr>
      <vt:lpstr>Implementation(cont…)</vt:lpstr>
      <vt:lpstr>Implementation(cont…)</vt:lpstr>
      <vt:lpstr>Implementation(cont…)</vt:lpstr>
      <vt:lpstr>Implementation(cont…)</vt:lpstr>
      <vt:lpstr>Implementation(cont…)</vt:lpstr>
      <vt:lpstr>Implementation(cont…)</vt:lpstr>
      <vt:lpstr>Implementation(cont…)</vt:lpstr>
      <vt:lpstr>Implementation(cont…)</vt:lpstr>
      <vt:lpstr>Implementation(cont…)</vt:lpstr>
      <vt:lpstr>CONCLUSION</vt:lpstr>
      <vt:lpstr>REFERENCES</vt:lpstr>
      <vt:lpstr>REFERENCES (cont…)</vt:lpstr>
      <vt:lpstr>REFERENCES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Web Application Through AWS</dc:title>
  <dc:creator>Anjali Upadhyaya</dc:creator>
  <cp:lastModifiedBy>Anjali Upadhyaya</cp:lastModifiedBy>
  <cp:revision>19</cp:revision>
  <dcterms:created xsi:type="dcterms:W3CDTF">2022-12-06T11:44:20Z</dcterms:created>
  <dcterms:modified xsi:type="dcterms:W3CDTF">2023-05-25T14:05:18Z</dcterms:modified>
</cp:coreProperties>
</file>