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7" r:id="rId4"/>
    <p:sldId id="260" r:id="rId5"/>
    <p:sldId id="268" r:id="rId6"/>
    <p:sldId id="269" r:id="rId7"/>
    <p:sldId id="264" r:id="rId8"/>
    <p:sldId id="270" r:id="rId9"/>
    <p:sldId id="265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778" autoAdjust="0"/>
  </p:normalViewPr>
  <p:slideViewPr>
    <p:cSldViewPr snapToGrid="0" snapToObjects="1">
      <p:cViewPr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en-US" sz="2400" dirty="0" smtClean="0"/>
              <a:t>     </a:t>
            </a:r>
            <a:r>
              <a:rPr lang="en-US" sz="2400" dirty="0"/>
              <a:t>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Minitab File : </a:t>
            </a:r>
            <a:r>
              <a:rPr lang="en-US" sz="2400" b="1" dirty="0" err="1" smtClean="0"/>
              <a:t>Cutlets.mtw</a:t>
            </a:r>
            <a:endParaRPr lang="en-US" sz="2400" b="1" dirty="0" smtClean="0"/>
          </a:p>
          <a:p>
            <a:pPr>
              <a:buNone/>
            </a:pPr>
            <a:r>
              <a:rPr lang="en-US" sz="2400" dirty="0" smtClean="0"/>
              <a:t>  step1: to check whether the diameter of two units are similar or not</a:t>
            </a:r>
          </a:p>
          <a:p>
            <a:pPr>
              <a:buNone/>
            </a:pPr>
            <a:r>
              <a:rPr lang="en-US" sz="2400" dirty="0" smtClean="0"/>
              <a:t>  step2:y and x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so here y is continuous and x is discrete</a:t>
            </a:r>
          </a:p>
          <a:p>
            <a:pPr>
              <a:buNone/>
            </a:pPr>
            <a:r>
              <a:rPr lang="en-US" sz="2400" dirty="0" smtClean="0"/>
              <a:t>Step3: here we will use 2-sample t test</a:t>
            </a:r>
          </a:p>
          <a:p>
            <a:pPr>
              <a:buNone/>
            </a:pPr>
            <a:r>
              <a:rPr lang="en-US" sz="2400" dirty="0" smtClean="0"/>
              <a:t>Step 4:to find normality of this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0761" y="0"/>
            <a:ext cx="8474297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=&gt;step1 : To check whether the defective % varies by center or not</a:t>
            </a:r>
          </a:p>
          <a:p>
            <a:r>
              <a:rPr lang="en-US" dirty="0"/>
              <a:t> </a:t>
            </a:r>
            <a:r>
              <a:rPr lang="en-US" dirty="0" smtClean="0"/>
              <a:t> step 2: x is more than the 2 discrete and y is discrete</a:t>
            </a:r>
          </a:p>
          <a:p>
            <a:r>
              <a:rPr lang="en-US" dirty="0" smtClean="0"/>
              <a:t>Step3: here we will use chi-square test</a:t>
            </a:r>
          </a:p>
          <a:p>
            <a:r>
              <a:rPr lang="en-US" dirty="0" smtClean="0"/>
              <a:t>Chi-square test:</a:t>
            </a:r>
          </a:p>
          <a:p>
            <a:r>
              <a:rPr lang="en-US" dirty="0" smtClean="0"/>
              <a:t>H0: all averages are same</a:t>
            </a:r>
          </a:p>
          <a:p>
            <a:r>
              <a:rPr lang="en-US" dirty="0" smtClean="0"/>
              <a:t>H1: </a:t>
            </a:r>
            <a:r>
              <a:rPr lang="en-US" dirty="0" err="1" smtClean="0"/>
              <a:t>atleast</a:t>
            </a:r>
            <a:r>
              <a:rPr lang="en-US" dirty="0" smtClean="0"/>
              <a:t> 1 is different</a:t>
            </a:r>
          </a:p>
          <a:p>
            <a:r>
              <a:rPr lang="en-US" dirty="0" smtClean="0"/>
              <a:t>From chi-square test for association , p-value is 0.227&gt;0.05 , accept H0 and say that all averages are same.</a:t>
            </a:r>
          </a:p>
          <a:p>
            <a:r>
              <a:rPr lang="en-US" dirty="0" smtClean="0"/>
              <a:t>From above results we can say that all the centers are equal.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err="1" smtClean="0"/>
              <a:t>Fantaloons</a:t>
            </a:r>
            <a:r>
              <a:rPr lang="en-US" dirty="0" smtClean="0"/>
              <a:t>:</a:t>
            </a:r>
          </a:p>
          <a:p>
            <a:r>
              <a:rPr lang="en-US" dirty="0" smtClean="0"/>
              <a:t>Step1: to find proportion male vs female differ from weekdays or weekends differ or not</a:t>
            </a:r>
          </a:p>
          <a:p>
            <a:r>
              <a:rPr lang="en-US" dirty="0" smtClean="0"/>
              <a:t>Step2: y and x</a:t>
            </a:r>
          </a:p>
          <a:p>
            <a:r>
              <a:rPr lang="en-US" dirty="0" smtClean="0"/>
              <a:t>X is discrete with 2 categories and y is discrete</a:t>
            </a:r>
          </a:p>
          <a:p>
            <a:r>
              <a:rPr lang="en-US" dirty="0" smtClean="0"/>
              <a:t>Step3: here we will use two-proportion test</a:t>
            </a:r>
          </a:p>
          <a:p>
            <a:r>
              <a:rPr lang="en-US" dirty="0" smtClean="0"/>
              <a:t>Two-proportion test:</a:t>
            </a:r>
          </a:p>
          <a:p>
            <a:r>
              <a:rPr lang="en-US" dirty="0" smtClean="0"/>
              <a:t>H0:proportion of males vs females in weekdays=proportion of males vs females in weekends</a:t>
            </a:r>
          </a:p>
          <a:p>
            <a:r>
              <a:rPr lang="en-US" dirty="0" smtClean="0"/>
              <a:t>H1:proportion of males vs females in weekdays 3 proportion of males vs females in weekends.</a:t>
            </a:r>
          </a:p>
          <a:p>
            <a:r>
              <a:rPr lang="en-US" dirty="0" smtClean="0"/>
              <a:t>From two sample proportion test we get p-value = 0.968&gt;0.05, hence we accept null hypothesis.</a:t>
            </a:r>
          </a:p>
          <a:p>
            <a:r>
              <a:rPr lang="en-US" dirty="0" smtClean="0"/>
              <a:t>Hence proportion of male vs female in weekdays =proportion of male vs female in weekends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1446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93" y="309094"/>
            <a:ext cx="8377707" cy="581707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Normality test of unit A :</a:t>
            </a:r>
          </a:p>
          <a:p>
            <a:pPr marL="0" indent="0">
              <a:buNone/>
            </a:pPr>
            <a:r>
              <a:rPr lang="en-US" dirty="0" smtClean="0"/>
              <a:t>Null hypothesis(H0):data are normal</a:t>
            </a:r>
          </a:p>
          <a:p>
            <a:pPr marL="0" indent="0">
              <a:buNone/>
            </a:pPr>
            <a:r>
              <a:rPr lang="en-US" dirty="0" smtClean="0"/>
              <a:t>Alternate hypothesis(h1): data are not normal</a:t>
            </a:r>
          </a:p>
          <a:p>
            <a:pPr marL="0" indent="0">
              <a:buNone/>
            </a:pPr>
            <a:r>
              <a:rPr lang="en-US" dirty="0" smtClean="0"/>
              <a:t>As p-value is 0.287 &gt; 0.05 hence accept null hypothesis(h0)</a:t>
            </a:r>
          </a:p>
          <a:p>
            <a:pPr marL="0" indent="0">
              <a:buNone/>
            </a:pPr>
            <a:r>
              <a:rPr lang="en-US" dirty="0" smtClean="0"/>
              <a:t>Normality test for unit B:</a:t>
            </a:r>
          </a:p>
          <a:p>
            <a:pPr marL="0" indent="0">
              <a:buNone/>
            </a:pPr>
            <a:r>
              <a:rPr lang="en-US" dirty="0" smtClean="0"/>
              <a:t>Here p-value is 0.687 &gt;0.05 hence accept null hypothesis</a:t>
            </a:r>
          </a:p>
          <a:p>
            <a:pPr marL="0" indent="0">
              <a:buNone/>
            </a:pPr>
            <a:r>
              <a:rPr lang="en-US" dirty="0" smtClean="0"/>
              <a:t>Hence data is normal. Then we will go for variance test</a:t>
            </a:r>
          </a:p>
          <a:p>
            <a:pPr marL="0" indent="0">
              <a:buNone/>
            </a:pPr>
            <a:r>
              <a:rPr lang="en-US" dirty="0" smtClean="0"/>
              <a:t>Variance test:</a:t>
            </a:r>
          </a:p>
          <a:p>
            <a:pPr marL="0" indent="0">
              <a:buNone/>
            </a:pPr>
            <a:r>
              <a:rPr lang="en-US" dirty="0" smtClean="0"/>
              <a:t>H0: variance of unit A=variance of unit B</a:t>
            </a:r>
          </a:p>
          <a:p>
            <a:pPr marL="0" indent="0">
              <a:buNone/>
            </a:pPr>
            <a:r>
              <a:rPr lang="en-US" dirty="0" smtClean="0"/>
              <a:t>H1: variance of unit A # variance of unit B</a:t>
            </a:r>
          </a:p>
          <a:p>
            <a:pPr marL="0" indent="0">
              <a:buNone/>
            </a:pPr>
            <a:r>
              <a:rPr lang="en-US" dirty="0" smtClean="0"/>
              <a:t>From chi-square test using excel we get to know the p-value for both unit a and unit b is 1 which is greater than 0.05 hence H0. therefore variance of unit A = variance of unit B</a:t>
            </a:r>
          </a:p>
          <a:p>
            <a:pPr marL="0" indent="0">
              <a:buNone/>
            </a:pPr>
            <a:r>
              <a:rPr lang="en-US" dirty="0" smtClean="0"/>
              <a:t>Sample t test for Compare mean:</a:t>
            </a:r>
          </a:p>
          <a:p>
            <a:pPr marL="0" indent="0">
              <a:buNone/>
            </a:pPr>
            <a:r>
              <a:rPr lang="en-US" dirty="0" smtClean="0"/>
              <a:t>H0: average of unit A =Average of unit B</a:t>
            </a:r>
          </a:p>
          <a:p>
            <a:pPr marL="0" indent="0">
              <a:buNone/>
            </a:pPr>
            <a:r>
              <a:rPr lang="en-US" dirty="0" smtClean="0"/>
              <a:t>H1: average of unit A # average of unit B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320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1958460"/>
              </p:ext>
            </p:extLst>
          </p:nvPr>
        </p:nvGraphicFramePr>
        <p:xfrm>
          <a:off x="437882" y="-6"/>
          <a:ext cx="4327301" cy="3760641"/>
        </p:xfrm>
        <a:graphic>
          <a:graphicData uri="http://schemas.openxmlformats.org/drawingml/2006/table">
            <a:tbl>
              <a:tblPr/>
              <a:tblGrid>
                <a:gridCol w="824248"/>
                <a:gridCol w="1425263"/>
                <a:gridCol w="1013137"/>
                <a:gridCol w="1064653"/>
              </a:tblGrid>
              <a:tr h="22331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683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t-Test: Paired Two Sample for Means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34482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31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6.7703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31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7.02527059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6.970002941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331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0.08432318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0.120323465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331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Observations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331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Pearson Correlation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0.0697482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4202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Hypothesized Mean Difference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331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331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Stat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0.73816613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331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P(T&lt;=t) one-tail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0.23281546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331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Critical one-tail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1.69236031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331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P(T&lt;=t) two-tail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0.46563092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4482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Critical two-tail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2.0345153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31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3792" y="3996608"/>
            <a:ext cx="8870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P-value is 0.236 &gt; 0.05, hence we accept H0 , hence average of unit A = average of unit B</a:t>
            </a:r>
          </a:p>
          <a:p>
            <a:r>
              <a:rPr lang="en-US" dirty="0" smtClean="0"/>
              <a:t>As per above results we can say that there is similarity between unit A and unit B </a:t>
            </a:r>
            <a:r>
              <a:rPr lang="en-US" dirty="0" err="1" smtClean="0"/>
              <a:t>i.e</a:t>
            </a:r>
            <a:endParaRPr lang="en-US" dirty="0" smtClean="0"/>
          </a:p>
          <a:p>
            <a:r>
              <a:rPr lang="en-US" dirty="0" smtClean="0"/>
              <a:t>Unit A = unit B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3549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550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    Minitab File: </a:t>
            </a:r>
            <a:r>
              <a:rPr lang="en-US" b="1" dirty="0" err="1" smtClean="0"/>
              <a:t>LabTAT.mtw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=&gt;step 1=to check whether there is any difference in average TAT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step 2 = y and x</a:t>
            </a:r>
          </a:p>
          <a:p>
            <a:pPr>
              <a:buNone/>
            </a:pPr>
            <a:r>
              <a:rPr lang="en-US" b="1" dirty="0" smtClean="0"/>
              <a:t>So here is 4 labs are input TAT is output</a:t>
            </a:r>
          </a:p>
          <a:p>
            <a:pPr>
              <a:buNone/>
            </a:pPr>
            <a:r>
              <a:rPr lang="en-US" b="1" dirty="0" smtClean="0"/>
              <a:t>X is more than 2 discrete and y is continuous</a:t>
            </a:r>
          </a:p>
          <a:p>
            <a:pPr>
              <a:buNone/>
            </a:pPr>
            <a:r>
              <a:rPr lang="en-US" b="1" dirty="0" smtClean="0"/>
              <a:t>Step 3 = here we will be using </a:t>
            </a:r>
            <a:r>
              <a:rPr lang="en-US" b="1" dirty="0" err="1" smtClean="0"/>
              <a:t>anova</a:t>
            </a:r>
            <a:r>
              <a:rPr lang="en-US" b="1" dirty="0" smtClean="0"/>
              <a:t> -one way</a:t>
            </a:r>
          </a:p>
          <a:p>
            <a:pPr>
              <a:buNone/>
            </a:pPr>
            <a:r>
              <a:rPr lang="en-US" b="1" dirty="0" smtClean="0"/>
              <a:t>Step 4 = find the normality of the data</a:t>
            </a:r>
          </a:p>
          <a:p>
            <a:pPr>
              <a:buNone/>
            </a:pPr>
            <a:r>
              <a:rPr lang="en-US" b="1" dirty="0" smtClean="0"/>
              <a:t>Normality test:</a:t>
            </a:r>
          </a:p>
          <a:p>
            <a:pPr>
              <a:buNone/>
            </a:pPr>
            <a:r>
              <a:rPr lang="en-US" b="1" dirty="0" smtClean="0"/>
              <a:t>Null hypothesis(H0): data is normal </a:t>
            </a:r>
          </a:p>
          <a:p>
            <a:pPr>
              <a:buNone/>
            </a:pPr>
            <a:r>
              <a:rPr lang="en-US" b="1" dirty="0" smtClean="0"/>
              <a:t>Alternate hypothesis(H1) : data is not normal</a:t>
            </a:r>
          </a:p>
          <a:p>
            <a:pPr>
              <a:buNone/>
            </a:pPr>
            <a:r>
              <a:rPr lang="en-US" b="1" dirty="0" smtClean="0"/>
              <a:t>After normality test we came to know that p-value is 0.532 &gt; 0.05 hence accept (h0),that means data is normal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46" y="218942"/>
            <a:ext cx="8532254" cy="590722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Normality test for laboratory 2:</a:t>
            </a:r>
          </a:p>
          <a:p>
            <a:pPr marL="0" indent="0">
              <a:buNone/>
            </a:pPr>
            <a:r>
              <a:rPr lang="en-US" dirty="0" smtClean="0"/>
              <a:t>From normality test we came to know that p-value is 0.733&gt;0.05, hence we accept(H0),which means that the data is normal.</a:t>
            </a:r>
          </a:p>
          <a:p>
            <a:pPr marL="0" indent="0">
              <a:buNone/>
            </a:pPr>
            <a:r>
              <a:rPr lang="en-US" dirty="0" smtClean="0"/>
              <a:t>Normality test for laboratory 3:</a:t>
            </a:r>
          </a:p>
          <a:p>
            <a:pPr marL="0" indent="0">
              <a:buNone/>
            </a:pPr>
            <a:r>
              <a:rPr lang="en-US" dirty="0" smtClean="0"/>
              <a:t>From normality test we came to know that the p-value is 0.577&gt;0.05 ,hence we accept (H0), which means that the data is normal.</a:t>
            </a:r>
          </a:p>
          <a:p>
            <a:pPr marL="0" indent="0">
              <a:buNone/>
            </a:pPr>
            <a:r>
              <a:rPr lang="en-US" dirty="0" smtClean="0"/>
              <a:t>Normality test for data4:</a:t>
            </a:r>
          </a:p>
          <a:p>
            <a:pPr marL="0" indent="0">
              <a:buNone/>
            </a:pPr>
            <a:r>
              <a:rPr lang="en-US" dirty="0" smtClean="0"/>
              <a:t>P-value is 0.419&gt;0.05 hence we accept null hypothesis(H0) and </a:t>
            </a:r>
            <a:r>
              <a:rPr lang="en-US" dirty="0" err="1" smtClean="0"/>
              <a:t>coclude</a:t>
            </a:r>
            <a:r>
              <a:rPr lang="en-US" dirty="0" smtClean="0"/>
              <a:t> that the data is normal.</a:t>
            </a:r>
          </a:p>
          <a:p>
            <a:pPr marL="0" indent="0">
              <a:buNone/>
            </a:pPr>
            <a:r>
              <a:rPr lang="en-US" dirty="0" smtClean="0"/>
              <a:t>Variance test:</a:t>
            </a:r>
          </a:p>
          <a:p>
            <a:pPr marL="0" indent="0">
              <a:buNone/>
            </a:pPr>
            <a:r>
              <a:rPr lang="en-US" dirty="0" smtClean="0"/>
              <a:t>H0: all variance are equal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H1: </a:t>
            </a:r>
            <a:r>
              <a:rPr lang="en-US" dirty="0" err="1" smtClean="0"/>
              <a:t>atleast</a:t>
            </a:r>
            <a:r>
              <a:rPr lang="en-US" dirty="0" smtClean="0"/>
              <a:t> one variance is different</a:t>
            </a:r>
          </a:p>
          <a:p>
            <a:pPr marL="0" indent="0">
              <a:buNone/>
            </a:pPr>
            <a:r>
              <a:rPr lang="en-US" dirty="0" smtClean="0"/>
              <a:t>Here p-value is 0.070&gt;0.05 , hence we accept H0, and we prove that variance of all laboratories are same.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6103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77" y="407582"/>
            <a:ext cx="8506496" cy="557237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Anova</a:t>
            </a:r>
            <a:r>
              <a:rPr lang="en-US" dirty="0" smtClean="0"/>
              <a:t> test-one way</a:t>
            </a:r>
          </a:p>
          <a:p>
            <a:pPr marL="0" indent="0">
              <a:buNone/>
            </a:pPr>
            <a:r>
              <a:rPr lang="en-US" sz="2800" dirty="0" smtClean="0"/>
              <a:t>H0: Average of all laboratory are same</a:t>
            </a:r>
          </a:p>
          <a:p>
            <a:pPr marL="0" indent="0">
              <a:buNone/>
            </a:pPr>
            <a:r>
              <a:rPr lang="en-US" sz="2800" dirty="0" smtClean="0"/>
              <a:t>H1: Average of </a:t>
            </a:r>
            <a:r>
              <a:rPr lang="en-US" sz="2800" dirty="0" err="1" smtClean="0"/>
              <a:t>atleast</a:t>
            </a:r>
            <a:r>
              <a:rPr lang="en-US" sz="2800" dirty="0" smtClean="0"/>
              <a:t> 1 laboratory are different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244520"/>
              </p:ext>
            </p:extLst>
          </p:nvPr>
        </p:nvGraphicFramePr>
        <p:xfrm>
          <a:off x="334851" y="1996226"/>
          <a:ext cx="5486756" cy="3833722"/>
        </p:xfrm>
        <a:graphic>
          <a:graphicData uri="http://schemas.openxmlformats.org/drawingml/2006/table">
            <a:tbl>
              <a:tblPr/>
              <a:tblGrid>
                <a:gridCol w="292598"/>
                <a:gridCol w="609956"/>
                <a:gridCol w="390753"/>
                <a:gridCol w="724323"/>
                <a:gridCol w="775153"/>
                <a:gridCol w="876812"/>
                <a:gridCol w="914934"/>
                <a:gridCol w="902227"/>
              </a:tblGrid>
              <a:tr h="19529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Anova: Single Factor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529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5064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SUMMARY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529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529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21218.04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178.302857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174.5969172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529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165.53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21302.82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179.015294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224.0828573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529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23812.89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200.108319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271.2527972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5064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19475.8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163.662185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229.4369223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529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529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5064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ANOVA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492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 of Variation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 crit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492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Between Groups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80304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26767.9535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119.0520854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2.04194E-57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2.623796877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53492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Within Groups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224.842373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529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5064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2E+05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29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6008" y="5722376"/>
            <a:ext cx="80124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p-value is 0.00&lt;0.05 hence accept H1, and we say that the average of </a:t>
            </a:r>
            <a:r>
              <a:rPr lang="en-US" dirty="0" err="1" smtClean="0"/>
              <a:t>atleast</a:t>
            </a:r>
            <a:r>
              <a:rPr lang="en-US" dirty="0" smtClean="0"/>
              <a:t> 1</a:t>
            </a:r>
          </a:p>
          <a:p>
            <a:r>
              <a:rPr lang="en-US" dirty="0" smtClean="0"/>
              <a:t> laboratory are different</a:t>
            </a:r>
          </a:p>
          <a:p>
            <a:r>
              <a:rPr lang="en-US" dirty="0" smtClean="0"/>
              <a:t>As per results we can say that these are not equal </a:t>
            </a:r>
            <a:r>
              <a:rPr lang="en-US" dirty="0" err="1" smtClean="0"/>
              <a:t>i.e</a:t>
            </a:r>
            <a:r>
              <a:rPr lang="en-US" dirty="0" smtClean="0"/>
              <a:t> average of </a:t>
            </a:r>
            <a:r>
              <a:rPr lang="en-US" dirty="0" err="1" smtClean="0"/>
              <a:t>atleast</a:t>
            </a:r>
            <a:r>
              <a:rPr lang="en-US" dirty="0" smtClean="0"/>
              <a:t> one </a:t>
            </a:r>
          </a:p>
          <a:p>
            <a:r>
              <a:rPr lang="en-US" dirty="0" smtClean="0"/>
              <a:t>laboratory are different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2460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     Sales of products in four different regions is tabulated for males and females. Find if male-female buyer rations are similar across regions.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East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North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South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</a:t>
            </a:r>
            <a:r>
              <a:rPr lang="en-US" dirty="0" smtClean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</a:t>
            </a:r>
            <a:r>
              <a:rPr lang="en-US" dirty="0" smtClean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 smtClean="0"/>
              <a:t> All proportions are equal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 smtClean="0"/>
              <a:t> Not all Proportions are equal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 smtClean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If p-Value &lt; alpha, we reject Null Hypothesis</a:t>
            </a:r>
            <a:endParaRPr lang="en-US" sz="2000" dirty="0"/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Buyer Ratio.mtw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183" y="90152"/>
            <a:ext cx="8570889" cy="625495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step1: to find whether buyer’s ratio is similar across the region or not</a:t>
            </a:r>
          </a:p>
          <a:p>
            <a:pPr marL="0" indent="0">
              <a:buNone/>
            </a:pPr>
            <a:r>
              <a:rPr lang="en-US" dirty="0" smtClean="0"/>
              <a:t>Step2: x is more than 2 discrete and y is discrete</a:t>
            </a:r>
          </a:p>
          <a:p>
            <a:pPr marL="0" indent="0">
              <a:buNone/>
            </a:pPr>
            <a:r>
              <a:rPr lang="en-US" dirty="0" smtClean="0"/>
              <a:t>Step3:here we will use chi-square test</a:t>
            </a:r>
          </a:p>
          <a:p>
            <a:pPr marL="0" indent="0">
              <a:buNone/>
            </a:pPr>
            <a:r>
              <a:rPr lang="en-US" dirty="0" smtClean="0"/>
              <a:t>Step4: find the normality of the data</a:t>
            </a:r>
          </a:p>
          <a:p>
            <a:pPr marL="0" indent="0">
              <a:buNone/>
            </a:pPr>
            <a:r>
              <a:rPr lang="en-US" dirty="0" smtClean="0"/>
              <a:t>Normality test:</a:t>
            </a:r>
            <a:endParaRPr lang="en-IN" dirty="0" smtClean="0"/>
          </a:p>
          <a:p>
            <a:pPr marL="0" indent="0">
              <a:buNone/>
            </a:pPr>
            <a:r>
              <a:rPr lang="en-US" dirty="0" smtClean="0"/>
              <a:t>Null hypothesis(H0):data is normal</a:t>
            </a:r>
          </a:p>
          <a:p>
            <a:pPr marL="0" indent="0">
              <a:buNone/>
            </a:pPr>
            <a:r>
              <a:rPr lang="en-US" dirty="0" smtClean="0"/>
              <a:t>Alternate hypothesis(H1):data is not normal</a:t>
            </a:r>
          </a:p>
          <a:p>
            <a:pPr marL="0" indent="0">
              <a:buNone/>
            </a:pPr>
            <a:r>
              <a:rPr lang="en-US" dirty="0" smtClean="0"/>
              <a:t>Normality test for east, west, north and south :as p-value is 0.227&gt;0.05</a:t>
            </a:r>
          </a:p>
          <a:p>
            <a:pPr marL="0" indent="0">
              <a:buNone/>
            </a:pPr>
            <a:r>
              <a:rPr lang="en-US" dirty="0" smtClean="0"/>
              <a:t>Hence we accept null hypothesis and conclude that data is normal</a:t>
            </a:r>
          </a:p>
          <a:p>
            <a:pPr marL="0" indent="0">
              <a:buNone/>
            </a:pPr>
            <a:r>
              <a:rPr lang="en-US" dirty="0" smtClean="0"/>
              <a:t>Chi-square test:</a:t>
            </a:r>
          </a:p>
          <a:p>
            <a:pPr marL="0" indent="0">
              <a:buNone/>
            </a:pPr>
            <a:r>
              <a:rPr lang="en-US" dirty="0" smtClean="0"/>
              <a:t>H0:all averages are same</a:t>
            </a:r>
          </a:p>
          <a:p>
            <a:pPr marL="0" indent="0">
              <a:buNone/>
            </a:pPr>
            <a:r>
              <a:rPr lang="en-US" dirty="0" smtClean="0"/>
              <a:t>H1:atleast 1 is different</a:t>
            </a:r>
          </a:p>
          <a:p>
            <a:pPr marL="0" indent="0">
              <a:buNone/>
            </a:pPr>
            <a:r>
              <a:rPr lang="en-US" dirty="0" smtClean="0"/>
              <a:t>From cross tabulation and chi-square test the p-value is 0.674 </a:t>
            </a:r>
            <a:r>
              <a:rPr lang="en-US" dirty="0"/>
              <a:t>&gt;</a:t>
            </a:r>
            <a:r>
              <a:rPr lang="en-US" dirty="0" smtClean="0"/>
              <a:t> 0.05 ,hence we accept H1,and conclude that averages are same</a:t>
            </a:r>
          </a:p>
          <a:p>
            <a:pPr marL="0" indent="0">
              <a:buNone/>
            </a:pPr>
            <a:r>
              <a:rPr lang="en-US" dirty="0" smtClean="0"/>
              <a:t>As per results we can say that the proportion male and female buying is s</a:t>
            </a:r>
          </a:p>
          <a:p>
            <a:pPr marL="0" indent="0">
              <a:buNone/>
            </a:pPr>
            <a:r>
              <a:rPr lang="en-US" dirty="0" smtClean="0"/>
              <a:t>similar. </a:t>
            </a:r>
          </a:p>
        </p:txBody>
      </p:sp>
    </p:spTree>
    <p:extLst>
      <p:ext uri="{BB962C8B-B14F-4D97-AF65-F5344CB8AC3E}">
        <p14:creationId xmlns:p14="http://schemas.microsoft.com/office/powerpoint/2010/main" val="3564920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TeleCall</a:t>
            </a:r>
            <a:r>
              <a:rPr lang="en-US" dirty="0" smtClean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 smtClean="0"/>
              <a:t>5% </a:t>
            </a:r>
            <a:r>
              <a:rPr lang="en-US" dirty="0" smtClean="0"/>
              <a:t>significance level and help the manager draw appropriate inferences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Minitab File: </a:t>
            </a:r>
            <a:r>
              <a:rPr lang="en-US" b="1" dirty="0" smtClean="0"/>
              <a:t>CustomerOrderForm.mtw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Fantaloons</a:t>
            </a:r>
            <a:r>
              <a:rPr lang="en-US" dirty="0" smtClean="0"/>
              <a:t> Sales managers commented that </a:t>
            </a:r>
            <a:r>
              <a:rPr lang="en-US" i="1" dirty="0" smtClean="0"/>
              <a:t>% </a:t>
            </a:r>
            <a:r>
              <a:rPr lang="en-US" dirty="0" smtClean="0"/>
              <a:t>of males versus females walking in to the store differ based on day of the week. Analyze the data and determine whether there is evidence at </a:t>
            </a:r>
            <a:r>
              <a:rPr lang="en-US" i="1" dirty="0"/>
              <a:t>5</a:t>
            </a:r>
            <a:r>
              <a:rPr lang="en-US" i="1" dirty="0" smtClean="0"/>
              <a:t> % </a:t>
            </a:r>
            <a:r>
              <a:rPr lang="en-US" dirty="0" smtClean="0"/>
              <a:t>significance level to support this hypothesis.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Minitab File: </a:t>
            </a:r>
            <a:r>
              <a:rPr lang="en-US" b="1" dirty="0" smtClean="0"/>
              <a:t>Fantaloons.mtw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1152</Words>
  <Application>Microsoft Office PowerPoint</Application>
  <PresentationFormat>On-screen Show (4:3)</PresentationFormat>
  <Paragraphs>212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Hypothesis Testing Exercise</vt:lpstr>
      <vt:lpstr>PowerPoint Presentation</vt:lpstr>
      <vt:lpstr>PowerPoint Presentation</vt:lpstr>
      <vt:lpstr>Hypothesis Testing Exercise</vt:lpstr>
      <vt:lpstr>PowerPoint Presentation</vt:lpstr>
      <vt:lpstr>PowerPoint Presentation</vt:lpstr>
      <vt:lpstr>Hypothesis Testing Exercise</vt:lpstr>
      <vt:lpstr>PowerPoint Presentation</vt:lpstr>
      <vt:lpstr>Hypothesis Testing Exercise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Rajesh</cp:lastModifiedBy>
  <cp:revision>14</cp:revision>
  <dcterms:created xsi:type="dcterms:W3CDTF">2015-11-14T12:07:48Z</dcterms:created>
  <dcterms:modified xsi:type="dcterms:W3CDTF">2021-01-22T14:22:48Z</dcterms:modified>
</cp:coreProperties>
</file>