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5" r:id="rId8"/>
    <p:sldId id="306" r:id="rId9"/>
    <p:sldId id="315" r:id="rId10"/>
    <p:sldId id="307" r:id="rId11"/>
    <p:sldId id="308" r:id="rId12"/>
    <p:sldId id="313" r:id="rId13"/>
    <p:sldId id="309" r:id="rId14"/>
    <p:sldId id="310" r:id="rId15"/>
    <p:sldId id="311" r:id="rId16"/>
    <p:sldId id="314"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076B03-2CDD-4EB0-9947-6CD0F548D252}">
          <p14:sldIdLst>
            <p14:sldId id="298"/>
            <p14:sldId id="300"/>
            <p14:sldId id="301"/>
            <p14:sldId id="305"/>
            <p14:sldId id="306"/>
            <p14:sldId id="315"/>
            <p14:sldId id="307"/>
            <p14:sldId id="308"/>
            <p14:sldId id="313"/>
            <p14:sldId id="309"/>
            <p14:sldId id="310"/>
            <p14:sldId id="311"/>
            <p14:sldId id="314"/>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44" autoAdjust="0"/>
    <p:restoredTop sz="94619" autoAdjust="0"/>
  </p:normalViewPr>
  <p:slideViewPr>
    <p:cSldViewPr snapToGrid="0">
      <p:cViewPr>
        <p:scale>
          <a:sx n="75" d="100"/>
          <a:sy n="75" d="100"/>
        </p:scale>
        <p:origin x="27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Statistics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Anjali Pal</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dirty="0"/>
              <a:t>Code – Part 2</a:t>
            </a:r>
          </a:p>
        </p:txBody>
      </p:sp>
      <p:pic>
        <p:nvPicPr>
          <p:cNvPr id="6" name="Picture 5">
            <a:extLst>
              <a:ext uri="{FF2B5EF4-FFF2-40B4-BE49-F238E27FC236}">
                <a16:creationId xmlns:a16="http://schemas.microsoft.com/office/drawing/2014/main" id="{14D8B89C-A673-4D1F-B340-AA2745315CD7}"/>
              </a:ext>
            </a:extLst>
          </p:cNvPr>
          <p:cNvPicPr>
            <a:picLocks noChangeAspect="1"/>
          </p:cNvPicPr>
          <p:nvPr/>
        </p:nvPicPr>
        <p:blipFill rotWithShape="1">
          <a:blip r:embed="rId3"/>
          <a:srcRect l="25174" t="25770" r="47167" b="42349"/>
          <a:stretch/>
        </p:blipFill>
        <p:spPr>
          <a:xfrm>
            <a:off x="1388827" y="2538127"/>
            <a:ext cx="4707173" cy="3074355"/>
          </a:xfrm>
          <a:prstGeom prst="rect">
            <a:avLst/>
          </a:prstGeom>
        </p:spPr>
      </p:pic>
      <p:pic>
        <p:nvPicPr>
          <p:cNvPr id="8" name="Picture 7">
            <a:extLst>
              <a:ext uri="{FF2B5EF4-FFF2-40B4-BE49-F238E27FC236}">
                <a16:creationId xmlns:a16="http://schemas.microsoft.com/office/drawing/2014/main" id="{B9D21B0D-9D22-48BC-B96C-132B70DD9049}"/>
              </a:ext>
            </a:extLst>
          </p:cNvPr>
          <p:cNvPicPr>
            <a:picLocks noChangeAspect="1"/>
          </p:cNvPicPr>
          <p:nvPr/>
        </p:nvPicPr>
        <p:blipFill rotWithShape="1">
          <a:blip r:embed="rId4"/>
          <a:srcRect l="25326" t="25322" r="45761" b="31140"/>
          <a:stretch/>
        </p:blipFill>
        <p:spPr>
          <a:xfrm>
            <a:off x="6387548" y="2056915"/>
            <a:ext cx="4768132" cy="4036780"/>
          </a:xfrm>
          <a:prstGeom prst="rect">
            <a:avLst/>
          </a:prstGeom>
        </p:spPr>
      </p:pic>
      <p:sp>
        <p:nvSpPr>
          <p:cNvPr id="3" name="TextBox 2">
            <a:extLst>
              <a:ext uri="{FF2B5EF4-FFF2-40B4-BE49-F238E27FC236}">
                <a16:creationId xmlns:a16="http://schemas.microsoft.com/office/drawing/2014/main" id="{B3415534-5582-4DC7-B691-B91A8B3375AC}"/>
              </a:ext>
            </a:extLst>
          </p:cNvPr>
          <p:cNvSpPr txBox="1"/>
          <p:nvPr/>
        </p:nvSpPr>
        <p:spPr>
          <a:xfrm>
            <a:off x="1219200" y="2056915"/>
            <a:ext cx="4876800" cy="864085"/>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08700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dirty="0"/>
              <a:t>Code – Part 3</a:t>
            </a:r>
          </a:p>
        </p:txBody>
      </p:sp>
      <p:pic>
        <p:nvPicPr>
          <p:cNvPr id="7" name="Picture 6">
            <a:extLst>
              <a:ext uri="{FF2B5EF4-FFF2-40B4-BE49-F238E27FC236}">
                <a16:creationId xmlns:a16="http://schemas.microsoft.com/office/drawing/2014/main" id="{7520FFF3-FC7C-44FF-BD37-AF47B8A02B4E}"/>
              </a:ext>
            </a:extLst>
          </p:cNvPr>
          <p:cNvPicPr>
            <a:picLocks noChangeAspect="1"/>
          </p:cNvPicPr>
          <p:nvPr/>
        </p:nvPicPr>
        <p:blipFill rotWithShape="1">
          <a:blip r:embed="rId3"/>
          <a:srcRect l="25435" t="39029" r="38478" b="32165"/>
          <a:stretch/>
        </p:blipFill>
        <p:spPr>
          <a:xfrm>
            <a:off x="6079112" y="2462002"/>
            <a:ext cx="5076568" cy="2560572"/>
          </a:xfrm>
          <a:prstGeom prst="rect">
            <a:avLst/>
          </a:prstGeom>
        </p:spPr>
      </p:pic>
      <p:pic>
        <p:nvPicPr>
          <p:cNvPr id="5" name="Picture 4">
            <a:extLst>
              <a:ext uri="{FF2B5EF4-FFF2-40B4-BE49-F238E27FC236}">
                <a16:creationId xmlns:a16="http://schemas.microsoft.com/office/drawing/2014/main" id="{1E10576E-BB23-49EC-9107-B333670CA8BE}"/>
              </a:ext>
            </a:extLst>
          </p:cNvPr>
          <p:cNvPicPr>
            <a:picLocks noChangeAspect="1"/>
          </p:cNvPicPr>
          <p:nvPr/>
        </p:nvPicPr>
        <p:blipFill rotWithShape="1">
          <a:blip r:embed="rId4"/>
          <a:srcRect l="4565" t="15635" r="63152" b="50000"/>
          <a:stretch/>
        </p:blipFill>
        <p:spPr>
          <a:xfrm>
            <a:off x="1217764" y="2292625"/>
            <a:ext cx="4725293" cy="2828016"/>
          </a:xfrm>
          <a:prstGeom prst="rect">
            <a:avLst/>
          </a:prstGeom>
        </p:spPr>
      </p:pic>
    </p:spTree>
    <p:extLst>
      <p:ext uri="{BB962C8B-B14F-4D97-AF65-F5344CB8AC3E}">
        <p14:creationId xmlns:p14="http://schemas.microsoft.com/office/powerpoint/2010/main" val="233212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dirty="0"/>
              <a:t>Results</a:t>
            </a:r>
          </a:p>
        </p:txBody>
      </p:sp>
      <p:sp>
        <p:nvSpPr>
          <p:cNvPr id="3" name="TextBox 2">
            <a:extLst>
              <a:ext uri="{FF2B5EF4-FFF2-40B4-BE49-F238E27FC236}">
                <a16:creationId xmlns:a16="http://schemas.microsoft.com/office/drawing/2014/main" id="{DD698DA4-A8C2-4D67-BBBF-CC9F30EA9563}"/>
              </a:ext>
            </a:extLst>
          </p:cNvPr>
          <p:cNvSpPr txBox="1"/>
          <p:nvPr/>
        </p:nvSpPr>
        <p:spPr>
          <a:xfrm>
            <a:off x="1285461" y="2107096"/>
            <a:ext cx="9870219" cy="1754326"/>
          </a:xfrm>
          <a:prstGeom prst="rect">
            <a:avLst/>
          </a:prstGeom>
          <a:noFill/>
        </p:spPr>
        <p:txBody>
          <a:bodyPr wrap="square" rtlCol="0">
            <a:spAutoFit/>
          </a:bodyPr>
          <a:lstStyle/>
          <a:p>
            <a:pPr marL="285750" indent="-285750">
              <a:buFont typeface="Arial" panose="020B0604020202020204" pitchFamily="34" charset="0"/>
              <a:buChar char="•"/>
            </a:pPr>
            <a:r>
              <a:rPr lang="en-IN" dirty="0"/>
              <a:t>Expected Frequencies are: [ [ 7.68 9.12 9.12 11.04 11.04]</a:t>
            </a:r>
          </a:p>
          <a:p>
            <a:pPr marL="285750" indent="-285750">
              <a:buFont typeface="Arial" panose="020B0604020202020204" pitchFamily="34" charset="0"/>
              <a:buChar char="•"/>
            </a:pPr>
            <a:r>
              <a:rPr lang="en-IN" dirty="0"/>
              <a:t>			     [ 8.32 9.88 9.88 11.96 11.96] ]</a:t>
            </a:r>
          </a:p>
          <a:p>
            <a:pPr marL="285750" indent="-285750">
              <a:buFont typeface="Arial" panose="020B0604020202020204" pitchFamily="34" charset="0"/>
              <a:buChar char="•"/>
            </a:pPr>
            <a:r>
              <a:rPr lang="en-IN" dirty="0"/>
              <a:t>The Chi Square calculated value is 1.994220</a:t>
            </a:r>
          </a:p>
          <a:p>
            <a:pPr marL="285750" indent="-285750">
              <a:buFont typeface="Arial" panose="020B0604020202020204" pitchFamily="34" charset="0"/>
              <a:buChar char="•"/>
            </a:pPr>
            <a:r>
              <a:rPr lang="en-IN" dirty="0"/>
              <a:t>The Chi Square tabulated value is 9.4877</a:t>
            </a:r>
          </a:p>
          <a:p>
            <a:pPr marL="285750" indent="-285750">
              <a:buFont typeface="Arial" panose="020B0604020202020204" pitchFamily="34" charset="0"/>
              <a:buChar char="•"/>
            </a:pPr>
            <a:r>
              <a:rPr lang="en-IN" dirty="0"/>
              <a:t>The p value is 0.7368</a:t>
            </a:r>
          </a:p>
          <a:p>
            <a:pPr marL="285750" indent="-285750">
              <a:buFont typeface="Arial" panose="020B0604020202020204" pitchFamily="34" charset="0"/>
              <a:buChar char="•"/>
            </a:pPr>
            <a:r>
              <a:rPr lang="en-IN" dirty="0"/>
              <a:t>The degrees of freedom are 4</a:t>
            </a:r>
          </a:p>
        </p:txBody>
      </p:sp>
    </p:spTree>
    <p:extLst>
      <p:ext uri="{BB962C8B-B14F-4D97-AF65-F5344CB8AC3E}">
        <p14:creationId xmlns:p14="http://schemas.microsoft.com/office/powerpoint/2010/main" val="2721688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dirty="0"/>
              <a:t>Inference</a:t>
            </a:r>
          </a:p>
        </p:txBody>
      </p:sp>
      <p:sp>
        <p:nvSpPr>
          <p:cNvPr id="3" name="TextBox 2">
            <a:extLst>
              <a:ext uri="{FF2B5EF4-FFF2-40B4-BE49-F238E27FC236}">
                <a16:creationId xmlns:a16="http://schemas.microsoft.com/office/drawing/2014/main" id="{DD698DA4-A8C2-4D67-BBBF-CC9F30EA9563}"/>
              </a:ext>
            </a:extLst>
          </p:cNvPr>
          <p:cNvSpPr txBox="1"/>
          <p:nvPr/>
        </p:nvSpPr>
        <p:spPr>
          <a:xfrm>
            <a:off x="1285461" y="2107096"/>
            <a:ext cx="9870219" cy="2308324"/>
          </a:xfrm>
          <a:prstGeom prst="rect">
            <a:avLst/>
          </a:prstGeom>
          <a:noFill/>
        </p:spPr>
        <p:txBody>
          <a:bodyPr wrap="square" rtlCol="0">
            <a:spAutoFit/>
          </a:bodyPr>
          <a:lstStyle/>
          <a:p>
            <a:pPr marL="285750" indent="-285750">
              <a:buFont typeface="Arial" panose="020B0604020202020204" pitchFamily="34" charset="0"/>
              <a:buChar char="•"/>
            </a:pPr>
            <a:r>
              <a:rPr lang="en-IN" dirty="0"/>
              <a:t>The Chi Square calculated is less than Chi Square tabulated, so, we can say that we fail to reject the null hypothesis at 5% level of significance and conclude that there is no relationship between the Students and Outcome i.e. Students and Outcome is independent.   </a:t>
            </a:r>
          </a:p>
          <a:p>
            <a:pPr marL="285750" indent="-285750">
              <a:buFont typeface="Arial" panose="020B0604020202020204" pitchFamily="34" charset="0"/>
              <a:buChar char="•"/>
            </a:pPr>
            <a:r>
              <a:rPr lang="en-IN" dirty="0"/>
              <a:t>Also, the p value of the Chi Square test is 0.7368 which is greater than 0.05, we may conclude that so, we can say that we fail to reject the null hypothesis at 5% level of significance and conclude that there is no relationship between the Students and Outcome i.e. Students and Outcome is independent.   </a:t>
            </a:r>
          </a:p>
          <a:p>
            <a:endParaRPr lang="en-IN" dirty="0"/>
          </a:p>
        </p:txBody>
      </p:sp>
    </p:spTree>
    <p:extLst>
      <p:ext uri="{BB962C8B-B14F-4D97-AF65-F5344CB8AC3E}">
        <p14:creationId xmlns:p14="http://schemas.microsoft.com/office/powerpoint/2010/main" val="2116718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6C98CC-8656-4842-A29B-3C48804A833A}"/>
              </a:ext>
            </a:extLst>
          </p:cNvPr>
          <p:cNvSpPr/>
          <p:nvPr/>
        </p:nvSpPr>
        <p:spPr>
          <a:xfrm>
            <a:off x="4095767" y="2551837"/>
            <a:ext cx="3771865"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3746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Contents</a:t>
            </a:r>
          </a:p>
        </p:txBody>
      </p:sp>
      <p:sp>
        <p:nvSpPr>
          <p:cNvPr id="5" name="Content Placeholder 4">
            <a:extLst>
              <a:ext uri="{FF2B5EF4-FFF2-40B4-BE49-F238E27FC236}">
                <a16:creationId xmlns:a16="http://schemas.microsoft.com/office/drawing/2014/main" id="{09452F15-8FDF-4C53-8760-37FA5681BA3D}"/>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IN" dirty="0"/>
              <a:t>Problem Statement</a:t>
            </a:r>
          </a:p>
          <a:p>
            <a:pPr>
              <a:buFont typeface="Arial" panose="020B0604020202020204" pitchFamily="34" charset="0"/>
              <a:buChar char="•"/>
            </a:pPr>
            <a:r>
              <a:rPr lang="en-IN" dirty="0"/>
              <a:t>Dataset description</a:t>
            </a:r>
          </a:p>
          <a:p>
            <a:pPr>
              <a:buFont typeface="Arial" panose="020B0604020202020204" pitchFamily="34" charset="0"/>
              <a:buChar char="•"/>
            </a:pPr>
            <a:r>
              <a:rPr lang="en-IN" dirty="0"/>
              <a:t>Tests Used</a:t>
            </a:r>
          </a:p>
          <a:p>
            <a:pPr>
              <a:buFont typeface="Arial" panose="020B0604020202020204" pitchFamily="34" charset="0"/>
              <a:buChar char="•"/>
            </a:pPr>
            <a:r>
              <a:rPr lang="en-IN" dirty="0"/>
              <a:t>Assumptions</a:t>
            </a:r>
          </a:p>
          <a:p>
            <a:pPr>
              <a:buFont typeface="Arial" panose="020B0604020202020204" pitchFamily="34" charset="0"/>
              <a:buChar char="•"/>
            </a:pPr>
            <a:r>
              <a:rPr lang="en-IN" dirty="0"/>
              <a:t>Methodology</a:t>
            </a:r>
          </a:p>
          <a:p>
            <a:pPr>
              <a:buFont typeface="Arial" panose="020B0604020202020204" pitchFamily="34" charset="0"/>
              <a:buChar char="•"/>
            </a:pPr>
            <a:r>
              <a:rPr lang="en-IN" dirty="0"/>
              <a:t>Code </a:t>
            </a:r>
          </a:p>
          <a:p>
            <a:pPr>
              <a:buFont typeface="Arial" panose="020B0604020202020204" pitchFamily="34" charset="0"/>
              <a:buChar char="•"/>
            </a:pPr>
            <a:r>
              <a:rPr lang="en-IN" dirty="0"/>
              <a:t>Setting up hypothesis</a:t>
            </a:r>
          </a:p>
          <a:p>
            <a:pPr>
              <a:buFont typeface="Arial" panose="020B0604020202020204" pitchFamily="34" charset="0"/>
              <a:buChar char="•"/>
            </a:pPr>
            <a:r>
              <a:rPr lang="en-IN" dirty="0"/>
              <a:t>Results</a:t>
            </a:r>
          </a:p>
          <a:p>
            <a:pPr>
              <a:buFont typeface="Arial" panose="020B0604020202020204" pitchFamily="34" charset="0"/>
              <a:buChar char="•"/>
            </a:pPr>
            <a:r>
              <a:rPr lang="en-IN" dirty="0"/>
              <a:t>Inferences</a:t>
            </a:r>
          </a:p>
          <a:p>
            <a:endParaRPr lang="en-IN"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Problem Statement</a:t>
            </a:r>
          </a:p>
        </p:txBody>
      </p:sp>
      <p:sp>
        <p:nvSpPr>
          <p:cNvPr id="5" name="Content Placeholder 4">
            <a:extLst>
              <a:ext uri="{FF2B5EF4-FFF2-40B4-BE49-F238E27FC236}">
                <a16:creationId xmlns:a16="http://schemas.microsoft.com/office/drawing/2014/main" id="{DD91C02C-5A61-457A-8D47-3BC1F42A3448}"/>
              </a:ext>
            </a:extLst>
          </p:cNvPr>
          <p:cNvSpPr>
            <a:spLocks noGrp="1"/>
          </p:cNvSpPr>
          <p:nvPr>
            <p:ph idx="1"/>
          </p:nvPr>
        </p:nvSpPr>
        <p:spPr/>
        <p:txBody>
          <a:bodyPr>
            <a:normAutofit/>
          </a:bodyPr>
          <a:lstStyle/>
          <a:p>
            <a:pPr algn="l"/>
            <a:r>
              <a:rPr lang="en-IN" b="0" i="0" dirty="0">
                <a:solidFill>
                  <a:srgbClr val="67757C"/>
                </a:solidFill>
                <a:effectLst/>
                <a:latin typeface="Poppins"/>
              </a:rPr>
              <a:t>The aim of the project was to identify whether Students &amp; Outcome column has any correlation between them or not using the Chi-Square test.</a:t>
            </a:r>
          </a:p>
          <a:p>
            <a:pPr algn="l"/>
            <a:r>
              <a:rPr lang="en-IN" dirty="0">
                <a:solidFill>
                  <a:srgbClr val="67757C"/>
                </a:solidFill>
                <a:latin typeface="Poppins"/>
              </a:rPr>
              <a:t>This means that we need to test for independence between the two variables.</a:t>
            </a:r>
            <a:endParaRPr lang="en-IN" b="0" i="0" dirty="0">
              <a:solidFill>
                <a:srgbClr val="67757C"/>
              </a:solidFill>
              <a:effectLst/>
              <a:latin typeface="Poppins"/>
            </a:endParaRPr>
          </a:p>
          <a:p>
            <a:endParaRPr lang="en-IN" dirty="0"/>
          </a:p>
        </p:txBody>
      </p:sp>
    </p:spTree>
    <p:extLst>
      <p:ext uri="{BB962C8B-B14F-4D97-AF65-F5344CB8AC3E}">
        <p14:creationId xmlns:p14="http://schemas.microsoft.com/office/powerpoint/2010/main" val="343324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dirty="0"/>
              <a:t>Dataset description</a:t>
            </a:r>
          </a:p>
        </p:txBody>
      </p:sp>
      <p:sp>
        <p:nvSpPr>
          <p:cNvPr id="5" name="Content Placeholder 4">
            <a:extLst>
              <a:ext uri="{FF2B5EF4-FFF2-40B4-BE49-F238E27FC236}">
                <a16:creationId xmlns:a16="http://schemas.microsoft.com/office/drawing/2014/main" id="{DD91C02C-5A61-457A-8D47-3BC1F42A3448}"/>
              </a:ext>
            </a:extLst>
          </p:cNvPr>
          <p:cNvSpPr>
            <a:spLocks noGrp="1"/>
          </p:cNvSpPr>
          <p:nvPr>
            <p:ph idx="1"/>
          </p:nvPr>
        </p:nvSpPr>
        <p:spPr>
          <a:xfrm>
            <a:off x="1097280" y="2108201"/>
            <a:ext cx="7662407" cy="3760891"/>
          </a:xfrm>
        </p:spPr>
        <p:txBody>
          <a:bodyPr>
            <a:normAutofit/>
          </a:bodyPr>
          <a:lstStyle/>
          <a:p>
            <a:pPr algn="l"/>
            <a:r>
              <a:rPr lang="en-IN" b="0" i="0" dirty="0">
                <a:solidFill>
                  <a:srgbClr val="67757C"/>
                </a:solidFill>
                <a:effectLst/>
                <a:latin typeface="Poppins"/>
              </a:rPr>
              <a:t>The data provided contains two columns namely Students and Outcome Column.</a:t>
            </a:r>
          </a:p>
          <a:p>
            <a:pPr algn="l"/>
            <a:r>
              <a:rPr lang="en-IN" dirty="0">
                <a:solidFill>
                  <a:srgbClr val="67757C"/>
                </a:solidFill>
                <a:latin typeface="Poppins"/>
              </a:rPr>
              <a:t>Data has 2 columns and 100 rows.</a:t>
            </a:r>
            <a:endParaRPr lang="en-IN" b="0" i="0" dirty="0">
              <a:solidFill>
                <a:srgbClr val="67757C"/>
              </a:solidFill>
              <a:effectLst/>
              <a:latin typeface="Poppins"/>
            </a:endParaRPr>
          </a:p>
          <a:p>
            <a:pPr algn="l"/>
            <a:r>
              <a:rPr lang="en-IN" dirty="0">
                <a:solidFill>
                  <a:srgbClr val="67757C"/>
                </a:solidFill>
                <a:latin typeface="Poppins"/>
              </a:rPr>
              <a:t>The Student column had 5 unique students : Rose, Penny, John, Stewart, </a:t>
            </a:r>
            <a:r>
              <a:rPr lang="en-IN" dirty="0" err="1">
                <a:solidFill>
                  <a:srgbClr val="67757C"/>
                </a:solidFill>
                <a:latin typeface="Poppins"/>
              </a:rPr>
              <a:t>Micheal</a:t>
            </a:r>
            <a:r>
              <a:rPr lang="en-IN" dirty="0">
                <a:solidFill>
                  <a:srgbClr val="67757C"/>
                </a:solidFill>
                <a:latin typeface="Poppins"/>
              </a:rPr>
              <a:t>.</a:t>
            </a:r>
          </a:p>
          <a:p>
            <a:pPr algn="l"/>
            <a:r>
              <a:rPr lang="en-IN" b="0" i="0" dirty="0">
                <a:solidFill>
                  <a:srgbClr val="67757C"/>
                </a:solidFill>
                <a:effectLst/>
                <a:latin typeface="Poppins"/>
              </a:rPr>
              <a:t>The Outcome column had 2 unique outcomes: Pass or Fail</a:t>
            </a:r>
          </a:p>
          <a:p>
            <a:pPr algn="l"/>
            <a:r>
              <a:rPr lang="en-IN" b="0" i="0" dirty="0">
                <a:solidFill>
                  <a:srgbClr val="67757C"/>
                </a:solidFill>
                <a:effectLst/>
                <a:latin typeface="Poppins"/>
              </a:rPr>
              <a:t>First 5 rows of the dataset are shown on the right side of screen.</a:t>
            </a:r>
          </a:p>
          <a:p>
            <a:endParaRPr lang="en-IN" dirty="0"/>
          </a:p>
        </p:txBody>
      </p:sp>
      <p:pic>
        <p:nvPicPr>
          <p:cNvPr id="4" name="Picture 3">
            <a:extLst>
              <a:ext uri="{FF2B5EF4-FFF2-40B4-BE49-F238E27FC236}">
                <a16:creationId xmlns:a16="http://schemas.microsoft.com/office/drawing/2014/main" id="{22DD3066-7E8B-441E-871E-5E439140F73B}"/>
              </a:ext>
            </a:extLst>
          </p:cNvPr>
          <p:cNvPicPr>
            <a:picLocks noChangeAspect="1"/>
          </p:cNvPicPr>
          <p:nvPr/>
        </p:nvPicPr>
        <p:blipFill rotWithShape="1">
          <a:blip r:embed="rId3"/>
          <a:srcRect l="29639" t="33489" r="54337" b="41438"/>
          <a:stretch/>
        </p:blipFill>
        <p:spPr>
          <a:xfrm>
            <a:off x="8759687" y="2635161"/>
            <a:ext cx="3077155" cy="2706969"/>
          </a:xfrm>
          <a:prstGeom prst="rect">
            <a:avLst/>
          </a:prstGeom>
        </p:spPr>
      </p:pic>
    </p:spTree>
    <p:extLst>
      <p:ext uri="{BB962C8B-B14F-4D97-AF65-F5344CB8AC3E}">
        <p14:creationId xmlns:p14="http://schemas.microsoft.com/office/powerpoint/2010/main" val="93027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dirty="0"/>
              <a:t>Tests Used</a:t>
            </a:r>
          </a:p>
        </p:txBody>
      </p:sp>
      <p:sp>
        <p:nvSpPr>
          <p:cNvPr id="5" name="Content Placeholder 4">
            <a:extLst>
              <a:ext uri="{FF2B5EF4-FFF2-40B4-BE49-F238E27FC236}">
                <a16:creationId xmlns:a16="http://schemas.microsoft.com/office/drawing/2014/main" id="{DD91C02C-5A61-457A-8D47-3BC1F42A3448}"/>
              </a:ext>
            </a:extLst>
          </p:cNvPr>
          <p:cNvSpPr>
            <a:spLocks noGrp="1"/>
          </p:cNvSpPr>
          <p:nvPr>
            <p:ph idx="1"/>
          </p:nvPr>
        </p:nvSpPr>
        <p:spPr>
          <a:xfrm>
            <a:off x="1097281" y="2108201"/>
            <a:ext cx="10058400" cy="3760891"/>
          </a:xfrm>
        </p:spPr>
        <p:txBody>
          <a:bodyPr>
            <a:normAutofit/>
          </a:bodyPr>
          <a:lstStyle/>
          <a:p>
            <a:pPr algn="l"/>
            <a:r>
              <a:rPr lang="en-IN" b="0" i="0" dirty="0">
                <a:solidFill>
                  <a:srgbClr val="67757C"/>
                </a:solidFill>
                <a:effectLst/>
                <a:latin typeface="Poppins"/>
              </a:rPr>
              <a:t>We’ll use Chi Square Test for Independence to solve this question.</a:t>
            </a:r>
          </a:p>
          <a:p>
            <a:pPr algn="l"/>
            <a:r>
              <a:rPr lang="en-IN" dirty="0">
                <a:solidFill>
                  <a:srgbClr val="67757C"/>
                </a:solidFill>
                <a:latin typeface="Poppins"/>
              </a:rPr>
              <a:t>The Chi-square test of independence is a statistical hypothesis test used to determine whether two categorical/nominal variables are likely to be related or not.</a:t>
            </a:r>
          </a:p>
          <a:p>
            <a:pPr algn="l"/>
            <a:r>
              <a:rPr lang="en-IN" dirty="0">
                <a:solidFill>
                  <a:srgbClr val="67757C"/>
                </a:solidFill>
                <a:latin typeface="Poppins"/>
              </a:rPr>
              <a:t>Hypothesis for this test:</a:t>
            </a:r>
          </a:p>
          <a:p>
            <a:pPr algn="l"/>
            <a:r>
              <a:rPr lang="en-IN" dirty="0">
                <a:solidFill>
                  <a:srgbClr val="67757C"/>
                </a:solidFill>
                <a:latin typeface="Poppins"/>
              </a:rPr>
              <a:t>Null Hypothesis, H</a:t>
            </a:r>
            <a:r>
              <a:rPr lang="en-IN" baseline="-25000" dirty="0">
                <a:solidFill>
                  <a:srgbClr val="67757C"/>
                </a:solidFill>
                <a:latin typeface="Poppins"/>
              </a:rPr>
              <a:t>0</a:t>
            </a:r>
            <a:r>
              <a:rPr lang="en-IN" dirty="0">
                <a:solidFill>
                  <a:srgbClr val="67757C"/>
                </a:solidFill>
                <a:latin typeface="Poppins"/>
              </a:rPr>
              <a:t>: There is no relationship between the two variables i.e. the variables are independent.</a:t>
            </a:r>
          </a:p>
          <a:p>
            <a:r>
              <a:rPr lang="en-IN" dirty="0">
                <a:solidFill>
                  <a:srgbClr val="67757C"/>
                </a:solidFill>
                <a:latin typeface="Poppins"/>
              </a:rPr>
              <a:t>Alternative Hypothesis, H</a:t>
            </a:r>
            <a:r>
              <a:rPr lang="en-IN" baseline="-25000" dirty="0">
                <a:solidFill>
                  <a:srgbClr val="67757C"/>
                </a:solidFill>
                <a:latin typeface="Poppins"/>
              </a:rPr>
              <a:t>1</a:t>
            </a:r>
            <a:r>
              <a:rPr lang="en-IN" dirty="0">
                <a:solidFill>
                  <a:srgbClr val="67757C"/>
                </a:solidFill>
                <a:latin typeface="Poppins"/>
              </a:rPr>
              <a:t>: There is relationship between the two variables i.e. the variables are dependent.</a:t>
            </a:r>
          </a:p>
          <a:p>
            <a:pPr algn="l"/>
            <a:endParaRPr lang="en-IN" dirty="0">
              <a:solidFill>
                <a:srgbClr val="67757C"/>
              </a:solidFill>
              <a:latin typeface="Poppins"/>
            </a:endParaRPr>
          </a:p>
        </p:txBody>
      </p:sp>
    </p:spTree>
    <p:extLst>
      <p:ext uri="{BB962C8B-B14F-4D97-AF65-F5344CB8AC3E}">
        <p14:creationId xmlns:p14="http://schemas.microsoft.com/office/powerpoint/2010/main" val="294125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dirty="0"/>
              <a:t>Assumptions</a:t>
            </a:r>
          </a:p>
        </p:txBody>
      </p:sp>
      <p:sp>
        <p:nvSpPr>
          <p:cNvPr id="5" name="Content Placeholder 4">
            <a:extLst>
              <a:ext uri="{FF2B5EF4-FFF2-40B4-BE49-F238E27FC236}">
                <a16:creationId xmlns:a16="http://schemas.microsoft.com/office/drawing/2014/main" id="{DD91C02C-5A61-457A-8D47-3BC1F42A3448}"/>
              </a:ext>
            </a:extLst>
          </p:cNvPr>
          <p:cNvSpPr>
            <a:spLocks noGrp="1"/>
          </p:cNvSpPr>
          <p:nvPr>
            <p:ph idx="1"/>
          </p:nvPr>
        </p:nvSpPr>
        <p:spPr>
          <a:xfrm>
            <a:off x="1097281" y="2108201"/>
            <a:ext cx="10058400" cy="3760891"/>
          </a:xfrm>
        </p:spPr>
        <p:txBody>
          <a:bodyPr>
            <a:normAutofit/>
          </a:bodyPr>
          <a:lstStyle/>
          <a:p>
            <a:pPr marL="0" indent="0" algn="l">
              <a:buNone/>
            </a:pPr>
            <a:r>
              <a:rPr lang="en-IN" b="0" i="0" dirty="0">
                <a:solidFill>
                  <a:srgbClr val="67757C"/>
                </a:solidFill>
                <a:effectLst/>
                <a:latin typeface="Poppins"/>
              </a:rPr>
              <a:t>Assumptions for chi square test for </a:t>
            </a:r>
            <a:r>
              <a:rPr lang="en-IN" dirty="0">
                <a:solidFill>
                  <a:srgbClr val="67757C"/>
                </a:solidFill>
                <a:latin typeface="Poppins"/>
              </a:rPr>
              <a:t>independence are:</a:t>
            </a:r>
          </a:p>
          <a:p>
            <a:pPr>
              <a:buFont typeface="Arial" panose="020B0604020202020204" pitchFamily="34" charset="0"/>
              <a:buChar char="•"/>
            </a:pPr>
            <a:r>
              <a:rPr lang="en-IN" dirty="0">
                <a:solidFill>
                  <a:srgbClr val="67757C"/>
                </a:solidFill>
                <a:latin typeface="Poppins"/>
              </a:rPr>
              <a:t>The data in the cells should be frequencies, or counts of cases</a:t>
            </a:r>
          </a:p>
          <a:p>
            <a:pPr>
              <a:buFont typeface="Arial" panose="020B0604020202020204" pitchFamily="34" charset="0"/>
              <a:buChar char="•"/>
            </a:pPr>
            <a:r>
              <a:rPr lang="en-IN" dirty="0">
                <a:solidFill>
                  <a:srgbClr val="67757C"/>
                </a:solidFill>
                <a:latin typeface="Poppins"/>
              </a:rPr>
              <a:t>The levels (or categories) of the variables are mutually exclusive. </a:t>
            </a:r>
          </a:p>
          <a:p>
            <a:pPr>
              <a:buFont typeface="Arial" panose="020B0604020202020204" pitchFamily="34" charset="0"/>
              <a:buChar char="•"/>
            </a:pPr>
            <a:r>
              <a:rPr lang="en-IN" dirty="0">
                <a:solidFill>
                  <a:srgbClr val="67757C"/>
                </a:solidFill>
                <a:latin typeface="Poppins"/>
              </a:rPr>
              <a:t>The study groups must be independent</a:t>
            </a:r>
          </a:p>
          <a:p>
            <a:pPr>
              <a:buFont typeface="Arial" panose="020B0604020202020204" pitchFamily="34" charset="0"/>
              <a:buChar char="•"/>
            </a:pPr>
            <a:r>
              <a:rPr lang="en-IN" dirty="0">
                <a:solidFill>
                  <a:srgbClr val="67757C"/>
                </a:solidFill>
                <a:latin typeface="Poppins"/>
              </a:rPr>
              <a:t>There are 2 variables, and both are measured as categories, usually at the nominal level. However, data may be ordinal data. Interval or ratio data that have been collapsed into ordinal categories may also be used. </a:t>
            </a:r>
          </a:p>
          <a:p>
            <a:pPr>
              <a:buFont typeface="Arial" panose="020B0604020202020204" pitchFamily="34" charset="0"/>
              <a:buChar char="•"/>
            </a:pPr>
            <a:r>
              <a:rPr lang="en-IN" dirty="0">
                <a:solidFill>
                  <a:srgbClr val="67757C"/>
                </a:solidFill>
                <a:latin typeface="Poppins"/>
              </a:rPr>
              <a:t>Cell values should not be less than 5</a:t>
            </a:r>
          </a:p>
          <a:p>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74605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dirty="0"/>
              <a:t>Methodology</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DD91C02C-5A61-457A-8D47-3BC1F42A3448}"/>
                  </a:ext>
                </a:extLst>
              </p:cNvPr>
              <p:cNvSpPr>
                <a:spLocks noGrp="1"/>
              </p:cNvSpPr>
              <p:nvPr>
                <p:ph idx="1"/>
              </p:nvPr>
            </p:nvSpPr>
            <p:spPr>
              <a:xfrm>
                <a:off x="1097281" y="2108201"/>
                <a:ext cx="10058400" cy="3760891"/>
              </a:xfrm>
            </p:spPr>
            <p:txBody>
              <a:bodyPr>
                <a:normAutofit lnSpcReduction="10000"/>
              </a:bodyPr>
              <a:lstStyle/>
              <a:p>
                <a:pPr algn="l"/>
                <a:r>
                  <a:rPr lang="en-IN" b="0" i="0" dirty="0">
                    <a:solidFill>
                      <a:srgbClr val="67757C"/>
                    </a:solidFill>
                    <a:effectLst/>
                    <a:latin typeface="Poppins"/>
                  </a:rPr>
                  <a:t>For Chi square test of independence, we first create a contingency table.</a:t>
                </a:r>
              </a:p>
              <a:p>
                <a:pPr algn="l"/>
                <a:r>
                  <a:rPr lang="en-IN" dirty="0">
                    <a:solidFill>
                      <a:srgbClr val="67757C"/>
                    </a:solidFill>
                    <a:latin typeface="Poppins"/>
                  </a:rPr>
                  <a:t>Contingency Table is a table showing the distribution of one variable in rows and another in columns</a:t>
                </a:r>
              </a:p>
              <a:p>
                <a:pPr algn="l"/>
                <a:r>
                  <a:rPr lang="en-IN" dirty="0">
                    <a:solidFill>
                      <a:srgbClr val="67757C"/>
                    </a:solidFill>
                    <a:latin typeface="Poppins"/>
                  </a:rPr>
                  <a:t>Expected frequency = (row sum * column sum) / table sum</a:t>
                </a:r>
              </a:p>
              <a:p>
                <a:pPr algn="l"/>
                <a:r>
                  <a:rPr lang="en-IN" dirty="0">
                    <a:solidFill>
                      <a:srgbClr val="67757C"/>
                    </a:solidFill>
                    <a:latin typeface="Poppins"/>
                  </a:rPr>
                  <a:t>Using this table and Chi square formula: </a:t>
                </a:r>
                <a14:m>
                  <m:oMath xmlns:m="http://schemas.openxmlformats.org/officeDocument/2006/math">
                    <m:sSup>
                      <m:sSupPr>
                        <m:ctrlPr>
                          <a:rPr lang="en-IN" sz="2400" i="1" smtClean="0">
                            <a:solidFill>
                              <a:srgbClr val="67757C"/>
                            </a:solidFill>
                            <a:latin typeface="Cambria Math" panose="02040503050406030204" pitchFamily="18" charset="0"/>
                          </a:rPr>
                        </m:ctrlPr>
                      </m:sSupPr>
                      <m:e>
                        <m:r>
                          <a:rPr lang="en-IN" sz="2400" i="1" smtClean="0">
                            <a:solidFill>
                              <a:srgbClr val="67757C"/>
                            </a:solidFill>
                            <a:latin typeface="Cambria Math" panose="02040503050406030204" pitchFamily="18" charset="0"/>
                          </a:rPr>
                          <m:t>𝑥</m:t>
                        </m:r>
                      </m:e>
                      <m:sup>
                        <m:r>
                          <a:rPr lang="en-IN" sz="2400" i="1" smtClean="0">
                            <a:solidFill>
                              <a:srgbClr val="67757C"/>
                            </a:solidFill>
                            <a:latin typeface="Cambria Math" panose="02040503050406030204" pitchFamily="18" charset="0"/>
                          </a:rPr>
                          <m:t>2</m:t>
                        </m:r>
                      </m:sup>
                    </m:sSup>
                    <m:r>
                      <a:rPr lang="en-IN" sz="2400" i="1" smtClean="0">
                        <a:solidFill>
                          <a:srgbClr val="67757C"/>
                        </a:solidFill>
                        <a:latin typeface="Cambria Math" panose="02040503050406030204" pitchFamily="18" charset="0"/>
                      </a:rPr>
                      <m:t>=</m:t>
                    </m:r>
                    <m:r>
                      <a:rPr lang="en-IN" sz="2400" i="1" smtClean="0">
                        <a:solidFill>
                          <a:srgbClr val="67757C"/>
                        </a:solidFill>
                        <a:latin typeface="Cambria Math" panose="02040503050406030204" pitchFamily="18" charset="0"/>
                      </a:rPr>
                      <m:t>𝛴</m:t>
                    </m:r>
                    <m:f>
                      <m:fPr>
                        <m:ctrlPr>
                          <a:rPr lang="en-IN" sz="2400" i="1" smtClean="0">
                            <a:solidFill>
                              <a:srgbClr val="67757C"/>
                            </a:solidFill>
                            <a:latin typeface="Cambria Math" panose="02040503050406030204" pitchFamily="18" charset="0"/>
                          </a:rPr>
                        </m:ctrlPr>
                      </m:fPr>
                      <m:num>
                        <m:sSup>
                          <m:sSupPr>
                            <m:ctrlPr>
                              <a:rPr lang="en-IN" sz="2400" b="0" i="1" smtClean="0">
                                <a:solidFill>
                                  <a:srgbClr val="67757C"/>
                                </a:solidFill>
                                <a:latin typeface="Cambria Math" panose="02040503050406030204" pitchFamily="18" charset="0"/>
                              </a:rPr>
                            </m:ctrlPr>
                          </m:sSupPr>
                          <m:e>
                            <m:d>
                              <m:dPr>
                                <m:ctrlPr>
                                  <a:rPr lang="en-IN" sz="2400" b="0" i="1" smtClean="0">
                                    <a:solidFill>
                                      <a:srgbClr val="67757C"/>
                                    </a:solidFill>
                                    <a:latin typeface="Cambria Math" panose="02040503050406030204" pitchFamily="18" charset="0"/>
                                  </a:rPr>
                                </m:ctrlPr>
                              </m:dPr>
                              <m:e>
                                <m:r>
                                  <a:rPr lang="en-IN" sz="2400" b="0" i="1" smtClean="0">
                                    <a:solidFill>
                                      <a:srgbClr val="67757C"/>
                                    </a:solidFill>
                                    <a:latin typeface="Cambria Math" panose="02040503050406030204" pitchFamily="18" charset="0"/>
                                  </a:rPr>
                                  <m:t>𝑂</m:t>
                                </m:r>
                                <m:r>
                                  <a:rPr lang="en-IN" sz="2400" i="1" smtClean="0">
                                    <a:solidFill>
                                      <a:srgbClr val="67757C"/>
                                    </a:solidFill>
                                    <a:latin typeface="Cambria Math" panose="02040503050406030204" pitchFamily="18" charset="0"/>
                                  </a:rPr>
                                  <m:t>−</m:t>
                                </m:r>
                                <m:r>
                                  <a:rPr lang="en-IN" sz="2400" i="1" smtClean="0">
                                    <a:solidFill>
                                      <a:srgbClr val="67757C"/>
                                    </a:solidFill>
                                    <a:latin typeface="Cambria Math" panose="02040503050406030204" pitchFamily="18" charset="0"/>
                                  </a:rPr>
                                  <m:t>𝐸</m:t>
                                </m:r>
                              </m:e>
                            </m:d>
                          </m:e>
                          <m:sup>
                            <m:r>
                              <a:rPr lang="en-IN" sz="2400" b="0" i="1" smtClean="0">
                                <a:solidFill>
                                  <a:srgbClr val="67757C"/>
                                </a:solidFill>
                                <a:latin typeface="Cambria Math" panose="02040503050406030204" pitchFamily="18" charset="0"/>
                              </a:rPr>
                              <m:t>2</m:t>
                            </m:r>
                          </m:sup>
                        </m:sSup>
                      </m:num>
                      <m:den>
                        <m:r>
                          <a:rPr lang="en-IN" sz="2400" i="1" smtClean="0">
                            <a:solidFill>
                              <a:srgbClr val="67757C"/>
                            </a:solidFill>
                            <a:latin typeface="Cambria Math" panose="02040503050406030204" pitchFamily="18" charset="0"/>
                          </a:rPr>
                          <m:t>𝐸</m:t>
                        </m:r>
                      </m:den>
                    </m:f>
                  </m:oMath>
                </a14:m>
                <a:r>
                  <a:rPr lang="en-IN" sz="2400" dirty="0">
                    <a:solidFill>
                      <a:srgbClr val="67757C"/>
                    </a:solidFill>
                    <a:latin typeface="Poppins"/>
                  </a:rPr>
                  <a:t>. </a:t>
                </a:r>
              </a:p>
              <a:p>
                <a:pPr algn="l"/>
                <a:r>
                  <a:rPr lang="en-IN" dirty="0">
                    <a:solidFill>
                      <a:srgbClr val="67757C"/>
                    </a:solidFill>
                    <a:latin typeface="Poppins"/>
                  </a:rPr>
                  <a:t>This gives us the chi square statistic.</a:t>
                </a:r>
              </a:p>
              <a:p>
                <a:r>
                  <a:rPr lang="en-IN" dirty="0">
                    <a:solidFill>
                      <a:srgbClr val="67757C"/>
                    </a:solidFill>
                    <a:latin typeface="Poppins"/>
                  </a:rPr>
                  <a:t>Now, if, </a:t>
                </a:r>
                <a14:m>
                  <m:oMath xmlns:m="http://schemas.openxmlformats.org/officeDocument/2006/math">
                    <m:sSubSup>
                      <m:sSubSupPr>
                        <m:ctrlPr>
                          <a:rPr lang="en-IN" sz="1800" i="1" smtClean="0">
                            <a:solidFill>
                              <a:srgbClr val="67757C"/>
                            </a:solidFill>
                            <a:latin typeface="Cambria Math" panose="02040503050406030204" pitchFamily="18" charset="0"/>
                          </a:rPr>
                        </m:ctrlPr>
                      </m:sSubSupPr>
                      <m:e>
                        <m:r>
                          <a:rPr lang="en-IN" sz="1800" i="1">
                            <a:solidFill>
                              <a:srgbClr val="67757C"/>
                            </a:solidFill>
                            <a:latin typeface="Cambria Math" panose="02040503050406030204" pitchFamily="18" charset="0"/>
                          </a:rPr>
                          <m:t>𝑥</m:t>
                        </m:r>
                      </m:e>
                      <m:sub>
                        <m:r>
                          <a:rPr lang="en-IN" sz="1800" b="0" i="1" smtClean="0">
                            <a:solidFill>
                              <a:srgbClr val="67757C"/>
                            </a:solidFill>
                            <a:latin typeface="Cambria Math" panose="02040503050406030204" pitchFamily="18" charset="0"/>
                          </a:rPr>
                          <m:t>𝑐𝑎𝑙𝑐</m:t>
                        </m:r>
                      </m:sub>
                      <m:sup>
                        <m:r>
                          <a:rPr lang="en-IN" sz="1800" b="0" i="1" smtClean="0">
                            <a:solidFill>
                              <a:srgbClr val="67757C"/>
                            </a:solidFill>
                            <a:latin typeface="Cambria Math" panose="02040503050406030204" pitchFamily="18" charset="0"/>
                          </a:rPr>
                          <m:t>2</m:t>
                        </m:r>
                      </m:sup>
                    </m:sSubSup>
                  </m:oMath>
                </a14:m>
                <a:r>
                  <a:rPr lang="en-IN" dirty="0">
                    <a:solidFill>
                      <a:srgbClr val="67757C"/>
                    </a:solidFill>
                    <a:latin typeface="Poppins"/>
                  </a:rPr>
                  <a:t> &gt; </a:t>
                </a:r>
                <a14:m>
                  <m:oMath xmlns:m="http://schemas.openxmlformats.org/officeDocument/2006/math">
                    <m:sSubSup>
                      <m:sSubSupPr>
                        <m:ctrlPr>
                          <a:rPr lang="en-IN" sz="2000" i="1">
                            <a:solidFill>
                              <a:srgbClr val="67757C"/>
                            </a:solidFill>
                            <a:latin typeface="Cambria Math" panose="02040503050406030204" pitchFamily="18" charset="0"/>
                          </a:rPr>
                        </m:ctrlPr>
                      </m:sSubSupPr>
                      <m:e>
                        <m:r>
                          <a:rPr lang="en-IN" sz="2000" i="1">
                            <a:solidFill>
                              <a:srgbClr val="67757C"/>
                            </a:solidFill>
                            <a:latin typeface="Cambria Math" panose="02040503050406030204" pitchFamily="18" charset="0"/>
                          </a:rPr>
                          <m:t>𝑥</m:t>
                        </m:r>
                      </m:e>
                      <m:sub>
                        <m:r>
                          <a:rPr lang="en-IN" sz="2000" b="0" i="1" smtClean="0">
                            <a:solidFill>
                              <a:srgbClr val="67757C"/>
                            </a:solidFill>
                            <a:latin typeface="Cambria Math" panose="02040503050406030204" pitchFamily="18" charset="0"/>
                          </a:rPr>
                          <m:t>𝑡𝑎𝑏</m:t>
                        </m:r>
                      </m:sub>
                      <m:sup>
                        <m:r>
                          <a:rPr lang="en-IN" sz="2000" i="1">
                            <a:solidFill>
                              <a:srgbClr val="67757C"/>
                            </a:solidFill>
                            <a:latin typeface="Cambria Math" panose="02040503050406030204" pitchFamily="18" charset="0"/>
                          </a:rPr>
                          <m:t>2</m:t>
                        </m:r>
                      </m:sup>
                    </m:sSubSup>
                  </m:oMath>
                </a14:m>
                <a:r>
                  <a:rPr lang="en-IN" dirty="0">
                    <a:solidFill>
                      <a:srgbClr val="67757C"/>
                    </a:solidFill>
                    <a:latin typeface="Poppins"/>
                  </a:rPr>
                  <a:t> , then, we may reject the null hypothesis.</a:t>
                </a:r>
              </a:p>
              <a:p>
                <a:r>
                  <a:rPr lang="en-IN" dirty="0">
                    <a:solidFill>
                      <a:srgbClr val="67757C"/>
                    </a:solidFill>
                    <a:latin typeface="Poppins"/>
                  </a:rPr>
                  <a:t>Else if , </a:t>
                </a:r>
                <a14:m>
                  <m:oMath xmlns:m="http://schemas.openxmlformats.org/officeDocument/2006/math">
                    <m:sSubSup>
                      <m:sSubSupPr>
                        <m:ctrlPr>
                          <a:rPr lang="en-IN" sz="1800" i="1" smtClean="0">
                            <a:solidFill>
                              <a:srgbClr val="67757C"/>
                            </a:solidFill>
                            <a:latin typeface="Cambria Math" panose="02040503050406030204" pitchFamily="18" charset="0"/>
                          </a:rPr>
                        </m:ctrlPr>
                      </m:sSubSupPr>
                      <m:e>
                        <m:r>
                          <a:rPr lang="en-IN" sz="1800" i="1">
                            <a:solidFill>
                              <a:srgbClr val="67757C"/>
                            </a:solidFill>
                            <a:latin typeface="Cambria Math" panose="02040503050406030204" pitchFamily="18" charset="0"/>
                          </a:rPr>
                          <m:t>𝑥</m:t>
                        </m:r>
                      </m:e>
                      <m:sub>
                        <m:r>
                          <a:rPr lang="en-IN" sz="1800" b="0" i="1" smtClean="0">
                            <a:solidFill>
                              <a:srgbClr val="67757C"/>
                            </a:solidFill>
                            <a:latin typeface="Cambria Math" panose="02040503050406030204" pitchFamily="18" charset="0"/>
                          </a:rPr>
                          <m:t>𝑐𝑎𝑙𝑐</m:t>
                        </m:r>
                      </m:sub>
                      <m:sup>
                        <m:r>
                          <a:rPr lang="en-IN" sz="1800" b="0" i="1" smtClean="0">
                            <a:solidFill>
                              <a:srgbClr val="67757C"/>
                            </a:solidFill>
                            <a:latin typeface="Cambria Math" panose="02040503050406030204" pitchFamily="18" charset="0"/>
                          </a:rPr>
                          <m:t>2</m:t>
                        </m:r>
                      </m:sup>
                    </m:sSubSup>
                  </m:oMath>
                </a14:m>
                <a:r>
                  <a:rPr lang="en-IN" dirty="0">
                    <a:solidFill>
                      <a:srgbClr val="67757C"/>
                    </a:solidFill>
                    <a:latin typeface="Poppins"/>
                  </a:rPr>
                  <a:t> &lt; </a:t>
                </a:r>
                <a14:m>
                  <m:oMath xmlns:m="http://schemas.openxmlformats.org/officeDocument/2006/math">
                    <m:sSubSup>
                      <m:sSubSupPr>
                        <m:ctrlPr>
                          <a:rPr lang="en-IN" sz="2000" i="1">
                            <a:solidFill>
                              <a:srgbClr val="67757C"/>
                            </a:solidFill>
                            <a:latin typeface="Cambria Math" panose="02040503050406030204" pitchFamily="18" charset="0"/>
                          </a:rPr>
                        </m:ctrlPr>
                      </m:sSubSupPr>
                      <m:e>
                        <m:r>
                          <a:rPr lang="en-IN" sz="2000" i="1">
                            <a:solidFill>
                              <a:srgbClr val="67757C"/>
                            </a:solidFill>
                            <a:latin typeface="Cambria Math" panose="02040503050406030204" pitchFamily="18" charset="0"/>
                          </a:rPr>
                          <m:t>𝑥</m:t>
                        </m:r>
                      </m:e>
                      <m:sub>
                        <m:r>
                          <a:rPr lang="en-IN" sz="2000" b="0" i="1" smtClean="0">
                            <a:solidFill>
                              <a:srgbClr val="67757C"/>
                            </a:solidFill>
                            <a:latin typeface="Cambria Math" panose="02040503050406030204" pitchFamily="18" charset="0"/>
                          </a:rPr>
                          <m:t>𝑡𝑎𝑏</m:t>
                        </m:r>
                      </m:sub>
                      <m:sup>
                        <m:r>
                          <a:rPr lang="en-IN" sz="2000" i="1">
                            <a:solidFill>
                              <a:srgbClr val="67757C"/>
                            </a:solidFill>
                            <a:latin typeface="Cambria Math" panose="02040503050406030204" pitchFamily="18" charset="0"/>
                          </a:rPr>
                          <m:t>2</m:t>
                        </m:r>
                      </m:sup>
                    </m:sSubSup>
                  </m:oMath>
                </a14:m>
                <a:r>
                  <a:rPr lang="en-IN" dirty="0">
                    <a:solidFill>
                      <a:srgbClr val="67757C"/>
                    </a:solidFill>
                    <a:latin typeface="Poppins"/>
                  </a:rPr>
                  <a:t> , then, we fail to reject the null hypothesis.</a:t>
                </a:r>
              </a:p>
              <a:p>
                <a:endParaRPr lang="en-IN" dirty="0">
                  <a:solidFill>
                    <a:srgbClr val="67757C"/>
                  </a:solidFill>
                  <a:latin typeface="Poppins"/>
                </a:endParaRPr>
              </a:p>
            </p:txBody>
          </p:sp>
        </mc:Choice>
        <mc:Fallback>
          <p:sp>
            <p:nvSpPr>
              <p:cNvPr id="5" name="Content Placeholder 4">
                <a:extLst>
                  <a:ext uri="{FF2B5EF4-FFF2-40B4-BE49-F238E27FC236}">
                    <a16:creationId xmlns:a16="http://schemas.microsoft.com/office/drawing/2014/main" id="{DD91C02C-5A61-457A-8D47-3BC1F42A3448}"/>
                  </a:ext>
                </a:extLst>
              </p:cNvPr>
              <p:cNvSpPr>
                <a:spLocks noGrp="1" noRot="1" noChangeAspect="1" noMove="1" noResize="1" noEditPoints="1" noAdjustHandles="1" noChangeArrowheads="1" noChangeShapeType="1" noTextEdit="1"/>
              </p:cNvSpPr>
              <p:nvPr>
                <p:ph idx="1"/>
              </p:nvPr>
            </p:nvSpPr>
            <p:spPr>
              <a:xfrm>
                <a:off x="1097281" y="2108201"/>
                <a:ext cx="10058400" cy="3760891"/>
              </a:xfrm>
              <a:blipFill>
                <a:blip r:embed="rId3"/>
                <a:stretch>
                  <a:fillRect l="-545" t="-810"/>
                </a:stretch>
              </a:blipFill>
            </p:spPr>
            <p:txBody>
              <a:bodyPr/>
              <a:lstStyle/>
              <a:p>
                <a:r>
                  <a:rPr lang="en-IN">
                    <a:noFill/>
                  </a:rPr>
                  <a:t> </a:t>
                </a:r>
              </a:p>
            </p:txBody>
          </p:sp>
        </mc:Fallback>
      </mc:AlternateContent>
    </p:spTree>
    <p:extLst>
      <p:ext uri="{BB962C8B-B14F-4D97-AF65-F5344CB8AC3E}">
        <p14:creationId xmlns:p14="http://schemas.microsoft.com/office/powerpoint/2010/main" val="300155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dirty="0"/>
              <a:t>Code – Part 1</a:t>
            </a:r>
          </a:p>
        </p:txBody>
      </p:sp>
      <p:pic>
        <p:nvPicPr>
          <p:cNvPr id="9" name="Content Placeholder 8">
            <a:extLst>
              <a:ext uri="{FF2B5EF4-FFF2-40B4-BE49-F238E27FC236}">
                <a16:creationId xmlns:a16="http://schemas.microsoft.com/office/drawing/2014/main" id="{74F8E36D-08EC-4E1E-A923-32AC9A1B27D3}"/>
              </a:ext>
            </a:extLst>
          </p:cNvPr>
          <p:cNvPicPr>
            <a:picLocks noGrp="1" noChangeAspect="1"/>
          </p:cNvPicPr>
          <p:nvPr>
            <p:ph idx="1"/>
          </p:nvPr>
        </p:nvPicPr>
        <p:blipFill rotWithShape="1">
          <a:blip r:embed="rId3"/>
          <a:srcRect l="30332" t="16181" r="41932" b="8410"/>
          <a:stretch/>
        </p:blipFill>
        <p:spPr>
          <a:xfrm>
            <a:off x="6126480" y="2071925"/>
            <a:ext cx="2663687" cy="4169850"/>
          </a:xfrm>
        </p:spPr>
      </p:pic>
      <p:pic>
        <p:nvPicPr>
          <p:cNvPr id="12" name="Picture 11">
            <a:extLst>
              <a:ext uri="{FF2B5EF4-FFF2-40B4-BE49-F238E27FC236}">
                <a16:creationId xmlns:a16="http://schemas.microsoft.com/office/drawing/2014/main" id="{99824C35-7923-4804-89F8-61FC1C816F14}"/>
              </a:ext>
            </a:extLst>
          </p:cNvPr>
          <p:cNvPicPr>
            <a:picLocks noChangeAspect="1"/>
          </p:cNvPicPr>
          <p:nvPr/>
        </p:nvPicPr>
        <p:blipFill rotWithShape="1">
          <a:blip r:embed="rId4"/>
          <a:srcRect l="24131" t="11962" r="52717" b="7419"/>
          <a:stretch/>
        </p:blipFill>
        <p:spPr>
          <a:xfrm>
            <a:off x="9210264" y="2071925"/>
            <a:ext cx="2129924" cy="4169850"/>
          </a:xfrm>
          <a:prstGeom prst="rect">
            <a:avLst/>
          </a:prstGeom>
        </p:spPr>
      </p:pic>
      <p:sp>
        <p:nvSpPr>
          <p:cNvPr id="14" name="TextBox 13">
            <a:extLst>
              <a:ext uri="{FF2B5EF4-FFF2-40B4-BE49-F238E27FC236}">
                <a16:creationId xmlns:a16="http://schemas.microsoft.com/office/drawing/2014/main" id="{93684DF0-76B0-4C71-B630-79EBB40B2FEB}"/>
              </a:ext>
            </a:extLst>
          </p:cNvPr>
          <p:cNvSpPr txBox="1"/>
          <p:nvPr/>
        </p:nvSpPr>
        <p:spPr>
          <a:xfrm>
            <a:off x="1311965" y="3429000"/>
            <a:ext cx="4394418" cy="923330"/>
          </a:xfrm>
          <a:prstGeom prst="rect">
            <a:avLst/>
          </a:prstGeom>
          <a:noFill/>
        </p:spPr>
        <p:txBody>
          <a:bodyPr wrap="square" rtlCol="0">
            <a:spAutoFit/>
          </a:bodyPr>
          <a:lstStyle/>
          <a:p>
            <a:r>
              <a:rPr lang="en-IN" dirty="0"/>
              <a:t>Loading the data and knowing more about the variables present and their properties is an important task.</a:t>
            </a:r>
          </a:p>
        </p:txBody>
      </p:sp>
    </p:spTree>
    <p:extLst>
      <p:ext uri="{BB962C8B-B14F-4D97-AF65-F5344CB8AC3E}">
        <p14:creationId xmlns:p14="http://schemas.microsoft.com/office/powerpoint/2010/main" val="377757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dirty="0"/>
              <a:t>Setting up Hypothesis</a:t>
            </a:r>
          </a:p>
        </p:txBody>
      </p:sp>
      <p:sp>
        <p:nvSpPr>
          <p:cNvPr id="14" name="TextBox 13">
            <a:extLst>
              <a:ext uri="{FF2B5EF4-FFF2-40B4-BE49-F238E27FC236}">
                <a16:creationId xmlns:a16="http://schemas.microsoft.com/office/drawing/2014/main" id="{93684DF0-76B0-4C71-B630-79EBB40B2FEB}"/>
              </a:ext>
            </a:extLst>
          </p:cNvPr>
          <p:cNvSpPr txBox="1"/>
          <p:nvPr/>
        </p:nvSpPr>
        <p:spPr>
          <a:xfrm>
            <a:off x="1097280" y="2349500"/>
            <a:ext cx="10058400" cy="2585323"/>
          </a:xfrm>
          <a:prstGeom prst="rect">
            <a:avLst/>
          </a:prstGeom>
          <a:noFill/>
        </p:spPr>
        <p:txBody>
          <a:bodyPr wrap="square" rtlCol="0">
            <a:spAutoFit/>
          </a:bodyPr>
          <a:lstStyle/>
          <a:p>
            <a:pPr algn="l"/>
            <a:r>
              <a:rPr lang="en-IN" dirty="0">
                <a:solidFill>
                  <a:srgbClr val="67757C"/>
                </a:solidFill>
                <a:latin typeface="Poppins"/>
              </a:rPr>
              <a:t>Hypothesis for this test:</a:t>
            </a:r>
          </a:p>
          <a:p>
            <a:pPr algn="l"/>
            <a:endParaRPr lang="en-IN" dirty="0">
              <a:solidFill>
                <a:srgbClr val="67757C"/>
              </a:solidFill>
              <a:latin typeface="Poppins"/>
            </a:endParaRPr>
          </a:p>
          <a:p>
            <a:pPr algn="l"/>
            <a:r>
              <a:rPr lang="en-IN" dirty="0">
                <a:solidFill>
                  <a:srgbClr val="67757C"/>
                </a:solidFill>
                <a:latin typeface="Poppins"/>
              </a:rPr>
              <a:t>Null Hypothesis, Ho: There is no relationship between the Students and Outcome i.e. Students and Outcome are independent.</a:t>
            </a:r>
          </a:p>
          <a:p>
            <a:pPr algn="l"/>
            <a:endParaRPr lang="en-IN" dirty="0">
              <a:solidFill>
                <a:srgbClr val="67757C"/>
              </a:solidFill>
              <a:latin typeface="Poppins"/>
            </a:endParaRPr>
          </a:p>
          <a:p>
            <a:pPr algn="l"/>
            <a:r>
              <a:rPr lang="en-IN" dirty="0">
                <a:solidFill>
                  <a:srgbClr val="67757C"/>
                </a:solidFill>
                <a:latin typeface="Poppins"/>
              </a:rPr>
              <a:t>Alternative Hypothesis, H1: There is relationship between the Students and Outcome i.e. Students and Outcome are dependent.</a:t>
            </a:r>
          </a:p>
          <a:p>
            <a:pPr algn="l"/>
            <a:endParaRPr lang="en-IN" dirty="0">
              <a:solidFill>
                <a:srgbClr val="67757C"/>
              </a:solidFill>
              <a:latin typeface="Poppins"/>
            </a:endParaRPr>
          </a:p>
          <a:p>
            <a:pPr algn="l"/>
            <a:r>
              <a:rPr lang="en-IN" dirty="0">
                <a:solidFill>
                  <a:srgbClr val="67757C"/>
                </a:solidFill>
                <a:latin typeface="Poppins"/>
              </a:rPr>
              <a:t>This is a non parametric test.</a:t>
            </a:r>
          </a:p>
        </p:txBody>
      </p:sp>
    </p:spTree>
    <p:extLst>
      <p:ext uri="{BB962C8B-B14F-4D97-AF65-F5344CB8AC3E}">
        <p14:creationId xmlns:p14="http://schemas.microsoft.com/office/powerpoint/2010/main" val="388354819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0.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Statistics focus</Template>
  <TotalTime>814</TotalTime>
  <Words>670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Cambria Math</vt:lpstr>
      <vt:lpstr>Franklin Gothic Book</vt:lpstr>
      <vt:lpstr>Poppins</vt:lpstr>
      <vt:lpstr>Times New Roman</vt:lpstr>
      <vt:lpstr>1_RetrospectVTI</vt:lpstr>
      <vt:lpstr>Statistics Project</vt:lpstr>
      <vt:lpstr>Contents</vt:lpstr>
      <vt:lpstr>Problem Statement</vt:lpstr>
      <vt:lpstr>Dataset description</vt:lpstr>
      <vt:lpstr>Tests Used</vt:lpstr>
      <vt:lpstr>Assumptions</vt:lpstr>
      <vt:lpstr>Methodology</vt:lpstr>
      <vt:lpstr>Code – Part 1</vt:lpstr>
      <vt:lpstr>Setting up Hypothesis</vt:lpstr>
      <vt:lpstr>Code – Part 2</vt:lpstr>
      <vt:lpstr>Code – Part 3</vt:lpstr>
      <vt:lpstr>Results</vt:lpstr>
      <vt:lpstr>Inference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Project</dc:title>
  <dc:creator>Lenovo PC</dc:creator>
  <cp:lastModifiedBy>Lenovo PC</cp:lastModifiedBy>
  <cp:revision>9</cp:revision>
  <dcterms:created xsi:type="dcterms:W3CDTF">2021-08-05T15:24:59Z</dcterms:created>
  <dcterms:modified xsi:type="dcterms:W3CDTF">2021-08-06T21:38:24Z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