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73" r:id="rId4"/>
    <p:sldId id="258" r:id="rId5"/>
    <p:sldId id="259" r:id="rId6"/>
    <p:sldId id="262" r:id="rId7"/>
    <p:sldId id="261" r:id="rId8"/>
    <p:sldId id="260" r:id="rId9"/>
    <p:sldId id="264" r:id="rId10"/>
    <p:sldId id="263" r:id="rId11"/>
    <p:sldId id="274" r:id="rId12"/>
    <p:sldId id="275" r:id="rId13"/>
    <p:sldId id="276" r:id="rId14"/>
    <p:sldId id="272"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3862562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186740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46FE5-D9C6-4D6C-93C1-8DE61B569C2A}"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1713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396058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46FE5-D9C6-4D6C-93C1-8DE61B569C2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4991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564297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626072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72789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331857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409956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404326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60049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280597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77545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492054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3162CB-0C6A-468F-9BA9-6FFB5343D290}" type="datetimeFigureOut">
              <a:rPr lang="en-IN" smtClean="0"/>
              <a:pPr/>
              <a:t>09-07-2019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046FE5-D9C6-4D6C-93C1-8DE61B569C2A}" type="slidenum">
              <a:rPr lang="en-IN" smtClean="0"/>
              <a:pPr/>
              <a:t>‹#›</a:t>
            </a:fld>
            <a:endParaRPr lang="en-IN"/>
          </a:p>
        </p:txBody>
      </p:sp>
    </p:spTree>
    <p:extLst>
      <p:ext uri="{BB962C8B-B14F-4D97-AF65-F5344CB8AC3E}">
        <p14:creationId xmlns:p14="http://schemas.microsoft.com/office/powerpoint/2010/main" val="375984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3162CB-0C6A-468F-9BA9-6FFB5343D290}" type="datetimeFigureOut">
              <a:rPr lang="en-IN" smtClean="0"/>
              <a:pPr/>
              <a:t>09-07-2019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046FE5-D9C6-4D6C-93C1-8DE61B569C2A}" type="slidenum">
              <a:rPr lang="en-IN" smtClean="0"/>
              <a:pPr/>
              <a:t>‹#›</a:t>
            </a:fld>
            <a:endParaRPr lang="en-IN"/>
          </a:p>
        </p:txBody>
      </p:sp>
    </p:spTree>
    <p:extLst>
      <p:ext uri="{BB962C8B-B14F-4D97-AF65-F5344CB8AC3E}">
        <p14:creationId xmlns:p14="http://schemas.microsoft.com/office/powerpoint/2010/main" val="183457190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ipunbatra.github.io/blog/2017/neural-collaborative-filtering.html" TargetMode="External"/><Relationship Id="rId2" Type="http://schemas.openxmlformats.org/officeDocument/2006/relationships/hyperlink" Target="https://dl.acm.org/citation.cfm?id=305256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9D09BE-432A-4032-BAFC-73A6ED8CC162}"/>
              </a:ext>
            </a:extLst>
          </p:cNvPr>
          <p:cNvSpPr/>
          <p:nvPr/>
        </p:nvSpPr>
        <p:spPr>
          <a:xfrm>
            <a:off x="750626" y="1905506"/>
            <a:ext cx="9457900" cy="1938992"/>
          </a:xfrm>
          <a:prstGeom prst="rect">
            <a:avLst/>
          </a:prstGeom>
          <a:noFill/>
        </p:spPr>
        <p:txBody>
          <a:bodyPr wrap="squar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rPr>
              <a:t>MOVIE RECOMMENDATION</a:t>
            </a:r>
          </a:p>
          <a:p>
            <a:pPr algn="ctr"/>
            <a:r>
              <a:rPr lang="en-US" sz="6000" dirty="0">
                <a:ln w="0"/>
                <a:effectLst>
                  <a:outerShdw blurRad="38100" dist="19050" dir="2700000" algn="tl" rotWithShape="0">
                    <a:schemeClr val="dk1">
                      <a:alpha val="40000"/>
                    </a:schemeClr>
                  </a:outerShdw>
                </a:effectLst>
              </a:rPr>
              <a:t>ENGINE</a:t>
            </a:r>
            <a:endParaRPr lang="en-US" sz="60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FDEF830E-D90C-4B14-8D52-2CF1755E0F0B}"/>
              </a:ext>
            </a:extLst>
          </p:cNvPr>
          <p:cNvSpPr txBox="1"/>
          <p:nvPr/>
        </p:nvSpPr>
        <p:spPr>
          <a:xfrm>
            <a:off x="9462052" y="4452731"/>
            <a:ext cx="6361044" cy="2585323"/>
          </a:xfrm>
          <a:prstGeom prst="rect">
            <a:avLst/>
          </a:prstGeom>
          <a:noFill/>
        </p:spPr>
        <p:txBody>
          <a:bodyPr wrap="square" rtlCol="0">
            <a:spAutoFit/>
          </a:bodyPr>
          <a:lstStyle/>
          <a:p>
            <a:r>
              <a:rPr lang="en-IN" b="1" u="sng" dirty="0"/>
              <a:t>TEAM 48:</a:t>
            </a:r>
          </a:p>
          <a:p>
            <a:endParaRPr lang="en-IN" dirty="0"/>
          </a:p>
          <a:p>
            <a:r>
              <a:rPr lang="en-IN" dirty="0"/>
              <a:t>TEAM MEMBERS:</a:t>
            </a:r>
          </a:p>
          <a:p>
            <a:pPr marL="342900" indent="-342900">
              <a:buAutoNum type="arabicPeriod"/>
            </a:pPr>
            <a:r>
              <a:rPr lang="en-IN" dirty="0"/>
              <a:t>Anjali Pal</a:t>
            </a:r>
          </a:p>
          <a:p>
            <a:pPr marL="342900" indent="-342900">
              <a:buAutoNum type="arabicPeriod"/>
            </a:pPr>
            <a:r>
              <a:rPr lang="en-IN" dirty="0"/>
              <a:t>Niranjan Jena</a:t>
            </a:r>
          </a:p>
          <a:p>
            <a:pPr marL="342900" indent="-342900">
              <a:buAutoNum type="arabicPeriod"/>
            </a:pPr>
            <a:r>
              <a:rPr lang="en-IN" dirty="0"/>
              <a:t>Prakhar Gupta</a:t>
            </a:r>
          </a:p>
          <a:p>
            <a:pPr marL="342900" indent="-342900">
              <a:buAutoNum type="arabicPeriod"/>
            </a:pPr>
            <a:r>
              <a:rPr lang="en-IN" dirty="0"/>
              <a:t>Satyajit Kumar</a:t>
            </a:r>
          </a:p>
          <a:p>
            <a:pPr marL="342900" indent="-342900">
              <a:buAutoNum type="arabicPeriod"/>
            </a:pPr>
            <a:r>
              <a:rPr lang="en-IN" dirty="0" err="1"/>
              <a:t>Soumyabrata</a:t>
            </a:r>
            <a:r>
              <a:rPr lang="en-IN" dirty="0"/>
              <a:t> Ghosh</a:t>
            </a:r>
          </a:p>
          <a:p>
            <a:endParaRPr lang="en-IN" dirty="0"/>
          </a:p>
        </p:txBody>
      </p:sp>
      <p:sp>
        <p:nvSpPr>
          <p:cNvPr id="6" name="TextBox 5">
            <a:extLst>
              <a:ext uri="{FF2B5EF4-FFF2-40B4-BE49-F238E27FC236}">
                <a16:creationId xmlns:a16="http://schemas.microsoft.com/office/drawing/2014/main" id="{5FBA459D-0C4B-47B8-B4EE-800ED33BA67B}"/>
              </a:ext>
            </a:extLst>
          </p:cNvPr>
          <p:cNvSpPr txBox="1"/>
          <p:nvPr/>
        </p:nvSpPr>
        <p:spPr>
          <a:xfrm>
            <a:off x="2076734" y="912552"/>
            <a:ext cx="8038532" cy="769441"/>
          </a:xfrm>
          <a:prstGeom prst="rect">
            <a:avLst/>
          </a:prstGeom>
          <a:noFill/>
        </p:spPr>
        <p:txBody>
          <a:bodyPr wrap="square" rtlCol="0">
            <a:spAutoFit/>
          </a:bodyPr>
          <a:lstStyle/>
          <a:p>
            <a:r>
              <a:rPr lang="en-IN" sz="4400" dirty="0"/>
              <a:t>Project Presentation on :</a:t>
            </a:r>
          </a:p>
        </p:txBody>
      </p:sp>
      <p:pic>
        <p:nvPicPr>
          <p:cNvPr id="8" name="Picture 7">
            <a:extLst>
              <a:ext uri="{FF2B5EF4-FFF2-40B4-BE49-F238E27FC236}">
                <a16:creationId xmlns:a16="http://schemas.microsoft.com/office/drawing/2014/main" id="{C28F4F3A-BDA5-4122-9FAF-D31461DFE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900" y="0"/>
            <a:ext cx="1533099" cy="1594423"/>
          </a:xfrm>
          <a:prstGeom prst="rect">
            <a:avLst/>
          </a:prstGeom>
        </p:spPr>
      </p:pic>
      <p:pic>
        <p:nvPicPr>
          <p:cNvPr id="10" name="Picture 9">
            <a:extLst>
              <a:ext uri="{FF2B5EF4-FFF2-40B4-BE49-F238E27FC236}">
                <a16:creationId xmlns:a16="http://schemas.microsoft.com/office/drawing/2014/main" id="{7011E377-EDD7-4C7B-86D5-B94DE0E21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5123" cy="1585487"/>
          </a:xfrm>
          <a:prstGeom prst="rect">
            <a:avLst/>
          </a:prstGeom>
        </p:spPr>
      </p:pic>
    </p:spTree>
    <p:extLst>
      <p:ext uri="{BB962C8B-B14F-4D97-AF65-F5344CB8AC3E}">
        <p14:creationId xmlns:p14="http://schemas.microsoft.com/office/powerpoint/2010/main" val="1225545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umf.png"/>
          <p:cNvPicPr>
            <a:picLocks noChangeAspect="1"/>
          </p:cNvPicPr>
          <p:nvPr/>
        </p:nvPicPr>
        <p:blipFill>
          <a:blip r:embed="rId2"/>
          <a:stretch>
            <a:fillRect/>
          </a:stretch>
        </p:blipFill>
        <p:spPr>
          <a:xfrm>
            <a:off x="-2" y="0"/>
            <a:ext cx="12192001" cy="6858001"/>
          </a:xfrm>
          <a:prstGeom prst="rect">
            <a:avLst/>
          </a:prstGeom>
        </p:spPr>
      </p:pic>
      <p:sp>
        <p:nvSpPr>
          <p:cNvPr id="7" name="TextBox 6"/>
          <p:cNvSpPr txBox="1"/>
          <p:nvPr/>
        </p:nvSpPr>
        <p:spPr>
          <a:xfrm>
            <a:off x="352696" y="496389"/>
            <a:ext cx="3696789" cy="369332"/>
          </a:xfrm>
          <a:prstGeom prst="rect">
            <a:avLst/>
          </a:prstGeom>
          <a:noFill/>
        </p:spPr>
        <p:txBody>
          <a:bodyPr wrap="square" rtlCol="0">
            <a:spAutoFit/>
          </a:bodyPr>
          <a:lstStyle/>
          <a:p>
            <a:r>
              <a:rPr lang="en-US" dirty="0"/>
              <a:t>Deep Matrix Factorization</a:t>
            </a:r>
          </a:p>
        </p:txBody>
      </p:sp>
    </p:spTree>
    <p:extLst>
      <p:ext uri="{BB962C8B-B14F-4D97-AF65-F5344CB8AC3E}">
        <p14:creationId xmlns:p14="http://schemas.microsoft.com/office/powerpoint/2010/main" val="213390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3).png"/>
          <p:cNvPicPr>
            <a:picLocks noGrp="1" noChangeAspect="1"/>
          </p:cNvPicPr>
          <p:nvPr>
            <p:ph idx="1"/>
          </p:nvPr>
        </p:nvPicPr>
        <p:blipFill>
          <a:blip r:embed="rId2"/>
          <a:stretch>
            <a:fillRect/>
          </a:stretch>
        </p:blipFill>
        <p:spPr>
          <a:xfrm>
            <a:off x="0" y="-1"/>
            <a:ext cx="12192000" cy="685800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4).png"/>
          <p:cNvPicPr>
            <a:picLocks noGrp="1" noChangeAspect="1"/>
          </p:cNvPicPr>
          <p:nvPr>
            <p:ph idx="1"/>
          </p:nvPr>
        </p:nvPicPr>
        <p:blipFill>
          <a:blip r:embed="rId2"/>
          <a:stretch>
            <a:fillRect/>
          </a:stretch>
        </p:blipFill>
        <p:spPr>
          <a:xfrm>
            <a:off x="0" y="0"/>
            <a:ext cx="12192000" cy="6858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6).png"/>
          <p:cNvPicPr>
            <a:picLocks noGrp="1" noChangeAspect="1"/>
          </p:cNvPicPr>
          <p:nvPr>
            <p:ph idx="1"/>
          </p:nvPr>
        </p:nvPicPr>
        <p:blipFill>
          <a:blip r:embed="rId2"/>
          <a:stretch>
            <a:fillRect/>
          </a:stretch>
        </p:blipFill>
        <p:spPr>
          <a:xfrm>
            <a:off x="0" y="0"/>
            <a:ext cx="12192000" cy="6858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3).png"/>
          <p:cNvPicPr>
            <a:picLocks noGrp="1" noChangeAspect="1"/>
          </p:cNvPicPr>
          <p:nvPr>
            <p:ph idx="1"/>
          </p:nvPr>
        </p:nvPicPr>
        <p:blipFill>
          <a:blip r:embed="rId2"/>
          <a:stretch>
            <a:fillRect/>
          </a:stretch>
        </p:blipFill>
        <p:spPr>
          <a:xfrm>
            <a:off x="0" y="0"/>
            <a:ext cx="12192000" cy="68580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CD0-92CD-4317-9592-753C09EB38E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86EB998-6CC6-4CD1-A835-3871F0D89F88}"/>
              </a:ext>
            </a:extLst>
          </p:cNvPr>
          <p:cNvSpPr>
            <a:spLocks noGrp="1"/>
          </p:cNvSpPr>
          <p:nvPr>
            <p:ph idx="1"/>
          </p:nvPr>
        </p:nvSpPr>
        <p:spPr/>
        <p:txBody>
          <a:bodyPr/>
          <a:lstStyle/>
          <a:p>
            <a:pPr marL="0" indent="0">
              <a:buNone/>
            </a:pPr>
            <a:r>
              <a:rPr lang="en-IN" dirty="0"/>
              <a:t>1. Research Paper:</a:t>
            </a:r>
          </a:p>
          <a:p>
            <a:pPr marL="0" indent="0">
              <a:buNone/>
            </a:pPr>
            <a:r>
              <a:rPr lang="en-IN" i="1" dirty="0"/>
              <a:t>	</a:t>
            </a:r>
            <a:r>
              <a:rPr lang="en-IN" dirty="0">
                <a:hlinkClick r:id="rId2"/>
              </a:rPr>
              <a:t>https://dl.acm.org/citation.cfm?id=3052569</a:t>
            </a:r>
            <a:endParaRPr lang="en-IN" dirty="0"/>
          </a:p>
          <a:p>
            <a:pPr marL="0" indent="0">
              <a:buNone/>
            </a:pPr>
            <a:r>
              <a:rPr lang="en-IN" dirty="0"/>
              <a:t>	By: He </a:t>
            </a:r>
            <a:r>
              <a:rPr lang="en-IN" dirty="0" err="1"/>
              <a:t>Xiangnan</a:t>
            </a:r>
            <a:r>
              <a:rPr lang="en-IN" dirty="0"/>
              <a:t> , Liao </a:t>
            </a:r>
            <a:r>
              <a:rPr lang="en-IN" dirty="0" err="1"/>
              <a:t>Lizi</a:t>
            </a:r>
            <a:r>
              <a:rPr lang="en-IN" dirty="0"/>
              <a:t> , et.al </a:t>
            </a:r>
          </a:p>
          <a:p>
            <a:pPr marL="0" indent="0">
              <a:buNone/>
            </a:pPr>
            <a:r>
              <a:rPr lang="en-IN" dirty="0"/>
              <a:t>	Published in 2017</a:t>
            </a:r>
          </a:p>
          <a:p>
            <a:pPr marL="0" indent="0">
              <a:buNone/>
            </a:pPr>
            <a:r>
              <a:rPr lang="en-IN" dirty="0"/>
              <a:t>2. </a:t>
            </a:r>
            <a:r>
              <a:rPr lang="en-IN" dirty="0">
                <a:hlinkClick r:id="rId3"/>
              </a:rPr>
              <a:t>https://nipunbatra.github.io/blog/2017/neural-collaborative-filtering.html</a:t>
            </a:r>
            <a:endParaRPr lang="en-IN" dirty="0"/>
          </a:p>
          <a:p>
            <a:pPr marL="0" indent="0">
              <a:buNone/>
            </a:pPr>
            <a:r>
              <a:rPr lang="en-IN" dirty="0"/>
              <a:t>3. </a:t>
            </a:r>
            <a:r>
              <a:rPr lang="en-IN" dirty="0" err="1"/>
              <a:t>GeeksForGeeks</a:t>
            </a:r>
            <a:endParaRPr lang="en-IN" dirty="0"/>
          </a:p>
          <a:p>
            <a:pPr marL="0" indent="0">
              <a:buNone/>
            </a:pPr>
            <a:r>
              <a:rPr lang="en-IN" dirty="0"/>
              <a:t>4. Analytics Vidhya</a:t>
            </a:r>
          </a:p>
        </p:txBody>
      </p:sp>
    </p:spTree>
    <p:extLst>
      <p:ext uri="{BB962C8B-B14F-4D97-AF65-F5344CB8AC3E}">
        <p14:creationId xmlns:p14="http://schemas.microsoft.com/office/powerpoint/2010/main" val="251401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2C6E-3E9A-47B1-937E-ABD39C4781E2}"/>
              </a:ext>
            </a:extLst>
          </p:cNvPr>
          <p:cNvSpPr>
            <a:spLocks noGrp="1"/>
          </p:cNvSpPr>
          <p:nvPr>
            <p:ph type="title"/>
          </p:nvPr>
        </p:nvSpPr>
        <p:spPr/>
        <p:txBody>
          <a:bodyPr/>
          <a:lstStyle/>
          <a:p>
            <a:r>
              <a:rPr lang="en-IN" dirty="0"/>
              <a:t>MOVIE RECOMMENDATION SYSTEM</a:t>
            </a:r>
          </a:p>
        </p:txBody>
      </p:sp>
      <p:sp>
        <p:nvSpPr>
          <p:cNvPr id="4" name="TextBox 3">
            <a:extLst>
              <a:ext uri="{FF2B5EF4-FFF2-40B4-BE49-F238E27FC236}">
                <a16:creationId xmlns:a16="http://schemas.microsoft.com/office/drawing/2014/main" id="{AF4BAD64-8DB2-4C6F-946D-43D9B6FFED19}"/>
              </a:ext>
            </a:extLst>
          </p:cNvPr>
          <p:cNvSpPr txBox="1"/>
          <p:nvPr/>
        </p:nvSpPr>
        <p:spPr>
          <a:xfrm>
            <a:off x="549442" y="1409630"/>
            <a:ext cx="8852452" cy="3693319"/>
          </a:xfrm>
          <a:prstGeom prst="rect">
            <a:avLst/>
          </a:prstGeom>
          <a:noFill/>
        </p:spPr>
        <p:txBody>
          <a:bodyPr wrap="square" rtlCol="0">
            <a:spAutoFit/>
          </a:bodyPr>
          <a:lstStyle/>
          <a:p>
            <a:r>
              <a:rPr lang="en-IN" sz="2400" dirty="0"/>
              <a:t>Recommender System is a system that seeks to predict or filter preferences according to the user’s choices. </a:t>
            </a:r>
          </a:p>
          <a:p>
            <a:endParaRPr lang="en-IN" dirty="0"/>
          </a:p>
          <a:p>
            <a:r>
              <a:rPr lang="en-IN" sz="2400" dirty="0"/>
              <a:t>They are utilized in a variety of areas, and are most commonly recognized as playlist generators for video and music services like Netflix, YouTube and Spotify, product recommenders for services such as Amazon, or content recommenders for social media platforms such as Facebook and Twitter.</a:t>
            </a:r>
          </a:p>
          <a:p>
            <a:br>
              <a:rPr lang="en-IN" sz="2400" dirty="0"/>
            </a:br>
            <a:endParaRPr lang="en-IN" sz="2400" dirty="0"/>
          </a:p>
        </p:txBody>
      </p:sp>
    </p:spTree>
    <p:extLst>
      <p:ext uri="{BB962C8B-B14F-4D97-AF65-F5344CB8AC3E}">
        <p14:creationId xmlns:p14="http://schemas.microsoft.com/office/powerpoint/2010/main" val="98318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40034"/>
            <a:ext cx="8596668" cy="2501328"/>
          </a:xfrm>
        </p:spPr>
        <p:txBody>
          <a:bodyPr>
            <a:normAutofit lnSpcReduction="10000"/>
          </a:bodyPr>
          <a:lstStyle/>
          <a:p>
            <a:r>
              <a:rPr lang="en-US" sz="2400" dirty="0"/>
              <a:t>This  dataset  (ml-latest-small)  describes  5-star  rating  and  activity  from [</a:t>
            </a:r>
            <a:r>
              <a:rPr lang="en-US" sz="2400" dirty="0" err="1"/>
              <a:t>MovieLens</a:t>
            </a:r>
            <a:r>
              <a:rPr lang="en-US" sz="2400" dirty="0"/>
              <a:t>] (http://movielens.org),  a  movie  recommendation  service.  It contains  100836  ratings  across  9742 movies. These  data  were  created  by 610  users  between  March  29, 1996  and  September  24, 2018. This  dataset was generated on September 26, 2018.</a:t>
            </a:r>
          </a:p>
        </p:txBody>
      </p:sp>
      <p:pic>
        <p:nvPicPr>
          <p:cNvPr id="4" name="Picture 3" descr="AwesomeScreenshot-Collaborative-filtering-ft-NN-ipynb-Colaboratory-2019-07-08-12-07-50.png"/>
          <p:cNvPicPr>
            <a:picLocks noChangeAspect="1"/>
          </p:cNvPicPr>
          <p:nvPr/>
        </p:nvPicPr>
        <p:blipFill>
          <a:blip r:embed="rId2"/>
          <a:stretch>
            <a:fillRect/>
          </a:stretch>
        </p:blipFill>
        <p:spPr>
          <a:xfrm>
            <a:off x="561703" y="787172"/>
            <a:ext cx="10071463" cy="2596108"/>
          </a:xfrm>
          <a:prstGeom prst="rect">
            <a:avLst/>
          </a:prstGeom>
        </p:spPr>
      </p:pic>
      <p:sp>
        <p:nvSpPr>
          <p:cNvPr id="5" name="TextBox 4"/>
          <p:cNvSpPr txBox="1"/>
          <p:nvPr/>
        </p:nvSpPr>
        <p:spPr>
          <a:xfrm>
            <a:off x="2338250" y="326571"/>
            <a:ext cx="6923315" cy="369332"/>
          </a:xfrm>
          <a:prstGeom prst="rect">
            <a:avLst/>
          </a:prstGeom>
          <a:noFill/>
        </p:spPr>
        <p:txBody>
          <a:bodyPr wrap="square" rtlCol="0">
            <a:spAutoFit/>
          </a:bodyPr>
          <a:lstStyle/>
          <a:p>
            <a:r>
              <a:rPr lang="en-US" dirty="0"/>
              <a:t> Movie  Lens Latest Dataset  for education and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A5BE-8C1D-40C6-AAE4-B12216BC4E43}"/>
              </a:ext>
            </a:extLst>
          </p:cNvPr>
          <p:cNvSpPr>
            <a:spLocks noGrp="1"/>
          </p:cNvSpPr>
          <p:nvPr>
            <p:ph type="title"/>
          </p:nvPr>
        </p:nvSpPr>
        <p:spPr/>
        <p:txBody>
          <a:bodyPr/>
          <a:lstStyle/>
          <a:p>
            <a:r>
              <a:rPr lang="en-IN" dirty="0"/>
              <a:t>APPROACHES</a:t>
            </a:r>
          </a:p>
        </p:txBody>
      </p:sp>
      <p:sp>
        <p:nvSpPr>
          <p:cNvPr id="4" name="TextBox 3">
            <a:extLst>
              <a:ext uri="{FF2B5EF4-FFF2-40B4-BE49-F238E27FC236}">
                <a16:creationId xmlns:a16="http://schemas.microsoft.com/office/drawing/2014/main" id="{040B208D-6967-465C-9C57-092A6B2F1625}"/>
              </a:ext>
            </a:extLst>
          </p:cNvPr>
          <p:cNvSpPr txBox="1"/>
          <p:nvPr/>
        </p:nvSpPr>
        <p:spPr>
          <a:xfrm>
            <a:off x="344557" y="1417983"/>
            <a:ext cx="9276521" cy="3323987"/>
          </a:xfrm>
          <a:prstGeom prst="rect">
            <a:avLst/>
          </a:prstGeom>
          <a:noFill/>
        </p:spPr>
        <p:txBody>
          <a:bodyPr wrap="square" rtlCol="0">
            <a:spAutoFit/>
          </a:bodyPr>
          <a:lstStyle/>
          <a:p>
            <a:r>
              <a:rPr lang="en-IN" sz="3200" dirty="0"/>
              <a:t>The three most prominent approaches in Recommendation Systems are:</a:t>
            </a:r>
          </a:p>
          <a:p>
            <a:endParaRPr lang="en-IN" sz="3200" dirty="0"/>
          </a:p>
          <a:p>
            <a:r>
              <a:rPr lang="en-IN" sz="3200" dirty="0"/>
              <a:t>1. Collaborative System</a:t>
            </a:r>
          </a:p>
          <a:p>
            <a:r>
              <a:rPr lang="en-IN" sz="3200" dirty="0"/>
              <a:t>2. Content Based System</a:t>
            </a:r>
          </a:p>
          <a:p>
            <a:r>
              <a:rPr lang="en-IN" sz="3200" dirty="0"/>
              <a:t>3. Hybrid System (Collaborative + Content)</a:t>
            </a:r>
          </a:p>
          <a:p>
            <a:endParaRPr lang="en-IN" dirty="0"/>
          </a:p>
        </p:txBody>
      </p:sp>
    </p:spTree>
    <p:extLst>
      <p:ext uri="{BB962C8B-B14F-4D97-AF65-F5344CB8AC3E}">
        <p14:creationId xmlns:p14="http://schemas.microsoft.com/office/powerpoint/2010/main" val="53901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78831-F423-4A63-8AE0-AB42A2949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30" y="424070"/>
            <a:ext cx="9105999" cy="5579992"/>
          </a:xfrm>
          <a:prstGeom prst="rect">
            <a:avLst/>
          </a:prstGeom>
        </p:spPr>
      </p:pic>
    </p:spTree>
    <p:extLst>
      <p:ext uri="{BB962C8B-B14F-4D97-AF65-F5344CB8AC3E}">
        <p14:creationId xmlns:p14="http://schemas.microsoft.com/office/powerpoint/2010/main" val="207142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EFDE-1632-4AB4-B433-595E76598CAF}"/>
              </a:ext>
            </a:extLst>
          </p:cNvPr>
          <p:cNvSpPr>
            <a:spLocks noGrp="1"/>
          </p:cNvSpPr>
          <p:nvPr>
            <p:ph type="title"/>
          </p:nvPr>
        </p:nvSpPr>
        <p:spPr/>
        <p:txBody>
          <a:bodyPr/>
          <a:lstStyle/>
          <a:p>
            <a:r>
              <a:rPr lang="en-IN" dirty="0"/>
              <a:t>Content Based Approach</a:t>
            </a:r>
          </a:p>
        </p:txBody>
      </p:sp>
      <p:sp>
        <p:nvSpPr>
          <p:cNvPr id="3" name="Content Placeholder 2">
            <a:extLst>
              <a:ext uri="{FF2B5EF4-FFF2-40B4-BE49-F238E27FC236}">
                <a16:creationId xmlns:a16="http://schemas.microsoft.com/office/drawing/2014/main" id="{93B03E9B-C6B5-45F8-825B-B6E0968261E6}"/>
              </a:ext>
            </a:extLst>
          </p:cNvPr>
          <p:cNvSpPr>
            <a:spLocks noGrp="1"/>
          </p:cNvSpPr>
          <p:nvPr>
            <p:ph idx="1"/>
          </p:nvPr>
        </p:nvSpPr>
        <p:spPr>
          <a:xfrm>
            <a:off x="677334" y="1930400"/>
            <a:ext cx="8596668" cy="3880773"/>
          </a:xfrm>
        </p:spPr>
        <p:txBody>
          <a:bodyPr/>
          <a:lstStyle/>
          <a:p>
            <a:pPr marL="0" indent="0">
              <a:buNone/>
            </a:pPr>
            <a:r>
              <a:rPr lang="en-IN" sz="2400" dirty="0"/>
              <a:t>A content based recommender works with data that the user provides, either explicitly (rating) or implicitly (clicking on a link). Based on that data, a user profile is generated, which is then used to make suggestions to the user. </a:t>
            </a:r>
          </a:p>
          <a:p>
            <a:pPr marL="0" indent="0">
              <a:buNone/>
            </a:pPr>
            <a:r>
              <a:rPr lang="en-IN" sz="2400" dirty="0"/>
              <a:t>As the user provides more inputs or takes actions on the recommendations, the engine becomes more and more accurate.</a:t>
            </a:r>
          </a:p>
          <a:p>
            <a:pPr marL="0" indent="0">
              <a:buNone/>
            </a:pPr>
            <a:endParaRPr lang="en-IN" dirty="0"/>
          </a:p>
        </p:txBody>
      </p:sp>
    </p:spTree>
    <p:extLst>
      <p:ext uri="{BB962C8B-B14F-4D97-AF65-F5344CB8AC3E}">
        <p14:creationId xmlns:p14="http://schemas.microsoft.com/office/powerpoint/2010/main" val="119240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3B5B-3BDE-497E-A778-11B94648F8BD}"/>
              </a:ext>
            </a:extLst>
          </p:cNvPr>
          <p:cNvSpPr>
            <a:spLocks noGrp="1"/>
          </p:cNvSpPr>
          <p:nvPr>
            <p:ph type="title"/>
          </p:nvPr>
        </p:nvSpPr>
        <p:spPr/>
        <p:txBody>
          <a:bodyPr/>
          <a:lstStyle/>
          <a:p>
            <a:r>
              <a:rPr lang="en-IN" dirty="0"/>
              <a:t>Collaborative Based Approach</a:t>
            </a:r>
          </a:p>
        </p:txBody>
      </p:sp>
      <p:sp>
        <p:nvSpPr>
          <p:cNvPr id="4" name="TextBox 3">
            <a:extLst>
              <a:ext uri="{FF2B5EF4-FFF2-40B4-BE49-F238E27FC236}">
                <a16:creationId xmlns:a16="http://schemas.microsoft.com/office/drawing/2014/main" id="{E2423335-3070-44F8-8BAC-2E4B2E9CB201}"/>
              </a:ext>
            </a:extLst>
          </p:cNvPr>
          <p:cNvSpPr txBox="1"/>
          <p:nvPr/>
        </p:nvSpPr>
        <p:spPr>
          <a:xfrm>
            <a:off x="371061" y="1497496"/>
            <a:ext cx="9117496" cy="3416320"/>
          </a:xfrm>
          <a:prstGeom prst="rect">
            <a:avLst/>
          </a:prstGeom>
          <a:noFill/>
        </p:spPr>
        <p:txBody>
          <a:bodyPr wrap="square" rtlCol="0">
            <a:spAutoFit/>
          </a:bodyPr>
          <a:lstStyle/>
          <a:p>
            <a:r>
              <a:rPr lang="en-IN" sz="2400" dirty="0"/>
              <a:t>Collaborative filtering is a method of making automatic predictions (filtering) about the interests of a user by collecting preferences or taste information from many users (collaborating). </a:t>
            </a:r>
          </a:p>
          <a:p>
            <a:endParaRPr lang="en-IN" sz="2400" dirty="0"/>
          </a:p>
          <a:p>
            <a:r>
              <a:rPr lang="en-IN" sz="2400" dirty="0"/>
              <a:t>The underlying assumption of the collaborative filtering approach is that if a person </a:t>
            </a:r>
            <a:r>
              <a:rPr lang="en-IN" sz="2400" i="1" dirty="0"/>
              <a:t>A</a:t>
            </a:r>
            <a:r>
              <a:rPr lang="en-IN" sz="2400" dirty="0"/>
              <a:t> has the same opinion as a person </a:t>
            </a:r>
            <a:r>
              <a:rPr lang="en-IN" sz="2400" i="1" dirty="0"/>
              <a:t>B</a:t>
            </a:r>
            <a:r>
              <a:rPr lang="en-IN" sz="2400" dirty="0"/>
              <a:t> on an issue, A is more likely to have B's opinion on a different issue than that of a randomly chosen person.</a:t>
            </a:r>
          </a:p>
        </p:txBody>
      </p:sp>
    </p:spTree>
    <p:extLst>
      <p:ext uri="{BB962C8B-B14F-4D97-AF65-F5344CB8AC3E}">
        <p14:creationId xmlns:p14="http://schemas.microsoft.com/office/powerpoint/2010/main" val="24257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446025-EC93-415E-A6DC-2BA439710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206" y="589165"/>
            <a:ext cx="7365725" cy="5120367"/>
          </a:xfrm>
          <a:prstGeom prst="rect">
            <a:avLst/>
          </a:prstGeom>
        </p:spPr>
      </p:pic>
    </p:spTree>
    <p:extLst>
      <p:ext uri="{BB962C8B-B14F-4D97-AF65-F5344CB8AC3E}">
        <p14:creationId xmlns:p14="http://schemas.microsoft.com/office/powerpoint/2010/main" val="16737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CA90-B40F-4A75-A4EA-255EEC09E25E}"/>
              </a:ext>
            </a:extLst>
          </p:cNvPr>
          <p:cNvSpPr>
            <a:spLocks noGrp="1"/>
          </p:cNvSpPr>
          <p:nvPr>
            <p:ph type="title"/>
          </p:nvPr>
        </p:nvSpPr>
        <p:spPr/>
        <p:txBody>
          <a:bodyPr/>
          <a:lstStyle/>
          <a:p>
            <a:r>
              <a:rPr lang="en-IN" dirty="0"/>
              <a:t>Content Filtering Algorithm</a:t>
            </a:r>
          </a:p>
        </p:txBody>
      </p:sp>
      <p:sp>
        <p:nvSpPr>
          <p:cNvPr id="3" name="Content Placeholder 2">
            <a:extLst>
              <a:ext uri="{FF2B5EF4-FFF2-40B4-BE49-F238E27FC236}">
                <a16:creationId xmlns:a16="http://schemas.microsoft.com/office/drawing/2014/main" id="{3395C149-A330-4A95-B81D-4ACF2A52427E}"/>
              </a:ext>
            </a:extLst>
          </p:cNvPr>
          <p:cNvSpPr>
            <a:spLocks noGrp="1"/>
          </p:cNvSpPr>
          <p:nvPr>
            <p:ph idx="1"/>
          </p:nvPr>
        </p:nvSpPr>
        <p:spPr/>
        <p:txBody>
          <a:bodyPr>
            <a:normAutofit/>
          </a:bodyPr>
          <a:lstStyle/>
          <a:p>
            <a:pPr marL="0" indent="0">
              <a:buNone/>
            </a:pPr>
            <a:r>
              <a:rPr lang="en-IN" sz="2400" dirty="0"/>
              <a:t>Here , we have only taken into account the three movies , the user has provided. </a:t>
            </a:r>
          </a:p>
          <a:p>
            <a:pPr marL="0" indent="0">
              <a:buNone/>
            </a:pPr>
            <a:r>
              <a:rPr lang="en-IN" sz="2400" dirty="0"/>
              <a:t>Based on the genres , the system tries to find similar movies using cosine similarity.</a:t>
            </a:r>
          </a:p>
        </p:txBody>
      </p:sp>
    </p:spTree>
    <p:extLst>
      <p:ext uri="{BB962C8B-B14F-4D97-AF65-F5344CB8AC3E}">
        <p14:creationId xmlns:p14="http://schemas.microsoft.com/office/powerpoint/2010/main" val="42234542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322</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PowerPoint Presentation</vt:lpstr>
      <vt:lpstr>MOVIE RECOMMENDATION SYSTEM</vt:lpstr>
      <vt:lpstr>PowerPoint Presentation</vt:lpstr>
      <vt:lpstr>APPROACHES</vt:lpstr>
      <vt:lpstr>PowerPoint Presentation</vt:lpstr>
      <vt:lpstr>Content Based Approach</vt:lpstr>
      <vt:lpstr>Collaborative Based Approach</vt:lpstr>
      <vt:lpstr>PowerPoint Presentation</vt:lpstr>
      <vt:lpstr>Content Filtering Algorithm</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Pal</dc:creator>
  <cp:lastModifiedBy>Anjali Pal</cp:lastModifiedBy>
  <cp:revision>9</cp:revision>
  <dcterms:created xsi:type="dcterms:W3CDTF">2019-07-08T05:07:36Z</dcterms:created>
  <dcterms:modified xsi:type="dcterms:W3CDTF">2019-07-09T05:15:32Z</dcterms:modified>
</cp:coreProperties>
</file>