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71" r:id="rId6"/>
    <p:sldId id="283" r:id="rId7"/>
    <p:sldId id="284" r:id="rId8"/>
    <p:sldId id="267" r:id="rId9"/>
    <p:sldId id="272" r:id="rId10"/>
    <p:sldId id="274" r:id="rId11"/>
    <p:sldId id="273" r:id="rId12"/>
    <p:sldId id="285" r:id="rId13"/>
    <p:sldId id="260" r:id="rId14"/>
    <p:sldId id="275" r:id="rId15"/>
    <p:sldId id="261" r:id="rId16"/>
    <p:sldId id="276" r:id="rId17"/>
    <p:sldId id="277" r:id="rId18"/>
    <p:sldId id="278" r:id="rId19"/>
    <p:sldId id="279" r:id="rId20"/>
    <p:sldId id="262" r:id="rId21"/>
    <p:sldId id="263" r:id="rId22"/>
    <p:sldId id="264" r:id="rId23"/>
    <p:sldId id="281" r:id="rId24"/>
    <p:sldId id="265" r:id="rId25"/>
    <p:sldId id="282" r:id="rId26"/>
    <p:sldId id="268" r:id="rId27"/>
    <p:sldId id="269"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000" b="0" i="0" u="none" strike="noStrike" kern="1200" cap="none" spc="0" normalizeH="0" baseline="0">
                <a:solidFill>
                  <a:schemeClr val="tx1">
                    <a:lumMod val="65000"/>
                    <a:lumOff val="35000"/>
                  </a:schemeClr>
                </a:solidFill>
                <a:latin typeface="+mj-lt"/>
                <a:ea typeface="+mj-ea"/>
                <a:cs typeface="+mj-cs"/>
              </a:defRPr>
            </a:pPr>
            <a:r>
              <a:rPr lang="en-IN"/>
              <a:t>Gantt Chart</a:t>
            </a:r>
          </a:p>
        </c:rich>
      </c:tx>
      <c:layout>
        <c:manualLayout>
          <c:xMode val="edge"/>
          <c:yMode val="edge"/>
          <c:x val="0.34793702147997685"/>
          <c:y val="2.0461714968076288E-2"/>
        </c:manualLayout>
      </c:layout>
      <c:overlay val="0"/>
      <c:spPr>
        <a:noFill/>
        <a:ln>
          <a:noFill/>
        </a:ln>
        <a:effectLst/>
      </c:spPr>
      <c:txPr>
        <a:bodyPr rot="0" spcFirstLastPara="1" vertOverflow="ellipsis" vert="horz" wrap="square" anchor="ctr" anchorCtr="1"/>
        <a:lstStyle/>
        <a:p>
          <a:pPr>
            <a:defRPr lang="en-US"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Sheet1!$A$2:$A$10</c:f>
              <c:strCache>
                <c:ptCount val="9"/>
                <c:pt idx="0">
                  <c:v>Requirements Analysis</c:v>
                </c:pt>
                <c:pt idx="1">
                  <c:v>System Architevture design</c:v>
                </c:pt>
                <c:pt idx="2">
                  <c:v>Database design</c:v>
                </c:pt>
                <c:pt idx="3">
                  <c:v>Frontend development</c:v>
                </c:pt>
                <c:pt idx="4">
                  <c:v>Backend development</c:v>
                </c:pt>
                <c:pt idx="5">
                  <c:v>Security implementation</c:v>
                </c:pt>
                <c:pt idx="6">
                  <c:v>Testing</c:v>
                </c:pt>
                <c:pt idx="7">
                  <c:v>Documentation</c:v>
                </c:pt>
                <c:pt idx="8">
                  <c:v>Deployment</c:v>
                </c:pt>
              </c:strCache>
            </c:strRef>
          </c:cat>
          <c:val>
            <c:numRef>
              <c:f>Sheet1!$B$2:$B$10</c:f>
              <c:numCache>
                <c:formatCode>dd/mm/yyyy</c:formatCode>
                <c:ptCount val="9"/>
                <c:pt idx="0">
                  <c:v>45179</c:v>
                </c:pt>
                <c:pt idx="1">
                  <c:v>45193</c:v>
                </c:pt>
                <c:pt idx="2">
                  <c:v>45213</c:v>
                </c:pt>
                <c:pt idx="3">
                  <c:v>45228</c:v>
                </c:pt>
                <c:pt idx="4">
                  <c:v>45241</c:v>
                </c:pt>
                <c:pt idx="5">
                  <c:v>45263</c:v>
                </c:pt>
                <c:pt idx="6">
                  <c:v>45275</c:v>
                </c:pt>
                <c:pt idx="7">
                  <c:v>45292</c:v>
                </c:pt>
                <c:pt idx="8">
                  <c:v>45296</c:v>
                </c:pt>
              </c:numCache>
            </c:numRef>
          </c:val>
        </c:ser>
        <c:ser>
          <c:idx val="2"/>
          <c:order val="1"/>
          <c:tx>
            <c:strRef>
              <c:f>Sheet1!$D$1</c:f>
              <c:strCache>
                <c:ptCount val="1"/>
                <c:pt idx="0">
                  <c:v>Duration in Days</c:v>
                </c:pt>
              </c:strCache>
            </c:strRef>
          </c:tx>
          <c:spPr>
            <a:solidFill>
              <a:srgbClr val="FF0000"/>
            </a:solidFill>
            <a:ln>
              <a:noFill/>
            </a:ln>
            <a:effectLst/>
          </c:spPr>
          <c:invertIfNegative val="0"/>
          <c:cat>
            <c:strRef>
              <c:f>Sheet1!$A$2:$A$10</c:f>
              <c:strCache>
                <c:ptCount val="9"/>
                <c:pt idx="0">
                  <c:v>Requirements Analysis</c:v>
                </c:pt>
                <c:pt idx="1">
                  <c:v>System Architevture design</c:v>
                </c:pt>
                <c:pt idx="2">
                  <c:v>Database design</c:v>
                </c:pt>
                <c:pt idx="3">
                  <c:v>Frontend development</c:v>
                </c:pt>
                <c:pt idx="4">
                  <c:v>Backend development</c:v>
                </c:pt>
                <c:pt idx="5">
                  <c:v>Security implementation</c:v>
                </c:pt>
                <c:pt idx="6">
                  <c:v>Testing</c:v>
                </c:pt>
                <c:pt idx="7">
                  <c:v>Documentation</c:v>
                </c:pt>
                <c:pt idx="8">
                  <c:v>Deployment</c:v>
                </c:pt>
              </c:strCache>
            </c:strRef>
          </c:cat>
          <c:val>
            <c:numRef>
              <c:f>Sheet1!$D$2:$D$10</c:f>
              <c:numCache>
                <c:formatCode>General</c:formatCode>
                <c:ptCount val="9"/>
                <c:pt idx="0">
                  <c:v>14</c:v>
                </c:pt>
                <c:pt idx="1">
                  <c:v>20</c:v>
                </c:pt>
                <c:pt idx="2">
                  <c:v>15</c:v>
                </c:pt>
                <c:pt idx="3">
                  <c:v>13</c:v>
                </c:pt>
                <c:pt idx="4">
                  <c:v>22</c:v>
                </c:pt>
                <c:pt idx="5">
                  <c:v>12</c:v>
                </c:pt>
                <c:pt idx="6">
                  <c:v>14</c:v>
                </c:pt>
                <c:pt idx="7">
                  <c:v>4</c:v>
                </c:pt>
                <c:pt idx="8">
                  <c:v>3</c:v>
                </c:pt>
              </c:numCache>
            </c:numRef>
          </c:val>
        </c:ser>
        <c:dLbls>
          <c:showLegendKey val="0"/>
          <c:showVal val="0"/>
          <c:showCatName val="0"/>
          <c:showSerName val="0"/>
          <c:showPercent val="0"/>
          <c:showBubbleSize val="0"/>
        </c:dLbls>
        <c:gapWidth val="150"/>
        <c:overlap val="100"/>
        <c:axId val="1770707152"/>
        <c:axId val="1770707696"/>
      </c:barChart>
      <c:catAx>
        <c:axId val="177070715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endParaRPr lang="en-US"/>
          </a:p>
        </c:txPr>
        <c:crossAx val="1770707696"/>
        <c:crosses val="autoZero"/>
        <c:auto val="1"/>
        <c:lblAlgn val="ctr"/>
        <c:lblOffset val="100"/>
        <c:noMultiLvlLbl val="0"/>
      </c:catAx>
      <c:valAx>
        <c:axId val="1770707696"/>
        <c:scaling>
          <c:orientation val="minMax"/>
          <c:min val="45179"/>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14009]d\.m\.yy;@" sourceLinked="0"/>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70707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xmlns=""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xmlns="" id="{AA61B0F3-96B9-62B2-E1C5-4D3D4823B899}"/>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xmlns=""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11F1-D172-AE20-8D21-0A938E210EF6}"/>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EE8E52B7-EB5E-AF2A-3525-5B4BBFD15AAF}"/>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316D7DCF-1783-47F8-CDB8-8B7167ECD0D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xmlns=""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A47F57-697A-B97E-DD3A-2910D126C5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673F252A-D3F9-0BB4-D962-668169761B8C}"/>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B1B93D65-8824-8EBE-4CB8-E4D7750FE881}"/>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xmlns=""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50CDE-F21A-AC1C-7DD9-906370B0FA03}"/>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A4139EE0-A89B-B238-94A4-DB32BBD14E29}"/>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B6BAB674-71DE-8BA7-9D0E-C99F6B3C0FBD}"/>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xmlns=""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xmlns="" id="{47ADDF86-F686-ACE8-6852-5CEADD9A287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xmlns=""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98191-3055-3CE7-ABAB-BF522556896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FB07F01E-C1BB-CFE3-1062-5A8CAD20F5A2}"/>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xmlns="" id="{290F16ED-635D-3C12-AE3C-37A43EAF146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xmlns="" id="{BA80B84D-A3CA-9B7E-B7BB-4C18C18121B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xmlns=""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1306E-11E1-8AB1-AF32-6F074D3C8515}"/>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98D7C0B7-4F02-5995-1FB1-8FB2DD12598C}"/>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xmlns=""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CFF7FD0-380B-75A4-D9B0-F7EBC341DD0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xmlns="" id="{C80AA233-A9EB-E98D-4DDF-BC4B72808326}"/>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a:extLst>
              <a:ext uri="{FF2B5EF4-FFF2-40B4-BE49-F238E27FC236}">
                <a16:creationId xmlns:a16="http://schemas.microsoft.com/office/drawing/2014/main" xmlns=""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B92FB-DA41-9013-AE3A-5882CEEE8BF7}"/>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9A2620A1-C0CA-1D0E-E85E-5C1326F8CB8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a:extLst>
              <a:ext uri="{FF2B5EF4-FFF2-40B4-BE49-F238E27FC236}">
                <a16:creationId xmlns:a16="http://schemas.microsoft.com/office/drawing/2014/main" xmlns=""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497F04-5F5B-E4F7-0A48-A1FBAC01C3C4}"/>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a:extLst>
              <a:ext uri="{FF2B5EF4-FFF2-40B4-BE49-F238E27FC236}">
                <a16:creationId xmlns:a16="http://schemas.microsoft.com/office/drawing/2014/main" xmlns=""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xmlns=""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xmlns="" id="{ED65CB0D-C5CF-96B6-5923-222D7E403E9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xmlns=""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xmlns=""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a:extLst>
              <a:ext uri="{FF2B5EF4-FFF2-40B4-BE49-F238E27FC236}">
                <a16:creationId xmlns:a16="http://schemas.microsoft.com/office/drawing/2014/main" xmlns=""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xmlns="" id="{A0002EBD-67C3-A4B8-A83C-896997C53EB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xmlns=""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xmlns=""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GB" sz="3200" b="1" dirty="0" smtClean="0">
                <a:latin typeface="Verdana" panose="020B0604030504040204" pitchFamily="34" charset="0"/>
                <a:ea typeface="Verdana" panose="020B0604030504040204" pitchFamily="34" charset="0"/>
              </a:rPr>
              <a:t>PROJECT TITLE:SPARK</a:t>
            </a:r>
            <a:br>
              <a:rPr lang="en-GB" sz="3200" b="1" dirty="0" smtClean="0">
                <a:latin typeface="Verdana" panose="020B0604030504040204" pitchFamily="34" charset="0"/>
                <a:ea typeface="Verdana" panose="020B0604030504040204" pitchFamily="34" charset="0"/>
              </a:rPr>
            </a:br>
            <a:r>
              <a:rPr lang="en-GB" sz="3200" dirty="0" smtClean="0">
                <a:latin typeface="Verdana" panose="020B0604030504040204" pitchFamily="34" charset="0"/>
                <a:ea typeface="Verdana" panose="020B0604030504040204" pitchFamily="34" charset="0"/>
              </a:rPr>
              <a:t>(Strategic Productivity Analytics and Reporting Kit)</a:t>
            </a:r>
            <a:endParaRPr lang="en-GB" sz="2200"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smtClean="0"/>
              <a:t>Batch </a:t>
            </a:r>
            <a:r>
              <a:rPr lang="en-GB" b="1" dirty="0" smtClean="0"/>
              <a:t>Number:G119</a:t>
            </a:r>
            <a:endParaRPr lang="en-GB" b="1" dirty="0" smtClean="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95490810"/>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sz="2400" b="1" dirty="0" smtClean="0">
                          <a:solidFill>
                            <a:schemeClr val="tx1"/>
                          </a:solidFill>
                        </a:rPr>
                        <a:t>Roll Number</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smtClean="0">
                          <a:solidFill>
                            <a:schemeClr val="tx1"/>
                          </a:solidFill>
                        </a:rPr>
                        <a:t>Student Name</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r>
                        <a:rPr lang="en-GB" dirty="0" smtClean="0">
                          <a:solidFill>
                            <a:schemeClr val="tx1"/>
                          </a:solidFill>
                        </a:rPr>
                        <a:t>20201CSE0686</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ANJALI</a:t>
                      </a:r>
                      <a:r>
                        <a:rPr lang="en-GB" baseline="0" dirty="0" smtClean="0">
                          <a:solidFill>
                            <a:schemeClr val="tx1"/>
                          </a:solidFill>
                        </a:rPr>
                        <a:t> KUMARI</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dirty="0" smtClean="0">
                          <a:solidFill>
                            <a:schemeClr val="tx1"/>
                          </a:solidFill>
                        </a:rPr>
                        <a:t>20201CSE0713</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AISHWARYA</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r>
                        <a:rPr lang="en-GB" dirty="0" smtClean="0">
                          <a:solidFill>
                            <a:schemeClr val="tx1"/>
                          </a:solidFill>
                        </a:rPr>
                        <a:t>20201CSE0714</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MARK</a:t>
                      </a:r>
                      <a:r>
                        <a:rPr lang="en-GB" baseline="0" dirty="0" smtClean="0">
                          <a:solidFill>
                            <a:schemeClr val="tx1"/>
                          </a:solidFill>
                        </a:rPr>
                        <a:t> AVINASH</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solidFill>
                  <a:schemeClr val="tx1"/>
                </a:solidFill>
              </a:rPr>
              <a:t>Under the Supervision of,</a:t>
            </a:r>
          </a:p>
          <a:p>
            <a:endParaRPr lang="en-GB" dirty="0" smtClean="0">
              <a:solidFill>
                <a:schemeClr val="tx1"/>
              </a:solidFill>
            </a:endParaRPr>
          </a:p>
          <a:p>
            <a:pPr algn="l"/>
            <a:r>
              <a:rPr lang="en-GB" sz="1700" dirty="0" err="1" smtClean="0">
                <a:solidFill>
                  <a:schemeClr val="tx1"/>
                </a:solidFill>
              </a:rPr>
              <a:t>Dr.</a:t>
            </a:r>
            <a:r>
              <a:rPr lang="en-GB" sz="1700" dirty="0" smtClean="0">
                <a:solidFill>
                  <a:schemeClr val="tx1"/>
                </a:solidFill>
              </a:rPr>
              <a:t> </a:t>
            </a:r>
            <a:r>
              <a:rPr lang="en-GB" sz="1700" dirty="0" smtClean="0">
                <a:solidFill>
                  <a:schemeClr val="tx1"/>
                </a:solidFill>
              </a:rPr>
              <a:t>Hasan Hussain S</a:t>
            </a:r>
            <a:endParaRPr lang="en-GB" sz="1700" dirty="0" smtClean="0">
              <a:solidFill>
                <a:schemeClr val="tx1"/>
              </a:solidFill>
            </a:endParaRPr>
          </a:p>
          <a:p>
            <a:pPr algn="l"/>
            <a:r>
              <a:rPr lang="en-GB" sz="1700" dirty="0" smtClean="0">
                <a:solidFill>
                  <a:schemeClr val="tx1"/>
                </a:solidFill>
              </a:rPr>
              <a:t>School of Computer Science </a:t>
            </a:r>
            <a:r>
              <a:rPr lang="en-GB" sz="1700" dirty="0" smtClean="0">
                <a:solidFill>
                  <a:schemeClr val="tx1"/>
                </a:solidFill>
              </a:rPr>
              <a:t>Engineering</a:t>
            </a:r>
            <a:endParaRPr lang="en-GB" sz="1700" dirty="0" smtClean="0">
              <a:solidFill>
                <a:schemeClr val="tx1"/>
              </a:solidFill>
            </a:endParaRPr>
          </a:p>
          <a:p>
            <a:pPr algn="l"/>
            <a:r>
              <a:rPr lang="en-GB" sz="1700" dirty="0" smtClean="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smtClean="0">
                <a:solidFill>
                  <a:schemeClr val="tx1"/>
                </a:solidFill>
              </a:rPr>
              <a:t>PIP104 PROFESSIONAL PRACTICE-II</a:t>
            </a:r>
          </a:p>
          <a:p>
            <a:r>
              <a:rPr lang="en-GB" sz="2800" dirty="0" smtClean="0">
                <a:solidFill>
                  <a:schemeClr val="tx1"/>
                </a:solidFill>
              </a:rPr>
              <a:t>VIVA-VOCE</a:t>
            </a:r>
          </a:p>
        </p:txBody>
      </p:sp>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98" y="-564205"/>
            <a:ext cx="11178702" cy="2245165"/>
          </a:xfrm>
        </p:spPr>
        <p:txBody>
          <a:bodyPr>
            <a:normAutofit/>
          </a:bodyPr>
          <a:lstStyle/>
          <a:p>
            <a:r>
              <a:rPr lang="en-US" sz="4000" b="1" dirty="0" smtClean="0"/>
              <a:t>Proposed Methodology</a:t>
            </a:r>
            <a:endParaRPr lang="en-IN" sz="4000" b="1" dirty="0"/>
          </a:p>
        </p:txBody>
      </p:sp>
      <p:sp>
        <p:nvSpPr>
          <p:cNvPr id="3" name="Content Placeholder 2"/>
          <p:cNvSpPr>
            <a:spLocks noGrp="1"/>
          </p:cNvSpPr>
          <p:nvPr>
            <p:ph idx="1"/>
          </p:nvPr>
        </p:nvSpPr>
        <p:spPr>
          <a:xfrm>
            <a:off x="291830" y="963038"/>
            <a:ext cx="11061970" cy="5213925"/>
          </a:xfrm>
        </p:spPr>
        <p:txBody>
          <a:bodyPr>
            <a:normAutofit fontScale="85000" lnSpcReduction="20000"/>
          </a:bodyPr>
          <a:lstStyle/>
          <a:p>
            <a:pPr marL="0" indent="0">
              <a:buNone/>
            </a:pPr>
            <a:r>
              <a:rPr lang="en-US" b="1" dirty="0"/>
              <a:t>Hardware requirement</a:t>
            </a:r>
            <a:r>
              <a:rPr lang="en-US" b="1" dirty="0" smtClean="0"/>
              <a:t>:-</a:t>
            </a:r>
            <a:endParaRPr lang="en-IN" sz="1800" dirty="0"/>
          </a:p>
          <a:p>
            <a:r>
              <a:rPr lang="en-GB" dirty="0" smtClean="0"/>
              <a:t>Hardware</a:t>
            </a:r>
            <a:r>
              <a:rPr lang="en-GB" dirty="0"/>
              <a:t>:</a:t>
            </a:r>
            <a:endParaRPr lang="en-IN" dirty="0"/>
          </a:p>
          <a:p>
            <a:pPr lvl="0"/>
            <a:r>
              <a:rPr lang="en-GB" dirty="0"/>
              <a:t>Local Machine:</a:t>
            </a:r>
            <a:endParaRPr lang="en-IN" dirty="0"/>
          </a:p>
          <a:p>
            <a:pPr lvl="1"/>
            <a:r>
              <a:rPr lang="en-GB" dirty="0"/>
              <a:t>Utilize a personal computer or workstation as the local development environment.</a:t>
            </a:r>
            <a:endParaRPr lang="en-IN" dirty="0"/>
          </a:p>
          <a:p>
            <a:pPr lvl="1"/>
            <a:r>
              <a:rPr lang="en-GB" dirty="0"/>
              <a:t>Ensure sufficient processing power, memory, and storage for smooth development and testing</a:t>
            </a:r>
            <a:r>
              <a:rPr lang="en-GB" dirty="0" smtClean="0"/>
              <a:t>.</a:t>
            </a:r>
          </a:p>
          <a:p>
            <a:pPr lvl="1"/>
            <a:endParaRPr lang="en-IN" dirty="0"/>
          </a:p>
          <a:p>
            <a:pPr marL="0" indent="0">
              <a:buNone/>
            </a:pPr>
            <a:r>
              <a:rPr lang="en-US" b="1" dirty="0"/>
              <a:t>Software requirement specification:-</a:t>
            </a:r>
            <a:endParaRPr lang="en-IN" sz="1800" dirty="0"/>
          </a:p>
          <a:p>
            <a:pPr lvl="0"/>
            <a:r>
              <a:rPr lang="en-US" dirty="0"/>
              <a:t>W</a:t>
            </a:r>
            <a:r>
              <a:rPr lang="en-GB" dirty="0"/>
              <a:t>AMPP v3.3.0:</a:t>
            </a:r>
            <a:endParaRPr lang="en-IN" dirty="0"/>
          </a:p>
          <a:p>
            <a:pPr lvl="1"/>
            <a:r>
              <a:rPr lang="en-GB" dirty="0"/>
              <a:t>Set up </a:t>
            </a:r>
            <a:r>
              <a:rPr lang="en-US" dirty="0"/>
              <a:t>W</a:t>
            </a:r>
            <a:r>
              <a:rPr lang="en-GB" dirty="0"/>
              <a:t>AMPP as the local web server to provide a pre-configured environment with Apache as the web server, MySQL as the database server, and PHP for server-side scripting.</a:t>
            </a:r>
            <a:endParaRPr lang="en-IN" dirty="0"/>
          </a:p>
          <a:p>
            <a:pPr lvl="1"/>
            <a:r>
              <a:rPr lang="en-GB" dirty="0"/>
              <a:t>Configure </a:t>
            </a:r>
            <a:r>
              <a:rPr lang="en-US" dirty="0"/>
              <a:t>W</a:t>
            </a:r>
            <a:r>
              <a:rPr lang="en-GB" dirty="0"/>
              <a:t>AMPP to support PHP language execution and MySQL database operations.</a:t>
            </a:r>
            <a:endParaRPr lang="en-IN" dirty="0"/>
          </a:p>
          <a:p>
            <a:pPr lvl="0"/>
            <a:r>
              <a:rPr lang="en-GB" dirty="0"/>
              <a:t>Programming Languages:</a:t>
            </a:r>
            <a:endParaRPr lang="en-IN" dirty="0"/>
          </a:p>
          <a:p>
            <a:pPr lvl="1"/>
            <a:r>
              <a:rPr lang="en-GB" dirty="0"/>
              <a:t>Utilize PHP as the primary server-side scripting language for building dynamic web pages.</a:t>
            </a:r>
            <a:endParaRPr lang="en-IN" dirty="0"/>
          </a:p>
          <a:p>
            <a:pPr lvl="1"/>
            <a:r>
              <a:rPr lang="en-GB" dirty="0"/>
              <a:t>Employ HTML for structuring web content.</a:t>
            </a:r>
            <a:endParaRPr lang="en-IN" dirty="0"/>
          </a:p>
          <a:p>
            <a:pPr lvl="1"/>
            <a:r>
              <a:rPr lang="en-GB" dirty="0"/>
              <a:t>Apply CSS for styling and layout enhancements.</a:t>
            </a:r>
            <a:endParaRPr lang="en-IN" dirty="0"/>
          </a:p>
          <a:p>
            <a:pPr lvl="1"/>
            <a:r>
              <a:rPr lang="en-GB" dirty="0"/>
              <a:t>Incorporate JavaScript for client-side scripting</a:t>
            </a:r>
            <a:r>
              <a:rPr lang="en-GB" dirty="0" smtClean="0"/>
              <a:t>.</a:t>
            </a:r>
            <a:r>
              <a:rPr lang="en-US" dirty="0"/>
              <a:t> </a:t>
            </a:r>
            <a:endParaRPr lang="en-IN" dirty="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68816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1" y="0"/>
            <a:ext cx="10556132" cy="1325563"/>
          </a:xfrm>
        </p:spPr>
        <p:txBody>
          <a:bodyPr>
            <a:normAutofit/>
          </a:bodyPr>
          <a:lstStyle/>
          <a:p>
            <a:r>
              <a:rPr lang="en-US" sz="4000" b="1" dirty="0" smtClean="0"/>
              <a:t>Methodology</a:t>
            </a:r>
            <a:endParaRPr lang="en-IN" sz="4000" b="1" dirty="0"/>
          </a:p>
        </p:txBody>
      </p:sp>
      <p:sp>
        <p:nvSpPr>
          <p:cNvPr id="3" name="Content Placeholder 2"/>
          <p:cNvSpPr>
            <a:spLocks noGrp="1"/>
          </p:cNvSpPr>
          <p:nvPr>
            <p:ph idx="1"/>
          </p:nvPr>
        </p:nvSpPr>
        <p:spPr>
          <a:xfrm>
            <a:off x="0" y="1076594"/>
            <a:ext cx="11274357" cy="4750273"/>
          </a:xfrm>
        </p:spPr>
        <p:txBody>
          <a:bodyPr>
            <a:normAutofit fontScale="85000" lnSpcReduction="20000"/>
          </a:bodyPr>
          <a:lstStyle/>
          <a:p>
            <a:pPr lvl="0"/>
            <a:r>
              <a:rPr lang="en-GB" dirty="0"/>
              <a:t>Front-End Frameworks:</a:t>
            </a:r>
            <a:endParaRPr lang="en-IN" dirty="0"/>
          </a:p>
          <a:p>
            <a:pPr lvl="1"/>
            <a:r>
              <a:rPr lang="en-GB" dirty="0"/>
              <a:t>Implement Bootstrap for responsive and mobile-first design.</a:t>
            </a:r>
            <a:endParaRPr lang="en-IN" dirty="0"/>
          </a:p>
          <a:p>
            <a:pPr lvl="1"/>
            <a:r>
              <a:rPr lang="en-GB" dirty="0"/>
              <a:t>Utilize jQuery for simplified and efficient JavaScript code.</a:t>
            </a:r>
            <a:endParaRPr lang="en-IN" dirty="0"/>
          </a:p>
          <a:p>
            <a:pPr lvl="1"/>
            <a:r>
              <a:rPr lang="en-GB" dirty="0"/>
              <a:t>Integrate Ajax for asynchronous communication with the server, enhancing user experience.</a:t>
            </a:r>
            <a:endParaRPr lang="en-IN" dirty="0"/>
          </a:p>
          <a:p>
            <a:pPr lvl="0"/>
            <a:r>
              <a:rPr lang="en-GB" dirty="0" err="1"/>
              <a:t>AdminLTE</a:t>
            </a:r>
            <a:r>
              <a:rPr lang="en-GB" dirty="0"/>
              <a:t> Template:</a:t>
            </a:r>
            <a:endParaRPr lang="en-IN" dirty="0"/>
          </a:p>
          <a:p>
            <a:pPr lvl="1"/>
            <a:r>
              <a:rPr lang="en-GB" dirty="0"/>
              <a:t>Utilize the </a:t>
            </a:r>
            <a:r>
              <a:rPr lang="en-GB" dirty="0" err="1"/>
              <a:t>AdminLTE</a:t>
            </a:r>
            <a:r>
              <a:rPr lang="en-GB" dirty="0"/>
              <a:t> template for the administration dashboard.</a:t>
            </a:r>
            <a:endParaRPr lang="en-IN" dirty="0"/>
          </a:p>
          <a:p>
            <a:pPr lvl="1"/>
            <a:r>
              <a:rPr lang="en-GB" dirty="0"/>
              <a:t>Leverage the template's pre-built components and styles for a professional and user-friendly admin interface.</a:t>
            </a:r>
            <a:endParaRPr lang="en-IN" dirty="0"/>
          </a:p>
          <a:p>
            <a:pPr lvl="0"/>
            <a:r>
              <a:rPr lang="en-GB" dirty="0"/>
              <a:t>Database Management:</a:t>
            </a:r>
            <a:endParaRPr lang="en-IN" dirty="0"/>
          </a:p>
          <a:p>
            <a:pPr lvl="1"/>
            <a:r>
              <a:rPr lang="en-GB" dirty="0"/>
              <a:t>Use MySQL as the relational database management system.</a:t>
            </a:r>
            <a:endParaRPr lang="en-IN" dirty="0"/>
          </a:p>
          <a:p>
            <a:pPr lvl="1"/>
            <a:r>
              <a:rPr lang="en-GB" dirty="0"/>
              <a:t>Develop the database schema to store time tracking data, user information, and other relevant details</a:t>
            </a:r>
            <a:r>
              <a:rPr lang="en-GB" dirty="0" smtClean="0"/>
              <a:t>.</a:t>
            </a:r>
          </a:p>
          <a:p>
            <a:pPr lvl="0"/>
            <a:r>
              <a:rPr lang="en-GB" dirty="0"/>
              <a:t>Continuous Integration:</a:t>
            </a:r>
            <a:endParaRPr lang="en-IN" dirty="0"/>
          </a:p>
          <a:p>
            <a:pPr lvl="1"/>
            <a:r>
              <a:rPr lang="en-GB" dirty="0"/>
              <a:t>Explore continuous integration tools (e.g., Jenkins) for automated testing and deployment processes.</a:t>
            </a:r>
            <a:endParaRPr lang="en-IN" dirty="0"/>
          </a:p>
          <a:p>
            <a:pPr lvl="1"/>
            <a:r>
              <a:rPr lang="en-GB" dirty="0"/>
              <a:t>Implement CI/CD pipelines to streamline development workflows</a:t>
            </a:r>
            <a:r>
              <a:rPr lang="en-GB" dirty="0" smtClean="0"/>
              <a:t>.</a:t>
            </a:r>
            <a:endParaRPr lang="en-IN" dirty="0"/>
          </a:p>
          <a:p>
            <a:pPr lvl="1"/>
            <a:endParaRPr lang="en-IN" dirty="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376452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81" y="0"/>
            <a:ext cx="10515600" cy="1325563"/>
          </a:xfrm>
        </p:spPr>
        <p:txBody>
          <a:bodyPr>
            <a:normAutofit/>
          </a:bodyPr>
          <a:lstStyle/>
          <a:p>
            <a:r>
              <a:rPr lang="en-US" sz="4000" b="1" dirty="0" smtClean="0"/>
              <a:t>Methodology</a:t>
            </a:r>
            <a:endParaRPr lang="en-IN" sz="4000" b="1" dirty="0"/>
          </a:p>
        </p:txBody>
      </p:sp>
      <p:sp>
        <p:nvSpPr>
          <p:cNvPr id="3" name="Content Placeholder 2"/>
          <p:cNvSpPr>
            <a:spLocks noGrp="1"/>
          </p:cNvSpPr>
          <p:nvPr>
            <p:ph idx="1"/>
          </p:nvPr>
        </p:nvSpPr>
        <p:spPr>
          <a:xfrm>
            <a:off x="128081" y="979318"/>
            <a:ext cx="10515600" cy="4351338"/>
          </a:xfrm>
        </p:spPr>
        <p:txBody>
          <a:bodyPr>
            <a:normAutofit fontScale="77500" lnSpcReduction="20000"/>
          </a:bodyPr>
          <a:lstStyle/>
          <a:p>
            <a:pPr lvl="0"/>
            <a:r>
              <a:rPr lang="en-GB" dirty="0"/>
              <a:t>Security Measures:</a:t>
            </a:r>
            <a:endParaRPr lang="en-IN" dirty="0"/>
          </a:p>
          <a:p>
            <a:pPr lvl="1"/>
            <a:r>
              <a:rPr lang="en-GB" dirty="0"/>
              <a:t>Implement secure coding practices to prevent common vulnerabilities (e.g., SQL injection, cross-site scripting).</a:t>
            </a:r>
            <a:endParaRPr lang="en-IN" dirty="0"/>
          </a:p>
          <a:p>
            <a:pPr lvl="1"/>
            <a:r>
              <a:rPr lang="en-GB" dirty="0"/>
              <a:t>Utilize password hashing for user authentication.</a:t>
            </a:r>
            <a:endParaRPr lang="en-IN" dirty="0"/>
          </a:p>
          <a:p>
            <a:pPr lvl="1"/>
            <a:r>
              <a:rPr lang="en-GB" dirty="0"/>
              <a:t>Ensure proper validation and sanitation of user inputs.</a:t>
            </a:r>
            <a:endParaRPr lang="en-IN" dirty="0"/>
          </a:p>
          <a:p>
            <a:pPr lvl="0"/>
            <a:r>
              <a:rPr lang="en-GB" dirty="0"/>
              <a:t>Version Control:</a:t>
            </a:r>
            <a:endParaRPr lang="en-IN" dirty="0"/>
          </a:p>
          <a:p>
            <a:pPr lvl="1"/>
            <a:r>
              <a:rPr lang="en-GB" dirty="0"/>
              <a:t>Use Git for version control, allowing for effective collaboration and codebase management.</a:t>
            </a:r>
            <a:endParaRPr lang="en-IN" dirty="0"/>
          </a:p>
          <a:p>
            <a:pPr lvl="1"/>
            <a:r>
              <a:rPr lang="en-GB" dirty="0"/>
              <a:t>Host the project on platforms like </a:t>
            </a:r>
            <a:r>
              <a:rPr lang="en-GB" dirty="0" err="1"/>
              <a:t>GitHub</a:t>
            </a:r>
            <a:r>
              <a:rPr lang="en-GB" dirty="0"/>
              <a:t> or </a:t>
            </a:r>
            <a:r>
              <a:rPr lang="en-GB" dirty="0" err="1"/>
              <a:t>GitLab</a:t>
            </a:r>
            <a:r>
              <a:rPr lang="en-GB" dirty="0"/>
              <a:t> for version tracking and collaboration.</a:t>
            </a:r>
            <a:endParaRPr lang="en-IN" dirty="0"/>
          </a:p>
          <a:p>
            <a:pPr lvl="0"/>
            <a:r>
              <a:rPr lang="en-GB" dirty="0"/>
              <a:t>Testing:</a:t>
            </a:r>
            <a:endParaRPr lang="en-IN" dirty="0"/>
          </a:p>
          <a:p>
            <a:pPr lvl="1"/>
            <a:r>
              <a:rPr lang="en-GB" dirty="0"/>
              <a:t>Employ PHP Unit for unit testing PHP code.</a:t>
            </a:r>
            <a:endParaRPr lang="en-IN" dirty="0"/>
          </a:p>
          <a:p>
            <a:pPr lvl="1"/>
            <a:r>
              <a:rPr lang="en-GB" dirty="0"/>
              <a:t>Utilize browser developer tools and testing frameworks for front-end testing.</a:t>
            </a:r>
            <a:endParaRPr lang="en-IN" dirty="0"/>
          </a:p>
          <a:p>
            <a:pPr lvl="1"/>
            <a:r>
              <a:rPr lang="en-GB" dirty="0"/>
              <a:t>Perform end-to-end testing to ensure the proper functioning of the entire application.</a:t>
            </a:r>
            <a:endParaRPr lang="en-IN" dirty="0"/>
          </a:p>
          <a:p>
            <a:pPr lvl="0"/>
            <a:r>
              <a:rPr lang="en-GB" dirty="0"/>
              <a:t>Documentation:</a:t>
            </a:r>
            <a:endParaRPr lang="en-IN" dirty="0"/>
          </a:p>
          <a:p>
            <a:pPr lvl="1"/>
            <a:r>
              <a:rPr lang="en-GB" dirty="0"/>
              <a:t>Maintain comprehensive documentation for code, database schema, and project </a:t>
            </a:r>
            <a:r>
              <a:rPr lang="en-GB" dirty="0" smtClean="0"/>
              <a:t>structure.</a:t>
            </a:r>
            <a:endParaRPr lang="en-IN" dirty="0"/>
          </a:p>
          <a:p>
            <a:pPr lvl="1"/>
            <a:r>
              <a:rPr lang="en-GB" dirty="0" smtClean="0"/>
              <a:t>Include </a:t>
            </a:r>
            <a:r>
              <a:rPr lang="en-GB" dirty="0"/>
              <a:t>installation guides and usage instructions for developers and administrators</a:t>
            </a:r>
            <a:endParaRPr lang="en-IN" dirty="0"/>
          </a:p>
        </p:txBody>
      </p:sp>
    </p:spTree>
    <p:extLst>
      <p:ext uri="{BB962C8B-B14F-4D97-AF65-F5344CB8AC3E}">
        <p14:creationId xmlns:p14="http://schemas.microsoft.com/office/powerpoint/2010/main" val="290338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63" y="-315811"/>
            <a:ext cx="10515600" cy="1325563"/>
          </a:xfrm>
        </p:spPr>
        <p:txBody>
          <a:bodyPr>
            <a:normAutofit/>
          </a:bodyPr>
          <a:lstStyle/>
          <a:p>
            <a:r>
              <a:rPr lang="en-GB" sz="4000" b="1" dirty="0"/>
              <a:t>Objectives</a:t>
            </a:r>
          </a:p>
        </p:txBody>
      </p:sp>
      <p:sp>
        <p:nvSpPr>
          <p:cNvPr id="3" name="Content Placeholder 2"/>
          <p:cNvSpPr>
            <a:spLocks noGrp="1"/>
          </p:cNvSpPr>
          <p:nvPr>
            <p:ph idx="1"/>
          </p:nvPr>
        </p:nvSpPr>
        <p:spPr>
          <a:xfrm>
            <a:off x="0" y="755532"/>
            <a:ext cx="11146277" cy="5632315"/>
          </a:xfrm>
        </p:spPr>
        <p:txBody>
          <a:bodyPr>
            <a:normAutofit/>
          </a:bodyPr>
          <a:lstStyle/>
          <a:p>
            <a:pPr marL="0" indent="0">
              <a:buNone/>
            </a:pPr>
            <a:r>
              <a:rPr lang="en-GB" dirty="0"/>
              <a:t>1. Time Tracking: Users should be able to easily record and categorize their activities, including work tasks, personal projects, and leisure time</a:t>
            </a:r>
            <a:r>
              <a:rPr lang="en-GB" dirty="0" smtClean="0"/>
              <a:t>.</a:t>
            </a:r>
            <a:r>
              <a:rPr lang="en-GB" dirty="0"/>
              <a:t> </a:t>
            </a:r>
            <a:endParaRPr lang="en-IN" dirty="0"/>
          </a:p>
          <a:p>
            <a:pPr marL="0" indent="0">
              <a:buNone/>
            </a:pPr>
            <a:r>
              <a:rPr lang="en-GB" dirty="0"/>
              <a:t>2. Productivity Analysis: The system should generate insightful reports and visualizations to help users understand their time allocation, identify time-wasting activities, and improve productivity</a:t>
            </a:r>
            <a:r>
              <a:rPr lang="en-GB" dirty="0" smtClean="0"/>
              <a:t>.</a:t>
            </a:r>
            <a:endParaRPr lang="en-IN" dirty="0"/>
          </a:p>
          <a:p>
            <a:pPr marL="0" indent="0">
              <a:buNone/>
            </a:pPr>
            <a:r>
              <a:rPr lang="en-GB" dirty="0"/>
              <a:t>3. Goal Setting: Users should be able to set goals and milestones, track their progress, and receive notifications to stay on track</a:t>
            </a:r>
            <a:r>
              <a:rPr lang="en-GB" dirty="0" smtClean="0"/>
              <a:t>.</a:t>
            </a:r>
            <a:endParaRPr lang="en-IN" dirty="0"/>
          </a:p>
          <a:p>
            <a:pPr marL="0" indent="0">
              <a:buNone/>
            </a:pPr>
            <a:r>
              <a:rPr lang="en-GB" dirty="0"/>
              <a:t>4. Integration: The program should seamlessly integrate with calendars, to-do lists, and other productivity tools for a comprehensive time management experience</a:t>
            </a:r>
            <a:r>
              <a:rPr lang="en-GB" dirty="0" smtClean="0"/>
              <a:t>.</a:t>
            </a:r>
            <a:r>
              <a:rPr lang="en-GB" dirty="0"/>
              <a:t> </a:t>
            </a:r>
            <a:endParaRPr lang="en-IN" dirty="0"/>
          </a:p>
          <a:p>
            <a:pPr marL="0" indent="0">
              <a:buNone/>
            </a:pPr>
            <a:r>
              <a:rPr lang="en-GB" dirty="0"/>
              <a:t>5. User-Friendly Interface: The web application should have an intuitive and user-friendly interface that makes it accessible to a wide range of </a:t>
            </a:r>
            <a:r>
              <a:rPr lang="en-GB" dirty="0" smtClean="0"/>
              <a:t>users</a:t>
            </a:r>
            <a:r>
              <a:rPr lang="en-GB" dirty="0"/>
              <a:t>.</a:t>
            </a:r>
            <a:r>
              <a:rPr lang="en-GB" dirty="0"/>
              <a:t> </a:t>
            </a:r>
            <a:endParaRPr lang="en-IN"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79" y="-612843"/>
            <a:ext cx="11139791" cy="2235437"/>
          </a:xfrm>
        </p:spPr>
        <p:txBody>
          <a:bodyPr>
            <a:normAutofit/>
          </a:bodyPr>
          <a:lstStyle/>
          <a:p>
            <a:r>
              <a:rPr lang="en-US" sz="4000" b="1" dirty="0" smtClean="0"/>
              <a:t>Objectives</a:t>
            </a:r>
            <a:endParaRPr lang="en-IN" sz="4000" b="1" dirty="0"/>
          </a:p>
        </p:txBody>
      </p:sp>
      <p:sp>
        <p:nvSpPr>
          <p:cNvPr id="3" name="Content Placeholder 2"/>
          <p:cNvSpPr>
            <a:spLocks noGrp="1"/>
          </p:cNvSpPr>
          <p:nvPr>
            <p:ph idx="1"/>
          </p:nvPr>
        </p:nvSpPr>
        <p:spPr>
          <a:xfrm>
            <a:off x="0" y="885218"/>
            <a:ext cx="11517550" cy="5515582"/>
          </a:xfrm>
        </p:spPr>
        <p:txBody>
          <a:bodyPr>
            <a:noAutofit/>
          </a:bodyPr>
          <a:lstStyle/>
          <a:p>
            <a:pPr marL="0" indent="0">
              <a:buNone/>
            </a:pPr>
            <a:r>
              <a:rPr lang="en-GB" dirty="0"/>
              <a:t>6. Privacy and Security: Ensuring the confidentiality of user data and implementing robust security measures to protect user information is paramount. </a:t>
            </a:r>
            <a:endParaRPr lang="en-IN" dirty="0"/>
          </a:p>
          <a:p>
            <a:pPr marL="0" indent="0">
              <a:buNone/>
            </a:pPr>
            <a:r>
              <a:rPr lang="en-GB" dirty="0"/>
              <a:t>7.Scalability: The system should be designed with scalability in mind, allowing for future updates and enhancements. </a:t>
            </a:r>
            <a:endParaRPr lang="en-IN" dirty="0"/>
          </a:p>
          <a:p>
            <a:pPr marL="0" indent="0">
              <a:buNone/>
            </a:pPr>
            <a:r>
              <a:rPr lang="en-GB" dirty="0"/>
              <a:t>8. User Engagement: Encourage user engagement through </a:t>
            </a:r>
            <a:r>
              <a:rPr lang="en-GB" dirty="0" err="1"/>
              <a:t>gamification</a:t>
            </a:r>
            <a:r>
              <a:rPr lang="en-GB" dirty="0"/>
              <a:t>, reminders, and personalized recommendations.</a:t>
            </a:r>
            <a:endParaRPr lang="en-IN" dirty="0"/>
          </a:p>
          <a:p>
            <a:pPr marL="0" indent="0">
              <a:buNone/>
            </a:pPr>
            <a:r>
              <a:rPr lang="en-GB" dirty="0"/>
              <a:t>9. Feedback Mechanism: Implement a feedback system to gather user input and continuously improve the application. </a:t>
            </a:r>
            <a:endParaRPr lang="en-IN" dirty="0"/>
          </a:p>
          <a:p>
            <a:pPr marL="0" indent="0">
              <a:buNone/>
            </a:pPr>
            <a:r>
              <a:rPr lang="en-GB" dirty="0"/>
              <a:t>10. Performance Optimization: Ensure the web application is responsive and performs efficiently, even with a large user base.</a:t>
            </a:r>
            <a:endParaRPr lang="en-IN" dirty="0"/>
          </a:p>
          <a:p>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16445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36" y="-603115"/>
            <a:ext cx="11130064" cy="2293803"/>
          </a:xfrm>
        </p:spPr>
        <p:txBody>
          <a:bodyPr>
            <a:normAutofit/>
          </a:bodyPr>
          <a:lstStyle/>
          <a:p>
            <a:r>
              <a:rPr lang="en-US" sz="4000" b="1" dirty="0"/>
              <a:t>System Design &amp; Implementation</a:t>
            </a:r>
            <a:endParaRPr lang="en-GB" sz="4000" b="1" dirty="0"/>
          </a:p>
        </p:txBody>
      </p:sp>
      <p:sp>
        <p:nvSpPr>
          <p:cNvPr id="3" name="Content Placeholder 2"/>
          <p:cNvSpPr>
            <a:spLocks noGrp="1"/>
          </p:cNvSpPr>
          <p:nvPr>
            <p:ph idx="1"/>
          </p:nvPr>
        </p:nvSpPr>
        <p:spPr>
          <a:xfrm>
            <a:off x="87547" y="904672"/>
            <a:ext cx="12500043" cy="5369567"/>
          </a:xfrm>
        </p:spPr>
        <p:txBody>
          <a:bodyPr>
            <a:noAutofit/>
          </a:bodyPr>
          <a:lstStyle/>
          <a:p>
            <a:r>
              <a:rPr lang="en-GB" sz="2000" dirty="0"/>
              <a:t>The design procedure for the time tracking and productivity analysis web application involves a systematic and iterative process, encompassing various stages from conceptualization to implementation.</a:t>
            </a:r>
            <a:endParaRPr lang="en-IN" sz="2000" dirty="0"/>
          </a:p>
          <a:p>
            <a:pPr marL="0" indent="0">
              <a:buNone/>
            </a:pPr>
            <a:r>
              <a:rPr lang="en-US" sz="2000" dirty="0" smtClean="0"/>
              <a:t>   </a:t>
            </a:r>
            <a:r>
              <a:rPr lang="en-US" sz="2000" dirty="0"/>
              <a:t> </a:t>
            </a:r>
            <a:r>
              <a:rPr lang="en-US" sz="2000" b="1" dirty="0" err="1"/>
              <a:t>Architechture</a:t>
            </a:r>
            <a:r>
              <a:rPr lang="en-US" sz="2000" b="1" dirty="0"/>
              <a:t> diagram</a:t>
            </a:r>
            <a:r>
              <a:rPr lang="en-US" sz="2000" b="1" dirty="0" smtClean="0"/>
              <a:t>:-</a:t>
            </a:r>
            <a:endParaRPr lang="en-IN" sz="2000" dirty="0"/>
          </a:p>
          <a:p>
            <a:r>
              <a:rPr lang="en-US" sz="2000" dirty="0"/>
              <a:t>An architectural diagram is a visual representation that maps out the physical implementation for components of a software system. It shows the general structure of the software system and the associations, limitations, and boundaries between each element.</a:t>
            </a:r>
            <a:endParaRPr lang="en-IN" sz="2000" dirty="0"/>
          </a:p>
          <a:p>
            <a:pPr marL="0" indent="0">
              <a:buNone/>
            </a:pPr>
            <a:endParaRPr lang="en-IN" sz="2000" dirty="0"/>
          </a:p>
          <a:p>
            <a:endParaRPr lang="en-IN" sz="2000" dirty="0"/>
          </a:p>
          <a:p>
            <a:pPr marL="0" indent="0">
              <a:buNone/>
            </a:pPr>
            <a:endParaRPr lang="en-US" sz="2000" dirty="0"/>
          </a:p>
        </p:txBody>
      </p:sp>
      <p:pic>
        <p:nvPicPr>
          <p:cNvPr id="7" name="Picture 6"/>
          <p:cNvPicPr/>
          <p:nvPr/>
        </p:nvPicPr>
        <p:blipFill>
          <a:blip r:embed="rId2"/>
          <a:stretch>
            <a:fillRect/>
          </a:stretch>
        </p:blipFill>
        <p:spPr>
          <a:xfrm>
            <a:off x="2694563" y="2986391"/>
            <a:ext cx="5778228" cy="2461098"/>
          </a:xfrm>
          <a:prstGeom prst="rect">
            <a:avLst/>
          </a:prstGeom>
          <a:noFill/>
          <a:ln>
            <a:noFill/>
          </a:ln>
        </p:spPr>
      </p:pic>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1" y="-671209"/>
            <a:ext cx="11149519" cy="2361897"/>
          </a:xfrm>
        </p:spPr>
        <p:txBody>
          <a:bodyPr>
            <a:normAutofit/>
          </a:bodyPr>
          <a:lstStyle/>
          <a:p>
            <a:r>
              <a:rPr lang="en-US" sz="4000" b="1" dirty="0" smtClean="0"/>
              <a:t>System Design &amp; Implementation</a:t>
            </a:r>
            <a:endParaRPr lang="en-IN" sz="4000" b="1" dirty="0"/>
          </a:p>
        </p:txBody>
      </p:sp>
      <p:sp>
        <p:nvSpPr>
          <p:cNvPr id="3" name="Content Placeholder 2"/>
          <p:cNvSpPr>
            <a:spLocks noGrp="1"/>
          </p:cNvSpPr>
          <p:nvPr>
            <p:ph idx="1"/>
          </p:nvPr>
        </p:nvSpPr>
        <p:spPr>
          <a:xfrm>
            <a:off x="204281" y="894945"/>
            <a:ext cx="12101208" cy="4873457"/>
          </a:xfrm>
        </p:spPr>
        <p:txBody>
          <a:bodyPr>
            <a:noAutofit/>
          </a:bodyPr>
          <a:lstStyle/>
          <a:p>
            <a:pPr marL="0" indent="0">
              <a:buNone/>
            </a:pPr>
            <a:r>
              <a:rPr lang="en-US" sz="2000" b="1" dirty="0" smtClean="0"/>
              <a:t> </a:t>
            </a:r>
            <a:r>
              <a:rPr lang="en-US" sz="2400" b="1" dirty="0"/>
              <a:t>Use case diagram</a:t>
            </a:r>
            <a:r>
              <a:rPr lang="en-US" sz="2000" b="1" dirty="0" smtClean="0"/>
              <a:t>:-</a:t>
            </a:r>
            <a:endParaRPr lang="en-IN" sz="2000" dirty="0"/>
          </a:p>
          <a:p>
            <a:r>
              <a:rPr lang="en-US" sz="2000" dirty="0"/>
              <a:t>A use case diagram 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a:t>
            </a:r>
            <a:endParaRPr lang="en-IN" sz="2000" dirty="0"/>
          </a:p>
          <a:p>
            <a:pPr marL="0" indent="0">
              <a:buNone/>
            </a:pPr>
            <a:endParaRPr lang="en-IN" sz="2000" dirty="0"/>
          </a:p>
          <a:p>
            <a:pPr marL="0" indent="0">
              <a:buNone/>
            </a:pPr>
            <a:endParaRPr lang="en-US" sz="2000" dirty="0"/>
          </a:p>
        </p:txBody>
      </p:sp>
      <p:pic>
        <p:nvPicPr>
          <p:cNvPr id="4" name="Picture 3"/>
          <p:cNvPicPr/>
          <p:nvPr/>
        </p:nvPicPr>
        <p:blipFill>
          <a:blip r:embed="rId2"/>
          <a:stretch>
            <a:fillRect/>
          </a:stretch>
        </p:blipFill>
        <p:spPr>
          <a:xfrm>
            <a:off x="3618689" y="2441642"/>
            <a:ext cx="3618690" cy="2996119"/>
          </a:xfrm>
          <a:prstGeom prst="rect">
            <a:avLst/>
          </a:prstGeom>
          <a:noFill/>
          <a:ln>
            <a:noFill/>
          </a:ln>
        </p:spPr>
      </p:pic>
    </p:spTree>
    <p:extLst>
      <p:ext uri="{BB962C8B-B14F-4D97-AF65-F5344CB8AC3E}">
        <p14:creationId xmlns:p14="http://schemas.microsoft.com/office/powerpoint/2010/main" val="2320417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45" y="-856033"/>
            <a:ext cx="11091153" cy="2498084"/>
          </a:xfrm>
        </p:spPr>
        <p:txBody>
          <a:bodyPr>
            <a:normAutofit/>
          </a:bodyPr>
          <a:lstStyle/>
          <a:p>
            <a:r>
              <a:rPr lang="en-US" sz="4000" b="1" dirty="0" smtClean="0"/>
              <a:t>System Design &amp; Implementation</a:t>
            </a:r>
            <a:endParaRPr lang="en-IN" sz="4000" b="1" dirty="0"/>
          </a:p>
        </p:txBody>
      </p:sp>
      <p:sp>
        <p:nvSpPr>
          <p:cNvPr id="3" name="Content Placeholder 2"/>
          <p:cNvSpPr>
            <a:spLocks noGrp="1"/>
          </p:cNvSpPr>
          <p:nvPr>
            <p:ph idx="1"/>
          </p:nvPr>
        </p:nvSpPr>
        <p:spPr>
          <a:xfrm>
            <a:off x="186445" y="745854"/>
            <a:ext cx="11661844" cy="5217201"/>
          </a:xfrm>
        </p:spPr>
        <p:txBody>
          <a:bodyPr>
            <a:normAutofit/>
          </a:bodyPr>
          <a:lstStyle/>
          <a:p>
            <a:pPr marL="0" indent="0">
              <a:buNone/>
            </a:pPr>
            <a:r>
              <a:rPr lang="en-US" sz="2400" b="1" dirty="0" smtClean="0"/>
              <a:t> </a:t>
            </a:r>
            <a:r>
              <a:rPr lang="en-US" sz="2400" b="1" dirty="0"/>
              <a:t>Data flow diagram</a:t>
            </a:r>
            <a:r>
              <a:rPr lang="en-US" sz="2400" b="1" dirty="0" smtClean="0"/>
              <a:t>:-</a:t>
            </a:r>
            <a:endParaRPr lang="en-IN" sz="2400" dirty="0"/>
          </a:p>
          <a:p>
            <a:r>
              <a:rPr lang="en-US" sz="2400" dirty="0"/>
              <a:t>A data flow diagram (DFD) maps out the flow of information for any process or system. It uses defined symbols like rectangles, circles and arrows, plus short text labels, to show data inputs, outputs, storage points and the routes between each destination.</a:t>
            </a:r>
            <a:endParaRPr lang="en-IN" sz="2400" dirty="0"/>
          </a:p>
          <a:p>
            <a:pPr marL="0" indent="0">
              <a:buNone/>
            </a:pPr>
            <a:endParaRPr lang="en-IN" sz="2400" dirty="0"/>
          </a:p>
          <a:p>
            <a:endParaRPr lang="en-US" sz="2400" dirty="0"/>
          </a:p>
        </p:txBody>
      </p:sp>
      <p:pic>
        <p:nvPicPr>
          <p:cNvPr id="4" name="Picture 3" descr="Staryard Logistics SIMPLE DFD-Copy of Copy of Copy of Page-1"/>
          <p:cNvPicPr/>
          <p:nvPr/>
        </p:nvPicPr>
        <p:blipFill>
          <a:blip r:embed="rId2"/>
          <a:stretch>
            <a:fillRect/>
          </a:stretch>
        </p:blipFill>
        <p:spPr>
          <a:xfrm>
            <a:off x="2859932" y="2286001"/>
            <a:ext cx="6011694" cy="3492230"/>
          </a:xfrm>
          <a:prstGeom prst="rect">
            <a:avLst/>
          </a:prstGeom>
        </p:spPr>
      </p:pic>
    </p:spTree>
    <p:extLst>
      <p:ext uri="{BB962C8B-B14F-4D97-AF65-F5344CB8AC3E}">
        <p14:creationId xmlns:p14="http://schemas.microsoft.com/office/powerpoint/2010/main" val="2778609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54" y="-160169"/>
            <a:ext cx="10515600" cy="1325563"/>
          </a:xfrm>
        </p:spPr>
        <p:txBody>
          <a:bodyPr>
            <a:normAutofit/>
          </a:bodyPr>
          <a:lstStyle/>
          <a:p>
            <a:r>
              <a:rPr lang="en-US" sz="4000" b="1" dirty="0"/>
              <a:t>System Design &amp; Implementation</a:t>
            </a:r>
            <a:endParaRPr lang="en-IN" sz="4000" b="1" dirty="0"/>
          </a:p>
        </p:txBody>
      </p:sp>
      <p:sp>
        <p:nvSpPr>
          <p:cNvPr id="3" name="Content Placeholder 2"/>
          <p:cNvSpPr>
            <a:spLocks noGrp="1"/>
          </p:cNvSpPr>
          <p:nvPr>
            <p:ph idx="1"/>
          </p:nvPr>
        </p:nvSpPr>
        <p:spPr>
          <a:xfrm>
            <a:off x="215629" y="677762"/>
            <a:ext cx="10515600" cy="4351338"/>
          </a:xfrm>
        </p:spPr>
        <p:txBody>
          <a:bodyPr>
            <a:noAutofit/>
          </a:bodyPr>
          <a:lstStyle/>
          <a:p>
            <a:pPr marL="0" indent="0">
              <a:buNone/>
            </a:pPr>
            <a:r>
              <a:rPr lang="en-US" sz="2000" b="1" dirty="0"/>
              <a:t>CLASS DIAGRAM</a:t>
            </a:r>
            <a:r>
              <a:rPr lang="en-US" sz="2400" b="1" dirty="0" smtClean="0"/>
              <a:t>:-</a:t>
            </a:r>
            <a:endParaRPr lang="en-IN" sz="2400" dirty="0"/>
          </a:p>
          <a:p>
            <a:r>
              <a:rPr lang="en-US" sz="2000" dirty="0"/>
              <a:t>A class diagram is one type of UML diagram that represents the static view of a software system. A class diagram is used to visualize, describe, and document various aspects of a system, and also to create executable software code. It illustrates the types of objects present in a system and the different types of relationships that exist between them</a:t>
            </a:r>
            <a:r>
              <a:rPr lang="en-US" sz="2000" dirty="0" smtClean="0"/>
              <a:t>.</a:t>
            </a:r>
            <a:endParaRPr lang="en-IN" sz="2000" dirty="0"/>
          </a:p>
          <a:p>
            <a:pPr marL="0" indent="0">
              <a:buNone/>
            </a:pPr>
            <a:r>
              <a:rPr lang="en-US" sz="2000" b="1" dirty="0" smtClean="0"/>
              <a:t>Task  </a:t>
            </a:r>
            <a:r>
              <a:rPr lang="en-US" sz="2000" b="1" dirty="0"/>
              <a:t>management class diagram:-</a:t>
            </a:r>
            <a:endParaRPr lang="en-IN" sz="2000" dirty="0"/>
          </a:p>
          <a:p>
            <a:pPr marL="0" indent="0">
              <a:buNone/>
            </a:pPr>
            <a:endParaRPr lang="en-IN" sz="2400" dirty="0"/>
          </a:p>
          <a:p>
            <a:pPr marL="0" indent="0">
              <a:buNone/>
            </a:pPr>
            <a:endParaRPr lang="en-IN" sz="2400" dirty="0"/>
          </a:p>
        </p:txBody>
      </p:sp>
      <p:pic>
        <p:nvPicPr>
          <p:cNvPr id="4" name="Picture 3" descr="Untitled Workspace"/>
          <p:cNvPicPr/>
          <p:nvPr/>
        </p:nvPicPr>
        <p:blipFill>
          <a:blip r:embed="rId2"/>
          <a:stretch>
            <a:fillRect/>
          </a:stretch>
        </p:blipFill>
        <p:spPr>
          <a:xfrm>
            <a:off x="3122580" y="2480554"/>
            <a:ext cx="5603132" cy="3386478"/>
          </a:xfrm>
          <a:prstGeom prst="rect">
            <a:avLst/>
          </a:prstGeom>
        </p:spPr>
      </p:pic>
    </p:spTree>
    <p:extLst>
      <p:ext uri="{BB962C8B-B14F-4D97-AF65-F5344CB8AC3E}">
        <p14:creationId xmlns:p14="http://schemas.microsoft.com/office/powerpoint/2010/main" val="3314298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4" y="-545824"/>
            <a:ext cx="11178702" cy="1875514"/>
          </a:xfrm>
        </p:spPr>
        <p:txBody>
          <a:bodyPr>
            <a:normAutofit/>
          </a:bodyPr>
          <a:lstStyle/>
          <a:p>
            <a:r>
              <a:rPr lang="en-US" sz="4000" b="1" dirty="0"/>
              <a:t>System Design &amp; Implementation</a:t>
            </a:r>
            <a:endParaRPr lang="en-IN" sz="4000" b="1" dirty="0"/>
          </a:p>
        </p:txBody>
      </p:sp>
      <p:sp>
        <p:nvSpPr>
          <p:cNvPr id="3" name="Content Placeholder 2"/>
          <p:cNvSpPr>
            <a:spLocks noGrp="1"/>
          </p:cNvSpPr>
          <p:nvPr>
            <p:ph idx="1"/>
          </p:nvPr>
        </p:nvSpPr>
        <p:spPr>
          <a:xfrm>
            <a:off x="175098" y="583660"/>
            <a:ext cx="11916383" cy="5350112"/>
          </a:xfrm>
        </p:spPr>
        <p:txBody>
          <a:bodyPr>
            <a:noAutofit/>
          </a:bodyPr>
          <a:lstStyle/>
          <a:p>
            <a:pPr marL="0" indent="0">
              <a:buNone/>
            </a:pPr>
            <a:r>
              <a:rPr lang="en-US" sz="2400" dirty="0" smtClean="0"/>
              <a:t>Time </a:t>
            </a:r>
            <a:r>
              <a:rPr lang="en-US" sz="2400" dirty="0"/>
              <a:t>management class diagram:-</a:t>
            </a:r>
            <a:endParaRPr lang="en-IN" sz="2400" dirty="0"/>
          </a:p>
          <a:p>
            <a:pPr marL="0" indent="0">
              <a:buNone/>
            </a:pPr>
            <a:r>
              <a:rPr lang="en-US" sz="2400" dirty="0"/>
              <a:t> </a:t>
            </a:r>
            <a:endParaRPr lang="en-US" sz="2400" b="1" dirty="0"/>
          </a:p>
          <a:p>
            <a:endParaRPr lang="en-US" sz="2400" dirty="0"/>
          </a:p>
          <a:p>
            <a:endParaRPr lang="en-IN" sz="2400" dirty="0"/>
          </a:p>
        </p:txBody>
      </p:sp>
      <p:pic>
        <p:nvPicPr>
          <p:cNvPr id="4" name="Picture 3" descr="Screenshot (279)"/>
          <p:cNvPicPr/>
          <p:nvPr/>
        </p:nvPicPr>
        <p:blipFill>
          <a:blip r:embed="rId2"/>
          <a:stretch>
            <a:fillRect/>
          </a:stretch>
        </p:blipFill>
        <p:spPr>
          <a:xfrm>
            <a:off x="2513792" y="985808"/>
            <a:ext cx="6653718" cy="4545816"/>
          </a:xfrm>
          <a:prstGeom prst="rect">
            <a:avLst/>
          </a:prstGeom>
        </p:spPr>
      </p:pic>
    </p:spTree>
    <p:extLst>
      <p:ext uri="{BB962C8B-B14F-4D97-AF65-F5344CB8AC3E}">
        <p14:creationId xmlns:p14="http://schemas.microsoft.com/office/powerpoint/2010/main" val="164557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3" y="-525294"/>
            <a:ext cx="10993877" cy="2245165"/>
          </a:xfrm>
        </p:spPr>
        <p:txBody>
          <a:bodyPr>
            <a:normAutofit/>
          </a:bodyPr>
          <a:lstStyle/>
          <a:p>
            <a:r>
              <a:rPr lang="en-GB" sz="4000" b="1" dirty="0" smtClean="0"/>
              <a:t>Introduction</a:t>
            </a:r>
            <a:endParaRPr lang="en-GB" sz="4000" b="1" dirty="0"/>
          </a:p>
        </p:txBody>
      </p:sp>
      <p:sp>
        <p:nvSpPr>
          <p:cNvPr id="3" name="Content Placeholder 2"/>
          <p:cNvSpPr>
            <a:spLocks noGrp="1"/>
          </p:cNvSpPr>
          <p:nvPr>
            <p:ph idx="1"/>
          </p:nvPr>
        </p:nvSpPr>
        <p:spPr>
          <a:xfrm>
            <a:off x="1" y="836579"/>
            <a:ext cx="11760740" cy="5340384"/>
          </a:xfrm>
        </p:spPr>
        <p:txBody>
          <a:bodyPr>
            <a:noAutofit/>
          </a:bodyPr>
          <a:lstStyle/>
          <a:p>
            <a:pPr>
              <a:buFont typeface="Wingdings" panose="05000000000000000000" pitchFamily="2" charset="2"/>
              <a:buChar char="Ø"/>
            </a:pPr>
            <a:r>
              <a:rPr lang="en-GB" sz="2000" dirty="0"/>
              <a:t>In today's fast-paced digital landscape, optimizing time and productivity are paramount for organizations striving to maintain a competitive edge. The Time and Productivity Analysis Web Development Project is an innovative initiative aimed at harnessing the power of technology to enhance efficiency, streamline processes, and empower businesses to make data-driven decisions</a:t>
            </a:r>
            <a:r>
              <a:rPr lang="en-GB" sz="2000" dirty="0" smtClean="0"/>
              <a:t>.</a:t>
            </a:r>
            <a:r>
              <a:rPr lang="en-GB" sz="2000" dirty="0"/>
              <a:t> </a:t>
            </a:r>
            <a:endParaRPr lang="en-IN" sz="2000" dirty="0"/>
          </a:p>
          <a:p>
            <a:pPr>
              <a:buFont typeface="Wingdings" panose="05000000000000000000" pitchFamily="2" charset="2"/>
              <a:buChar char="Ø"/>
            </a:pPr>
            <a:r>
              <a:rPr lang="en-GB" sz="2000" dirty="0"/>
              <a:t>This project </a:t>
            </a:r>
            <a:r>
              <a:rPr lang="en-GB" sz="2000" dirty="0" err="1"/>
              <a:t>centers</a:t>
            </a:r>
            <a:r>
              <a:rPr lang="en-GB" sz="2000" dirty="0"/>
              <a:t> around the creation of a dynamic web application that will serve as a comprehensive tool for organizations to measure, </a:t>
            </a:r>
            <a:r>
              <a:rPr lang="en-GB" sz="2000" dirty="0" err="1"/>
              <a:t>analyze</a:t>
            </a:r>
            <a:r>
              <a:rPr lang="en-GB" sz="2000" dirty="0"/>
              <a:t>, and improve their time management and productivity. It will not only provide real-time insights into how time is allocated across various tasks but also offer valuable performance metrics to help teams and individuals achieve their goals more effectively</a:t>
            </a:r>
            <a:r>
              <a:rPr lang="en-GB" sz="2000" dirty="0" smtClean="0"/>
              <a:t>.</a:t>
            </a:r>
            <a:r>
              <a:rPr lang="en-GB" sz="2000" dirty="0"/>
              <a:t> </a:t>
            </a:r>
            <a:endParaRPr lang="en-IN" sz="2000" dirty="0"/>
          </a:p>
          <a:p>
            <a:pPr>
              <a:buFont typeface="Wingdings" panose="05000000000000000000" pitchFamily="2" charset="2"/>
              <a:buChar char="Ø"/>
            </a:pPr>
            <a:r>
              <a:rPr lang="en-GB" sz="2000" dirty="0"/>
              <a:t>With the ever-increasing demands on businesses and the challenges posed by remote work, understanding and optimizing time usage has become a critical factor in achieving success. This web development project is designed to address these challenges and provide a user-friendly platform for organizations to unlock their full potential</a:t>
            </a:r>
            <a:r>
              <a:rPr lang="en-GB" sz="2000" dirty="0" smtClean="0"/>
              <a:t>.</a:t>
            </a:r>
            <a:r>
              <a:rPr lang="en-GB" sz="2000" dirty="0"/>
              <a:t> </a:t>
            </a:r>
            <a:endParaRPr lang="en-IN" sz="2000" dirty="0"/>
          </a:p>
          <a:p>
            <a:pPr>
              <a:buFont typeface="Wingdings" panose="05000000000000000000" pitchFamily="2" charset="2"/>
              <a:buChar char="Ø"/>
            </a:pPr>
            <a:r>
              <a:rPr lang="en-GB" sz="2000" dirty="0"/>
              <a:t>Throughout this project, we will explore the intricacies of web development, data analysis, and user experience design to deliver a solution that empowers businesses to make informed decisions, maximize productivity, and thrive in a rapidly evolving digital landscape. Join us on this journey as we embark on a mission to revolutionize the way organizations perceive and manage time, ultimately driving success and innovation</a:t>
            </a:r>
            <a:r>
              <a:rPr lang="en-GB" sz="2000" dirty="0" smtClean="0"/>
              <a:t>.</a:t>
            </a:r>
            <a:endParaRPr lang="en-IN" sz="2000" dirty="0"/>
          </a:p>
          <a:p>
            <a:pPr>
              <a:buFont typeface="Wingdings" panose="05000000000000000000" pitchFamily="2" charset="2"/>
              <a:buChar char="Ø"/>
            </a:pPr>
            <a:endParaRPr lang="en-GB" sz="2000" dirty="0"/>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34" y="-593385"/>
            <a:ext cx="11110609" cy="2021428"/>
          </a:xfrm>
        </p:spPr>
        <p:txBody>
          <a:bodyPr/>
          <a:lstStyle/>
          <a:p>
            <a:r>
              <a:rPr lang="en-GB" b="1" dirty="0"/>
              <a:t>Timeline </a:t>
            </a:r>
            <a:r>
              <a:rPr lang="en-GB" b="1" dirty="0" smtClean="0"/>
              <a:t>of </a:t>
            </a:r>
            <a:r>
              <a:rPr lang="en-GB" b="1" dirty="0"/>
              <a:t>Project</a:t>
            </a:r>
          </a:p>
        </p:txBody>
      </p:sp>
      <p:sp>
        <p:nvSpPr>
          <p:cNvPr id="3" name="Content Placeholder 2"/>
          <p:cNvSpPr>
            <a:spLocks noGrp="1"/>
          </p:cNvSpPr>
          <p:nvPr>
            <p:ph idx="1"/>
          </p:nvPr>
        </p:nvSpPr>
        <p:spPr>
          <a:xfrm>
            <a:off x="165370" y="778213"/>
            <a:ext cx="11188430" cy="5398750"/>
          </a:xfrm>
        </p:spPr>
        <p:txBody>
          <a:bodyPr>
            <a:normAutofit/>
          </a:bodyPr>
          <a:lstStyle/>
          <a:p>
            <a:pPr marL="0" indent="0">
              <a:buNone/>
            </a:pPr>
            <a:r>
              <a:rPr lang="en-US" sz="3200" b="1" dirty="0" smtClean="0"/>
              <a:t>GANTT CHART</a:t>
            </a:r>
            <a:endParaRPr lang="en-IN" sz="3200" dirty="0"/>
          </a:p>
          <a:p>
            <a:pPr marL="0" indent="0">
              <a:buNone/>
            </a:pPr>
            <a:endParaRPr lang="en-US" sz="3200" b="1" dirty="0"/>
          </a:p>
        </p:txBody>
      </p:sp>
      <p:pic>
        <p:nvPicPr>
          <p:cNvPr id="4" name="Picture 3" descr="Screenshot (292)"/>
          <p:cNvPicPr/>
          <p:nvPr/>
        </p:nvPicPr>
        <p:blipFill>
          <a:blip r:embed="rId2"/>
          <a:srcRect l="4934" t="32371" r="53901" b="11789"/>
          <a:stretch>
            <a:fillRect/>
          </a:stretch>
        </p:blipFill>
        <p:spPr>
          <a:xfrm>
            <a:off x="398834" y="1428043"/>
            <a:ext cx="5856051" cy="3202323"/>
          </a:xfrm>
          <a:prstGeom prst="rect">
            <a:avLst/>
          </a:prstGeom>
        </p:spPr>
      </p:pic>
      <p:graphicFrame>
        <p:nvGraphicFramePr>
          <p:cNvPr id="5" name="Chart 4"/>
          <p:cNvGraphicFramePr/>
          <p:nvPr>
            <p:extLst>
              <p:ext uri="{D42A27DB-BD31-4B8C-83A1-F6EECF244321}">
                <p14:modId xmlns:p14="http://schemas.microsoft.com/office/powerpoint/2010/main" val="3793711066"/>
              </p:ext>
            </p:extLst>
          </p:nvPr>
        </p:nvGraphicFramePr>
        <p:xfrm>
          <a:off x="6554254" y="1428044"/>
          <a:ext cx="5439950" cy="32023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7332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3" y="-359923"/>
            <a:ext cx="11198157" cy="2050611"/>
          </a:xfrm>
        </p:spPr>
        <p:txBody>
          <a:bodyPr/>
          <a:lstStyle/>
          <a:p>
            <a:r>
              <a:rPr lang="en-GB" b="1" dirty="0" smtClean="0"/>
              <a:t>Outcomes / Results Obtained</a:t>
            </a:r>
            <a:endParaRPr lang="en-GB" b="1" dirty="0"/>
          </a:p>
        </p:txBody>
      </p:sp>
      <p:sp>
        <p:nvSpPr>
          <p:cNvPr id="3" name="Content Placeholder 2"/>
          <p:cNvSpPr>
            <a:spLocks noGrp="1"/>
          </p:cNvSpPr>
          <p:nvPr>
            <p:ph idx="1"/>
          </p:nvPr>
        </p:nvSpPr>
        <p:spPr>
          <a:xfrm>
            <a:off x="254540" y="1138136"/>
            <a:ext cx="10747443" cy="5184843"/>
          </a:xfrm>
        </p:spPr>
        <p:txBody>
          <a:bodyPr>
            <a:noAutofit/>
          </a:bodyPr>
          <a:lstStyle/>
          <a:p>
            <a:pPr marL="0" indent="0">
              <a:buNone/>
            </a:pPr>
            <a:r>
              <a:rPr lang="en-GB" dirty="0" smtClean="0"/>
              <a:t>1</a:t>
            </a:r>
            <a:r>
              <a:rPr lang="en-US" dirty="0" smtClean="0"/>
              <a:t>. </a:t>
            </a:r>
            <a:r>
              <a:rPr lang="en-US" dirty="0"/>
              <a:t>Identification of Time Wasters</a:t>
            </a:r>
            <a:r>
              <a:rPr lang="en-US" dirty="0" smtClean="0"/>
              <a:t>.</a:t>
            </a:r>
            <a:endParaRPr lang="en-IN" dirty="0"/>
          </a:p>
          <a:p>
            <a:pPr marL="0" indent="0">
              <a:buNone/>
            </a:pPr>
            <a:r>
              <a:rPr lang="en-US" dirty="0"/>
              <a:t>2. Efficiency Improvements</a:t>
            </a:r>
            <a:r>
              <a:rPr lang="en-US" dirty="0" smtClean="0"/>
              <a:t>.</a:t>
            </a:r>
            <a:endParaRPr lang="en-IN" dirty="0"/>
          </a:p>
          <a:p>
            <a:pPr marL="0" indent="0">
              <a:buNone/>
            </a:pPr>
            <a:r>
              <a:rPr lang="en-US" dirty="0"/>
              <a:t>3. Time Allocation Insights</a:t>
            </a:r>
            <a:r>
              <a:rPr lang="en-US" dirty="0" smtClean="0"/>
              <a:t>.</a:t>
            </a:r>
            <a:r>
              <a:rPr lang="en-US" dirty="0"/>
              <a:t> </a:t>
            </a:r>
            <a:endParaRPr lang="en-IN" dirty="0"/>
          </a:p>
          <a:p>
            <a:pPr marL="0" indent="0">
              <a:buNone/>
            </a:pPr>
            <a:r>
              <a:rPr lang="en-US" dirty="0"/>
              <a:t>4. Productivity Metrics</a:t>
            </a:r>
            <a:r>
              <a:rPr lang="en-US" dirty="0" smtClean="0"/>
              <a:t>.</a:t>
            </a:r>
            <a:r>
              <a:rPr lang="en-US" dirty="0"/>
              <a:t> </a:t>
            </a:r>
            <a:endParaRPr lang="en-IN" dirty="0"/>
          </a:p>
          <a:p>
            <a:pPr marL="0" indent="0">
              <a:buNone/>
            </a:pPr>
            <a:r>
              <a:rPr lang="en-US" dirty="0"/>
              <a:t>5. Cost Savings or reallocating resources</a:t>
            </a:r>
            <a:r>
              <a:rPr lang="en-US" dirty="0" smtClean="0"/>
              <a:t>.</a:t>
            </a:r>
            <a:endParaRPr lang="en-IN" dirty="0"/>
          </a:p>
          <a:p>
            <a:pPr marL="0" lvl="0" indent="0">
              <a:buNone/>
            </a:pPr>
            <a:r>
              <a:rPr lang="en-US" dirty="0" smtClean="0"/>
              <a:t>6. Improved </a:t>
            </a:r>
            <a:r>
              <a:rPr lang="en-US" dirty="0"/>
              <a:t>Work-Life Balance .</a:t>
            </a:r>
            <a:endParaRPr lang="en-IN" dirty="0"/>
          </a:p>
          <a:p>
            <a:pPr marL="0" indent="0">
              <a:buNone/>
            </a:pPr>
            <a:r>
              <a:rPr lang="en-US" b="1" dirty="0"/>
              <a:t> </a:t>
            </a:r>
            <a:endParaRPr lang="en-IN" dirty="0"/>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87" y="-389105"/>
            <a:ext cx="11149519" cy="1595335"/>
          </a:xfrm>
        </p:spPr>
        <p:txBody>
          <a:bodyPr>
            <a:normAutofit/>
          </a:bodyPr>
          <a:lstStyle/>
          <a:p>
            <a:r>
              <a:rPr lang="en-GB" sz="4000" b="1" dirty="0"/>
              <a:t>Conclusion</a:t>
            </a:r>
          </a:p>
        </p:txBody>
      </p:sp>
      <p:sp>
        <p:nvSpPr>
          <p:cNvPr id="3" name="Content Placeholder 2"/>
          <p:cNvSpPr>
            <a:spLocks noGrp="1"/>
          </p:cNvSpPr>
          <p:nvPr>
            <p:ph idx="1"/>
          </p:nvPr>
        </p:nvSpPr>
        <p:spPr>
          <a:xfrm>
            <a:off x="136187" y="680937"/>
            <a:ext cx="11507822" cy="6177064"/>
          </a:xfrm>
        </p:spPr>
        <p:txBody>
          <a:bodyPr>
            <a:noAutofit/>
          </a:bodyPr>
          <a:lstStyle/>
          <a:p>
            <a:pPr>
              <a:buFont typeface="Wingdings" panose="05000000000000000000" pitchFamily="2" charset="2"/>
              <a:buChar char="Ø"/>
            </a:pPr>
            <a:r>
              <a:rPr lang="en-US" dirty="0"/>
              <a:t>We propose a “SPARK” (Strategic Productivity Analytics and Reporting Kit) for applications that necessitate gathering productivity data from remote sites for a given business entity. SPARK is aimed at reducing on productivity data entry and analysis workload from a central input point. Other </a:t>
            </a:r>
            <a:r>
              <a:rPr lang="en-US" dirty="0" err="1"/>
              <a:t>beneits</a:t>
            </a:r>
            <a:r>
              <a:rPr lang="en-US" dirty="0"/>
              <a:t> that we expect to realize from the tool include reduction of data loss and time taken entering productivity data. The tool is generally aimed for utilization by any given organization in a ‘developing area’, but relies on availability of the Internet in any form. </a:t>
            </a:r>
            <a:endParaRPr lang="en-IN" dirty="0"/>
          </a:p>
          <a:p>
            <a:pPr>
              <a:buFont typeface="Wingdings" panose="05000000000000000000" pitchFamily="2" charset="2"/>
              <a:buChar char="Ø"/>
            </a:pPr>
            <a:r>
              <a:rPr lang="en-US" dirty="0"/>
              <a:t>We report on the current status in the development of the tool and discuss its software implementation prospects. For the purpose of discussing different aspects concerning the tool, we use banks as a case study. We avail general implementation requirements for the tool which we expect should lead to a variety of options for </a:t>
            </a:r>
            <a:r>
              <a:rPr lang="en-US" dirty="0" err="1"/>
              <a:t>implemention</a:t>
            </a:r>
            <a:r>
              <a:rPr lang="en-US" dirty="0"/>
              <a:t>.</a:t>
            </a:r>
            <a:endParaRPr lang="en-IN" dirty="0"/>
          </a:p>
          <a:p>
            <a:endParaRPr lang="en-GB" dirty="0"/>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32" y="-82347"/>
            <a:ext cx="11052243" cy="1325563"/>
          </a:xfrm>
        </p:spPr>
        <p:txBody>
          <a:bodyPr/>
          <a:lstStyle/>
          <a:p>
            <a:r>
              <a:rPr lang="en-GB" sz="4000" b="1" dirty="0"/>
              <a:t>Conclusion</a:t>
            </a:r>
            <a:endParaRPr lang="en-IN" sz="4000" dirty="0"/>
          </a:p>
        </p:txBody>
      </p:sp>
      <p:sp>
        <p:nvSpPr>
          <p:cNvPr id="3" name="Content Placeholder 2"/>
          <p:cNvSpPr>
            <a:spLocks noGrp="1"/>
          </p:cNvSpPr>
          <p:nvPr>
            <p:ph idx="1"/>
          </p:nvPr>
        </p:nvSpPr>
        <p:spPr>
          <a:xfrm>
            <a:off x="225357" y="959863"/>
            <a:ext cx="11068456" cy="4896188"/>
          </a:xfrm>
        </p:spPr>
        <p:txBody>
          <a:bodyPr>
            <a:normAutofit/>
          </a:bodyPr>
          <a:lstStyle/>
          <a:p>
            <a:pPr>
              <a:buFont typeface="Wingdings" panose="05000000000000000000" pitchFamily="2" charset="2"/>
              <a:buChar char="Ø"/>
            </a:pPr>
            <a:r>
              <a:rPr lang="en-US" sz="2400" dirty="0">
                <a:latin typeface="Sylfaen" panose="010A0502050306030303" charset="0"/>
                <a:cs typeface="Sylfaen" panose="010A0502050306030303" charset="0"/>
              </a:rPr>
              <a:t>In summary, the incorporation of time and productivity analysis emerges as a foundational element for organizational triumph. Through the adept deployment of analysis methodologies, organizations can not only boost efficiency but also strategically optimize resource allocation, thereby fostering a comprehensive enhancement of overall performance.</a:t>
            </a:r>
          </a:p>
          <a:p>
            <a:endParaRPr lang="en-US" sz="2400" dirty="0">
              <a:latin typeface="Sylfaen" panose="010A0502050306030303" charset="0"/>
              <a:cs typeface="Sylfaen" panose="010A0502050306030303" charset="0"/>
            </a:endParaRPr>
          </a:p>
          <a:p>
            <a:pPr>
              <a:buFont typeface="Wingdings" panose="05000000000000000000" pitchFamily="2" charset="2"/>
              <a:buChar char="Ø"/>
            </a:pPr>
            <a:r>
              <a:rPr lang="en-US" sz="2400" dirty="0">
                <a:latin typeface="Sylfaen" panose="010A0502050306030303" charset="0"/>
                <a:cs typeface="Sylfaen" panose="010A0502050306030303" charset="0"/>
              </a:rPr>
              <a:t>Crucial takeaways from this presentation highlight the importance of embracing decision-making rooted in data, recognizing the pivotal role of technology in shaping the future of analytical processes, and providing actionable recommendations for organizations to elevate their productivity. Armed with these insights, organizations are well-positioned to unlock their full potential, align strategies with data-driven perspectives, and effectively navigate toward the achievement of their goals.</a:t>
            </a:r>
            <a:endParaRPr lang="en-US" sz="2400" dirty="0">
              <a:latin typeface="Sylfaen" panose="010A0502050306030303" charset="0"/>
              <a:cs typeface="Sylfaen" panose="010A0502050306030303" charset="0"/>
            </a:endParaRPr>
          </a:p>
        </p:txBody>
      </p:sp>
    </p:spTree>
    <p:extLst>
      <p:ext uri="{BB962C8B-B14F-4D97-AF65-F5344CB8AC3E}">
        <p14:creationId xmlns:p14="http://schemas.microsoft.com/office/powerpoint/2010/main" val="1192728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86" y="-743727"/>
            <a:ext cx="11139791" cy="2507811"/>
          </a:xfrm>
        </p:spPr>
        <p:txBody>
          <a:bodyPr/>
          <a:lstStyle/>
          <a:p>
            <a:r>
              <a:rPr lang="en-GB" b="1" dirty="0"/>
              <a:t>References</a:t>
            </a:r>
          </a:p>
        </p:txBody>
      </p:sp>
      <p:sp>
        <p:nvSpPr>
          <p:cNvPr id="3" name="Content Placeholder 2"/>
          <p:cNvSpPr>
            <a:spLocks noGrp="1"/>
          </p:cNvSpPr>
          <p:nvPr>
            <p:ph idx="1"/>
          </p:nvPr>
        </p:nvSpPr>
        <p:spPr>
          <a:xfrm>
            <a:off x="194553" y="943583"/>
            <a:ext cx="11256524" cy="4717915"/>
          </a:xfrm>
        </p:spPr>
        <p:txBody>
          <a:bodyPr>
            <a:noAutofit/>
          </a:bodyPr>
          <a:lstStyle/>
          <a:p>
            <a:r>
              <a:rPr lang="en-GB" sz="1400" dirty="0"/>
              <a:t>BERGER, I.R., DORI, D., KATZ, S. 2002. OPM/Web – Object-Process Methodology for Developing Web</a:t>
            </a:r>
          </a:p>
          <a:p>
            <a:r>
              <a:rPr lang="en-GB" sz="1400" dirty="0"/>
              <a:t>Applications. Annals of Software Engineering 13(1-4), 141-161.</a:t>
            </a:r>
          </a:p>
          <a:p>
            <a:r>
              <a:rPr lang="en-GB" sz="1400" dirty="0"/>
              <a:t>CHASSIAKOS, A.P. AND SAKELLAROPOULOS, S.P. 2008. A Web-based System for Managing Construction</a:t>
            </a:r>
          </a:p>
          <a:p>
            <a:r>
              <a:rPr lang="en-GB" sz="1400" dirty="0"/>
              <a:t>Information. In Advances in Engineering Software, 39(11):865-876.</a:t>
            </a:r>
          </a:p>
          <a:p>
            <a:r>
              <a:rPr lang="en-GB" sz="1400" dirty="0"/>
              <a:t>CHOE, J. and YOO, S. 2008. Web-based Secure Access from Multiple Patient Repositories. In International</a:t>
            </a:r>
          </a:p>
          <a:p>
            <a:r>
              <a:rPr lang="en-GB" sz="1400" dirty="0"/>
              <a:t>Journal of Medical Informatics, 77 (4): 242-248.</a:t>
            </a:r>
          </a:p>
          <a:p>
            <a:r>
              <a:rPr lang="en-GB" sz="1400" dirty="0"/>
              <a:t>CONALLEN, J. 2000. Building Web Applications with UML. Addison Wesley, Boston, MA.</a:t>
            </a:r>
          </a:p>
          <a:p>
            <a:r>
              <a:rPr lang="en-GB" sz="1400" dirty="0"/>
              <a:t>GELLERSEN, H-W. AND GAEDKE, M. (1999). Object-oriented Web Application Development. IEEE Internet</a:t>
            </a:r>
          </a:p>
          <a:p>
            <a:r>
              <a:rPr lang="en-GB" sz="1400" dirty="0"/>
              <a:t>Computing, 3(1): 60-68, IEEE Educational Activities Department.</a:t>
            </a:r>
          </a:p>
          <a:p>
            <a:r>
              <a:rPr lang="en-GB" sz="1400" dirty="0"/>
              <a:t>HOWCROFT, D., AND CARROLL, J. 2000. A Proposed Methodology for Web Development. In Proceedings of</a:t>
            </a:r>
          </a:p>
          <a:p>
            <a:r>
              <a:rPr lang="en-GB" sz="1400" dirty="0"/>
              <a:t>the European Conference on Information Systems, Vienna, 290-297.</a:t>
            </a:r>
          </a:p>
          <a:p>
            <a:r>
              <a:rPr lang="en-GB" sz="1400" dirty="0"/>
              <a:t>IÑESTA, L., AQUINO, N., AND SÁNCHEZ, J. (2009). Framework and authoring tool for an extension of the</a:t>
            </a:r>
          </a:p>
          <a:p>
            <a:r>
              <a:rPr lang="en-GB" sz="1400" dirty="0"/>
              <a:t>UML Language. In Advances in Engineering Software, 40(2009): 1287-1296.</a:t>
            </a:r>
          </a:p>
          <a:p>
            <a:r>
              <a:rPr lang="en-GB" sz="1400" dirty="0"/>
              <a:t>LAWLOR, A. (1985). Productivity Improvement Manual. </a:t>
            </a:r>
            <a:r>
              <a:rPr lang="en-GB" sz="1400" dirty="0" err="1"/>
              <a:t>Westerport</a:t>
            </a:r>
            <a:r>
              <a:rPr lang="en-GB" sz="1400" dirty="0"/>
              <a:t>, CT: Quorum Books.</a:t>
            </a:r>
          </a:p>
          <a:p>
            <a:r>
              <a:rPr lang="en-GB" sz="1400" dirty="0"/>
              <a:t>LEE, S.C. 1998. IDM: A Methodology for Intranet Design. In Proceedings of the International Conference </a:t>
            </a:r>
            <a:r>
              <a:rPr lang="en-GB" sz="1400" dirty="0" smtClean="0"/>
              <a:t>on</a:t>
            </a:r>
            <a:endParaRPr lang="en-GB" sz="1400" dirty="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68" y="-82348"/>
            <a:ext cx="11013332" cy="1325563"/>
          </a:xfrm>
        </p:spPr>
        <p:txBody>
          <a:bodyPr>
            <a:normAutofit/>
          </a:bodyPr>
          <a:lstStyle/>
          <a:p>
            <a:r>
              <a:rPr lang="en-US" sz="4000" b="1" dirty="0" smtClean="0"/>
              <a:t>References</a:t>
            </a:r>
            <a:endParaRPr lang="en-IN" sz="4000" b="1" dirty="0"/>
          </a:p>
        </p:txBody>
      </p:sp>
      <p:sp>
        <p:nvSpPr>
          <p:cNvPr id="3" name="Content Placeholder 2"/>
          <p:cNvSpPr>
            <a:spLocks noGrp="1"/>
          </p:cNvSpPr>
          <p:nvPr>
            <p:ph idx="1"/>
          </p:nvPr>
        </p:nvSpPr>
        <p:spPr>
          <a:xfrm>
            <a:off x="233464" y="992221"/>
            <a:ext cx="11120336" cy="5184742"/>
          </a:xfrm>
        </p:spPr>
        <p:txBody>
          <a:bodyPr>
            <a:normAutofit/>
          </a:bodyPr>
          <a:lstStyle/>
          <a:p>
            <a:r>
              <a:rPr lang="en-GB" sz="1800" dirty="0"/>
              <a:t>Information Systems, Helsinki, Finland. Association for Information Systems, 51-67.</a:t>
            </a:r>
          </a:p>
          <a:p>
            <a:r>
              <a:rPr lang="en-GB" sz="1800" dirty="0"/>
              <a:t>MURDICK, R.G., RENDER, B., AND RUSSEL, R.S. (1990). Service Operations Management. Boston,</a:t>
            </a:r>
          </a:p>
          <a:p>
            <a:r>
              <a:rPr lang="en-GB" sz="1800" dirty="0"/>
              <a:t>Massachusetts: </a:t>
            </a:r>
            <a:r>
              <a:rPr lang="en-GB" sz="1800" dirty="0" err="1"/>
              <a:t>Allyn</a:t>
            </a:r>
            <a:r>
              <a:rPr lang="en-GB" sz="1800" dirty="0"/>
              <a:t> and Bacon.</a:t>
            </a:r>
          </a:p>
          <a:p>
            <a:r>
              <a:rPr lang="en-GB" sz="1800" dirty="0"/>
              <a:t>RAO, M.P., MILLER, D.M., AND LIN, B. 2002. PET: An Expert System for Productivity Analysis. Expert Systems</a:t>
            </a:r>
          </a:p>
          <a:p>
            <a:r>
              <a:rPr lang="en-GB" sz="1800" dirty="0"/>
              <a:t>with Applications 29, 300-309.</a:t>
            </a:r>
          </a:p>
          <a:p>
            <a:r>
              <a:rPr lang="en-GB" sz="1800" dirty="0"/>
              <a:t>ROCKVILLE, MD: FDA, 2002 “General Principles of Software Validation: Final Guidance for Industry and</a:t>
            </a:r>
          </a:p>
          <a:p>
            <a:r>
              <a:rPr lang="en-GB" sz="1800" dirty="0"/>
              <a:t>FDA Staff”</a:t>
            </a:r>
          </a:p>
          <a:p>
            <a:r>
              <a:rPr lang="en-GB" sz="1800" dirty="0"/>
              <a:t>SCHWABE, D. AND ROSSI, G. 1998. An Object Oriented Approach to Web-Based Application Design. Draft</a:t>
            </a:r>
          </a:p>
          <a:p>
            <a:r>
              <a:rPr lang="en-GB" sz="1800" dirty="0"/>
              <a:t>copy, unpublished.</a:t>
            </a:r>
          </a:p>
          <a:p>
            <a:endParaRPr lang="en-IN" sz="1800" dirty="0"/>
          </a:p>
        </p:txBody>
      </p:sp>
    </p:spTree>
    <p:extLst>
      <p:ext uri="{BB962C8B-B14F-4D97-AF65-F5344CB8AC3E}">
        <p14:creationId xmlns:p14="http://schemas.microsoft.com/office/powerpoint/2010/main" val="440938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Publication Details</a:t>
            </a:r>
            <a:endParaRPr lang="en-GB" b="1"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Achievements (if any)</a:t>
            </a:r>
            <a:endParaRPr lang="en-GB" b="1"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smtClean="0"/>
              <a:t>Thank You</a:t>
            </a:r>
            <a:endParaRPr lang="en-GB" sz="9600" dirty="0"/>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36" y="-807394"/>
            <a:ext cx="11130064" cy="2313258"/>
          </a:xfrm>
        </p:spPr>
        <p:txBody>
          <a:bodyPr>
            <a:normAutofit/>
          </a:bodyPr>
          <a:lstStyle/>
          <a:p>
            <a:r>
              <a:rPr lang="en-US" sz="4000" b="1" dirty="0" smtClean="0"/>
              <a:t>Introduction</a:t>
            </a:r>
            <a:endParaRPr lang="en-IN" sz="4000" b="1" dirty="0"/>
          </a:p>
        </p:txBody>
      </p:sp>
      <p:sp>
        <p:nvSpPr>
          <p:cNvPr id="3" name="Content Placeholder 2"/>
          <p:cNvSpPr>
            <a:spLocks noGrp="1"/>
          </p:cNvSpPr>
          <p:nvPr>
            <p:ph idx="1"/>
          </p:nvPr>
        </p:nvSpPr>
        <p:spPr>
          <a:xfrm>
            <a:off x="-77821" y="778214"/>
            <a:ext cx="11431621" cy="5515482"/>
          </a:xfrm>
        </p:spPr>
        <p:txBody>
          <a:bodyPr>
            <a:normAutofit fontScale="92500" lnSpcReduction="10000"/>
          </a:bodyPr>
          <a:lstStyle/>
          <a:p>
            <a:pPr>
              <a:buFont typeface="Wingdings" panose="05000000000000000000" pitchFamily="2" charset="2"/>
              <a:buChar char="Ø"/>
            </a:pPr>
            <a:r>
              <a:rPr lang="en-GB" sz="2000" dirty="0"/>
              <a:t>In the dynamic landscape of modern organizations, efficient resource utilization is pivotal for success. With an increasing reliance on technology and diverse tasks, understanding how time is allocated across various activities becomes essential for optimizing productivity. The chosen problem statement focuses on the development of a comprehensive tool designed to capture, calculate, and </a:t>
            </a:r>
            <a:r>
              <a:rPr lang="en-GB" sz="2000" dirty="0" err="1"/>
              <a:t>analyze</a:t>
            </a:r>
            <a:r>
              <a:rPr lang="en-GB" sz="2000" dirty="0"/>
              <a:t> the time spent by resources on specific activities, such as documentation, coding, SQL, and internet usage. This tool aims to address a critical need in organizational management: the ability to discern where resources are investing their time and, consequently, where the organization may be losing valuable productivity</a:t>
            </a:r>
            <a:r>
              <a:rPr lang="en-GB" sz="2000" dirty="0" smtClean="0"/>
              <a:t>.</a:t>
            </a:r>
          </a:p>
          <a:p>
            <a:pPr>
              <a:buFont typeface="Wingdings" panose="05000000000000000000" pitchFamily="2" charset="2"/>
              <a:buChar char="Ø"/>
            </a:pPr>
            <a:r>
              <a:rPr lang="en-GB" sz="2000" dirty="0"/>
              <a:t>As businesses continue to evolve, the complexity of tasks assigned to resources has grown exponentially. Traditional time-tracking methods often fall short in providing a nuanced understanding of how time is distributed among diverse activities crucial to an organization's operations. The proposed tool recognizes the intricacies of contemporary work environments, acknowledging that resource time is not uniformly spent across all tasks.</a:t>
            </a:r>
            <a:endParaRPr lang="en-IN" sz="2000" dirty="0"/>
          </a:p>
          <a:p>
            <a:pPr>
              <a:buFont typeface="Wingdings" panose="05000000000000000000" pitchFamily="2" charset="2"/>
              <a:buChar char="Ø"/>
            </a:pPr>
            <a:r>
              <a:rPr lang="en-GB" sz="2000" dirty="0"/>
              <a:t>In this context, the problem statement explores the broader domain of time and resource management, emphasizing the need for tools that can adapt to the diverse nature of tasks in contemporary workplaces. By delving into the intricacies of resource time allocation, organizations can make informed decisions to optimize their operations, improve productivity, and ensure the effective utilization of their valuable human capital. The subsequent sections of this research will delve into the development and implementation of such a tool, aiming to contribute to the ongoing discourse on resource management in modern organizational contexts.</a:t>
            </a:r>
            <a:endParaRPr lang="en-IN" sz="2000" dirty="0"/>
          </a:p>
          <a:p>
            <a:pPr marL="0" indent="0">
              <a:buNone/>
            </a:pPr>
            <a:r>
              <a:rPr lang="en-US" sz="2000" dirty="0"/>
              <a:t/>
            </a:r>
            <a:br>
              <a:rPr lang="en-US" sz="2000" dirty="0"/>
            </a:br>
            <a:r>
              <a:rPr lang="en-US" sz="2000" dirty="0"/>
              <a:t> </a:t>
            </a: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2121478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26" y="-136187"/>
            <a:ext cx="10643681" cy="1379403"/>
          </a:xfrm>
        </p:spPr>
        <p:txBody>
          <a:bodyPr/>
          <a:lstStyle/>
          <a:p>
            <a:r>
              <a:rPr lang="en-GB" b="1" dirty="0"/>
              <a:t>Literature </a:t>
            </a:r>
            <a:r>
              <a:rPr lang="en-GB" sz="4000" b="1" dirty="0"/>
              <a:t>Review</a:t>
            </a:r>
          </a:p>
        </p:txBody>
      </p:sp>
      <p:sp>
        <p:nvSpPr>
          <p:cNvPr id="3" name="Content Placeholder 2"/>
          <p:cNvSpPr>
            <a:spLocks noGrp="1"/>
          </p:cNvSpPr>
          <p:nvPr>
            <p:ph idx="1"/>
          </p:nvPr>
        </p:nvSpPr>
        <p:spPr>
          <a:xfrm>
            <a:off x="1" y="904672"/>
            <a:ext cx="11353800" cy="5272291"/>
          </a:xfrm>
        </p:spPr>
        <p:txBody>
          <a:bodyPr>
            <a:normAutofit fontScale="40000" lnSpcReduction="20000"/>
          </a:bodyPr>
          <a:lstStyle/>
          <a:p>
            <a:pPr marL="0" indent="0">
              <a:buNone/>
            </a:pPr>
            <a:r>
              <a:rPr lang="en-US" sz="3500" b="1" dirty="0"/>
              <a:t>1 LITERATURE SURVEY</a:t>
            </a:r>
            <a:endParaRPr lang="en-IN" sz="3500" dirty="0"/>
          </a:p>
          <a:p>
            <a:pPr lvl="0"/>
            <a:r>
              <a:rPr lang="en-GB" dirty="0" smtClean="0"/>
              <a:t>Manual </a:t>
            </a:r>
            <a:r>
              <a:rPr lang="en-GB" dirty="0"/>
              <a:t>Time Tracking:</a:t>
            </a:r>
            <a:endParaRPr lang="en-IN" sz="3600" dirty="0"/>
          </a:p>
          <a:p>
            <a:pPr lvl="1"/>
            <a:r>
              <a:rPr lang="en-GB" dirty="0"/>
              <a:t>Advantages: Simple and low-cost. Individuals manually record their activities.</a:t>
            </a:r>
            <a:endParaRPr lang="en-IN" sz="3200" dirty="0"/>
          </a:p>
          <a:p>
            <a:pPr lvl="1"/>
            <a:r>
              <a:rPr lang="en-GB" dirty="0"/>
              <a:t>Limitations: Prone to inaccuracies due to human error. Tedious for users, leading to potential under reporting or incomplete data.</a:t>
            </a:r>
            <a:endParaRPr lang="en-IN" sz="3200" dirty="0"/>
          </a:p>
          <a:p>
            <a:pPr lvl="0"/>
            <a:r>
              <a:rPr lang="en-GB" dirty="0"/>
              <a:t>Time Tracking Software:</a:t>
            </a:r>
            <a:endParaRPr lang="en-IN" sz="3600" dirty="0"/>
          </a:p>
          <a:p>
            <a:pPr lvl="1"/>
            <a:r>
              <a:rPr lang="en-GB" dirty="0"/>
              <a:t>Advantages: Automates the process, reducing human error. Provides real-time tracking and reporting.</a:t>
            </a:r>
            <a:endParaRPr lang="en-IN" sz="3200" dirty="0"/>
          </a:p>
          <a:p>
            <a:pPr lvl="1"/>
            <a:r>
              <a:rPr lang="en-GB" dirty="0"/>
              <a:t>Limitations: Some tools lack granularity, offering only broad categorizations. Users may find it intrusive or may forget to log hours accurately.</a:t>
            </a:r>
            <a:endParaRPr lang="en-IN" sz="3200" dirty="0"/>
          </a:p>
          <a:p>
            <a:pPr lvl="0"/>
            <a:r>
              <a:rPr lang="en-GB" dirty="0"/>
              <a:t>Project Management Tools with Time Tracking:</a:t>
            </a:r>
            <a:endParaRPr lang="en-IN" sz="3600" dirty="0"/>
          </a:p>
          <a:p>
            <a:pPr lvl="1"/>
            <a:r>
              <a:rPr lang="en-GB" dirty="0"/>
              <a:t>Advantages: Integrates time tracking with project management, offering a holistic view. Can generate reports based on tasks and projects.</a:t>
            </a:r>
            <a:endParaRPr lang="en-IN" sz="3200" dirty="0"/>
          </a:p>
          <a:p>
            <a:pPr lvl="1"/>
            <a:r>
              <a:rPr lang="en-GB" dirty="0"/>
              <a:t>Limitations: Limited in capturing non-project-related activities. Users may not diligently update task statuses, leading to incomplete data.</a:t>
            </a:r>
            <a:endParaRPr lang="en-IN" sz="3200" dirty="0"/>
          </a:p>
          <a:p>
            <a:pPr lvl="0"/>
            <a:r>
              <a:rPr lang="en-GB" dirty="0"/>
              <a:t>Biometric Time and Attendance Systems:</a:t>
            </a:r>
            <a:endParaRPr lang="en-IN" sz="3600" dirty="0"/>
          </a:p>
          <a:p>
            <a:pPr lvl="1"/>
            <a:r>
              <a:rPr lang="en-GB" dirty="0"/>
              <a:t>Advantages: Ensures attendance and tracks time automatically.</a:t>
            </a:r>
            <a:endParaRPr lang="en-IN" sz="3200" dirty="0"/>
          </a:p>
          <a:p>
            <a:pPr lvl="1"/>
            <a:r>
              <a:rPr lang="en-GB" dirty="0"/>
              <a:t>Limitations: Primarily focuses on presence rather than detailed task-specific time tracking. Does not capture nuances of different activities.</a:t>
            </a:r>
            <a:endParaRPr lang="en-IN" sz="3200" dirty="0"/>
          </a:p>
          <a:p>
            <a:pPr lvl="0"/>
            <a:r>
              <a:rPr lang="en-GB" dirty="0"/>
              <a:t>Workplace Analytics Platforms:</a:t>
            </a:r>
            <a:endParaRPr lang="en-IN" sz="3600" dirty="0"/>
          </a:p>
          <a:p>
            <a:pPr lvl="1"/>
            <a:r>
              <a:rPr lang="en-GB" dirty="0"/>
              <a:t>Advantages: Offers advanced analytics on employee </a:t>
            </a:r>
            <a:r>
              <a:rPr lang="en-GB" dirty="0" err="1"/>
              <a:t>behavior</a:t>
            </a:r>
            <a:r>
              <a:rPr lang="en-GB" dirty="0"/>
              <a:t> and work patterns.</a:t>
            </a:r>
            <a:endParaRPr lang="en-IN" sz="3200" dirty="0"/>
          </a:p>
          <a:p>
            <a:pPr lvl="1"/>
            <a:r>
              <a:rPr lang="en-GB" dirty="0"/>
              <a:t>Limitations: May require significant integration efforts. Often emphasizes collaboration patterns over individual task-specific time tracking.</a:t>
            </a:r>
            <a:endParaRPr lang="en-IN" sz="3200" dirty="0"/>
          </a:p>
          <a:p>
            <a:pPr lvl="0"/>
            <a:r>
              <a:rPr lang="en-GB" dirty="0"/>
              <a:t>Time Management Apps:</a:t>
            </a:r>
            <a:endParaRPr lang="en-IN" sz="3600" dirty="0"/>
          </a:p>
          <a:p>
            <a:pPr lvl="1"/>
            <a:r>
              <a:rPr lang="en-GB" dirty="0"/>
              <a:t>Advantages: Encourages users to allocate time deliberately to tasks.</a:t>
            </a:r>
            <a:endParaRPr lang="en-IN" sz="3200" dirty="0"/>
          </a:p>
          <a:p>
            <a:pPr lvl="1"/>
            <a:r>
              <a:rPr lang="en-GB" dirty="0"/>
              <a:t>Limitations: Relies heavily on user discipline. May not capture passive activities or distractions.</a:t>
            </a:r>
            <a:endParaRPr lang="en-IN" sz="3200" dirty="0"/>
          </a:p>
          <a:p>
            <a:pPr lvl="0"/>
            <a:r>
              <a:rPr lang="en-GB" dirty="0" err="1"/>
              <a:t>Gamified</a:t>
            </a:r>
            <a:r>
              <a:rPr lang="en-GB" dirty="0"/>
              <a:t> Productivity Apps:</a:t>
            </a:r>
            <a:endParaRPr lang="en-IN" sz="3600" dirty="0"/>
          </a:p>
          <a:p>
            <a:pPr lvl="1"/>
            <a:r>
              <a:rPr lang="en-GB" dirty="0"/>
              <a:t>Advantages: Uses </a:t>
            </a:r>
            <a:r>
              <a:rPr lang="en-GB" dirty="0" err="1"/>
              <a:t>gamification</a:t>
            </a:r>
            <a:r>
              <a:rPr lang="en-GB" dirty="0"/>
              <a:t> to encourage focused work.</a:t>
            </a:r>
            <a:endParaRPr lang="en-IN" sz="3200" dirty="0"/>
          </a:p>
          <a:p>
            <a:pPr lvl="1"/>
            <a:r>
              <a:rPr lang="en-GB" dirty="0"/>
              <a:t>Limitations: Primarily focused on motivation rather than precise time tracking. Users may prioritize the game element over accurate reporting.</a:t>
            </a:r>
            <a:endParaRPr lang="en-IN" sz="3200" dirty="0"/>
          </a:p>
          <a:p>
            <a:pPr lvl="0"/>
            <a:r>
              <a:rPr lang="en-GB" dirty="0" err="1"/>
              <a:t>Blockchain</a:t>
            </a:r>
            <a:r>
              <a:rPr lang="en-GB" dirty="0"/>
              <a:t>-Based Time Tracking:</a:t>
            </a:r>
            <a:endParaRPr lang="en-IN" sz="3600" dirty="0"/>
          </a:p>
          <a:p>
            <a:pPr lvl="1"/>
            <a:r>
              <a:rPr lang="en-GB" dirty="0"/>
              <a:t>Advantages: Provides a tamper-resistant and transparent ledger for time records.</a:t>
            </a:r>
            <a:endParaRPr lang="en-IN" sz="3200" dirty="0"/>
          </a:p>
          <a:p>
            <a:pPr lvl="1"/>
            <a:r>
              <a:rPr lang="en-GB" dirty="0"/>
              <a:t>Limitations: Complex implementation, limited adoption. May not address the user-friendliness needed for widespread organizational use.</a:t>
            </a:r>
            <a:endParaRPr lang="en-IN" sz="3200" dirty="0"/>
          </a:p>
          <a:p>
            <a:r>
              <a:rPr lang="en-GB" dirty="0"/>
              <a:t> </a:t>
            </a:r>
            <a:endParaRPr lang="en-IN" sz="3600" dirty="0"/>
          </a:p>
          <a:p>
            <a:pPr>
              <a:buFont typeface="Wingdings" panose="05000000000000000000" pitchFamily="2" charset="2"/>
              <a:buChar char="Ø"/>
            </a:pPr>
            <a:endParaRPr lang="en-GB" sz="2400" dirty="0"/>
          </a:p>
          <a:p>
            <a:pPr>
              <a:buFont typeface="Wingdings" panose="05000000000000000000" pitchFamily="2" charset="2"/>
              <a:buChar char="Ø"/>
            </a:pPr>
            <a:endParaRPr lang="en-GB" sz="2400" dirty="0"/>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64" y="-554477"/>
            <a:ext cx="11120336" cy="2245165"/>
          </a:xfrm>
        </p:spPr>
        <p:txBody>
          <a:bodyPr>
            <a:normAutofit/>
          </a:bodyPr>
          <a:lstStyle/>
          <a:p>
            <a:r>
              <a:rPr lang="en-US" sz="4000" b="1" dirty="0" smtClean="0"/>
              <a:t>Literature Review </a:t>
            </a:r>
            <a:endParaRPr lang="en-IN" sz="4000" b="1" dirty="0"/>
          </a:p>
        </p:txBody>
      </p:sp>
      <p:sp>
        <p:nvSpPr>
          <p:cNvPr id="3" name="Content Placeholder 2"/>
          <p:cNvSpPr>
            <a:spLocks noGrp="1"/>
          </p:cNvSpPr>
          <p:nvPr>
            <p:ph idx="1"/>
          </p:nvPr>
        </p:nvSpPr>
        <p:spPr>
          <a:xfrm>
            <a:off x="97277" y="817122"/>
            <a:ext cx="12402766" cy="5476572"/>
          </a:xfrm>
        </p:spPr>
        <p:txBody>
          <a:bodyPr>
            <a:noAutofit/>
          </a:bodyPr>
          <a:lstStyle/>
          <a:p>
            <a:pPr marL="0" indent="0">
              <a:buNone/>
            </a:pPr>
            <a:r>
              <a:rPr lang="en-US" sz="1600" b="1" dirty="0"/>
              <a:t>2 </a:t>
            </a:r>
            <a:r>
              <a:rPr lang="en-GB" sz="1600" b="1" dirty="0"/>
              <a:t>BASED ON RESEARCH PAPERS</a:t>
            </a:r>
            <a:r>
              <a:rPr lang="en-US" sz="1600" b="1" dirty="0"/>
              <a:t>:</a:t>
            </a:r>
            <a:endParaRPr lang="en-IN" sz="1600" b="1" dirty="0"/>
          </a:p>
          <a:p>
            <a:r>
              <a:rPr lang="en-US" sz="1400" dirty="0"/>
              <a:t> </a:t>
            </a:r>
            <a:r>
              <a:rPr lang="en-GB" sz="1400" dirty="0" smtClean="0"/>
              <a:t>"</a:t>
            </a:r>
            <a:r>
              <a:rPr lang="en-GB" sz="1400" dirty="0"/>
              <a:t>Productivity and Quality Management in the Software Development Process" (2006)</a:t>
            </a:r>
            <a:endParaRPr lang="en-IN" sz="1400" dirty="0"/>
          </a:p>
          <a:p>
            <a:pPr lvl="1"/>
            <a:r>
              <a:rPr lang="en-GB" sz="1400" dirty="0"/>
              <a:t>Advantages:</a:t>
            </a:r>
            <a:endParaRPr lang="en-IN" sz="1400" dirty="0"/>
          </a:p>
          <a:p>
            <a:pPr lvl="2"/>
            <a:r>
              <a:rPr lang="en-GB" sz="1400" dirty="0"/>
              <a:t>Provides insights into the relationship between productivity and quality in software development.</a:t>
            </a:r>
            <a:endParaRPr lang="en-IN" sz="1400" dirty="0"/>
          </a:p>
          <a:p>
            <a:pPr lvl="2"/>
            <a:r>
              <a:rPr lang="en-GB" sz="1400" dirty="0"/>
              <a:t>Offers a holistic view of management practices that impact both productivity and quality.</a:t>
            </a:r>
            <a:endParaRPr lang="en-IN" sz="1400" dirty="0"/>
          </a:p>
          <a:p>
            <a:r>
              <a:rPr lang="en-GB" sz="1400" dirty="0" smtClean="0"/>
              <a:t>Limitations:</a:t>
            </a:r>
            <a:endParaRPr lang="en-IN" sz="1400" dirty="0"/>
          </a:p>
          <a:p>
            <a:r>
              <a:rPr lang="en-GB" sz="1400" dirty="0" smtClean="0"/>
              <a:t>Focuses </a:t>
            </a:r>
            <a:r>
              <a:rPr lang="en-GB" sz="1400" dirty="0"/>
              <a:t>on software development without specific attention to time tracking.</a:t>
            </a:r>
            <a:endParaRPr lang="en-IN" sz="1400" dirty="0"/>
          </a:p>
          <a:p>
            <a:pPr lvl="0"/>
            <a:r>
              <a:rPr lang="en-GB" sz="1400" dirty="0"/>
              <a:t>"Time-Tracking Tools for Increasing Productivity in Software Development" (2013)</a:t>
            </a:r>
            <a:endParaRPr lang="en-IN" sz="1400" dirty="0"/>
          </a:p>
          <a:p>
            <a:pPr lvl="1"/>
            <a:r>
              <a:rPr lang="en-GB" sz="1400" dirty="0"/>
              <a:t>Advantages:</a:t>
            </a:r>
            <a:endParaRPr lang="en-IN" sz="1400" dirty="0"/>
          </a:p>
          <a:p>
            <a:pPr lvl="2"/>
            <a:r>
              <a:rPr lang="en-GB" sz="1400" dirty="0"/>
              <a:t>Directly addresses the use of time-tracking tools to enhance productivity in software development.</a:t>
            </a:r>
            <a:endParaRPr lang="en-IN" sz="1400" dirty="0"/>
          </a:p>
          <a:p>
            <a:pPr lvl="2"/>
            <a:r>
              <a:rPr lang="en-GB" sz="1400" dirty="0"/>
              <a:t>Presents real-world cases where time tracking positively influenced outcomes.</a:t>
            </a:r>
            <a:endParaRPr lang="en-IN" sz="1400" dirty="0"/>
          </a:p>
          <a:p>
            <a:pPr lvl="1"/>
            <a:r>
              <a:rPr lang="en-GB" sz="1400" dirty="0"/>
              <a:t>Limitations:</a:t>
            </a:r>
            <a:endParaRPr lang="en-IN" sz="1400" dirty="0"/>
          </a:p>
          <a:p>
            <a:pPr lvl="2"/>
            <a:r>
              <a:rPr lang="en-GB" sz="1400" dirty="0"/>
              <a:t>May lack a broader perspective on time management beyond software development.</a:t>
            </a:r>
            <a:endParaRPr lang="en-IN" sz="1400" dirty="0"/>
          </a:p>
          <a:p>
            <a:pPr lvl="1"/>
            <a:r>
              <a:rPr lang="en-GB" sz="1400" dirty="0"/>
              <a:t>"Time Management and Productivity Tools for Knowledge Workers" (2007</a:t>
            </a:r>
            <a:r>
              <a:rPr lang="en-GB" sz="1400" dirty="0" smtClean="0"/>
              <a:t>)</a:t>
            </a:r>
            <a:r>
              <a:rPr lang="en-GB" sz="1400" dirty="0"/>
              <a:t> Advantages:</a:t>
            </a:r>
            <a:endParaRPr lang="en-IN" sz="1400" dirty="0"/>
          </a:p>
          <a:p>
            <a:pPr lvl="2"/>
            <a:r>
              <a:rPr lang="en-GB" sz="1400" dirty="0"/>
              <a:t>Explores tools applicable to knowledge workers, potentially relevant to diverse tasks.</a:t>
            </a:r>
            <a:endParaRPr lang="en-IN" sz="1400" dirty="0"/>
          </a:p>
          <a:p>
            <a:pPr lvl="2"/>
            <a:r>
              <a:rPr lang="en-GB" sz="1400" dirty="0"/>
              <a:t>Highlights the importance of time management for knowledge-intensive roles.</a:t>
            </a:r>
            <a:endParaRPr lang="en-IN" sz="1400" dirty="0"/>
          </a:p>
          <a:p>
            <a:pPr lvl="1"/>
            <a:r>
              <a:rPr lang="en-GB" sz="1400" dirty="0"/>
              <a:t>Limitations:</a:t>
            </a:r>
            <a:endParaRPr lang="en-IN" sz="1400" dirty="0"/>
          </a:p>
          <a:p>
            <a:pPr lvl="2"/>
            <a:r>
              <a:rPr lang="en-GB" sz="1400" dirty="0"/>
              <a:t>May not delve deeply into industry-specific challenges, such as software development.</a:t>
            </a:r>
            <a:endParaRPr lang="en-IN" sz="1400" dirty="0"/>
          </a:p>
          <a:p>
            <a:pPr lvl="0"/>
            <a:endParaRPr lang="en-IN" sz="1400" dirty="0"/>
          </a:p>
          <a:p>
            <a:pPr>
              <a:buFont typeface="Wingdings" panose="05000000000000000000" pitchFamily="2" charset="2"/>
              <a:buChar char="Ø"/>
            </a:pPr>
            <a:endParaRPr lang="en-GB" sz="1400" dirty="0" smtClean="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09427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4" y="-150441"/>
            <a:ext cx="10515600" cy="1325563"/>
          </a:xfrm>
        </p:spPr>
        <p:txBody>
          <a:bodyPr>
            <a:normAutofit/>
          </a:bodyPr>
          <a:lstStyle/>
          <a:p>
            <a:r>
              <a:rPr lang="en-US" sz="4000" b="1" dirty="0"/>
              <a:t>Literature Review </a:t>
            </a:r>
            <a:endParaRPr lang="en-IN" sz="4000" dirty="0"/>
          </a:p>
        </p:txBody>
      </p:sp>
      <p:sp>
        <p:nvSpPr>
          <p:cNvPr id="3" name="Content Placeholder 2"/>
          <p:cNvSpPr>
            <a:spLocks noGrp="1"/>
          </p:cNvSpPr>
          <p:nvPr>
            <p:ph idx="1"/>
          </p:nvPr>
        </p:nvSpPr>
        <p:spPr>
          <a:xfrm>
            <a:off x="214009" y="826851"/>
            <a:ext cx="11139791" cy="5350112"/>
          </a:xfrm>
        </p:spPr>
        <p:txBody>
          <a:bodyPr>
            <a:normAutofit fontScale="92500" lnSpcReduction="10000"/>
          </a:bodyPr>
          <a:lstStyle/>
          <a:p>
            <a:pPr lvl="0"/>
            <a:r>
              <a:rPr lang="en-GB" sz="1800" dirty="0"/>
              <a:t>"Time Management and Productivity Tools for Knowledge Workers" (2007)</a:t>
            </a:r>
            <a:endParaRPr lang="en-IN" sz="1800" dirty="0"/>
          </a:p>
          <a:p>
            <a:pPr lvl="1"/>
            <a:r>
              <a:rPr lang="en-GB" sz="1800" dirty="0"/>
              <a:t>Advantages:</a:t>
            </a:r>
            <a:endParaRPr lang="en-IN" sz="1800" dirty="0"/>
          </a:p>
          <a:p>
            <a:pPr lvl="2"/>
            <a:r>
              <a:rPr lang="en-GB" sz="1800" dirty="0"/>
              <a:t>Explores tools applicable to knowledge workers, potentially relevant to diverse tasks.</a:t>
            </a:r>
            <a:endParaRPr lang="en-IN" sz="1800" dirty="0"/>
          </a:p>
          <a:p>
            <a:pPr lvl="2"/>
            <a:r>
              <a:rPr lang="en-GB" sz="1800" dirty="0"/>
              <a:t>Highlights the importance of time management for knowledge-intensive roles.</a:t>
            </a:r>
            <a:endParaRPr lang="en-IN" sz="1800" dirty="0"/>
          </a:p>
          <a:p>
            <a:pPr lvl="1"/>
            <a:r>
              <a:rPr lang="en-GB" sz="1800" dirty="0"/>
              <a:t>Limitations:</a:t>
            </a:r>
            <a:endParaRPr lang="en-IN" sz="1800" dirty="0"/>
          </a:p>
          <a:p>
            <a:pPr lvl="2"/>
            <a:r>
              <a:rPr lang="en-GB" sz="1800" dirty="0"/>
              <a:t>May not delve deeply into industry-specific challenges, such as software development.</a:t>
            </a:r>
            <a:endParaRPr lang="en-IN" sz="1800" dirty="0"/>
          </a:p>
          <a:p>
            <a:pPr lvl="0"/>
            <a:r>
              <a:rPr lang="en-GB" sz="1800" dirty="0"/>
              <a:t>"A Review of Time Management Literature" (2013)</a:t>
            </a:r>
            <a:endParaRPr lang="en-IN" sz="1800" dirty="0"/>
          </a:p>
          <a:p>
            <a:pPr lvl="1"/>
            <a:r>
              <a:rPr lang="en-GB" sz="1800" dirty="0"/>
              <a:t>Advantages:</a:t>
            </a:r>
            <a:endParaRPr lang="en-IN" sz="1800" dirty="0"/>
          </a:p>
          <a:p>
            <a:pPr lvl="2"/>
            <a:r>
              <a:rPr lang="en-GB" sz="1800" dirty="0"/>
              <a:t>Provides a comprehensive overview of time management literature across various domains.</a:t>
            </a:r>
            <a:endParaRPr lang="en-IN" sz="1800" dirty="0"/>
          </a:p>
          <a:p>
            <a:pPr lvl="2"/>
            <a:r>
              <a:rPr lang="en-GB" sz="1800" dirty="0"/>
              <a:t>Offers a theoretical foundation for understanding time management practices.</a:t>
            </a:r>
            <a:endParaRPr lang="en-IN" sz="1800" dirty="0"/>
          </a:p>
          <a:p>
            <a:pPr lvl="1"/>
            <a:r>
              <a:rPr lang="en-GB" sz="1800" dirty="0"/>
              <a:t>Limitations:</a:t>
            </a:r>
            <a:endParaRPr lang="en-IN" sz="1800" dirty="0"/>
          </a:p>
          <a:p>
            <a:pPr lvl="2"/>
            <a:r>
              <a:rPr lang="en-GB" sz="1800" dirty="0"/>
              <a:t>Generalized approach; lacks specificity to software development or productivity in a corporate setting</a:t>
            </a:r>
            <a:r>
              <a:rPr lang="en-GB" sz="1800" dirty="0" smtClean="0"/>
              <a:t>.</a:t>
            </a:r>
          </a:p>
          <a:p>
            <a:pPr lvl="0"/>
            <a:r>
              <a:rPr lang="en-GB" sz="1900" dirty="0"/>
              <a:t>"A Study of Web Usage for Improving Web Productivity" (2009)</a:t>
            </a:r>
            <a:endParaRPr lang="en-IN" sz="1900" dirty="0"/>
          </a:p>
          <a:p>
            <a:pPr lvl="1"/>
            <a:r>
              <a:rPr lang="en-GB" sz="1900" dirty="0"/>
              <a:t>Advantages:</a:t>
            </a:r>
            <a:endParaRPr lang="en-IN" sz="1900" dirty="0"/>
          </a:p>
          <a:p>
            <a:pPr lvl="2"/>
            <a:r>
              <a:rPr lang="en-GB" sz="1900" dirty="0"/>
              <a:t>Addresses web usage and productivity, potentially relevant for understanding internet-related activities.</a:t>
            </a:r>
            <a:endParaRPr lang="en-IN" sz="1900" dirty="0"/>
          </a:p>
          <a:p>
            <a:pPr lvl="2"/>
            <a:r>
              <a:rPr lang="en-GB" sz="1900" dirty="0"/>
              <a:t>Offers insights into optimizing web-based tasks.</a:t>
            </a:r>
            <a:endParaRPr lang="en-IN" sz="1900" dirty="0"/>
          </a:p>
          <a:p>
            <a:pPr lvl="1"/>
            <a:r>
              <a:rPr lang="en-GB" sz="1900" dirty="0"/>
              <a:t>Limitations:</a:t>
            </a:r>
            <a:endParaRPr lang="en-IN" sz="1900" dirty="0"/>
          </a:p>
          <a:p>
            <a:pPr lvl="2"/>
            <a:r>
              <a:rPr lang="en-GB" sz="1900" dirty="0"/>
              <a:t>May not provide a comprehensive analysis of overall time allocation.</a:t>
            </a:r>
            <a:endParaRPr lang="en-IN" sz="1900" dirty="0"/>
          </a:p>
          <a:p>
            <a:pPr lvl="2"/>
            <a:endParaRPr lang="en-IN" sz="1900" dirty="0"/>
          </a:p>
          <a:p>
            <a:endParaRPr lang="en-IN" sz="1800" dirty="0"/>
          </a:p>
        </p:txBody>
      </p:sp>
    </p:spTree>
    <p:extLst>
      <p:ext uri="{BB962C8B-B14F-4D97-AF65-F5344CB8AC3E}">
        <p14:creationId xmlns:p14="http://schemas.microsoft.com/office/powerpoint/2010/main" val="378276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3659"/>
            <a:ext cx="11353800" cy="2274348"/>
          </a:xfrm>
        </p:spPr>
        <p:txBody>
          <a:bodyPr>
            <a:normAutofit/>
          </a:bodyPr>
          <a:lstStyle/>
          <a:p>
            <a:r>
              <a:rPr lang="en-US" sz="4000" b="1" dirty="0"/>
              <a:t>Literature Review </a:t>
            </a:r>
            <a:endParaRPr lang="en-IN" sz="4000" dirty="0"/>
          </a:p>
        </p:txBody>
      </p:sp>
      <p:sp>
        <p:nvSpPr>
          <p:cNvPr id="3" name="Content Placeholder 2"/>
          <p:cNvSpPr>
            <a:spLocks noGrp="1"/>
          </p:cNvSpPr>
          <p:nvPr>
            <p:ph idx="1"/>
          </p:nvPr>
        </p:nvSpPr>
        <p:spPr>
          <a:xfrm>
            <a:off x="82685" y="1001949"/>
            <a:ext cx="11188430" cy="5398750"/>
          </a:xfrm>
        </p:spPr>
        <p:txBody>
          <a:bodyPr>
            <a:normAutofit/>
          </a:bodyPr>
          <a:lstStyle/>
          <a:p>
            <a:pPr lvl="0"/>
            <a:r>
              <a:rPr lang="en-GB" sz="1900" dirty="0"/>
              <a:t>"Analysis of Time Management and Productivity in Agile Software Development" (2009)</a:t>
            </a:r>
            <a:endParaRPr lang="en-IN" sz="1900" dirty="0"/>
          </a:p>
          <a:p>
            <a:pPr lvl="1"/>
            <a:r>
              <a:rPr lang="en-GB" sz="1900" dirty="0"/>
              <a:t>Advantages:</a:t>
            </a:r>
            <a:endParaRPr lang="en-IN" sz="1900" dirty="0"/>
          </a:p>
          <a:p>
            <a:pPr lvl="2"/>
            <a:r>
              <a:rPr lang="en-GB" sz="1900" dirty="0"/>
              <a:t>Focuses on time management and productivity within the context of Agile software development.</a:t>
            </a:r>
            <a:endParaRPr lang="en-IN" sz="1900" dirty="0"/>
          </a:p>
          <a:p>
            <a:pPr lvl="2"/>
            <a:r>
              <a:rPr lang="en-GB" sz="1900" dirty="0"/>
              <a:t>Offers insights into the unique challenges and opportunities in Agile environments.</a:t>
            </a:r>
            <a:endParaRPr lang="en-IN" sz="1900" dirty="0"/>
          </a:p>
          <a:p>
            <a:pPr lvl="1"/>
            <a:r>
              <a:rPr lang="en-GB" sz="1900" dirty="0"/>
              <a:t>Limitations:</a:t>
            </a:r>
            <a:endParaRPr lang="en-IN" sz="1900" dirty="0"/>
          </a:p>
          <a:p>
            <a:pPr lvl="2"/>
            <a:r>
              <a:rPr lang="en-GB" sz="1900" dirty="0"/>
              <a:t>Specific to Agile; may not generalize well to other development methodologies.</a:t>
            </a:r>
            <a:endParaRPr lang="en-IN" sz="1900" dirty="0"/>
          </a:p>
          <a:p>
            <a:pPr lvl="0"/>
            <a:r>
              <a:rPr lang="en-GB" sz="1900" dirty="0"/>
              <a:t>"Web-Based Tools and Applications to Enhance Research Productivity" (2011)</a:t>
            </a:r>
            <a:endParaRPr lang="en-IN" sz="1900" dirty="0"/>
          </a:p>
          <a:p>
            <a:pPr lvl="1"/>
            <a:r>
              <a:rPr lang="en-GB" sz="1900" dirty="0"/>
              <a:t>Advantages:</a:t>
            </a:r>
            <a:endParaRPr lang="en-IN" sz="1900" dirty="0"/>
          </a:p>
          <a:p>
            <a:pPr lvl="2"/>
            <a:r>
              <a:rPr lang="en-GB" sz="1900" dirty="0"/>
              <a:t>Discusses web-based tools applicable to enhancing productivity in a research context.</a:t>
            </a:r>
            <a:endParaRPr lang="en-IN" sz="1900" dirty="0"/>
          </a:p>
          <a:p>
            <a:pPr lvl="2"/>
            <a:r>
              <a:rPr lang="en-GB" sz="1900" dirty="0"/>
              <a:t>Offers insights into leveraging technology for improved outcomes.</a:t>
            </a:r>
            <a:endParaRPr lang="en-IN" sz="1900" dirty="0"/>
          </a:p>
          <a:p>
            <a:pPr lvl="1"/>
            <a:r>
              <a:rPr lang="en-GB" sz="1900" dirty="0"/>
              <a:t>Limitations:</a:t>
            </a:r>
            <a:endParaRPr lang="en-IN" sz="1900" dirty="0"/>
          </a:p>
          <a:p>
            <a:pPr lvl="2"/>
            <a:r>
              <a:rPr lang="en-GB" sz="1900" dirty="0"/>
              <a:t>Primarily tailored to research, potentially lacking relevance for broader organizational productivity.</a:t>
            </a:r>
            <a:endParaRPr lang="en-IN" sz="1900" dirty="0"/>
          </a:p>
          <a:p>
            <a:pPr marL="0" indent="0">
              <a:buNone/>
            </a:pPr>
            <a:r>
              <a:rPr lang="en-US" sz="1900" b="1" dirty="0"/>
              <a:t/>
            </a:r>
            <a:br>
              <a:rPr lang="en-US" sz="1900" b="1" dirty="0"/>
            </a:br>
            <a:r>
              <a:rPr lang="en-US" b="1" dirty="0"/>
              <a:t> </a:t>
            </a:r>
            <a:endParaRPr lang="en-IN" sz="1800" dirty="0"/>
          </a:p>
        </p:txBody>
      </p:sp>
    </p:spTree>
    <p:extLst>
      <p:ext uri="{BB962C8B-B14F-4D97-AF65-F5344CB8AC3E}">
        <p14:creationId xmlns:p14="http://schemas.microsoft.com/office/powerpoint/2010/main" val="1165036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1" y="-447471"/>
            <a:ext cx="11149519" cy="2138160"/>
          </a:xfrm>
        </p:spPr>
        <p:txBody>
          <a:bodyPr>
            <a:normAutofit/>
          </a:bodyPr>
          <a:lstStyle/>
          <a:p>
            <a:r>
              <a:rPr lang="en-GB" sz="4000" b="1" dirty="0" smtClean="0"/>
              <a:t>Research Gaps Identified</a:t>
            </a:r>
            <a:endParaRPr lang="en-GB" sz="4000" b="1" dirty="0"/>
          </a:p>
        </p:txBody>
      </p:sp>
      <p:sp>
        <p:nvSpPr>
          <p:cNvPr id="3" name="Content Placeholder 2"/>
          <p:cNvSpPr>
            <a:spLocks noGrp="1"/>
          </p:cNvSpPr>
          <p:nvPr>
            <p:ph idx="1"/>
          </p:nvPr>
        </p:nvSpPr>
        <p:spPr>
          <a:xfrm>
            <a:off x="291830" y="1050587"/>
            <a:ext cx="11061970" cy="5126376"/>
          </a:xfrm>
        </p:spPr>
        <p:txBody>
          <a:bodyPr>
            <a:normAutofit/>
          </a:bodyPr>
          <a:lstStyle/>
          <a:p>
            <a:pPr>
              <a:buFont typeface="Wingdings" panose="05000000000000000000" pitchFamily="2" charset="2"/>
              <a:buChar char="Ø"/>
            </a:pPr>
            <a:r>
              <a:rPr lang="en-US" sz="2400" dirty="0"/>
              <a:t>The existing body of literature on time and productivity analysis has predominantly focused on macro-level organizational structures, technological interventions, and individual-level time management strategies</a:t>
            </a:r>
            <a:r>
              <a:rPr lang="en-US" sz="2400" dirty="0" smtClean="0"/>
              <a:t>.</a:t>
            </a:r>
          </a:p>
          <a:p>
            <a:pPr>
              <a:buFont typeface="Wingdings" panose="05000000000000000000" pitchFamily="2" charset="2"/>
              <a:buChar char="Ø"/>
            </a:pPr>
            <a:r>
              <a:rPr lang="en-US" sz="2400" dirty="0"/>
              <a:t>However, a noticeable gap exists in the exploration of the nuanced interplay between socio-cultural factors and their impact on time utilization and productivity outcomes in diverse workplace settings</a:t>
            </a:r>
            <a:r>
              <a:rPr lang="en-US" sz="2400" dirty="0" smtClean="0"/>
              <a:t>.</a:t>
            </a:r>
          </a:p>
          <a:p>
            <a:pPr>
              <a:buFont typeface="Wingdings" panose="05000000000000000000" pitchFamily="2" charset="2"/>
              <a:buChar char="Ø"/>
            </a:pPr>
            <a:r>
              <a:rPr lang="en-US" sz="2400" dirty="0"/>
              <a:t>While numerous studies acknowledge the importance of cultural context in shaping work behaviors, there is a dearth of comprehensive research that systematically investigates how cultural nuances, such as communication styles, hierarchical structures, and societal expectations, influence time management practices and subsequently affect productivity at both individual and organizational levels</a:t>
            </a:r>
            <a:r>
              <a:rPr lang="en-US" sz="2400" dirty="0" smtClean="0"/>
              <a:t>.</a:t>
            </a:r>
          </a:p>
          <a:p>
            <a:pPr>
              <a:buFont typeface="Wingdings" panose="05000000000000000000" pitchFamily="2" charset="2"/>
              <a:buChar char="Ø"/>
            </a:pPr>
            <a:r>
              <a:rPr lang="en-US" sz="2400" dirty="0"/>
              <a:t>Furthermore, existing studies often lack a holistic understanding of the dynamic relationship between personal well-being, mental health, and productivity.</a:t>
            </a:r>
            <a:endParaRPr lang="en-GB" sz="2400" dirty="0"/>
          </a:p>
        </p:txBody>
      </p:sp>
    </p:spTree>
    <p:extLst>
      <p:ext uri="{BB962C8B-B14F-4D97-AF65-F5344CB8AC3E}">
        <p14:creationId xmlns:p14="http://schemas.microsoft.com/office/powerpoint/2010/main" val="2547126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53" y="-622569"/>
            <a:ext cx="11159247" cy="2313258"/>
          </a:xfrm>
        </p:spPr>
        <p:txBody>
          <a:bodyPr>
            <a:normAutofit/>
          </a:bodyPr>
          <a:lstStyle/>
          <a:p>
            <a:r>
              <a:rPr lang="en-US" sz="4000" b="1" dirty="0" smtClean="0"/>
              <a:t>Research Gaps Identified</a:t>
            </a:r>
            <a:endParaRPr lang="en-IN" sz="4000" b="1" dirty="0"/>
          </a:p>
        </p:txBody>
      </p:sp>
      <p:sp>
        <p:nvSpPr>
          <p:cNvPr id="3" name="Content Placeholder 2"/>
          <p:cNvSpPr>
            <a:spLocks noGrp="1"/>
          </p:cNvSpPr>
          <p:nvPr>
            <p:ph idx="1"/>
          </p:nvPr>
        </p:nvSpPr>
        <p:spPr>
          <a:xfrm>
            <a:off x="194552" y="959862"/>
            <a:ext cx="11159247" cy="4857277"/>
          </a:xfrm>
        </p:spPr>
        <p:txBody>
          <a:bodyPr>
            <a:normAutofit fontScale="92500"/>
          </a:bodyPr>
          <a:lstStyle/>
          <a:p>
            <a:pPr>
              <a:buFont typeface="Wingdings" panose="05000000000000000000" pitchFamily="2" charset="2"/>
              <a:buChar char="Ø"/>
            </a:pPr>
            <a:r>
              <a:rPr lang="en-US" sz="2400" dirty="0"/>
              <a:t>Limited attention has been given to examining the role of employee well-being interventions, stress management programs, and work-life balance initiatives in optimizing time utilization and enhancing overall </a:t>
            </a:r>
            <a:r>
              <a:rPr lang="en-US" sz="2400" dirty="0" smtClean="0"/>
              <a:t>productivity.</a:t>
            </a:r>
          </a:p>
          <a:p>
            <a:pPr>
              <a:buFont typeface="Wingdings" panose="05000000000000000000" pitchFamily="2" charset="2"/>
              <a:buChar char="Ø"/>
            </a:pPr>
            <a:r>
              <a:rPr lang="en-US" sz="2400" dirty="0"/>
              <a:t>A comprehensive examination of these factors is essential to provide a more nuanced understanding of the complex web of influences on individual and collective productivity, particularly in the context of evolving workplace dynamics and the increasing prevalence of remote and flexible work arrangements</a:t>
            </a:r>
            <a:r>
              <a:rPr lang="en-US" sz="2400" dirty="0" smtClean="0"/>
              <a:t>.</a:t>
            </a:r>
          </a:p>
          <a:p>
            <a:pPr>
              <a:buFont typeface="Wingdings" panose="05000000000000000000" pitchFamily="2" charset="2"/>
              <a:buChar char="Ø"/>
            </a:pPr>
            <a:r>
              <a:rPr lang="en-US" sz="2400" dirty="0"/>
              <a:t>Therefore, this literature gap underscores the need for future research endeavors to delve into the socio-cultural dimensions of time and productivity, exploring the intricate connections between cultural variables, well-being initiatives, and effective time management strategies</a:t>
            </a:r>
            <a:r>
              <a:rPr lang="en-US" sz="2400" dirty="0" smtClean="0"/>
              <a:t>.</a:t>
            </a:r>
          </a:p>
          <a:p>
            <a:pPr>
              <a:buFont typeface="Wingdings" panose="05000000000000000000" pitchFamily="2" charset="2"/>
              <a:buChar char="Ø"/>
            </a:pPr>
            <a:r>
              <a:rPr lang="en-US" sz="2400" dirty="0"/>
              <a:t>Addressing this gap will contribute to a more comprehensive understanding of the multifaceted nature of productivity dynamics in contemporary work environments, facilitating the development of targeted interventions and policies that promote optimal time utilization and sustainable productivity outcomes.</a:t>
            </a:r>
            <a:endParaRPr lang="en-IN" sz="2400" dirty="0"/>
          </a:p>
        </p:txBody>
      </p:sp>
    </p:spTree>
    <p:extLst>
      <p:ext uri="{BB962C8B-B14F-4D97-AF65-F5344CB8AC3E}">
        <p14:creationId xmlns:p14="http://schemas.microsoft.com/office/powerpoint/2010/main" val="3375589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284</TotalTime>
  <Words>2558</Words>
  <Application>Microsoft Office PowerPoint</Application>
  <PresentationFormat>Widescreen</PresentationFormat>
  <Paragraphs>239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Sylfaen</vt:lpstr>
      <vt:lpstr>Verdana</vt:lpstr>
      <vt:lpstr>Wingdings</vt:lpstr>
      <vt:lpstr>Presidency University 45 Yrs</vt:lpstr>
      <vt:lpstr>PROJECT TITLE:SPARK (Strategic Productivity Analytics and Reporting Kit)</vt:lpstr>
      <vt:lpstr>Introduction</vt:lpstr>
      <vt:lpstr>Introduction</vt:lpstr>
      <vt:lpstr>Literature Review</vt:lpstr>
      <vt:lpstr>Literature Review </vt:lpstr>
      <vt:lpstr>Literature Review </vt:lpstr>
      <vt:lpstr>Literature Review </vt:lpstr>
      <vt:lpstr>Research Gaps Identified</vt:lpstr>
      <vt:lpstr>Research Gaps Identified</vt:lpstr>
      <vt:lpstr>Proposed Methodology</vt:lpstr>
      <vt:lpstr>Methodology</vt:lpstr>
      <vt:lpstr>Methodology</vt:lpstr>
      <vt:lpstr>Objectives</vt:lpstr>
      <vt:lpstr>Objectives</vt:lpstr>
      <vt:lpstr>System Design &amp; Implementation</vt:lpstr>
      <vt:lpstr>System Design &amp; Implementation</vt:lpstr>
      <vt:lpstr>System Design &amp; Implementation</vt:lpstr>
      <vt:lpstr>System Design &amp; Implementation</vt:lpstr>
      <vt:lpstr>System Design &amp; Implementation</vt:lpstr>
      <vt:lpstr>Timeline of Project</vt:lpstr>
      <vt:lpstr>Outcomes / Results Obtained</vt:lpstr>
      <vt:lpstr>Conclusion</vt:lpstr>
      <vt:lpstr>Conclusion</vt:lpstr>
      <vt:lpstr>References</vt:lpstr>
      <vt:lpstr>References</vt:lpstr>
      <vt:lpstr>Publication Details</vt:lpstr>
      <vt:lpstr>Achievements (if any)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hi</cp:lastModifiedBy>
  <cp:revision>44</cp:revision>
  <dcterms:created xsi:type="dcterms:W3CDTF">2023-03-16T03:26:27Z</dcterms:created>
  <dcterms:modified xsi:type="dcterms:W3CDTF">2024-01-08T11:21:59Z</dcterms:modified>
</cp:coreProperties>
</file>