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3" r:id="rId5"/>
    <p:sldId id="259" r:id="rId6"/>
    <p:sldId id="264" r:id="rId7"/>
    <p:sldId id="272" r:id="rId8"/>
    <p:sldId id="260" r:id="rId9"/>
    <p:sldId id="265" r:id="rId10"/>
    <p:sldId id="261" r:id="rId11"/>
    <p:sldId id="267" r:id="rId12"/>
    <p:sldId id="268" r:id="rId13"/>
    <p:sldId id="269" r:id="rId14"/>
    <p:sldId id="266" r:id="rId15"/>
    <p:sldId id="270" r:id="rId16"/>
    <p:sldId id="271"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4/17/2023</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15606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4/17/2023</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0933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4/17/2023</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964096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4/17/2023</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0974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4/17/2023</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96210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4/17/2023</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8904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4/17/2023</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1816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4/17/2023</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2349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4/17/2023</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130132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4/17/2023</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9151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4/17/2023</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2253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4/17/2023</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25808213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ndradaolteanu/gtzan-dataset-music-genre-classific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785F9-5F26-EC1B-5D1E-A4BFFF4CD511}"/>
              </a:ext>
            </a:extLst>
          </p:cNvPr>
          <p:cNvSpPr>
            <a:spLocks noGrp="1"/>
          </p:cNvSpPr>
          <p:nvPr>
            <p:ph type="ctrTitle"/>
          </p:nvPr>
        </p:nvSpPr>
        <p:spPr>
          <a:xfrm>
            <a:off x="885288" y="596644"/>
            <a:ext cx="6640224" cy="3245866"/>
          </a:xfrm>
        </p:spPr>
        <p:txBody>
          <a:bodyPr anchor="b">
            <a:normAutofit fontScale="90000"/>
          </a:bodyPr>
          <a:lstStyle/>
          <a:p>
            <a:pPr algn="ctr"/>
            <a:r>
              <a:rPr lang="en-US" sz="2000" b="1"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IE 7275: DATA MINING IN ENGINEERING</a:t>
            </a:r>
            <a:br>
              <a:rPr lang="en-US" sz="4800" b="1" dirty="0">
                <a:solidFill>
                  <a:schemeClr val="tx2">
                    <a:lumMod val="75000"/>
                    <a:lumOff val="25000"/>
                  </a:schemeClr>
                </a:solidFill>
                <a:latin typeface="Calibri" panose="020F0502020204030204" pitchFamily="34" charset="0"/>
                <a:ea typeface="Calibri" panose="020F0502020204030204" pitchFamily="34" charset="0"/>
                <a:cs typeface="Calibri" panose="020F0502020204030204" pitchFamily="34" charset="0"/>
              </a:rPr>
            </a:br>
            <a:r>
              <a:rPr lang="en-US" sz="3600" b="1" dirty="0">
                <a:solidFill>
                  <a:schemeClr val="tx2">
                    <a:lumMod val="75000"/>
                    <a:lumOff val="25000"/>
                  </a:schemeClr>
                </a:solidFill>
                <a:latin typeface="Calibri" panose="020F0502020204030204" pitchFamily="34" charset="0"/>
                <a:ea typeface="Calibri" panose="020F0502020204030204" pitchFamily="34" charset="0"/>
                <a:cs typeface="Calibri" panose="020F0502020204030204" pitchFamily="34" charset="0"/>
              </a:rPr>
              <a:t>GROUP 5: CASE STUDY</a:t>
            </a:r>
            <a:br>
              <a:rPr lang="en-US" dirty="0">
                <a:latin typeface="Calibri" panose="020F0502020204030204" pitchFamily="34" charset="0"/>
                <a:ea typeface="Calibri" panose="020F0502020204030204" pitchFamily="34" charset="0"/>
                <a:cs typeface="Calibri" panose="020F0502020204030204" pitchFamily="34" charset="0"/>
              </a:rPr>
            </a:br>
            <a:r>
              <a:rPr lang="en-US" sz="5300" b="1" dirty="0">
                <a:latin typeface="Calibri" panose="020F0502020204030204" pitchFamily="34" charset="0"/>
                <a:ea typeface="Calibri" panose="020F0502020204030204" pitchFamily="34" charset="0"/>
                <a:cs typeface="Calibri" panose="020F0502020204030204" pitchFamily="34" charset="0"/>
              </a:rPr>
              <a:t>Music Genre Classification and Recommendation</a:t>
            </a:r>
            <a:endParaRPr lang="en-US" sz="80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50D031FF-1AD7-42CF-67B4-5BBAB018C370}"/>
              </a:ext>
            </a:extLst>
          </p:cNvPr>
          <p:cNvSpPr>
            <a:spLocks noGrp="1"/>
          </p:cNvSpPr>
          <p:nvPr>
            <p:ph type="subTitle" idx="1"/>
          </p:nvPr>
        </p:nvSpPr>
        <p:spPr>
          <a:xfrm>
            <a:off x="838200" y="4114800"/>
            <a:ext cx="6687311" cy="2105025"/>
          </a:xfrm>
        </p:spPr>
        <p:txBody>
          <a:bodyPr>
            <a:normAutofit fontScale="85000" lnSpcReduction="20000"/>
          </a:bodyPr>
          <a:lstStyle/>
          <a:p>
            <a:pPr algn="ctr"/>
            <a:r>
              <a:rPr lang="en-US" b="1"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Guided By: </a:t>
            </a:r>
            <a:r>
              <a:rPr lang="en-US"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Prof. </a:t>
            </a:r>
            <a:r>
              <a:rPr lang="en-US" dirty="0" err="1">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Xuemin</a:t>
            </a:r>
            <a:r>
              <a:rPr lang="en-US"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Jin</a:t>
            </a:r>
            <a:endParaRPr lang="en-US"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endParaRPr>
          </a:p>
          <a:p>
            <a:pPr algn="ctr"/>
            <a:endParaRPr lang="en-US"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endParaRPr>
          </a:p>
          <a:p>
            <a:pPr algn="ctr"/>
            <a:r>
              <a:rPr lang="en-US" b="1"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Group Members:</a:t>
            </a:r>
          </a:p>
          <a:p>
            <a:pPr algn="ctr"/>
            <a:r>
              <a:rPr lang="en-US"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Anjali Kshirsagar</a:t>
            </a:r>
          </a:p>
          <a:p>
            <a:pPr algn="ctr"/>
            <a:r>
              <a:rPr lang="en-US" dirty="0">
                <a:solidFill>
                  <a:schemeClr val="tx2">
                    <a:lumMod val="90000"/>
                    <a:lumOff val="10000"/>
                  </a:schemeClr>
                </a:solidFill>
                <a:latin typeface="Calibri" panose="020F0502020204030204" pitchFamily="34" charset="0"/>
                <a:ea typeface="Calibri" panose="020F0502020204030204" pitchFamily="34" charset="0"/>
                <a:cs typeface="Calibri" panose="020F0502020204030204" pitchFamily="34" charset="0"/>
              </a:rPr>
              <a:t>Saurabh Sonawane</a:t>
            </a:r>
          </a:p>
        </p:txBody>
      </p:sp>
      <p:pic>
        <p:nvPicPr>
          <p:cNvPr id="4" name="Picture 3" descr="An abstract genetic concept">
            <a:extLst>
              <a:ext uri="{FF2B5EF4-FFF2-40B4-BE49-F238E27FC236}">
                <a16:creationId xmlns:a16="http://schemas.microsoft.com/office/drawing/2014/main" id="{3F71012C-7DF7-D937-3B29-C9CDA168FE1E}"/>
              </a:ext>
            </a:extLst>
          </p:cNvPr>
          <p:cNvPicPr>
            <a:picLocks noChangeAspect="1"/>
          </p:cNvPicPr>
          <p:nvPr/>
        </p:nvPicPr>
        <p:blipFill>
          <a:blip r:embed="rId2"/>
          <a:stretch>
            <a:fillRect/>
          </a:stretch>
        </p:blipFill>
        <p:spPr>
          <a:xfrm>
            <a:off x="8133368" y="3605182"/>
            <a:ext cx="2656174" cy="2656174"/>
          </a:xfrm>
          <a:prstGeom prst="rect">
            <a:avLst/>
          </a:prstGeom>
        </p:spPr>
      </p:pic>
      <p:pic>
        <p:nvPicPr>
          <p:cNvPr id="5" name="Picture 4" descr="An abstract genetic concept">
            <a:extLst>
              <a:ext uri="{FF2B5EF4-FFF2-40B4-BE49-F238E27FC236}">
                <a16:creationId xmlns:a16="http://schemas.microsoft.com/office/drawing/2014/main" id="{8A0B5024-A05F-3E8B-008F-71C1DABD1874}"/>
              </a:ext>
            </a:extLst>
          </p:cNvPr>
          <p:cNvPicPr>
            <a:picLocks noChangeAspect="1"/>
          </p:cNvPicPr>
          <p:nvPr/>
        </p:nvPicPr>
        <p:blipFill>
          <a:blip r:embed="rId3"/>
          <a:stretch>
            <a:fillRect/>
          </a:stretch>
        </p:blipFill>
        <p:spPr>
          <a:xfrm>
            <a:off x="8133368" y="596644"/>
            <a:ext cx="2656174" cy="2656174"/>
          </a:xfrm>
          <a:prstGeom prst="rect">
            <a:avLst/>
          </a:prstGeom>
        </p:spPr>
      </p:pic>
    </p:spTree>
    <p:extLst>
      <p:ext uri="{BB962C8B-B14F-4D97-AF65-F5344CB8AC3E}">
        <p14:creationId xmlns:p14="http://schemas.microsoft.com/office/powerpoint/2010/main" val="1033556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B7C3-7CB2-E915-F081-79E9C059FFAA}"/>
              </a:ext>
            </a:extLst>
          </p:cNvPr>
          <p:cNvSpPr>
            <a:spLocks noGrp="1"/>
          </p:cNvSpPr>
          <p:nvPr>
            <p:ph type="title"/>
          </p:nvPr>
        </p:nvSpPr>
        <p:spPr/>
        <p:txBody>
          <a:bodyPr/>
          <a:lstStyle/>
          <a:p>
            <a:r>
              <a:rPr lang="en-US" dirty="0"/>
              <a:t>Performance comparison</a:t>
            </a:r>
          </a:p>
        </p:txBody>
      </p:sp>
      <p:sp>
        <p:nvSpPr>
          <p:cNvPr id="3" name="Content Placeholder 2">
            <a:extLst>
              <a:ext uri="{FF2B5EF4-FFF2-40B4-BE49-F238E27FC236}">
                <a16:creationId xmlns:a16="http://schemas.microsoft.com/office/drawing/2014/main" id="{73AE8295-D71A-498A-6196-5C389348A1D1}"/>
              </a:ext>
            </a:extLst>
          </p:cNvPr>
          <p:cNvSpPr>
            <a:spLocks noGrp="1"/>
          </p:cNvSpPr>
          <p:nvPr>
            <p:ph idx="1"/>
          </p:nvPr>
        </p:nvSpPr>
        <p:spPr/>
        <p:txBody>
          <a:bodyPr/>
          <a:lstStyle/>
          <a:p>
            <a:r>
              <a:rPr lang="en-US" b="0" i="0" dirty="0">
                <a:solidFill>
                  <a:srgbClr val="002060"/>
                </a:solidFill>
                <a:effectLst/>
                <a:latin typeface="Söhne"/>
              </a:rPr>
              <a:t>Performance was calculated based on Accuracy, Precision, Recall and F1 Score</a:t>
            </a:r>
          </a:p>
          <a:p>
            <a:r>
              <a:rPr lang="en-US" b="0" i="0" dirty="0">
                <a:solidFill>
                  <a:srgbClr val="002060"/>
                </a:solidFill>
                <a:effectLst/>
                <a:latin typeface="Söhne"/>
              </a:rPr>
              <a:t>Both gains charts (also known as decile lift charts) and ROC curves are tools used in binary classification to evaluate the performance of a predictive model.</a:t>
            </a:r>
          </a:p>
          <a:p>
            <a:r>
              <a:rPr lang="en-US" b="0" i="0" dirty="0">
                <a:solidFill>
                  <a:srgbClr val="002060"/>
                </a:solidFill>
                <a:effectLst/>
                <a:latin typeface="Söhne"/>
              </a:rPr>
              <a:t>For multiclass classification, we can use a modified version of the gains chart called the cumulative response chart (CRC) or cumulative lift chart.</a:t>
            </a:r>
            <a:endParaRPr lang="en-US" dirty="0">
              <a:solidFill>
                <a:srgbClr val="002060"/>
              </a:solidFill>
              <a:latin typeface="Söhne"/>
            </a:endParaRPr>
          </a:p>
          <a:p>
            <a:endParaRPr lang="en-US" dirty="0">
              <a:solidFill>
                <a:srgbClr val="002060"/>
              </a:solidFill>
            </a:endParaRPr>
          </a:p>
        </p:txBody>
      </p:sp>
    </p:spTree>
    <p:extLst>
      <p:ext uri="{BB962C8B-B14F-4D97-AF65-F5344CB8AC3E}">
        <p14:creationId xmlns:p14="http://schemas.microsoft.com/office/powerpoint/2010/main" val="180111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B7C3-7CB2-E915-F081-79E9C059FFAA}"/>
              </a:ext>
            </a:extLst>
          </p:cNvPr>
          <p:cNvSpPr>
            <a:spLocks noGrp="1"/>
          </p:cNvSpPr>
          <p:nvPr>
            <p:ph type="title"/>
          </p:nvPr>
        </p:nvSpPr>
        <p:spPr/>
        <p:txBody>
          <a:bodyPr/>
          <a:lstStyle/>
          <a:p>
            <a:r>
              <a:rPr lang="en-US" dirty="0"/>
              <a:t>Performance comparison</a:t>
            </a:r>
          </a:p>
        </p:txBody>
      </p:sp>
      <p:sp>
        <p:nvSpPr>
          <p:cNvPr id="3" name="Content Placeholder 2">
            <a:extLst>
              <a:ext uri="{FF2B5EF4-FFF2-40B4-BE49-F238E27FC236}">
                <a16:creationId xmlns:a16="http://schemas.microsoft.com/office/drawing/2014/main" id="{73AE8295-D71A-498A-6196-5C389348A1D1}"/>
              </a:ext>
            </a:extLst>
          </p:cNvPr>
          <p:cNvSpPr>
            <a:spLocks noGrp="1"/>
          </p:cNvSpPr>
          <p:nvPr>
            <p:ph idx="1"/>
          </p:nvPr>
        </p:nvSpPr>
        <p:spPr/>
        <p:txBody>
          <a:bodyPr/>
          <a:lstStyle/>
          <a:p>
            <a:r>
              <a:rPr lang="en-US" b="1" i="0" dirty="0">
                <a:effectLst/>
                <a:latin typeface="Söhne"/>
              </a:rPr>
              <a:t>Accuracy</a:t>
            </a:r>
            <a:endParaRPr lang="en-US" b="1" dirty="0"/>
          </a:p>
        </p:txBody>
      </p:sp>
      <p:pic>
        <p:nvPicPr>
          <p:cNvPr id="6146" name="Picture 2">
            <a:extLst>
              <a:ext uri="{FF2B5EF4-FFF2-40B4-BE49-F238E27FC236}">
                <a16:creationId xmlns:a16="http://schemas.microsoft.com/office/drawing/2014/main" id="{FEDC7565-C551-1046-82A1-8B46AB12D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585" y="2178050"/>
            <a:ext cx="64579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547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B7C3-7CB2-E915-F081-79E9C059FFAA}"/>
              </a:ext>
            </a:extLst>
          </p:cNvPr>
          <p:cNvSpPr>
            <a:spLocks noGrp="1"/>
          </p:cNvSpPr>
          <p:nvPr>
            <p:ph type="title"/>
          </p:nvPr>
        </p:nvSpPr>
        <p:spPr/>
        <p:txBody>
          <a:bodyPr/>
          <a:lstStyle/>
          <a:p>
            <a:r>
              <a:rPr lang="en-US" dirty="0"/>
              <a:t>Performance comparison</a:t>
            </a:r>
          </a:p>
        </p:txBody>
      </p:sp>
      <p:sp>
        <p:nvSpPr>
          <p:cNvPr id="3" name="Content Placeholder 2">
            <a:extLst>
              <a:ext uri="{FF2B5EF4-FFF2-40B4-BE49-F238E27FC236}">
                <a16:creationId xmlns:a16="http://schemas.microsoft.com/office/drawing/2014/main" id="{73AE8295-D71A-498A-6196-5C389348A1D1}"/>
              </a:ext>
            </a:extLst>
          </p:cNvPr>
          <p:cNvSpPr>
            <a:spLocks noGrp="1"/>
          </p:cNvSpPr>
          <p:nvPr>
            <p:ph idx="1"/>
          </p:nvPr>
        </p:nvSpPr>
        <p:spPr/>
        <p:txBody>
          <a:bodyPr/>
          <a:lstStyle/>
          <a:p>
            <a:r>
              <a:rPr lang="en-US" b="0" i="0" dirty="0">
                <a:effectLst/>
                <a:latin typeface="Söhne"/>
              </a:rPr>
              <a:t>Precision</a:t>
            </a:r>
            <a:endParaRPr lang="en-US" dirty="0"/>
          </a:p>
        </p:txBody>
      </p:sp>
      <p:pic>
        <p:nvPicPr>
          <p:cNvPr id="7170" name="Picture 2">
            <a:extLst>
              <a:ext uri="{FF2B5EF4-FFF2-40B4-BE49-F238E27FC236}">
                <a16:creationId xmlns:a16="http://schemas.microsoft.com/office/drawing/2014/main" id="{992B4932-D1F4-AEBA-6CA2-7420307E8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769" y="2112324"/>
            <a:ext cx="64579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94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B7C3-7CB2-E915-F081-79E9C059FFAA}"/>
              </a:ext>
            </a:extLst>
          </p:cNvPr>
          <p:cNvSpPr>
            <a:spLocks noGrp="1"/>
          </p:cNvSpPr>
          <p:nvPr>
            <p:ph type="title"/>
          </p:nvPr>
        </p:nvSpPr>
        <p:spPr/>
        <p:txBody>
          <a:bodyPr/>
          <a:lstStyle/>
          <a:p>
            <a:r>
              <a:rPr lang="en-US" dirty="0"/>
              <a:t>Performance comparison</a:t>
            </a:r>
          </a:p>
        </p:txBody>
      </p:sp>
      <p:sp>
        <p:nvSpPr>
          <p:cNvPr id="3" name="Content Placeholder 2">
            <a:extLst>
              <a:ext uri="{FF2B5EF4-FFF2-40B4-BE49-F238E27FC236}">
                <a16:creationId xmlns:a16="http://schemas.microsoft.com/office/drawing/2014/main" id="{73AE8295-D71A-498A-6196-5C389348A1D1}"/>
              </a:ext>
            </a:extLst>
          </p:cNvPr>
          <p:cNvSpPr>
            <a:spLocks noGrp="1"/>
          </p:cNvSpPr>
          <p:nvPr>
            <p:ph idx="1"/>
          </p:nvPr>
        </p:nvSpPr>
        <p:spPr/>
        <p:txBody>
          <a:bodyPr/>
          <a:lstStyle/>
          <a:p>
            <a:r>
              <a:rPr lang="en-US" b="0" i="0" dirty="0">
                <a:solidFill>
                  <a:srgbClr val="D1D5DB"/>
                </a:solidFill>
                <a:effectLst/>
                <a:latin typeface="Söhne"/>
              </a:rPr>
              <a:t>Recall</a:t>
            </a:r>
            <a:endParaRPr lang="en-US" dirty="0"/>
          </a:p>
        </p:txBody>
      </p:sp>
      <p:pic>
        <p:nvPicPr>
          <p:cNvPr id="9218" name="Picture 2">
            <a:extLst>
              <a:ext uri="{FF2B5EF4-FFF2-40B4-BE49-F238E27FC236}">
                <a16:creationId xmlns:a16="http://schemas.microsoft.com/office/drawing/2014/main" id="{67421C0E-2C95-275E-46D7-93ECB9BFB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329" y="2112324"/>
            <a:ext cx="64579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446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B7C3-7CB2-E915-F081-79E9C059FFAA}"/>
              </a:ext>
            </a:extLst>
          </p:cNvPr>
          <p:cNvSpPr>
            <a:spLocks noGrp="1"/>
          </p:cNvSpPr>
          <p:nvPr>
            <p:ph type="title"/>
          </p:nvPr>
        </p:nvSpPr>
        <p:spPr/>
        <p:txBody>
          <a:bodyPr/>
          <a:lstStyle/>
          <a:p>
            <a:r>
              <a:rPr lang="en-US" dirty="0"/>
              <a:t>Performance comparison</a:t>
            </a:r>
          </a:p>
        </p:txBody>
      </p:sp>
      <p:sp>
        <p:nvSpPr>
          <p:cNvPr id="3" name="Content Placeholder 2">
            <a:extLst>
              <a:ext uri="{FF2B5EF4-FFF2-40B4-BE49-F238E27FC236}">
                <a16:creationId xmlns:a16="http://schemas.microsoft.com/office/drawing/2014/main" id="{73AE8295-D71A-498A-6196-5C389348A1D1}"/>
              </a:ext>
            </a:extLst>
          </p:cNvPr>
          <p:cNvSpPr>
            <a:spLocks noGrp="1"/>
          </p:cNvSpPr>
          <p:nvPr>
            <p:ph idx="1"/>
          </p:nvPr>
        </p:nvSpPr>
        <p:spPr/>
        <p:txBody>
          <a:bodyPr/>
          <a:lstStyle/>
          <a:p>
            <a:r>
              <a:rPr lang="en-US" b="0" i="0" dirty="0">
                <a:effectLst/>
                <a:latin typeface="Söhne"/>
              </a:rPr>
              <a:t>F1-score</a:t>
            </a:r>
            <a:endParaRPr lang="en-US" dirty="0"/>
          </a:p>
        </p:txBody>
      </p:sp>
      <p:pic>
        <p:nvPicPr>
          <p:cNvPr id="8194" name="Picture 2">
            <a:extLst>
              <a:ext uri="{FF2B5EF4-FFF2-40B4-BE49-F238E27FC236}">
                <a16:creationId xmlns:a16="http://schemas.microsoft.com/office/drawing/2014/main" id="{C9C02333-966B-ADA2-6624-AF9E6481D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177" y="2112324"/>
            <a:ext cx="64579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338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B7C3-7CB2-E915-F081-79E9C059FFAA}"/>
              </a:ext>
            </a:extLst>
          </p:cNvPr>
          <p:cNvSpPr>
            <a:spLocks noGrp="1"/>
          </p:cNvSpPr>
          <p:nvPr>
            <p:ph type="title"/>
          </p:nvPr>
        </p:nvSpPr>
        <p:spPr/>
        <p:txBody>
          <a:bodyPr/>
          <a:lstStyle/>
          <a:p>
            <a:r>
              <a:rPr lang="en-US" dirty="0"/>
              <a:t>Performance comparison</a:t>
            </a:r>
          </a:p>
        </p:txBody>
      </p:sp>
      <p:sp>
        <p:nvSpPr>
          <p:cNvPr id="3" name="Content Placeholder 2">
            <a:extLst>
              <a:ext uri="{FF2B5EF4-FFF2-40B4-BE49-F238E27FC236}">
                <a16:creationId xmlns:a16="http://schemas.microsoft.com/office/drawing/2014/main" id="{73AE8295-D71A-498A-6196-5C389348A1D1}"/>
              </a:ext>
            </a:extLst>
          </p:cNvPr>
          <p:cNvSpPr>
            <a:spLocks noGrp="1"/>
          </p:cNvSpPr>
          <p:nvPr>
            <p:ph idx="1"/>
          </p:nvPr>
        </p:nvSpPr>
        <p:spPr/>
        <p:txBody>
          <a:bodyPr/>
          <a:lstStyle/>
          <a:p>
            <a:r>
              <a:rPr lang="en-US" dirty="0"/>
              <a:t>ROC AUC Curve </a:t>
            </a:r>
          </a:p>
        </p:txBody>
      </p:sp>
      <p:pic>
        <p:nvPicPr>
          <p:cNvPr id="10242" name="Picture 2">
            <a:extLst>
              <a:ext uri="{FF2B5EF4-FFF2-40B4-BE49-F238E27FC236}">
                <a16:creationId xmlns:a16="http://schemas.microsoft.com/office/drawing/2014/main" id="{6651B0DF-65D5-7E20-9D4B-760AB8A52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047" y="1690688"/>
            <a:ext cx="6648450"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84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B7C3-7CB2-E915-F081-79E9C059FFAA}"/>
              </a:ext>
            </a:extLst>
          </p:cNvPr>
          <p:cNvSpPr>
            <a:spLocks noGrp="1"/>
          </p:cNvSpPr>
          <p:nvPr>
            <p:ph type="title"/>
          </p:nvPr>
        </p:nvSpPr>
        <p:spPr/>
        <p:txBody>
          <a:bodyPr/>
          <a:lstStyle/>
          <a:p>
            <a:r>
              <a:rPr lang="en-US" dirty="0"/>
              <a:t>Performance comparison</a:t>
            </a:r>
          </a:p>
        </p:txBody>
      </p:sp>
      <p:sp>
        <p:nvSpPr>
          <p:cNvPr id="3" name="Content Placeholder 2">
            <a:extLst>
              <a:ext uri="{FF2B5EF4-FFF2-40B4-BE49-F238E27FC236}">
                <a16:creationId xmlns:a16="http://schemas.microsoft.com/office/drawing/2014/main" id="{73AE8295-D71A-498A-6196-5C389348A1D1}"/>
              </a:ext>
            </a:extLst>
          </p:cNvPr>
          <p:cNvSpPr>
            <a:spLocks noGrp="1"/>
          </p:cNvSpPr>
          <p:nvPr>
            <p:ph idx="1"/>
          </p:nvPr>
        </p:nvSpPr>
        <p:spPr/>
        <p:txBody>
          <a:bodyPr>
            <a:normAutofit/>
          </a:bodyPr>
          <a:lstStyle/>
          <a:p>
            <a:pPr algn="l"/>
            <a:r>
              <a:rPr lang="en-US" b="0" i="0" dirty="0">
                <a:effectLst/>
                <a:latin typeface="Calibri" panose="020F0502020204030204" pitchFamily="34" charset="0"/>
                <a:ea typeface="Calibri" panose="020F0502020204030204" pitchFamily="34" charset="0"/>
                <a:cs typeface="Calibri" panose="020F0502020204030204" pitchFamily="34" charset="0"/>
              </a:rPr>
              <a:t>Based on the provided metrics, both the KNN and Random Forest models seem to have performed similarly with the KNN model having slightly better accuracy, precision, recall, and F1 score values than the Random Forest model. However, the difference in performance is relatively small and may not be statistically significant.</a:t>
            </a:r>
          </a:p>
          <a:p>
            <a:pPr algn="l"/>
            <a:r>
              <a:rPr lang="en-US" b="0" i="0" dirty="0">
                <a:effectLst/>
                <a:latin typeface="Calibri" panose="020F0502020204030204" pitchFamily="34" charset="0"/>
                <a:ea typeface="Calibri" panose="020F0502020204030204" pitchFamily="34" charset="0"/>
                <a:cs typeface="Calibri" panose="020F0502020204030204" pitchFamily="34" charset="0"/>
              </a:rPr>
              <a:t>When choosing between the two models, other factors such as interpretability, scalability, and computational requirements should also be considered. KNN is a relatively simple and interpretable model that can be effective for small datasets, while Random Forest is a more complex and computationally intensive model that can handle larger datasets and high-dimensional feature spaces.</a:t>
            </a:r>
          </a:p>
          <a:p>
            <a:pPr algn="l"/>
            <a:r>
              <a:rPr lang="en-US" b="0" i="0" dirty="0">
                <a:effectLst/>
                <a:latin typeface="Calibri" panose="020F0502020204030204" pitchFamily="34" charset="0"/>
                <a:ea typeface="Calibri" panose="020F0502020204030204" pitchFamily="34" charset="0"/>
                <a:cs typeface="Calibri" panose="020F0502020204030204" pitchFamily="34" charset="0"/>
              </a:rPr>
              <a:t>Therefore, the choice between KNN and Random Forest should depend on the specific requirements of the problem at hand and the characteristics of the dataset being used. </a:t>
            </a:r>
          </a:p>
        </p:txBody>
      </p:sp>
    </p:spTree>
    <p:extLst>
      <p:ext uri="{BB962C8B-B14F-4D97-AF65-F5344CB8AC3E}">
        <p14:creationId xmlns:p14="http://schemas.microsoft.com/office/powerpoint/2010/main" val="1987532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5105-F933-3578-B9C0-CB8E2A3AB4D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7F7E929-352E-4F41-9E07-D8368197F917}"/>
              </a:ext>
            </a:extLst>
          </p:cNvPr>
          <p:cNvSpPr>
            <a:spLocks noGrp="1"/>
          </p:cNvSpPr>
          <p:nvPr>
            <p:ph idx="1"/>
          </p:nvPr>
        </p:nvSpPr>
        <p:spPr/>
        <p:txBody>
          <a:bodyPr/>
          <a:lstStyle/>
          <a:p>
            <a:pPr algn="l">
              <a:buFont typeface="+mj-lt"/>
              <a:buAutoNum type="arabicPeriod"/>
            </a:pPr>
            <a:r>
              <a:rPr lang="en-US" b="0" i="0" dirty="0">
                <a:solidFill>
                  <a:srgbClr val="002060"/>
                </a:solidFill>
                <a:effectLst/>
                <a:latin typeface="Söhne"/>
              </a:rPr>
              <a:t>Music genre classification is an important task in the music industry, as it can help music enthusiasts discover new artists and compositions, as well as assist in narrowing down choices when searching for music that matches their current mood or taste.</a:t>
            </a:r>
          </a:p>
          <a:p>
            <a:pPr algn="l">
              <a:buFont typeface="+mj-lt"/>
              <a:buAutoNum type="arabicPeriod"/>
            </a:pPr>
            <a:r>
              <a:rPr lang="en-US" b="0" i="0" dirty="0">
                <a:solidFill>
                  <a:srgbClr val="002060"/>
                </a:solidFill>
                <a:effectLst/>
                <a:latin typeface="Söhne"/>
              </a:rPr>
              <a:t>The use of machine learning models such as KNN, Naïve Bayes, Classification Trees/Random Forest/Boosted Trees, Logistic Regression, Linear Discriminant Analysis, and Support Vector Machine, along with dimensionality reduction techniques such as PCA, can help improve the accuracy and efficiency of music genre classification systems.</a:t>
            </a:r>
          </a:p>
          <a:p>
            <a:pPr algn="l">
              <a:buFont typeface="+mj-lt"/>
              <a:buAutoNum type="arabicPeriod"/>
            </a:pPr>
            <a:r>
              <a:rPr lang="en-US" b="0" i="0" dirty="0">
                <a:solidFill>
                  <a:srgbClr val="002060"/>
                </a:solidFill>
                <a:effectLst/>
                <a:latin typeface="Söhne"/>
              </a:rPr>
              <a:t>The success of music genre classification systems heavily relies on the quality and relevance of the data used for training the models. Therefore, continued efforts should be made to collect and curate high-quality music datasets that represent diverse and evolving musical genres.</a:t>
            </a:r>
          </a:p>
          <a:p>
            <a:endParaRPr lang="en-US" dirty="0">
              <a:solidFill>
                <a:srgbClr val="002060"/>
              </a:solidFill>
            </a:endParaRPr>
          </a:p>
        </p:txBody>
      </p:sp>
    </p:spTree>
    <p:extLst>
      <p:ext uri="{BB962C8B-B14F-4D97-AF65-F5344CB8AC3E}">
        <p14:creationId xmlns:p14="http://schemas.microsoft.com/office/powerpoint/2010/main" val="171119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D380-E231-691E-1F66-247E0D553653}"/>
              </a:ext>
            </a:extLst>
          </p:cNvPr>
          <p:cNvSpPr>
            <a:spLocks noGrp="1"/>
          </p:cNvSpPr>
          <p:nvPr>
            <p:ph type="title"/>
          </p:nvPr>
        </p:nvSpPr>
        <p:spPr>
          <a:xfrm>
            <a:off x="838200" y="365125"/>
            <a:ext cx="10515600" cy="823595"/>
          </a:xfrm>
        </p:spPr>
        <p:txBody>
          <a:bodyPr>
            <a:no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Problem Definition</a:t>
            </a:r>
          </a:p>
        </p:txBody>
      </p:sp>
      <p:sp>
        <p:nvSpPr>
          <p:cNvPr id="3" name="Content Placeholder 2">
            <a:extLst>
              <a:ext uri="{FF2B5EF4-FFF2-40B4-BE49-F238E27FC236}">
                <a16:creationId xmlns:a16="http://schemas.microsoft.com/office/drawing/2014/main" id="{80D749B6-3460-626D-F317-5AE398119BF2}"/>
              </a:ext>
            </a:extLst>
          </p:cNvPr>
          <p:cNvSpPr>
            <a:spLocks noGrp="1"/>
          </p:cNvSpPr>
          <p:nvPr>
            <p:ph idx="1"/>
          </p:nvPr>
        </p:nvSpPr>
        <p:spPr>
          <a:xfrm>
            <a:off x="838200" y="1481329"/>
            <a:ext cx="10515600" cy="4695634"/>
          </a:xfrm>
        </p:spPr>
        <p:txBody>
          <a:bodyPr>
            <a:normAutofit/>
          </a:bodyPr>
          <a:lstStyle/>
          <a:p>
            <a:r>
              <a:rPr lang="en-US" sz="1800" b="0" i="0" u="none" strike="noStrike"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The widespread adoption of the Internet has brought about substantial changes in the music industry, including the widespread use of online music listening and sales platforms such as Spotify, Apple Music, YouTube Music, and SoundCloud. </a:t>
            </a:r>
          </a:p>
          <a:p>
            <a:r>
              <a:rPr lang="en-US" sz="1800" b="0" i="0" u="none" strike="noStrike"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These platforms enable individuals to access millions of songs from any location and at any time, greatly impacting the way people consume music. </a:t>
            </a:r>
          </a:p>
          <a:p>
            <a:r>
              <a:rPr lang="en-US" sz="1800" b="0" i="0" u="none" strike="noStrike"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To address the growing trend of music being shared and distributed online, the ability to categorize music into different genres has become increasingly important as it helps users discover new music and find specific types of music they are interested in.</a:t>
            </a:r>
          </a:p>
          <a:p>
            <a:r>
              <a:rPr lang="en-US" sz="1800" b="0" i="0" u="none" strike="noStrike"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In this project, we take a unique approach to music recommendations and genre classification, involving the use of acoustic features extracted from raw music through digital signal processing methods to make predictions, without considering the user's music profile.</a:t>
            </a:r>
            <a:endPar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25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6E0B-FE5B-52A2-368C-B4C58901F920}"/>
              </a:ext>
            </a:extLst>
          </p:cNvPr>
          <p:cNvSpPr>
            <a:spLocks noGrp="1"/>
          </p:cNvSpPr>
          <p:nvPr>
            <p:ph type="title"/>
          </p:nvPr>
        </p:nvSpPr>
        <p:spPr>
          <a:xfrm>
            <a:off x="838200" y="219456"/>
            <a:ext cx="10515600" cy="794576"/>
          </a:xfrm>
        </p:spPr>
        <p:txBody>
          <a:bodyP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Data set</a:t>
            </a:r>
          </a:p>
        </p:txBody>
      </p:sp>
      <p:sp>
        <p:nvSpPr>
          <p:cNvPr id="3" name="Content Placeholder 2">
            <a:extLst>
              <a:ext uri="{FF2B5EF4-FFF2-40B4-BE49-F238E27FC236}">
                <a16:creationId xmlns:a16="http://schemas.microsoft.com/office/drawing/2014/main" id="{47676FF1-BF87-0238-2DD3-6B422A4099CB}"/>
              </a:ext>
            </a:extLst>
          </p:cNvPr>
          <p:cNvSpPr>
            <a:spLocks noGrp="1"/>
          </p:cNvSpPr>
          <p:nvPr>
            <p:ph idx="1"/>
          </p:nvPr>
        </p:nvSpPr>
        <p:spPr>
          <a:xfrm>
            <a:off x="838200" y="1088136"/>
            <a:ext cx="10515600" cy="5088827"/>
          </a:xfrm>
        </p:spPr>
        <p:txBody>
          <a:bodyPr>
            <a:noAutofit/>
          </a:bodyPr>
          <a:lstStyle/>
          <a:p>
            <a:pPr marL="0" indent="0" rtl="0">
              <a:spcBef>
                <a:spcPts val="0"/>
              </a:spcBef>
              <a:spcAft>
                <a:spcPts val="0"/>
              </a:spcAft>
              <a:buNone/>
            </a:pPr>
            <a:r>
              <a:rPr lang="da-DK" sz="1800" b="1" i="0" u="none" strike="noStrike"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Dataset Source </a:t>
            </a:r>
          </a:p>
          <a:p>
            <a:pPr marL="0" indent="0" rtl="0">
              <a:spcBef>
                <a:spcPts val="0"/>
              </a:spcBef>
              <a:spcAft>
                <a:spcPts val="0"/>
              </a:spcAft>
              <a:buNone/>
            </a:pPr>
            <a:r>
              <a:rPr lang="da-DK" sz="1800"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da-DK" sz="1800" b="0" i="0" u="none" strike="noStrike"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Kaggle : </a:t>
            </a:r>
            <a:r>
              <a:rPr lang="da-DK" sz="1800" b="0" i="0" u="sng" strike="noStrike" dirty="0">
                <a:solidFill>
                  <a:srgbClr val="002060"/>
                </a:solidFill>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https://www.kaggle.com/datasets/andradaolteanu/gtzan-dataset-music-genre-classification</a:t>
            </a:r>
            <a:endParaRPr lang="da-DK" sz="1800" b="0" i="0" u="sng" strike="noStrike"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0" indent="0" rtl="0">
              <a:spcBef>
                <a:spcPts val="0"/>
              </a:spcBef>
              <a:spcAft>
                <a:spcPts val="0"/>
              </a:spcAft>
              <a:buNone/>
            </a:pPr>
            <a:endParaRPr lang="da-DK" sz="1800" b="0" i="0" u="sng" strike="noStrike"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0" indent="0" rtl="0">
              <a:spcBef>
                <a:spcPts val="0"/>
              </a:spcBef>
              <a:spcAft>
                <a:spcPts val="0"/>
              </a:spcAft>
              <a:buNone/>
            </a:pPr>
            <a:r>
              <a:rPr lang="da-DK"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Dataset Description:</a:t>
            </a:r>
          </a:p>
          <a:p>
            <a:pPr marL="0" indent="0" rtl="0">
              <a:spcBef>
                <a:spcPts val="0"/>
              </a:spcBef>
              <a:spcAft>
                <a:spcPts val="0"/>
              </a:spcAft>
              <a:buNone/>
            </a:pPr>
            <a:r>
              <a:rPr lang="da-DK" sz="1800" b="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a:t>
            </a:r>
            <a:r>
              <a:rPr lang="en-US" sz="1800" b="0" i="0" u="none" strike="noStrike"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The dataset, known as the GTZAN Genre Dataset, encompasses 1000 audio tracks, each lasting 3 and 30 seconds. It encompasses 10 distinct genres: Blues, Classical, Country, Disco, </a:t>
            </a:r>
            <a:r>
              <a:rPr lang="en-US" sz="1800" b="0" i="0" u="none" strike="noStrike" dirty="0" err="1">
                <a:solidFill>
                  <a:srgbClr val="002060"/>
                </a:solidFill>
                <a:effectLst/>
                <a:latin typeface="Calibri" panose="020F0502020204030204" pitchFamily="34" charset="0"/>
                <a:ea typeface="Calibri" panose="020F0502020204030204" pitchFamily="34" charset="0"/>
                <a:cs typeface="Calibri" panose="020F0502020204030204" pitchFamily="34" charset="0"/>
              </a:rPr>
              <a:t>Hiphop</a:t>
            </a:r>
            <a:r>
              <a:rPr lang="en-US" sz="1800" b="0" i="0" u="none" strike="noStrike"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Jazz, Metal, Pop, Reggae, and Rock, each with 100 tracks. The audio files are 22050 Hz Mono, 16-bit .wav format</a:t>
            </a:r>
            <a:endParaRPr lang="da-DK" sz="1800" b="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tLang="en-US" sz="1800" b="1" dirty="0">
                <a:solidFill>
                  <a:srgbClr val="002060"/>
                </a:solidFill>
                <a:latin typeface="Calibri" panose="020F0502020204030204" pitchFamily="34" charset="0"/>
                <a:ea typeface="Calibri" panose="020F0502020204030204" pitchFamily="34" charset="0"/>
                <a:cs typeface="Calibri" panose="020F0502020204030204" pitchFamily="34" charset="0"/>
              </a:rPr>
              <a:t>Overview of dataset: </a:t>
            </a:r>
          </a:p>
          <a:p>
            <a:pPr lvl="1">
              <a:buFont typeface="Wingdings" panose="05000000000000000000" pitchFamily="2" charset="2"/>
              <a:buChar char="v"/>
            </a:pPr>
            <a:r>
              <a:rPr lang="en-US" altLang="en-US" dirty="0">
                <a:solidFill>
                  <a:srgbClr val="002060"/>
                </a:solidFill>
                <a:latin typeface="Calibri" panose="020F0502020204030204" pitchFamily="34" charset="0"/>
                <a:ea typeface="Calibri" panose="020F0502020204030204" pitchFamily="34" charset="0"/>
                <a:cs typeface="Calibri" panose="020F0502020204030204" pitchFamily="34" charset="0"/>
              </a:rPr>
              <a:t>Number of records: </a:t>
            </a:r>
            <a:r>
              <a:rPr lang="en-US" b="0" i="0"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9990 rows × 60 columns</a:t>
            </a:r>
            <a:endParaRPr lang="en-US" altLang="en-US"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v"/>
            </a:pPr>
            <a:r>
              <a:rPr lang="en-US" altLang="en-US" dirty="0">
                <a:solidFill>
                  <a:srgbClr val="002060"/>
                </a:solidFill>
                <a:latin typeface="Calibri" panose="020F0502020204030204" pitchFamily="34" charset="0"/>
                <a:ea typeface="Calibri" panose="020F0502020204030204" pitchFamily="34" charset="0"/>
                <a:cs typeface="Calibri" panose="020F0502020204030204" pitchFamily="34" charset="0"/>
              </a:rPr>
              <a:t>Number of features: 56</a:t>
            </a:r>
          </a:p>
          <a:p>
            <a:pPr lvl="1">
              <a:buFont typeface="Wingdings" panose="05000000000000000000" pitchFamily="2" charset="2"/>
              <a:buChar char="v"/>
            </a:pPr>
            <a:r>
              <a:rPr lang="en-US" altLang="en-US" dirty="0">
                <a:solidFill>
                  <a:srgbClr val="002060"/>
                </a:solidFill>
                <a:latin typeface="Calibri" panose="020F0502020204030204" pitchFamily="34" charset="0"/>
                <a:ea typeface="Calibri" panose="020F0502020204030204" pitchFamily="34" charset="0"/>
                <a:cs typeface="Calibri" panose="020F0502020204030204" pitchFamily="34" charset="0"/>
              </a:rPr>
              <a:t>Quality</a:t>
            </a:r>
          </a:p>
          <a:p>
            <a:pPr lvl="2">
              <a:buFont typeface="Wingdings" panose="05000000000000000000" pitchFamily="2" charset="2"/>
              <a:buChar char="v"/>
            </a:pPr>
            <a:r>
              <a:rPr lang="en-US" alt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Missing values: None</a:t>
            </a:r>
          </a:p>
          <a:p>
            <a:pPr lvl="2">
              <a:buFont typeface="Wingdings" panose="05000000000000000000" pitchFamily="2" charset="2"/>
              <a:buChar char="v"/>
            </a:pPr>
            <a:r>
              <a:rPr lang="en-US" alt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Outliers: </a:t>
            </a:r>
            <a:r>
              <a:rPr lang="en-US" altLang="en-US" sz="1800" dirty="0" err="1">
                <a:solidFill>
                  <a:srgbClr val="002060"/>
                </a:solidFill>
                <a:latin typeface="Calibri" panose="020F0502020204030204" pitchFamily="34" charset="0"/>
                <a:ea typeface="Calibri" panose="020F0502020204030204" pitchFamily="34" charset="0"/>
                <a:cs typeface="Calibri" panose="020F0502020204030204" pitchFamily="34" charset="0"/>
              </a:rPr>
              <a:t>Harmony_mean</a:t>
            </a:r>
            <a:r>
              <a:rPr lang="en-US" alt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 and </a:t>
            </a:r>
            <a:r>
              <a:rPr lang="en-US" altLang="en-US" sz="1800" dirty="0" err="1">
                <a:solidFill>
                  <a:srgbClr val="002060"/>
                </a:solidFill>
                <a:latin typeface="Calibri" panose="020F0502020204030204" pitchFamily="34" charset="0"/>
                <a:ea typeface="Calibri" panose="020F0502020204030204" pitchFamily="34" charset="0"/>
                <a:cs typeface="Calibri" panose="020F0502020204030204" pitchFamily="34" charset="0"/>
              </a:rPr>
              <a:t>perceptr_mean</a:t>
            </a:r>
            <a:r>
              <a:rPr lang="en-US" altLang="en-US" sz="1800" dirty="0">
                <a:solidFill>
                  <a:srgbClr val="002060"/>
                </a:solidFill>
                <a:latin typeface="Calibri" panose="020F0502020204030204" pitchFamily="34" charset="0"/>
                <a:ea typeface="Calibri" panose="020F0502020204030204" pitchFamily="34" charset="0"/>
                <a:cs typeface="Calibri" panose="020F0502020204030204" pitchFamily="34" charset="0"/>
              </a:rPr>
              <a:t> were removed since they had 21.7% and 14.6% outliers respectively after determining the measure of spread using the inter-quartile range</a:t>
            </a:r>
            <a:br>
              <a:rPr lang="da-DK" sz="1800" dirty="0">
                <a:solidFill>
                  <a:srgbClr val="002060"/>
                </a:solidFill>
                <a:latin typeface="Calibri" panose="020F0502020204030204" pitchFamily="34" charset="0"/>
                <a:ea typeface="Calibri" panose="020F0502020204030204" pitchFamily="34" charset="0"/>
                <a:cs typeface="Calibri" panose="020F0502020204030204" pitchFamily="34" charset="0"/>
              </a:rPr>
            </a:br>
            <a:endParaRPr lang="en-US" sz="1800"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520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E978-3545-0DC3-4AE3-38E2FC8F2884}"/>
              </a:ext>
            </a:extLst>
          </p:cNvPr>
          <p:cNvSpPr>
            <a:spLocks noGrp="1"/>
          </p:cNvSpPr>
          <p:nvPr>
            <p:ph type="title"/>
          </p:nvPr>
        </p:nvSpPr>
        <p:spPr>
          <a:xfrm>
            <a:off x="838200" y="334042"/>
            <a:ext cx="10515600" cy="693992"/>
          </a:xfrm>
        </p:spPr>
        <p:txBody>
          <a:bodyPr>
            <a:no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Data preprocessing/exploration/visualization:</a:t>
            </a:r>
          </a:p>
        </p:txBody>
      </p:sp>
      <p:sp>
        <p:nvSpPr>
          <p:cNvPr id="3" name="Content Placeholder 2">
            <a:extLst>
              <a:ext uri="{FF2B5EF4-FFF2-40B4-BE49-F238E27FC236}">
                <a16:creationId xmlns:a16="http://schemas.microsoft.com/office/drawing/2014/main" id="{A6D047F5-568C-0AFF-2C03-504311F78F6B}"/>
              </a:ext>
            </a:extLst>
          </p:cNvPr>
          <p:cNvSpPr>
            <a:spLocks noGrp="1"/>
          </p:cNvSpPr>
          <p:nvPr>
            <p:ph idx="1"/>
          </p:nvPr>
        </p:nvSpPr>
        <p:spPr>
          <a:xfrm>
            <a:off x="1059028" y="1216153"/>
            <a:ext cx="10039769" cy="4960810"/>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Outliers</a:t>
            </a:r>
          </a:p>
          <a:p>
            <a:pPr marL="457200" lvl="1" indent="0">
              <a:buNone/>
            </a:pPr>
            <a:r>
              <a:rPr lang="en-US" alt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Harmony_mean</a:t>
            </a:r>
            <a:r>
              <a:rPr lang="en-US" altLang="en-US" dirty="0">
                <a:solidFill>
                  <a:srgbClr val="002060"/>
                </a:solidFill>
                <a:latin typeface="Calibri" panose="020F0502020204030204" pitchFamily="34" charset="0"/>
                <a:ea typeface="Calibri" panose="020F0502020204030204" pitchFamily="34" charset="0"/>
                <a:cs typeface="Calibri" panose="020F0502020204030204" pitchFamily="34" charset="0"/>
              </a:rPr>
              <a:t>, and </a:t>
            </a:r>
            <a:r>
              <a:rPr lang="en-US" alt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perceptr_mean</a:t>
            </a:r>
            <a:r>
              <a:rPr lang="en-US" altLang="en-US" dirty="0">
                <a:solidFill>
                  <a:srgbClr val="002060"/>
                </a:solidFill>
                <a:latin typeface="Calibri" panose="020F0502020204030204" pitchFamily="34" charset="0"/>
                <a:ea typeface="Calibri" panose="020F0502020204030204" pitchFamily="34" charset="0"/>
                <a:cs typeface="Calibri" panose="020F0502020204030204" pitchFamily="34" charset="0"/>
              </a:rPr>
              <a:t> were removed since they had 21.7% and 14.6% outliers respectively after determining the measure of spread using the inter-quartile range</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image">
            <a:extLst>
              <a:ext uri="{FF2B5EF4-FFF2-40B4-BE49-F238E27FC236}">
                <a16:creationId xmlns:a16="http://schemas.microsoft.com/office/drawing/2014/main" id="{6D452135-BE39-D83B-4F04-2961614F6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 y="2798064"/>
            <a:ext cx="11640312"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23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E978-3545-0DC3-4AE3-38E2FC8F2884}"/>
              </a:ext>
            </a:extLst>
          </p:cNvPr>
          <p:cNvSpPr>
            <a:spLocks noGrp="1"/>
          </p:cNvSpPr>
          <p:nvPr>
            <p:ph type="title"/>
          </p:nvPr>
        </p:nvSpPr>
        <p:spPr>
          <a:xfrm>
            <a:off x="838200" y="334042"/>
            <a:ext cx="10515600" cy="693992"/>
          </a:xfrm>
        </p:spPr>
        <p:txBody>
          <a:bodyPr>
            <a:no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Data preprocessing/exploration/visualization:</a:t>
            </a:r>
          </a:p>
        </p:txBody>
      </p:sp>
      <p:sp>
        <p:nvSpPr>
          <p:cNvPr id="3" name="Content Placeholder 2">
            <a:extLst>
              <a:ext uri="{FF2B5EF4-FFF2-40B4-BE49-F238E27FC236}">
                <a16:creationId xmlns:a16="http://schemas.microsoft.com/office/drawing/2014/main" id="{A6D047F5-568C-0AFF-2C03-504311F78F6B}"/>
              </a:ext>
            </a:extLst>
          </p:cNvPr>
          <p:cNvSpPr>
            <a:spLocks noGrp="1"/>
          </p:cNvSpPr>
          <p:nvPr>
            <p:ph idx="1"/>
          </p:nvPr>
        </p:nvSpPr>
        <p:spPr>
          <a:xfrm>
            <a:off x="838200" y="1216153"/>
            <a:ext cx="10515600" cy="4960810"/>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Univariate distribution of Variables</a:t>
            </a:r>
          </a:p>
          <a:p>
            <a:pPr marL="457200" lvl="1" indent="0">
              <a:buNone/>
            </a:pP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Variables are Uniformly distributed</a:t>
            </a:r>
          </a:p>
        </p:txBody>
      </p:sp>
      <p:pic>
        <p:nvPicPr>
          <p:cNvPr id="2050" name="Picture 2" descr="image">
            <a:extLst>
              <a:ext uri="{FF2B5EF4-FFF2-40B4-BE49-F238E27FC236}">
                <a16:creationId xmlns:a16="http://schemas.microsoft.com/office/drawing/2014/main" id="{61B15D24-8EA2-997F-D379-D06A2774B2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69" y="2675382"/>
            <a:ext cx="11616582" cy="2888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383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E978-3545-0DC3-4AE3-38E2FC8F2884}"/>
              </a:ext>
            </a:extLst>
          </p:cNvPr>
          <p:cNvSpPr>
            <a:spLocks noGrp="1"/>
          </p:cNvSpPr>
          <p:nvPr>
            <p:ph type="title"/>
          </p:nvPr>
        </p:nvSpPr>
        <p:spPr>
          <a:xfrm>
            <a:off x="838200" y="334042"/>
            <a:ext cx="10515600" cy="693992"/>
          </a:xfrm>
        </p:spPr>
        <p:txBody>
          <a:bodyPr>
            <a:no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Data preprocessing/exploration/visualization:</a:t>
            </a:r>
          </a:p>
        </p:txBody>
      </p:sp>
      <p:sp>
        <p:nvSpPr>
          <p:cNvPr id="3" name="Content Placeholder 2">
            <a:extLst>
              <a:ext uri="{FF2B5EF4-FFF2-40B4-BE49-F238E27FC236}">
                <a16:creationId xmlns:a16="http://schemas.microsoft.com/office/drawing/2014/main" id="{A6D047F5-568C-0AFF-2C03-504311F78F6B}"/>
              </a:ext>
            </a:extLst>
          </p:cNvPr>
          <p:cNvSpPr>
            <a:spLocks noGrp="1"/>
          </p:cNvSpPr>
          <p:nvPr>
            <p:ph idx="1"/>
          </p:nvPr>
        </p:nvSpPr>
        <p:spPr>
          <a:xfrm>
            <a:off x="838200" y="1028034"/>
            <a:ext cx="10515600" cy="5148929"/>
          </a:xfrm>
        </p:spPr>
        <p:txBody>
          <a:bodyPr>
            <a:normAutofit fontScale="70000" lnSpcReduction="20000"/>
          </a:bodyPr>
          <a:lstStyle/>
          <a:p>
            <a:r>
              <a:rPr lang="en-US" b="1" dirty="0">
                <a:latin typeface="Calibri" panose="020F0502020204030204" pitchFamily="34" charset="0"/>
                <a:ea typeface="Calibri" panose="020F0502020204030204" pitchFamily="34" charset="0"/>
                <a:cs typeface="Calibri" panose="020F0502020204030204" pitchFamily="34" charset="0"/>
              </a:rPr>
              <a:t>Correlation Matrix</a:t>
            </a:r>
          </a:p>
          <a:p>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chroma_stft_mean</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chroma_stft_mean</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1.000000</a:t>
            </a:r>
          </a:p>
          <a:p>
            <a:r>
              <a:rPr lang="en-US" b="1" dirty="0" err="1">
                <a:solidFill>
                  <a:srgbClr val="002060"/>
                </a:solidFill>
                <a:latin typeface="Calibri" panose="020F0502020204030204" pitchFamily="34" charset="0"/>
                <a:ea typeface="Calibri" panose="020F0502020204030204" pitchFamily="34" charset="0"/>
                <a:cs typeface="Calibri" panose="020F0502020204030204" pitchFamily="34" charset="0"/>
              </a:rPr>
              <a:t>spectral_centroid_mean</a:t>
            </a:r>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b="1" dirty="0" err="1">
                <a:solidFill>
                  <a:srgbClr val="002060"/>
                </a:solidFill>
                <a:latin typeface="Calibri" panose="020F0502020204030204" pitchFamily="34" charset="0"/>
                <a:ea typeface="Calibri" panose="020F0502020204030204" pitchFamily="34" charset="0"/>
                <a:cs typeface="Calibri" panose="020F0502020204030204" pitchFamily="34" charset="0"/>
              </a:rPr>
              <a:t>rolloff_mean</a:t>
            </a:r>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               0.974360</a:t>
            </a:r>
          </a:p>
          <a:p>
            <a:r>
              <a:rPr lang="en-US" b="1" dirty="0" err="1">
                <a:solidFill>
                  <a:srgbClr val="002060"/>
                </a:solidFill>
                <a:latin typeface="Calibri" panose="020F0502020204030204" pitchFamily="34" charset="0"/>
                <a:ea typeface="Calibri" panose="020F0502020204030204" pitchFamily="34" charset="0"/>
                <a:cs typeface="Calibri" panose="020F0502020204030204" pitchFamily="34" charset="0"/>
              </a:rPr>
              <a:t>spectral_bandwidth_mean</a:t>
            </a:r>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b="1" dirty="0" err="1">
                <a:solidFill>
                  <a:srgbClr val="002060"/>
                </a:solidFill>
                <a:latin typeface="Calibri" panose="020F0502020204030204" pitchFamily="34" charset="0"/>
                <a:ea typeface="Calibri" panose="020F0502020204030204" pitchFamily="34" charset="0"/>
                <a:cs typeface="Calibri" panose="020F0502020204030204" pitchFamily="34" charset="0"/>
              </a:rPr>
              <a:t>rolloff_mean</a:t>
            </a:r>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               0.951000</a:t>
            </a:r>
          </a:p>
          <a:p>
            <a:r>
              <a:rPr lang="en-US" b="1" dirty="0" err="1">
                <a:solidFill>
                  <a:srgbClr val="002060"/>
                </a:solidFill>
                <a:latin typeface="Calibri" panose="020F0502020204030204" pitchFamily="34" charset="0"/>
                <a:ea typeface="Calibri" panose="020F0502020204030204" pitchFamily="34" charset="0"/>
                <a:cs typeface="Calibri" panose="020F0502020204030204" pitchFamily="34" charset="0"/>
              </a:rPr>
              <a:t>spectral_bandwidth_var</a:t>
            </a:r>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b="1" dirty="0" err="1">
                <a:solidFill>
                  <a:srgbClr val="002060"/>
                </a:solidFill>
                <a:latin typeface="Calibri" panose="020F0502020204030204" pitchFamily="34" charset="0"/>
                <a:ea typeface="Calibri" panose="020F0502020204030204" pitchFamily="34" charset="0"/>
                <a:cs typeface="Calibri" panose="020F0502020204030204" pitchFamily="34" charset="0"/>
              </a:rPr>
              <a:t>rolloff_var</a:t>
            </a:r>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                0.891339</a:t>
            </a:r>
          </a:p>
          <a:p>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spectral_centroid_mean</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spectral_bandwidth_mean</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0.890382</a:t>
            </a:r>
          </a:p>
          <a:p>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rms_mean</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harmony_var</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0.884846</a:t>
            </a:r>
          </a:p>
          <a:p>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spectral_centroid_mean</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zero_crossing_rate_mean</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0.865487</a:t>
            </a:r>
          </a:p>
          <a:p>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spectral_centroid_var</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zero_crossing_rate_var</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0.818348</a:t>
            </a:r>
          </a:p>
          <a:p>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rms_mean</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mfcc1_mean                 0.795000</a:t>
            </a:r>
          </a:p>
          <a:p>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spectral_centroid_var</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rolloff_var</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0.780308</a:t>
            </a:r>
          </a:p>
          <a:p>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mfcc6_mean               mfcc8_mean                 0.769248</a:t>
            </a:r>
          </a:p>
          <a:p>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rms_mean</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perceptr_var</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0.766446</a:t>
            </a:r>
          </a:p>
          <a:p>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rolloff_mean</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zero_crossing_rate_mean</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0.755442</a:t>
            </a:r>
          </a:p>
          <a:p>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spectral_centroid_var</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mfcc2_var                  0.748612</a:t>
            </a:r>
          </a:p>
          <a:p>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rms_var</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rgbClr val="002060"/>
                </a:solidFill>
                <a:latin typeface="Calibri" panose="020F0502020204030204" pitchFamily="34" charset="0"/>
                <a:ea typeface="Calibri" panose="020F0502020204030204" pitchFamily="34" charset="0"/>
                <a:cs typeface="Calibri" panose="020F0502020204030204" pitchFamily="34" charset="0"/>
              </a:rPr>
              <a:t>perceptr_var</a:t>
            </a:r>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rPr>
              <a:t>               0.744850</a:t>
            </a:r>
          </a:p>
        </p:txBody>
      </p:sp>
      <p:pic>
        <p:nvPicPr>
          <p:cNvPr id="3080" name="Picture 8">
            <a:extLst>
              <a:ext uri="{FF2B5EF4-FFF2-40B4-BE49-F238E27FC236}">
                <a16:creationId xmlns:a16="http://schemas.microsoft.com/office/drawing/2014/main" id="{998A3EF8-2C2A-613E-2DE9-193DB8D9C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2432" y="1028034"/>
            <a:ext cx="5952744" cy="5651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24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86AC-AB31-8DEE-4F05-37C744037BC3}"/>
              </a:ext>
            </a:extLst>
          </p:cNvPr>
          <p:cNvSpPr>
            <a:spLocks noGrp="1"/>
          </p:cNvSpPr>
          <p:nvPr>
            <p:ph type="title"/>
          </p:nvPr>
        </p:nvSpPr>
        <p:spPr>
          <a:xfrm>
            <a:off x="838200" y="396309"/>
            <a:ext cx="10515600" cy="663131"/>
          </a:xfrm>
        </p:spPr>
        <p:txBody>
          <a:bodyPr>
            <a:normAutofit fontScale="90000"/>
          </a:bodyPr>
          <a:lstStyle/>
          <a:p>
            <a:r>
              <a:rPr lang="en-US" sz="4000" b="1" dirty="0">
                <a:latin typeface="Calibri" panose="020F0502020204030204" pitchFamily="34" charset="0"/>
                <a:ea typeface="Calibri" panose="020F0502020204030204" pitchFamily="34" charset="0"/>
                <a:cs typeface="Calibri" panose="020F0502020204030204" pitchFamily="34" charset="0"/>
              </a:rPr>
              <a:t>Dimension reduction</a:t>
            </a:r>
          </a:p>
        </p:txBody>
      </p:sp>
      <p:sp>
        <p:nvSpPr>
          <p:cNvPr id="3" name="Content Placeholder 2">
            <a:extLst>
              <a:ext uri="{FF2B5EF4-FFF2-40B4-BE49-F238E27FC236}">
                <a16:creationId xmlns:a16="http://schemas.microsoft.com/office/drawing/2014/main" id="{1BDB2B3C-006C-BEAA-4C23-2FA1FD0400B4}"/>
              </a:ext>
            </a:extLst>
          </p:cNvPr>
          <p:cNvSpPr>
            <a:spLocks noGrp="1"/>
          </p:cNvSpPr>
          <p:nvPr>
            <p:ph idx="1"/>
          </p:nvPr>
        </p:nvSpPr>
        <p:spPr>
          <a:xfrm>
            <a:off x="838200" y="1417321"/>
            <a:ext cx="10515600" cy="4759642"/>
          </a:xfrm>
        </p:spPr>
        <p:txBody>
          <a:bodyPr/>
          <a:lstStyle/>
          <a:p>
            <a:r>
              <a:rPr lang="en-US" b="1" dirty="0"/>
              <a:t>Principal Component Analysis</a:t>
            </a:r>
          </a:p>
          <a:p>
            <a:pPr marL="457200" lvl="1" indent="0">
              <a:buNone/>
            </a:pPr>
            <a:r>
              <a:rPr lang="en-US" b="0" i="0" dirty="0">
                <a:solidFill>
                  <a:srgbClr val="002060"/>
                </a:solidFill>
                <a:effectLst/>
                <a:latin typeface="Söhne"/>
              </a:rPr>
              <a:t>Principal Component Analysis (PCA) is a statistical technique used for reducing the dimensionality of a dataset while retaining as much of its variation as possible. It involves transforming a set of correlated variables into a new set of uncorrelated variables, called principal components, that explain the maximum variance in the data.</a:t>
            </a:r>
            <a:endParaRPr lang="en-US" dirty="0">
              <a:solidFill>
                <a:srgbClr val="002060"/>
              </a:solidFill>
            </a:endParaRPr>
          </a:p>
          <a:p>
            <a:endParaRPr lang="en-US" dirty="0"/>
          </a:p>
        </p:txBody>
      </p:sp>
      <p:pic>
        <p:nvPicPr>
          <p:cNvPr id="4098" name="Picture 2">
            <a:extLst>
              <a:ext uri="{FF2B5EF4-FFF2-40B4-BE49-F238E27FC236}">
                <a16:creationId xmlns:a16="http://schemas.microsoft.com/office/drawing/2014/main" id="{FE9AFA27-0649-F04A-491D-8686EA6C7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456" y="3255264"/>
            <a:ext cx="5486400" cy="3201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71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3241-AE42-2E8C-78C5-30596CECF671}"/>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68B1CD2B-3162-6BE3-23CB-ECB6080D8732}"/>
              </a:ext>
            </a:extLst>
          </p:cNvPr>
          <p:cNvSpPr>
            <a:spLocks noGrp="1"/>
          </p:cNvSpPr>
          <p:nvPr>
            <p:ph idx="1"/>
          </p:nvPr>
        </p:nvSpPr>
        <p:spPr/>
        <p:txBody>
          <a:bodyPr/>
          <a:lstStyle/>
          <a:p>
            <a:r>
              <a:rPr lang="en-US" dirty="0"/>
              <a:t>We used 6 machine models :</a:t>
            </a:r>
          </a:p>
          <a:p>
            <a:pPr lvl="1">
              <a:buFont typeface="Wingdings" panose="05000000000000000000" pitchFamily="2" charset="2"/>
              <a:buChar char="Ø"/>
            </a:pPr>
            <a:r>
              <a:rPr lang="en-US" altLang="en-US" b="1" dirty="0">
                <a:latin typeface="Book Antiqua" panose="02040602050305030304" pitchFamily="18" charset="0"/>
              </a:rPr>
              <a:t>KNN</a:t>
            </a:r>
          </a:p>
          <a:p>
            <a:pPr lvl="1">
              <a:buFont typeface="Wingdings" panose="05000000000000000000" pitchFamily="2" charset="2"/>
              <a:buChar char="Ø"/>
            </a:pPr>
            <a:r>
              <a:rPr lang="en-US" altLang="en-US" b="1" dirty="0">
                <a:latin typeface="Book Antiqua" panose="02040602050305030304" pitchFamily="18" charset="0"/>
              </a:rPr>
              <a:t>Naïve Bayes</a:t>
            </a:r>
          </a:p>
          <a:p>
            <a:pPr lvl="1">
              <a:buFont typeface="Wingdings" panose="05000000000000000000" pitchFamily="2" charset="2"/>
              <a:buChar char="Ø"/>
            </a:pPr>
            <a:r>
              <a:rPr lang="en-US" altLang="en-US" b="1" dirty="0">
                <a:latin typeface="Book Antiqua" panose="02040602050305030304" pitchFamily="18" charset="0"/>
              </a:rPr>
              <a:t>Classification Trees/Random Forest/Boosted Trees</a:t>
            </a:r>
          </a:p>
          <a:p>
            <a:pPr lvl="1">
              <a:buFont typeface="Wingdings" panose="05000000000000000000" pitchFamily="2" charset="2"/>
              <a:buChar char="Ø"/>
            </a:pPr>
            <a:r>
              <a:rPr lang="en-US" altLang="en-US" b="1" dirty="0">
                <a:latin typeface="Book Antiqua" panose="02040602050305030304" pitchFamily="18" charset="0"/>
              </a:rPr>
              <a:t>Logistic Regression</a:t>
            </a:r>
          </a:p>
          <a:p>
            <a:pPr lvl="1">
              <a:buFont typeface="Wingdings" panose="05000000000000000000" pitchFamily="2" charset="2"/>
              <a:buChar char="Ø"/>
            </a:pPr>
            <a:r>
              <a:rPr lang="en-US" altLang="en-US" b="1" dirty="0">
                <a:latin typeface="Book Antiqua" panose="02040602050305030304" pitchFamily="18" charset="0"/>
              </a:rPr>
              <a:t>Linear Discriminant Analysis </a:t>
            </a:r>
          </a:p>
          <a:p>
            <a:pPr lvl="1">
              <a:buFont typeface="Wingdings" panose="05000000000000000000" pitchFamily="2" charset="2"/>
              <a:buChar char="Ø"/>
            </a:pPr>
            <a:r>
              <a:rPr lang="en-US" altLang="en-US" b="1" dirty="0">
                <a:latin typeface="Book Antiqua" panose="02040602050305030304" pitchFamily="18" charset="0"/>
              </a:rPr>
              <a:t>Support vector machine</a:t>
            </a:r>
          </a:p>
        </p:txBody>
      </p:sp>
    </p:spTree>
    <p:extLst>
      <p:ext uri="{BB962C8B-B14F-4D97-AF65-F5344CB8AC3E}">
        <p14:creationId xmlns:p14="http://schemas.microsoft.com/office/powerpoint/2010/main" val="306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3241-AE42-2E8C-78C5-30596CECF671}"/>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68B1CD2B-3162-6BE3-23CB-ECB6080D8732}"/>
              </a:ext>
            </a:extLst>
          </p:cNvPr>
          <p:cNvSpPr>
            <a:spLocks noGrp="1"/>
          </p:cNvSpPr>
          <p:nvPr>
            <p:ph idx="1"/>
          </p:nvPr>
        </p:nvSpPr>
        <p:spPr>
          <a:xfrm>
            <a:off x="838200" y="1690689"/>
            <a:ext cx="5013960" cy="4486274"/>
          </a:xfrm>
        </p:spPr>
        <p:txBody>
          <a:bodyPr>
            <a:noAutofit/>
          </a:bodyPr>
          <a:lstStyle/>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KNN Metrics:</a:t>
            </a:r>
          </a:p>
          <a:p>
            <a:pPr marL="457200" lvl="1" indent="0">
              <a:buNone/>
            </a:pPr>
            <a:r>
              <a:rPr lang="en-US" sz="1400" dirty="0">
                <a:latin typeface="Calibri" panose="020F0502020204030204" pitchFamily="34" charset="0"/>
                <a:ea typeface="Calibri" panose="020F0502020204030204" pitchFamily="34" charset="0"/>
                <a:cs typeface="Calibri" panose="020F0502020204030204" pitchFamily="34" charset="0"/>
              </a:rPr>
              <a:t>Accuracy: 0.7542033626901521</a:t>
            </a:r>
          </a:p>
          <a:p>
            <a:pPr marL="457200" lvl="1" indent="0">
              <a:buNone/>
            </a:pPr>
            <a:r>
              <a:rPr lang="en-US" sz="1400" dirty="0">
                <a:latin typeface="Calibri" panose="020F0502020204030204" pitchFamily="34" charset="0"/>
                <a:ea typeface="Calibri" panose="020F0502020204030204" pitchFamily="34" charset="0"/>
                <a:cs typeface="Calibri" panose="020F0502020204030204" pitchFamily="34" charset="0"/>
              </a:rPr>
              <a:t>Precision: 0.7565015142530416</a:t>
            </a:r>
          </a:p>
          <a:p>
            <a:pPr marL="457200" lvl="1" indent="0">
              <a:buNone/>
            </a:pPr>
            <a:r>
              <a:rPr lang="en-US" sz="1400" dirty="0">
                <a:latin typeface="Calibri" panose="020F0502020204030204" pitchFamily="34" charset="0"/>
                <a:ea typeface="Calibri" panose="020F0502020204030204" pitchFamily="34" charset="0"/>
                <a:cs typeface="Calibri" panose="020F0502020204030204" pitchFamily="34" charset="0"/>
              </a:rPr>
              <a:t>Recall: 0.7536721621063449</a:t>
            </a:r>
          </a:p>
          <a:p>
            <a:pPr marL="457200" lvl="1" indent="0">
              <a:buNone/>
            </a:pPr>
            <a:r>
              <a:rPr lang="en-US" sz="1400" dirty="0">
                <a:latin typeface="Calibri" panose="020F0502020204030204" pitchFamily="34" charset="0"/>
                <a:ea typeface="Calibri" panose="020F0502020204030204" pitchFamily="34" charset="0"/>
                <a:cs typeface="Calibri" panose="020F0502020204030204" pitchFamily="34" charset="0"/>
              </a:rPr>
              <a:t>F1 Score: 0.7525810917333915</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Naiv</a:t>
            </a:r>
            <a:r>
              <a:rPr lang="en-US" sz="1600" b="1" dirty="0">
                <a:latin typeface="Calibri" panose="020F0502020204030204" pitchFamily="34" charset="0"/>
                <a:ea typeface="Calibri" panose="020F0502020204030204" pitchFamily="34" charset="0"/>
                <a:cs typeface="Calibri" panose="020F0502020204030204" pitchFamily="34" charset="0"/>
              </a:rPr>
              <a:t>e Bayes Metrics:</a:t>
            </a:r>
          </a:p>
          <a:p>
            <a:pPr marL="457200" lvl="1" indent="0">
              <a:buNone/>
            </a:pPr>
            <a:r>
              <a:rPr lang="en-US" sz="1400" dirty="0">
                <a:latin typeface="Calibri" panose="020F0502020204030204" pitchFamily="34" charset="0"/>
                <a:ea typeface="Calibri" panose="020F0502020204030204" pitchFamily="34" charset="0"/>
                <a:cs typeface="Calibri" panose="020F0502020204030204" pitchFamily="34" charset="0"/>
              </a:rPr>
              <a:t>Accuracy: 0.5080064051240992</a:t>
            </a:r>
          </a:p>
          <a:p>
            <a:pPr marL="457200" lvl="1" indent="0">
              <a:buNone/>
            </a:pPr>
            <a:r>
              <a:rPr lang="en-US" sz="1400" dirty="0">
                <a:latin typeface="Calibri" panose="020F0502020204030204" pitchFamily="34" charset="0"/>
                <a:ea typeface="Calibri" panose="020F0502020204030204" pitchFamily="34" charset="0"/>
                <a:cs typeface="Calibri" panose="020F0502020204030204" pitchFamily="34" charset="0"/>
              </a:rPr>
              <a:t>Precision: 0.5124889572361159</a:t>
            </a:r>
          </a:p>
          <a:p>
            <a:pPr marL="457200" lvl="1" indent="0">
              <a:buNone/>
            </a:pPr>
            <a:r>
              <a:rPr lang="en-US" sz="1400" dirty="0">
                <a:latin typeface="Calibri" panose="020F0502020204030204" pitchFamily="34" charset="0"/>
                <a:ea typeface="Calibri" panose="020F0502020204030204" pitchFamily="34" charset="0"/>
                <a:cs typeface="Calibri" panose="020F0502020204030204" pitchFamily="34" charset="0"/>
              </a:rPr>
              <a:t>Recall: 0.5076167224480791</a:t>
            </a:r>
          </a:p>
          <a:p>
            <a:pPr marL="457200" lvl="1" indent="0">
              <a:buNone/>
            </a:pPr>
            <a:r>
              <a:rPr lang="en-US" sz="1400" dirty="0">
                <a:latin typeface="Calibri" panose="020F0502020204030204" pitchFamily="34" charset="0"/>
                <a:ea typeface="Calibri" panose="020F0502020204030204" pitchFamily="34" charset="0"/>
                <a:cs typeface="Calibri" panose="020F0502020204030204" pitchFamily="34" charset="0"/>
              </a:rPr>
              <a:t>F1 Score: 0.49740054096644243</a:t>
            </a:r>
          </a:p>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Random Forest Metrics:</a:t>
            </a:r>
          </a:p>
          <a:p>
            <a:pPr marL="457200" lvl="1" indent="0">
              <a:buNone/>
            </a:pPr>
            <a:r>
              <a:rPr lang="en-US" sz="1400" dirty="0">
                <a:latin typeface="Calibri" panose="020F0502020204030204" pitchFamily="34" charset="0"/>
                <a:ea typeface="Calibri" panose="020F0502020204030204" pitchFamily="34" charset="0"/>
                <a:cs typeface="Calibri" panose="020F0502020204030204" pitchFamily="34" charset="0"/>
              </a:rPr>
              <a:t>Accuracy: 0.7473979183346677</a:t>
            </a:r>
          </a:p>
          <a:p>
            <a:pPr marL="457200" lvl="1" indent="0">
              <a:buNone/>
            </a:pPr>
            <a:r>
              <a:rPr lang="en-US" sz="1400" dirty="0">
                <a:latin typeface="Calibri" panose="020F0502020204030204" pitchFamily="34" charset="0"/>
                <a:ea typeface="Calibri" panose="020F0502020204030204" pitchFamily="34" charset="0"/>
                <a:cs typeface="Calibri" panose="020F0502020204030204" pitchFamily="34" charset="0"/>
              </a:rPr>
              <a:t>Precision: 0.7442217437002123</a:t>
            </a:r>
          </a:p>
          <a:p>
            <a:pPr marL="457200" lvl="1" indent="0">
              <a:buNone/>
            </a:pPr>
            <a:r>
              <a:rPr lang="en-US" sz="1400" dirty="0">
                <a:latin typeface="Calibri" panose="020F0502020204030204" pitchFamily="34" charset="0"/>
                <a:ea typeface="Calibri" panose="020F0502020204030204" pitchFamily="34" charset="0"/>
                <a:cs typeface="Calibri" panose="020F0502020204030204" pitchFamily="34" charset="0"/>
              </a:rPr>
              <a:t>Recall: 0.74659059885294</a:t>
            </a:r>
          </a:p>
          <a:p>
            <a:pPr marL="457200" lvl="1" indent="0">
              <a:buNone/>
            </a:pPr>
            <a:r>
              <a:rPr lang="en-US" sz="1400" dirty="0">
                <a:latin typeface="Calibri" panose="020F0502020204030204" pitchFamily="34" charset="0"/>
                <a:ea typeface="Calibri" panose="020F0502020204030204" pitchFamily="34" charset="0"/>
                <a:cs typeface="Calibri" panose="020F0502020204030204" pitchFamily="34" charset="0"/>
              </a:rPr>
              <a:t>F1 Score: 0.7434728167345898</a:t>
            </a:r>
          </a:p>
        </p:txBody>
      </p:sp>
      <p:sp>
        <p:nvSpPr>
          <p:cNvPr id="5" name="Content Placeholder 2">
            <a:extLst>
              <a:ext uri="{FF2B5EF4-FFF2-40B4-BE49-F238E27FC236}">
                <a16:creationId xmlns:a16="http://schemas.microsoft.com/office/drawing/2014/main" id="{5562B64D-D3AC-E10A-B8D3-D93CA4C8D120}"/>
              </a:ext>
            </a:extLst>
          </p:cNvPr>
          <p:cNvSpPr txBox="1">
            <a:spLocks/>
          </p:cNvSpPr>
          <p:nvPr/>
        </p:nvSpPr>
        <p:spPr>
          <a:xfrm>
            <a:off x="6096000" y="1940875"/>
            <a:ext cx="3578352" cy="434276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Content Placeholder 2">
            <a:extLst>
              <a:ext uri="{FF2B5EF4-FFF2-40B4-BE49-F238E27FC236}">
                <a16:creationId xmlns:a16="http://schemas.microsoft.com/office/drawing/2014/main" id="{A3473FC0-FF5D-AFE7-C422-6448BA9B4114}"/>
              </a:ext>
            </a:extLst>
          </p:cNvPr>
          <p:cNvSpPr txBox="1">
            <a:spLocks/>
          </p:cNvSpPr>
          <p:nvPr/>
        </p:nvSpPr>
        <p:spPr>
          <a:xfrm>
            <a:off x="6952488" y="2046854"/>
            <a:ext cx="3148584" cy="423608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TextBox 12">
            <a:extLst>
              <a:ext uri="{FF2B5EF4-FFF2-40B4-BE49-F238E27FC236}">
                <a16:creationId xmlns:a16="http://schemas.microsoft.com/office/drawing/2014/main" id="{B6389E6D-5AB6-873D-2B51-5AD61C2A0E91}"/>
              </a:ext>
            </a:extLst>
          </p:cNvPr>
          <p:cNvSpPr txBox="1"/>
          <p:nvPr/>
        </p:nvSpPr>
        <p:spPr>
          <a:xfrm>
            <a:off x="6096000" y="1649350"/>
            <a:ext cx="5105400" cy="4431983"/>
          </a:xfrm>
          <a:prstGeom prst="rect">
            <a:avLst/>
          </a:prstGeom>
          <a:noFill/>
        </p:spPr>
        <p:txBody>
          <a:bodyPr wrap="square">
            <a:spAutoFit/>
          </a:bodyPr>
          <a:lstStyle/>
          <a:p>
            <a:r>
              <a:rPr lang="en-US" sz="1600" b="1" dirty="0">
                <a:latin typeface="Calibri" panose="020F0502020204030204" pitchFamily="34" charset="0"/>
                <a:ea typeface="Calibri" panose="020F0502020204030204" pitchFamily="34" charset="0"/>
                <a:cs typeface="Calibri" panose="020F0502020204030204" pitchFamily="34" charset="0"/>
              </a:rPr>
              <a:t>Logistic Regression Metrics:</a:t>
            </a:r>
          </a:p>
          <a:p>
            <a:pPr lvl="1"/>
            <a:r>
              <a:rPr lang="en-US" sz="1600" dirty="0">
                <a:latin typeface="Calibri" panose="020F0502020204030204" pitchFamily="34" charset="0"/>
                <a:ea typeface="Calibri" panose="020F0502020204030204" pitchFamily="34" charset="0"/>
                <a:cs typeface="Calibri" panose="020F0502020204030204" pitchFamily="34" charset="0"/>
              </a:rPr>
              <a:t>Accuracy: 0.5580464371497198</a:t>
            </a:r>
          </a:p>
          <a:p>
            <a:pPr lvl="1"/>
            <a:r>
              <a:rPr lang="en-US" sz="1600" dirty="0">
                <a:latin typeface="Calibri" panose="020F0502020204030204" pitchFamily="34" charset="0"/>
                <a:ea typeface="Calibri" panose="020F0502020204030204" pitchFamily="34" charset="0"/>
                <a:cs typeface="Calibri" panose="020F0502020204030204" pitchFamily="34" charset="0"/>
              </a:rPr>
              <a:t>Precision: 0.5427685554348939</a:t>
            </a:r>
          </a:p>
          <a:p>
            <a:pPr lvl="1"/>
            <a:r>
              <a:rPr lang="en-US" sz="1600" dirty="0">
                <a:latin typeface="Calibri" panose="020F0502020204030204" pitchFamily="34" charset="0"/>
                <a:ea typeface="Calibri" panose="020F0502020204030204" pitchFamily="34" charset="0"/>
                <a:cs typeface="Calibri" panose="020F0502020204030204" pitchFamily="34" charset="0"/>
              </a:rPr>
              <a:t>Recall: 0.5578982071802217</a:t>
            </a:r>
          </a:p>
          <a:p>
            <a:pPr lvl="1"/>
            <a:r>
              <a:rPr lang="en-US" sz="1600" dirty="0">
                <a:latin typeface="Calibri" panose="020F0502020204030204" pitchFamily="34" charset="0"/>
                <a:ea typeface="Calibri" panose="020F0502020204030204" pitchFamily="34" charset="0"/>
                <a:cs typeface="Calibri" panose="020F0502020204030204" pitchFamily="34" charset="0"/>
              </a:rPr>
              <a:t>F1 Score: 0.5452757366961637</a:t>
            </a:r>
          </a:p>
          <a:p>
            <a:pPr lvl="1"/>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LDA Metrics:</a:t>
            </a:r>
          </a:p>
          <a:p>
            <a:pPr lvl="1"/>
            <a:r>
              <a:rPr lang="en-US" sz="1600" dirty="0">
                <a:latin typeface="Calibri" panose="020F0502020204030204" pitchFamily="34" charset="0"/>
                <a:ea typeface="Calibri" panose="020F0502020204030204" pitchFamily="34" charset="0"/>
                <a:cs typeface="Calibri" panose="020F0502020204030204" pitchFamily="34" charset="0"/>
              </a:rPr>
              <a:t>Accuracy: 0.5140112089671738</a:t>
            </a:r>
          </a:p>
          <a:p>
            <a:pPr lvl="1"/>
            <a:r>
              <a:rPr lang="en-US" sz="1600" dirty="0">
                <a:latin typeface="Calibri" panose="020F0502020204030204" pitchFamily="34" charset="0"/>
                <a:ea typeface="Calibri" panose="020F0502020204030204" pitchFamily="34" charset="0"/>
                <a:cs typeface="Calibri" panose="020F0502020204030204" pitchFamily="34" charset="0"/>
              </a:rPr>
              <a:t>Precision: 0.499205988470639</a:t>
            </a:r>
          </a:p>
          <a:p>
            <a:pPr lvl="1"/>
            <a:r>
              <a:rPr lang="en-US" sz="1600" dirty="0">
                <a:latin typeface="Calibri" panose="020F0502020204030204" pitchFamily="34" charset="0"/>
                <a:ea typeface="Calibri" panose="020F0502020204030204" pitchFamily="34" charset="0"/>
                <a:cs typeface="Calibri" panose="020F0502020204030204" pitchFamily="34" charset="0"/>
              </a:rPr>
              <a:t>Recall: 0.5146451171993276</a:t>
            </a:r>
          </a:p>
          <a:p>
            <a:pPr lvl="1"/>
            <a:r>
              <a:rPr lang="en-US" sz="1600" dirty="0">
                <a:latin typeface="Calibri" panose="020F0502020204030204" pitchFamily="34" charset="0"/>
                <a:ea typeface="Calibri" panose="020F0502020204030204" pitchFamily="34" charset="0"/>
                <a:cs typeface="Calibri" panose="020F0502020204030204" pitchFamily="34" charset="0"/>
              </a:rPr>
              <a:t>F1 Score: 0.4956494369411583</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SVM Metrics:</a:t>
            </a:r>
          </a:p>
          <a:p>
            <a:pPr lvl="1"/>
            <a:r>
              <a:rPr lang="en-US" sz="1600" dirty="0">
                <a:latin typeface="Calibri" panose="020F0502020204030204" pitchFamily="34" charset="0"/>
                <a:ea typeface="Calibri" panose="020F0502020204030204" pitchFamily="34" charset="0"/>
                <a:cs typeface="Calibri" panose="020F0502020204030204" pitchFamily="34" charset="0"/>
              </a:rPr>
              <a:t>Accuracy: 0.6929543634907926</a:t>
            </a:r>
          </a:p>
          <a:p>
            <a:pPr lvl="1"/>
            <a:r>
              <a:rPr lang="en-US" sz="1600" dirty="0">
                <a:latin typeface="Calibri" panose="020F0502020204030204" pitchFamily="34" charset="0"/>
                <a:ea typeface="Calibri" panose="020F0502020204030204" pitchFamily="34" charset="0"/>
                <a:cs typeface="Calibri" panose="020F0502020204030204" pitchFamily="34" charset="0"/>
              </a:rPr>
              <a:t>Precision: 0.6893256219425539</a:t>
            </a:r>
          </a:p>
          <a:p>
            <a:pPr lvl="1"/>
            <a:r>
              <a:rPr lang="en-US" sz="1600" dirty="0">
                <a:latin typeface="Calibri" panose="020F0502020204030204" pitchFamily="34" charset="0"/>
                <a:ea typeface="Calibri" panose="020F0502020204030204" pitchFamily="34" charset="0"/>
                <a:cs typeface="Calibri" panose="020F0502020204030204" pitchFamily="34" charset="0"/>
              </a:rPr>
              <a:t>Recall: 0.6929270675718822</a:t>
            </a:r>
          </a:p>
          <a:p>
            <a:pPr lvl="1"/>
            <a:r>
              <a:rPr lang="en-US" sz="1600" dirty="0">
                <a:latin typeface="Calibri" panose="020F0502020204030204" pitchFamily="34" charset="0"/>
                <a:ea typeface="Calibri" panose="020F0502020204030204" pitchFamily="34" charset="0"/>
                <a:cs typeface="Calibri" panose="020F0502020204030204" pitchFamily="34" charset="0"/>
              </a:rPr>
              <a:t>F1 Score: 0.6897739401721037</a:t>
            </a:r>
          </a:p>
        </p:txBody>
      </p:sp>
    </p:spTree>
    <p:extLst>
      <p:ext uri="{BB962C8B-B14F-4D97-AF65-F5344CB8AC3E}">
        <p14:creationId xmlns:p14="http://schemas.microsoft.com/office/powerpoint/2010/main" val="695329617"/>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1028</TotalTime>
  <Words>1108</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Aharoni</vt:lpstr>
      <vt:lpstr>Arial</vt:lpstr>
      <vt:lpstr>Avenir Next LT Pro</vt:lpstr>
      <vt:lpstr>Book Antiqua</vt:lpstr>
      <vt:lpstr>Calibri</vt:lpstr>
      <vt:lpstr>Söhne</vt:lpstr>
      <vt:lpstr>Wingdings</vt:lpstr>
      <vt:lpstr>FadeVTI</vt:lpstr>
      <vt:lpstr>IE 7275: DATA MINING IN ENGINEERING GROUP 5: CASE STUDY Music Genre Classification and Recommendation</vt:lpstr>
      <vt:lpstr>Problem Definition</vt:lpstr>
      <vt:lpstr>Data set</vt:lpstr>
      <vt:lpstr>Data preprocessing/exploration/visualization:</vt:lpstr>
      <vt:lpstr>Data preprocessing/exploration/visualization:</vt:lpstr>
      <vt:lpstr>Data preprocessing/exploration/visualization:</vt:lpstr>
      <vt:lpstr>Dimension reduction</vt:lpstr>
      <vt:lpstr>Machine learning models:</vt:lpstr>
      <vt:lpstr>Machine learning models:</vt:lpstr>
      <vt:lpstr>Performance comparison</vt:lpstr>
      <vt:lpstr>Performance comparison</vt:lpstr>
      <vt:lpstr>Performance comparison</vt:lpstr>
      <vt:lpstr>Performance comparison</vt:lpstr>
      <vt:lpstr>Performance comparison</vt:lpstr>
      <vt:lpstr>Performance comparison</vt:lpstr>
      <vt:lpstr>Performance comparison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7275: DATA MINING IN ENGINEERING GROUP 5: CASE STUDY Music Genre Classification and Recommendation</dc:title>
  <dc:creator>Anjali Dayaram Kshirsagar</dc:creator>
  <cp:lastModifiedBy>Anjali Dayaram Kshirsagar</cp:lastModifiedBy>
  <cp:revision>1</cp:revision>
  <dcterms:created xsi:type="dcterms:W3CDTF">2023-04-18T03:32:56Z</dcterms:created>
  <dcterms:modified xsi:type="dcterms:W3CDTF">2023-04-18T20:41:29Z</dcterms:modified>
</cp:coreProperties>
</file>