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7" autoAdjust="0"/>
    <p:restoredTop sz="94660"/>
  </p:normalViewPr>
  <p:slideViewPr>
    <p:cSldViewPr>
      <p:cViewPr>
        <p:scale>
          <a:sx n="51" d="100"/>
          <a:sy n="51" d="100"/>
        </p:scale>
        <p:origin x="1990" y="41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388630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77225" y="412997"/>
            <a:ext cx="3217980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lang="en-GB" sz="2800" dirty="0" err="1" smtClean="0">
                <a:solidFill>
                  <a:srgbClr val="53585F"/>
                </a:solidFill>
                <a:ea typeface="Adobe Gothic Std B" pitchFamily="34" charset="-128"/>
                <a:cs typeface="Source Sans Pro"/>
                <a:sym typeface="Source Sans Pro"/>
              </a:rPr>
              <a:t>nctoolkit</a:t>
            </a:r>
            <a:endParaRPr sz="2000" dirty="0">
              <a:solidFill>
                <a:srgbClr val="53585F"/>
              </a:solidFill>
              <a:ea typeface="Adobe Gothic Std B" pitchFamily="34" charset="-128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1968" dirty="0">
                <a:solidFill>
                  <a:srgbClr val="53585F"/>
                </a:solidFill>
                <a:ea typeface="Adobe Gothic Std B" pitchFamily="34" charset="-128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79" name="Shape 43"/>
          <p:cNvSpPr/>
          <p:nvPr/>
        </p:nvSpPr>
        <p:spPr>
          <a:xfrm>
            <a:off x="242415" y="157015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Creating datasets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97" y="1877369"/>
            <a:ext cx="4403519" cy="140286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solidFill>
                  <a:srgbClr val="000000"/>
                </a:solidFill>
              </a:rPr>
              <a:t>ds = </a:t>
            </a:r>
            <a:r>
              <a:rPr lang="en-GB" sz="1400" b="1" dirty="0" err="1" smtClean="0">
                <a:solidFill>
                  <a:srgbClr val="000000"/>
                </a:solidFill>
              </a:rPr>
              <a:t>nc.open_data</a:t>
            </a:r>
            <a:r>
              <a:rPr lang="en-GB" sz="1400" b="1" dirty="0" smtClean="0">
                <a:solidFill>
                  <a:srgbClr val="000000"/>
                </a:solidFill>
              </a:rPr>
              <a:t>(foo.nc)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Open a local file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as a dataset.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solidFill>
                  <a:srgbClr val="000000"/>
                </a:solidFill>
              </a:rPr>
              <a:t>ds = </a:t>
            </a:r>
            <a:r>
              <a:rPr lang="en-GB" sz="1400" b="1" dirty="0" err="1" smtClean="0">
                <a:solidFill>
                  <a:srgbClr val="000000"/>
                </a:solidFill>
              </a:rPr>
              <a:t>nc.open_url</a:t>
            </a:r>
            <a:r>
              <a:rPr lang="en-GB" sz="1400" b="1" dirty="0" smtClean="0">
                <a:solidFill>
                  <a:srgbClr val="000000"/>
                </a:solidFill>
              </a:rPr>
              <a:t>(‘https://foo.foo.nc’)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Open/download a file as a dataset.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= </a:t>
            </a:r>
            <a:r>
              <a:rPr lang="en-GB" sz="1400" b="1" dirty="0" err="1" smtClean="0">
                <a:solidFill>
                  <a:srgbClr val="000000"/>
                </a:solidFill>
              </a:rPr>
              <a:t>nc.open_thredds</a:t>
            </a:r>
            <a:r>
              <a:rPr lang="en-GB" sz="1400" b="1" dirty="0" smtClean="0">
                <a:solidFill>
                  <a:srgbClr val="000000"/>
                </a:solidFill>
              </a:rPr>
              <a:t>(‘</a:t>
            </a:r>
            <a:r>
              <a:rPr lang="en-GB" sz="1400" b="1" dirty="0">
                <a:solidFill>
                  <a:srgbClr val="000000"/>
                </a:solidFill>
              </a:rPr>
              <a:t>https://foo.foo.nc’)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Use </a:t>
            </a:r>
            <a:r>
              <a:rPr lang="en-GB" sz="1400" dirty="0" err="1" smtClean="0">
                <a:solidFill>
                  <a:srgbClr val="000000"/>
                </a:solidFill>
              </a:rPr>
              <a:t>thredds</a:t>
            </a:r>
            <a:r>
              <a:rPr lang="en-GB" sz="1400" dirty="0" smtClean="0">
                <a:solidFill>
                  <a:srgbClr val="000000"/>
                </a:solidFill>
              </a:rPr>
              <a:t>/</a:t>
            </a:r>
            <a:r>
              <a:rPr lang="en-GB" sz="1400" dirty="0" err="1" smtClean="0">
                <a:solidFill>
                  <a:srgbClr val="000000"/>
                </a:solidFill>
              </a:rPr>
              <a:t>opendap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>
                <a:solidFill>
                  <a:srgbClr val="000000"/>
                </a:solidFill>
              </a:rPr>
              <a:t>file as a dataset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70" name="Shape 43"/>
          <p:cNvSpPr/>
          <p:nvPr/>
        </p:nvSpPr>
        <p:spPr>
          <a:xfrm>
            <a:off x="172059" y="4810190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Subsetting data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1477" y="5189928"/>
            <a:ext cx="4403519" cy="248008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ds.subset</a:t>
            </a:r>
            <a:r>
              <a:rPr lang="en-GB" sz="1400" b="1" dirty="0" smtClean="0">
                <a:solidFill>
                  <a:srgbClr val="000000"/>
                </a:solidFill>
              </a:rPr>
              <a:t>(</a:t>
            </a:r>
            <a:r>
              <a:rPr lang="en-GB" sz="1400" b="1" dirty="0" err="1" smtClean="0">
                <a:solidFill>
                  <a:srgbClr val="000000"/>
                </a:solidFill>
              </a:rPr>
              <a:t>lon</a:t>
            </a:r>
            <a:r>
              <a:rPr lang="en-GB" sz="1400" b="1" dirty="0" smtClean="0">
                <a:solidFill>
                  <a:srgbClr val="000000"/>
                </a:solidFill>
              </a:rPr>
              <a:t> </a:t>
            </a:r>
            <a:r>
              <a:rPr lang="en-GB" sz="1400" b="1" dirty="0" smtClean="0">
                <a:solidFill>
                  <a:srgbClr val="000000"/>
                </a:solidFill>
              </a:rPr>
              <a:t>= [</a:t>
            </a:r>
            <a:r>
              <a:rPr lang="en-GB" sz="1400" b="1" dirty="0" err="1" smtClean="0">
                <a:solidFill>
                  <a:srgbClr val="000000"/>
                </a:solidFill>
              </a:rPr>
              <a:t>lon_min</a:t>
            </a:r>
            <a:r>
              <a:rPr lang="en-GB" sz="1400" b="1" dirty="0" smtClean="0">
                <a:solidFill>
                  <a:srgbClr val="000000"/>
                </a:solidFill>
              </a:rPr>
              <a:t>, </a:t>
            </a:r>
            <a:r>
              <a:rPr lang="en-GB" sz="1400" b="1" dirty="0" err="1" smtClean="0">
                <a:solidFill>
                  <a:srgbClr val="000000"/>
                </a:solidFill>
              </a:rPr>
              <a:t>lon_max</a:t>
            </a:r>
            <a:r>
              <a:rPr lang="en-GB" sz="1400" b="1" dirty="0" smtClean="0">
                <a:solidFill>
                  <a:srgbClr val="000000"/>
                </a:solidFill>
              </a:rPr>
              <a:t>],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b="1" dirty="0" smtClean="0">
                <a:solidFill>
                  <a:srgbClr val="000000"/>
                </a:solidFill>
              </a:rPr>
              <a:t>	</a:t>
            </a:r>
            <a:r>
              <a:rPr lang="en-GB" sz="1400" b="1" dirty="0" err="1" smtClean="0">
                <a:solidFill>
                  <a:srgbClr val="000000"/>
                </a:solidFill>
              </a:rPr>
              <a:t>lat</a:t>
            </a:r>
            <a:r>
              <a:rPr lang="en-GB" sz="1400" b="1" dirty="0" smtClean="0">
                <a:solidFill>
                  <a:srgbClr val="000000"/>
                </a:solidFill>
              </a:rPr>
              <a:t> = [</a:t>
            </a:r>
            <a:r>
              <a:rPr lang="en-GB" sz="1400" b="1" dirty="0" err="1" smtClean="0">
                <a:solidFill>
                  <a:srgbClr val="000000"/>
                </a:solidFill>
              </a:rPr>
              <a:t>lat_min</a:t>
            </a:r>
            <a:r>
              <a:rPr lang="en-GB" sz="1400" b="1" dirty="0" smtClean="0">
                <a:solidFill>
                  <a:srgbClr val="000000"/>
                </a:solidFill>
              </a:rPr>
              <a:t>, </a:t>
            </a:r>
            <a:r>
              <a:rPr lang="en-GB" sz="1400" b="1" dirty="0" err="1" smtClean="0">
                <a:solidFill>
                  <a:srgbClr val="000000"/>
                </a:solidFill>
              </a:rPr>
              <a:t>lat_max</a:t>
            </a:r>
            <a:r>
              <a:rPr lang="en-GB" sz="1400" b="1" dirty="0" smtClean="0">
                <a:solidFill>
                  <a:srgbClr val="000000"/>
                </a:solidFill>
              </a:rPr>
              <a:t>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Crop to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a </a:t>
            </a:r>
            <a:r>
              <a:rPr kumimoji="0" lang="en-GB" sz="1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latlon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box.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ds.subset</a:t>
            </a:r>
            <a:r>
              <a:rPr lang="en-GB" sz="1400" b="1" dirty="0" smtClean="0">
                <a:solidFill>
                  <a:srgbClr val="000000"/>
                </a:solidFill>
              </a:rPr>
              <a:t>(variables </a:t>
            </a:r>
            <a:r>
              <a:rPr lang="en-GB" sz="1400" b="1" dirty="0" smtClean="0">
                <a:solidFill>
                  <a:srgbClr val="000000"/>
                </a:solidFill>
              </a:rPr>
              <a:t>= [var1, var2])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Select a list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of variables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ds.subset</a:t>
            </a:r>
            <a:r>
              <a:rPr lang="en-GB" sz="1400" b="1" dirty="0" smtClean="0">
                <a:solidFill>
                  <a:srgbClr val="000000"/>
                </a:solidFill>
              </a:rPr>
              <a:t>(years </a:t>
            </a:r>
            <a:r>
              <a:rPr lang="en-GB" sz="1400" b="1" dirty="0" smtClean="0">
                <a:solidFill>
                  <a:srgbClr val="000000"/>
                </a:solidFill>
              </a:rPr>
              <a:t>= [2000, 2001])</a:t>
            </a:r>
            <a:r>
              <a:rPr lang="en-GB" sz="1400" dirty="0">
                <a:solidFill>
                  <a:srgbClr val="000000"/>
                </a:solidFill>
              </a:rPr>
              <a:t>	</a:t>
            </a:r>
            <a:endParaRPr lang="en-GB" sz="14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Select a list of years.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ds.subset</a:t>
            </a:r>
            <a:r>
              <a:rPr lang="en-GB" sz="1400" b="1" dirty="0" smtClean="0">
                <a:solidFill>
                  <a:srgbClr val="000000"/>
                </a:solidFill>
              </a:rPr>
              <a:t>(months </a:t>
            </a:r>
            <a:r>
              <a:rPr lang="en-GB" sz="1400" b="1" dirty="0" smtClean="0">
                <a:solidFill>
                  <a:srgbClr val="000000"/>
                </a:solidFill>
              </a:rPr>
              <a:t>= [5, 6])</a:t>
            </a:r>
            <a:r>
              <a:rPr lang="en-GB" sz="1400" dirty="0">
                <a:solidFill>
                  <a:srgbClr val="000000"/>
                </a:solidFill>
              </a:rPr>
              <a:t>	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Select a list of years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ds.drop</a:t>
            </a:r>
            <a:r>
              <a:rPr lang="en-GB" sz="1400" b="1" dirty="0" smtClean="0">
                <a:solidFill>
                  <a:srgbClr val="000000"/>
                </a:solidFill>
              </a:rPr>
              <a:t>(variables = [‘</a:t>
            </a:r>
            <a:r>
              <a:rPr lang="en-GB" sz="1400" b="1" dirty="0" smtClean="0">
                <a:solidFill>
                  <a:srgbClr val="000000"/>
                </a:solidFill>
              </a:rPr>
              <a:t>var1’, ‘var2])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Remove a list of variables.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72" name="Shape 43"/>
          <p:cNvSpPr/>
          <p:nvPr/>
        </p:nvSpPr>
        <p:spPr>
          <a:xfrm>
            <a:off x="251478" y="340654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Visualizing data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1478" y="3739531"/>
            <a:ext cx="4403519" cy="97198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s.plot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Plot all data in a dataset.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ds.plot</a:t>
            </a:r>
            <a:r>
              <a:rPr lang="en-GB" sz="1400" b="1" dirty="0" smtClean="0">
                <a:solidFill>
                  <a:srgbClr val="000000"/>
                </a:solidFill>
              </a:rPr>
              <a:t>(‘</a:t>
            </a:r>
            <a:r>
              <a:rPr lang="en-GB" sz="1400" b="1" dirty="0" err="1" smtClean="0">
                <a:solidFill>
                  <a:srgbClr val="000000"/>
                </a:solidFill>
              </a:rPr>
              <a:t>var</a:t>
            </a:r>
            <a:r>
              <a:rPr lang="en-GB" sz="1400" b="1" dirty="0" smtClean="0">
                <a:solidFill>
                  <a:srgbClr val="000000"/>
                </a:solidFill>
              </a:rPr>
              <a:t>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Plot a specific variable.</a:t>
            </a:r>
          </a:p>
        </p:txBody>
      </p:sp>
      <p:sp>
        <p:nvSpPr>
          <p:cNvPr id="81" name="Shape 43"/>
          <p:cNvSpPr/>
          <p:nvPr/>
        </p:nvSpPr>
        <p:spPr>
          <a:xfrm>
            <a:off x="9429838" y="94993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Temporal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82" name="Shape 43"/>
          <p:cNvSpPr/>
          <p:nvPr/>
        </p:nvSpPr>
        <p:spPr>
          <a:xfrm>
            <a:off x="4780243" y="196885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Exporting datasets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31560" y="497340"/>
            <a:ext cx="4403519" cy="140286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ds.to_xarray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Export as </a:t>
            </a:r>
            <a:r>
              <a:rPr kumimoji="0" lang="en-GB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xarray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dataset.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ds.to_dataframe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Export as </a:t>
            </a:r>
            <a:r>
              <a:rPr lang="en-GB" sz="1400" dirty="0" smtClean="0">
                <a:solidFill>
                  <a:srgbClr val="000000"/>
                </a:solidFill>
              </a:rPr>
              <a:t>pandas </a:t>
            </a:r>
            <a:r>
              <a:rPr lang="en-GB" sz="1400" dirty="0" err="1" smtClean="0">
                <a:solidFill>
                  <a:srgbClr val="000000"/>
                </a:solidFill>
              </a:rPr>
              <a:t>dataframe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ds.to_nc</a:t>
            </a:r>
            <a:r>
              <a:rPr lang="en-GB" sz="1400" b="1" dirty="0" smtClean="0">
                <a:solidFill>
                  <a:srgbClr val="000000"/>
                </a:solidFill>
              </a:rPr>
              <a:t>(‘foo/foo.nc’)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Export as </a:t>
            </a:r>
            <a:r>
              <a:rPr lang="en-GB" sz="1400" dirty="0" err="1" smtClean="0">
                <a:solidFill>
                  <a:srgbClr val="000000"/>
                </a:solidFill>
              </a:rPr>
              <a:t>netCDF</a:t>
            </a:r>
            <a:r>
              <a:rPr lang="en-GB" sz="1400" dirty="0" smtClean="0">
                <a:solidFill>
                  <a:srgbClr val="000000"/>
                </a:solidFill>
              </a:rPr>
              <a:t> file.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474639" y="1293044"/>
            <a:ext cx="4403519" cy="721984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</a:rPr>
              <a:t>Temporal averaging methods require a list, which specifies the time periods to average over, the elements of which must be ‘year’, ‘month’, ‘day’. Defaults to ‘time’, i.e. an average over all time steps.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400" b="1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ds.tmean</a:t>
            </a:r>
            <a:r>
              <a:rPr lang="en-GB" sz="1400" b="1" dirty="0" smtClean="0">
                <a:solidFill>
                  <a:srgbClr val="000000"/>
                </a:solidFill>
              </a:rPr>
              <a:t>(‘year’)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</a:rPr>
              <a:t>	Calculate the annual mean.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ds.tmean</a:t>
            </a:r>
            <a:r>
              <a:rPr lang="en-GB" sz="1400" b="1" dirty="0" smtClean="0">
                <a:solidFill>
                  <a:srgbClr val="000000"/>
                </a:solidFill>
              </a:rPr>
              <a:t>([“year”, “month”])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Calculate the mean for each month in each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year.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ds.tmin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Calculate the temporal minimum.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s.tmax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Calculate the temporal maximum.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ds.tmedian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Calculate the temporal median.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ds.trange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range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ds.tpercentile</a:t>
            </a:r>
            <a:r>
              <a:rPr lang="en-GB" sz="1400" b="1" dirty="0" smtClean="0">
                <a:solidFill>
                  <a:srgbClr val="000000"/>
                </a:solidFill>
              </a:rPr>
              <a:t>(95)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</a:t>
            </a:r>
            <a:r>
              <a:rPr lang="en-GB" sz="1400" dirty="0" smtClean="0">
                <a:solidFill>
                  <a:srgbClr val="000000"/>
                </a:solidFill>
              </a:rPr>
              <a:t>95</a:t>
            </a:r>
            <a:r>
              <a:rPr lang="en-GB" sz="1400" baseline="30000" dirty="0" smtClean="0">
                <a:solidFill>
                  <a:srgbClr val="000000"/>
                </a:solidFill>
              </a:rPr>
              <a:t>th</a:t>
            </a:r>
            <a:r>
              <a:rPr lang="en-GB" sz="1400" dirty="0" smtClean="0">
                <a:solidFill>
                  <a:srgbClr val="000000"/>
                </a:solidFill>
              </a:rPr>
              <a:t> percentile.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ds.tvariance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Calculate the temporal variance.</a:t>
            </a:r>
          </a:p>
          <a:p>
            <a:pPr algn="l" rtl="0" latinLnBrk="1" hangingPunct="0"/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s.shift</a:t>
            </a:r>
            <a:r>
              <a:rPr lang="en-GB" sz="1400" b="1" dirty="0" smtClean="0">
                <a:solidFill>
                  <a:srgbClr val="000000"/>
                </a:solidFill>
              </a:rPr>
              <a:t>(hours = -1)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Shift time back 1 hour. Other valid arguments:	‘days’, ‘months’, ‘years’.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ds.tcumsum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Temporal cumulative sum.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ds.first_above</a:t>
            </a:r>
            <a:r>
              <a:rPr lang="en-GB" sz="1400" b="1" dirty="0" smtClean="0">
                <a:solidFill>
                  <a:srgbClr val="000000"/>
                </a:solidFill>
              </a:rPr>
              <a:t>(0)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Identify 1</a:t>
            </a:r>
            <a:r>
              <a:rPr lang="en-GB" sz="1400" baseline="30000" dirty="0" smtClean="0">
                <a:solidFill>
                  <a:srgbClr val="000000"/>
                </a:solidFill>
              </a:rPr>
              <a:t>st</a:t>
            </a:r>
            <a:r>
              <a:rPr lang="en-GB" sz="1400" dirty="0" smtClean="0">
                <a:solidFill>
                  <a:srgbClr val="000000"/>
                </a:solidFill>
              </a:rPr>
              <a:t> time step variables are positive.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ds.first_below</a:t>
            </a:r>
            <a:r>
              <a:rPr lang="en-GB" sz="1400" b="1" dirty="0" smtClean="0">
                <a:solidFill>
                  <a:srgbClr val="000000"/>
                </a:solidFill>
              </a:rPr>
              <a:t>(0)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Identify 1</a:t>
            </a:r>
            <a:r>
              <a:rPr lang="en-GB" sz="1400" baseline="30000" dirty="0">
                <a:solidFill>
                  <a:srgbClr val="000000"/>
                </a:solidFill>
              </a:rPr>
              <a:t>st</a:t>
            </a:r>
            <a:r>
              <a:rPr lang="en-GB" sz="1400" dirty="0">
                <a:solidFill>
                  <a:srgbClr val="000000"/>
                </a:solidFill>
              </a:rPr>
              <a:t> time step variables are </a:t>
            </a:r>
            <a:r>
              <a:rPr lang="en-GB" sz="1400" dirty="0" smtClean="0">
                <a:solidFill>
                  <a:srgbClr val="000000"/>
                </a:solidFill>
              </a:rPr>
              <a:t>negative.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95" name="Shape 43"/>
          <p:cNvSpPr/>
          <p:nvPr/>
        </p:nvSpPr>
        <p:spPr>
          <a:xfrm>
            <a:off x="4770268" y="200219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Accessing attributes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43265" y="2307623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ds.variables</a:t>
            </a:r>
            <a:endParaRPr lang="en-GB" sz="1400" b="1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List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dataset variables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ds.years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List dataset years.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ds.months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</a:t>
            </a:r>
            <a:r>
              <a:rPr lang="en-GB" sz="1400" dirty="0" smtClean="0">
                <a:solidFill>
                  <a:srgbClr val="000000"/>
                </a:solidFill>
              </a:rPr>
              <a:t>months.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ds.times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</a:t>
            </a:r>
            <a:r>
              <a:rPr lang="en-GB" sz="1400" dirty="0" smtClean="0">
                <a:solidFill>
                  <a:srgbClr val="000000"/>
                </a:solidFill>
              </a:rPr>
              <a:t>times.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ds.size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Display dataset size.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ds.current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Display dataset </a:t>
            </a:r>
            <a:r>
              <a:rPr lang="en-GB" sz="1400" dirty="0" smtClean="0">
                <a:solidFill>
                  <a:srgbClr val="000000"/>
                </a:solidFill>
              </a:rPr>
              <a:t>files.</a:t>
            </a:r>
          </a:p>
        </p:txBody>
      </p:sp>
      <p:sp>
        <p:nvSpPr>
          <p:cNvPr id="101" name="Shape 43"/>
          <p:cNvSpPr/>
          <p:nvPr/>
        </p:nvSpPr>
        <p:spPr>
          <a:xfrm>
            <a:off x="167444" y="7786754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Rolling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3962" y="8152336"/>
            <a:ext cx="4403519" cy="2264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</a:rPr>
              <a:t>Rolling methods require a window to average over.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400" b="1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ds.rolling_mean</a:t>
            </a:r>
            <a:r>
              <a:rPr lang="en-GB" sz="1400" b="1" dirty="0" smtClean="0">
                <a:solidFill>
                  <a:srgbClr val="000000"/>
                </a:solidFill>
              </a:rPr>
              <a:t>(20)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rolling mean using a window of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20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ds.rolling_min</a:t>
            </a:r>
            <a:r>
              <a:rPr lang="en-GB" sz="1400" b="1" dirty="0" smtClean="0">
                <a:solidFill>
                  <a:srgbClr val="000000"/>
                </a:solidFill>
              </a:rPr>
              <a:t>(10</a:t>
            </a:r>
            <a:r>
              <a:rPr lang="en-GB" sz="1400" b="1" dirty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</a:t>
            </a:r>
            <a:r>
              <a:rPr lang="en-GB" sz="1400" dirty="0" smtClean="0">
                <a:solidFill>
                  <a:srgbClr val="000000"/>
                </a:solidFill>
              </a:rPr>
              <a:t>min </a:t>
            </a:r>
            <a:r>
              <a:rPr lang="en-GB" sz="1400" dirty="0">
                <a:solidFill>
                  <a:srgbClr val="000000"/>
                </a:solidFill>
              </a:rPr>
              <a:t>using a window of 1</a:t>
            </a:r>
            <a:r>
              <a:rPr lang="en-GB" sz="1400" dirty="0" smtClean="0">
                <a:solidFill>
                  <a:srgbClr val="000000"/>
                </a:solidFill>
              </a:rPr>
              <a:t>0.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ds.rolling_max</a:t>
            </a:r>
            <a:r>
              <a:rPr lang="en-GB" sz="1400" b="1" dirty="0" smtClean="0">
                <a:solidFill>
                  <a:srgbClr val="000000"/>
                </a:solidFill>
              </a:rPr>
              <a:t>(5)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</a:t>
            </a:r>
            <a:r>
              <a:rPr lang="en-GB" sz="1400" dirty="0" smtClean="0">
                <a:solidFill>
                  <a:srgbClr val="000000"/>
                </a:solidFill>
              </a:rPr>
              <a:t>max </a:t>
            </a:r>
            <a:r>
              <a:rPr lang="en-GB" sz="1400" dirty="0">
                <a:solidFill>
                  <a:srgbClr val="000000"/>
                </a:solidFill>
              </a:rPr>
              <a:t>using a window of 5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ds.rolling_sum</a:t>
            </a:r>
            <a:r>
              <a:rPr lang="en-GB" sz="1400" b="1" dirty="0" smtClean="0">
                <a:solidFill>
                  <a:srgbClr val="000000"/>
                </a:solidFill>
              </a:rPr>
              <a:t>(20</a:t>
            </a:r>
            <a:r>
              <a:rPr lang="en-GB" sz="1400" b="1" dirty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</a:t>
            </a:r>
            <a:r>
              <a:rPr lang="en-GB" sz="1400" dirty="0" smtClean="0">
                <a:solidFill>
                  <a:srgbClr val="000000"/>
                </a:solidFill>
              </a:rPr>
              <a:t>sum using </a:t>
            </a:r>
            <a:r>
              <a:rPr lang="en-GB" sz="1400" dirty="0">
                <a:solidFill>
                  <a:srgbClr val="000000"/>
                </a:solidFill>
              </a:rPr>
              <a:t>a window of 20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103" name="Shape 43"/>
          <p:cNvSpPr/>
          <p:nvPr/>
        </p:nvSpPr>
        <p:spPr>
          <a:xfrm>
            <a:off x="4795921" y="51163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Merging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0577" y="5426863"/>
            <a:ext cx="4403519" cy="97198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ds.merge</a:t>
            </a:r>
            <a:r>
              <a:rPr lang="en-GB" sz="1400" b="1" dirty="0" smtClean="0">
                <a:solidFill>
                  <a:srgbClr val="000000"/>
                </a:solidFill>
              </a:rPr>
              <a:t>(“variables”)</a:t>
            </a:r>
            <a:endParaRPr lang="en-GB" sz="1400" b="1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Merge dataset of files with different variables.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ds.merge</a:t>
            </a:r>
            <a:r>
              <a:rPr lang="en-GB" sz="1400" b="1" dirty="0" smtClean="0">
                <a:solidFill>
                  <a:srgbClr val="000000"/>
                </a:solidFill>
              </a:rPr>
              <a:t>(“time”)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Merge </a:t>
            </a:r>
            <a:r>
              <a:rPr lang="en-GB" sz="1400" dirty="0" smtClean="0">
                <a:solidFill>
                  <a:srgbClr val="000000"/>
                </a:solidFill>
              </a:rPr>
              <a:t>dataset of files </a:t>
            </a:r>
            <a:r>
              <a:rPr lang="en-GB" sz="1400" dirty="0">
                <a:solidFill>
                  <a:srgbClr val="000000"/>
                </a:solidFill>
              </a:rPr>
              <a:t>with different </a:t>
            </a:r>
            <a:r>
              <a:rPr lang="en-GB" sz="1400" dirty="0" err="1" smtClean="0">
                <a:solidFill>
                  <a:srgbClr val="000000"/>
                </a:solidFill>
              </a:rPr>
              <a:t>timesteps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105" name="Shape 43"/>
          <p:cNvSpPr/>
          <p:nvPr/>
        </p:nvSpPr>
        <p:spPr>
          <a:xfrm>
            <a:off x="4795707" y="6599083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Copying dataset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87912" y="6905991"/>
            <a:ext cx="4403519" cy="54109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s_copy</a:t>
            </a:r>
            <a:r>
              <a:rPr lang="en-GB" sz="1400" b="1" dirty="0" smtClean="0">
                <a:solidFill>
                  <a:srgbClr val="000000"/>
                </a:solidFill>
              </a:rPr>
              <a:t> = </a:t>
            </a:r>
            <a:r>
              <a:rPr lang="en-GB" sz="1400" b="1" dirty="0" err="1" smtClean="0">
                <a:solidFill>
                  <a:srgbClr val="000000"/>
                </a:solidFill>
              </a:rPr>
              <a:t>ds.copy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Copy a dataset.</a:t>
            </a:r>
          </a:p>
        </p:txBody>
      </p:sp>
      <p:sp>
        <p:nvSpPr>
          <p:cNvPr id="107" name="Shape 43"/>
          <p:cNvSpPr/>
          <p:nvPr/>
        </p:nvSpPr>
        <p:spPr>
          <a:xfrm>
            <a:off x="4827973" y="7757625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Global settings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85608" y="8108065"/>
            <a:ext cx="4403519" cy="2264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nc.options</a:t>
            </a:r>
            <a:r>
              <a:rPr lang="en-GB" sz="1400" b="1" dirty="0" smtClean="0">
                <a:solidFill>
                  <a:srgbClr val="000000"/>
                </a:solidFill>
              </a:rPr>
              <a:t>(lazy = False)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Set evaluation to eager/non-lazy.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nc.options</a:t>
            </a:r>
            <a:r>
              <a:rPr lang="en-GB" sz="1400" b="1" dirty="0" smtClean="0">
                <a:solidFill>
                  <a:srgbClr val="000000"/>
                </a:solidFill>
              </a:rPr>
              <a:t>(</a:t>
            </a:r>
            <a:r>
              <a:rPr lang="en-GB" sz="1400" b="1" dirty="0" err="1" smtClean="0">
                <a:solidFill>
                  <a:srgbClr val="000000"/>
                </a:solidFill>
              </a:rPr>
              <a:t>temp_dir</a:t>
            </a:r>
            <a:r>
              <a:rPr lang="en-GB" sz="1400" b="1" dirty="0" smtClean="0">
                <a:solidFill>
                  <a:srgbClr val="000000"/>
                </a:solidFill>
              </a:rPr>
              <a:t> =‘/foo’)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</a:t>
            </a:r>
            <a:r>
              <a:rPr lang="en-GB" sz="1400" dirty="0" smtClean="0">
                <a:solidFill>
                  <a:srgbClr val="000000"/>
                </a:solidFill>
              </a:rPr>
              <a:t>temporary directory to use in session.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nc.options</a:t>
            </a:r>
            <a:r>
              <a:rPr lang="en-GB" sz="1400" b="1" dirty="0" smtClean="0">
                <a:solidFill>
                  <a:srgbClr val="000000"/>
                </a:solidFill>
              </a:rPr>
              <a:t>(cores = 6)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</a:t>
            </a:r>
            <a:r>
              <a:rPr lang="en-GB" sz="1400" dirty="0" smtClean="0">
                <a:solidFill>
                  <a:srgbClr val="000000"/>
                </a:solidFill>
              </a:rPr>
              <a:t>number of cores to use when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processing multi-file </a:t>
            </a:r>
            <a:r>
              <a:rPr lang="en-GB" sz="1400" dirty="0" err="1" smtClean="0">
                <a:solidFill>
                  <a:srgbClr val="000000"/>
                </a:solidFill>
              </a:rPr>
              <a:t>datsets</a:t>
            </a:r>
            <a:endParaRPr lang="en-GB" sz="14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nc.options</a:t>
            </a:r>
            <a:r>
              <a:rPr lang="en-GB" sz="1400" b="1" dirty="0" smtClean="0">
                <a:solidFill>
                  <a:srgbClr val="000000"/>
                </a:solidFill>
              </a:rPr>
              <a:t>(parallel = True)</a:t>
            </a:r>
            <a:endParaRPr lang="en-GB" sz="14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Tell </a:t>
            </a:r>
            <a:r>
              <a:rPr lang="en-GB" sz="1400" dirty="0" err="1" smtClean="0">
                <a:solidFill>
                  <a:srgbClr val="000000"/>
                </a:solidFill>
              </a:rPr>
              <a:t>nctoolkit</a:t>
            </a:r>
            <a:r>
              <a:rPr lang="en-GB" sz="1400" dirty="0" smtClean="0">
                <a:solidFill>
                  <a:srgbClr val="000000"/>
                </a:solidFill>
              </a:rPr>
              <a:t> multiple datasets will be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processed in parallel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43"/>
          <p:cNvSpPr/>
          <p:nvPr/>
        </p:nvSpPr>
        <p:spPr>
          <a:xfrm>
            <a:off x="9393574" y="60814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Regridding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9352" y="4170237"/>
            <a:ext cx="8939722" cy="18337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New variables can be created using the assign method. This requires a lambda function. Operations are carried out per-grid-cell and </a:t>
            </a:r>
            <a:r>
              <a:rPr lang="en-GB" sz="1400" dirty="0" err="1" smtClean="0">
                <a:solidFill>
                  <a:srgbClr val="000000"/>
                </a:solidFill>
              </a:rPr>
              <a:t>timestep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endParaRPr lang="en-GB" sz="1400" b="1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ds.assign</a:t>
            </a:r>
            <a:r>
              <a:rPr lang="en-GB" sz="1400" b="1" dirty="0" smtClean="0">
                <a:solidFill>
                  <a:srgbClr val="000000"/>
                </a:solidFill>
              </a:rPr>
              <a:t>(new = lambda x: </a:t>
            </a:r>
            <a:r>
              <a:rPr lang="en-GB" sz="1400" b="1" dirty="0" err="1" smtClean="0">
                <a:solidFill>
                  <a:srgbClr val="000000"/>
                </a:solidFill>
              </a:rPr>
              <a:t>x.old</a:t>
            </a:r>
            <a:r>
              <a:rPr lang="en-GB" sz="1400" b="1" dirty="0" smtClean="0">
                <a:solidFill>
                  <a:srgbClr val="000000"/>
                </a:solidFill>
              </a:rPr>
              <a:t> + 10)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Calculate a new variable, which is just an old one plus 10.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ds.assign</a:t>
            </a:r>
            <a:r>
              <a:rPr lang="en-GB" sz="1400" b="1" dirty="0" smtClean="0">
                <a:solidFill>
                  <a:srgbClr val="000000"/>
                </a:solidFill>
              </a:rPr>
              <a:t>(new = lambda x: </a:t>
            </a:r>
            <a:r>
              <a:rPr lang="en-GB" sz="1400" b="1" dirty="0" err="1" smtClean="0">
                <a:solidFill>
                  <a:srgbClr val="000000"/>
                </a:solidFill>
              </a:rPr>
              <a:t>x.old</a:t>
            </a:r>
            <a:r>
              <a:rPr lang="en-GB" sz="1400" b="1" dirty="0" smtClean="0">
                <a:solidFill>
                  <a:srgbClr val="000000"/>
                </a:solidFill>
              </a:rPr>
              <a:t> &gt; </a:t>
            </a:r>
            <a:r>
              <a:rPr lang="en-GB" sz="1400" b="1" dirty="0" err="1" smtClean="0">
                <a:solidFill>
                  <a:srgbClr val="000000"/>
                </a:solidFill>
              </a:rPr>
              <a:t>spatial_mean</a:t>
            </a:r>
            <a:r>
              <a:rPr lang="en-GB" sz="1400" b="1" dirty="0" smtClean="0">
                <a:solidFill>
                  <a:srgbClr val="000000"/>
                </a:solidFill>
              </a:rPr>
              <a:t>(</a:t>
            </a:r>
            <a:r>
              <a:rPr lang="en-GB" sz="1400" b="1" dirty="0" err="1" smtClean="0">
                <a:solidFill>
                  <a:srgbClr val="000000"/>
                </a:solidFill>
              </a:rPr>
              <a:t>x.old</a:t>
            </a:r>
            <a:r>
              <a:rPr lang="en-GB" sz="1400" b="1" dirty="0" smtClean="0">
                <a:solidFill>
                  <a:srgbClr val="000000"/>
                </a:solidFill>
              </a:rPr>
              <a:t>))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Create a variable which identifies if a grid cell is higher than the spatial mean.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For more examples see the </a:t>
            </a:r>
            <a:r>
              <a:rPr lang="en-GB" sz="1400" dirty="0" err="1" smtClean="0">
                <a:solidFill>
                  <a:srgbClr val="000000"/>
                </a:solidFill>
              </a:rPr>
              <a:t>nctoolkit</a:t>
            </a:r>
            <a:r>
              <a:rPr lang="en-GB" sz="1400" dirty="0" smtClean="0">
                <a:solidFill>
                  <a:srgbClr val="000000"/>
                </a:solidFill>
              </a:rPr>
              <a:t> website.</a:t>
            </a:r>
          </a:p>
        </p:txBody>
      </p:sp>
      <p:sp>
        <p:nvSpPr>
          <p:cNvPr id="19" name="Shape 43"/>
          <p:cNvSpPr/>
          <p:nvPr/>
        </p:nvSpPr>
        <p:spPr>
          <a:xfrm>
            <a:off x="181317" y="333671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Vertical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582" y="632238"/>
            <a:ext cx="4403519" cy="2264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s.vertical_mean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vertical mean per grid-cell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ds.vertical_min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vertical </a:t>
            </a:r>
            <a:r>
              <a:rPr lang="en-GB" sz="1400" dirty="0" smtClean="0">
                <a:solidFill>
                  <a:srgbClr val="000000"/>
                </a:solidFill>
              </a:rPr>
              <a:t>minimum </a:t>
            </a:r>
            <a:r>
              <a:rPr lang="en-GB" sz="1400" dirty="0">
                <a:solidFill>
                  <a:srgbClr val="000000"/>
                </a:solidFill>
              </a:rPr>
              <a:t>per grid-cell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ds.vertical_max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vertical </a:t>
            </a:r>
            <a:r>
              <a:rPr lang="en-GB" sz="1400" dirty="0" smtClean="0">
                <a:solidFill>
                  <a:srgbClr val="000000"/>
                </a:solidFill>
              </a:rPr>
              <a:t>maximum </a:t>
            </a:r>
            <a:r>
              <a:rPr lang="en-GB" sz="1400" dirty="0">
                <a:solidFill>
                  <a:srgbClr val="000000"/>
                </a:solidFill>
              </a:rPr>
              <a:t>per grid-cell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ds.surface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Extract the top-cell, e.g. the sea-surface.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s.vertical_interp</a:t>
            </a:r>
            <a:r>
              <a:rPr lang="en-GB" sz="1400" b="1" dirty="0" smtClean="0">
                <a:solidFill>
                  <a:srgbClr val="000000"/>
                </a:solidFill>
              </a:rPr>
              <a:t>([10, 20,30])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Interpolate to a list of vertical depths.</a:t>
            </a:r>
          </a:p>
        </p:txBody>
      </p:sp>
      <p:sp>
        <p:nvSpPr>
          <p:cNvPr id="24" name="Shape 43"/>
          <p:cNvSpPr/>
          <p:nvPr/>
        </p:nvSpPr>
        <p:spPr>
          <a:xfrm>
            <a:off x="9412058" y="333671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Random hacks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1210" y="668506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smtClean="0">
                <a:solidFill>
                  <a:srgbClr val="000000"/>
                </a:solidFill>
              </a:rPr>
              <a:t>ds.zip()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Zip dataset files.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ds.format</a:t>
            </a:r>
            <a:r>
              <a:rPr lang="en-GB" sz="1400" b="1" dirty="0" smtClean="0">
                <a:solidFill>
                  <a:srgbClr val="000000"/>
                </a:solidFill>
              </a:rPr>
              <a:t>(‘nc4’)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Change </a:t>
            </a:r>
            <a:r>
              <a:rPr lang="en-GB" sz="1400" dirty="0" err="1" smtClean="0">
                <a:solidFill>
                  <a:srgbClr val="000000"/>
                </a:solidFill>
              </a:rPr>
              <a:t>netCDF</a:t>
            </a:r>
            <a:r>
              <a:rPr lang="en-GB" sz="1400" dirty="0" smtClean="0">
                <a:solidFill>
                  <a:srgbClr val="000000"/>
                </a:solidFill>
              </a:rPr>
              <a:t> format of dataset files.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ds.as_missing</a:t>
            </a:r>
            <a:r>
              <a:rPr lang="en-GB" sz="1400" b="1" dirty="0" smtClean="0">
                <a:solidFill>
                  <a:srgbClr val="000000"/>
                </a:solidFill>
              </a:rPr>
              <a:t>([0, 100])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Set values within a range to missing.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ds.rename</a:t>
            </a:r>
            <a:r>
              <a:rPr lang="en-GB" sz="1400" b="1" dirty="0" smtClean="0">
                <a:solidFill>
                  <a:srgbClr val="000000"/>
                </a:solidFill>
              </a:rPr>
              <a:t>({‘old_foo’:’</a:t>
            </a:r>
            <a:r>
              <a:rPr lang="en-GB" sz="1400" b="1" dirty="0" err="1" smtClean="0">
                <a:solidFill>
                  <a:srgbClr val="000000"/>
                </a:solidFill>
              </a:rPr>
              <a:t>new_foo</a:t>
            </a:r>
            <a:r>
              <a:rPr lang="en-GB" sz="1400" b="1" dirty="0" smtClean="0">
                <a:solidFill>
                  <a:srgbClr val="000000"/>
                </a:solidFill>
              </a:rPr>
              <a:t>’)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Change the name of a variable.</a:t>
            </a:r>
            <a:endParaRPr lang="en-GB" sz="1400" b="1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ds.set_units</a:t>
            </a:r>
            <a:r>
              <a:rPr lang="en-GB" sz="1400" b="1" dirty="0" smtClean="0">
                <a:solidFill>
                  <a:srgbClr val="000000"/>
                </a:solidFill>
              </a:rPr>
              <a:t>({‘</a:t>
            </a:r>
            <a:r>
              <a:rPr lang="en-GB" sz="1400" b="1" dirty="0" err="1" smtClean="0">
                <a:solidFill>
                  <a:srgbClr val="000000"/>
                </a:solidFill>
              </a:rPr>
              <a:t>var</a:t>
            </a:r>
            <a:r>
              <a:rPr lang="en-GB" sz="1400" b="1" dirty="0" smtClean="0">
                <a:solidFill>
                  <a:srgbClr val="000000"/>
                </a:solidFill>
              </a:rPr>
              <a:t>’:’foo/s’)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</a:t>
            </a:r>
            <a:r>
              <a:rPr lang="en-GB" sz="1400" dirty="0" smtClean="0">
                <a:solidFill>
                  <a:srgbClr val="000000"/>
                </a:solidFill>
              </a:rPr>
              <a:t>the units for a variable.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ds.set_longnames</a:t>
            </a:r>
            <a:r>
              <a:rPr lang="en-GB" sz="1400" b="1" dirty="0" smtClean="0">
                <a:solidFill>
                  <a:srgbClr val="000000"/>
                </a:solidFill>
              </a:rPr>
              <a:t>({‘</a:t>
            </a:r>
            <a:r>
              <a:rPr lang="en-GB" sz="1400" b="1" dirty="0" err="1" smtClean="0">
                <a:solidFill>
                  <a:srgbClr val="000000"/>
                </a:solidFill>
              </a:rPr>
              <a:t>foo’:’a</a:t>
            </a:r>
            <a:r>
              <a:rPr lang="en-GB" sz="1400" b="1" dirty="0" smtClean="0">
                <a:solidFill>
                  <a:srgbClr val="000000"/>
                </a:solidFill>
              </a:rPr>
              <a:t> long foo’)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</a:t>
            </a:r>
            <a:r>
              <a:rPr lang="en-GB" sz="1400" dirty="0" smtClean="0">
                <a:solidFill>
                  <a:srgbClr val="000000"/>
                </a:solidFill>
              </a:rPr>
              <a:t>the long names for variables.</a:t>
            </a:r>
          </a:p>
        </p:txBody>
      </p:sp>
      <p:sp>
        <p:nvSpPr>
          <p:cNvPr id="26" name="Shape 43"/>
          <p:cNvSpPr/>
          <p:nvPr/>
        </p:nvSpPr>
        <p:spPr>
          <a:xfrm>
            <a:off x="4851935" y="3795418"/>
            <a:ext cx="9040590" cy="32128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Creating variables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0884" y="653356"/>
            <a:ext cx="4403519" cy="312641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Spatial methods are calculated per time-step</a:t>
            </a:r>
          </a:p>
          <a:p>
            <a:pPr algn="l" rtl="0" latinLnBrk="1" hangingPunct="0"/>
            <a:endParaRPr lang="en-GB" sz="1400" b="1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ds.spatial_mean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Calculate the spatial mean.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ds.spatial_min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</a:t>
            </a:r>
            <a:r>
              <a:rPr lang="en-GB" sz="1400" dirty="0" smtClean="0">
                <a:solidFill>
                  <a:srgbClr val="000000"/>
                </a:solidFill>
              </a:rPr>
              <a:t>minimum.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ds.spatial_max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</a:t>
            </a:r>
            <a:r>
              <a:rPr lang="en-GB" sz="1400" dirty="0" smtClean="0">
                <a:solidFill>
                  <a:srgbClr val="000000"/>
                </a:solidFill>
              </a:rPr>
              <a:t>maximum.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ds.spatial_sum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</a:t>
            </a:r>
            <a:r>
              <a:rPr lang="en-GB" sz="1400" dirty="0" smtClean="0">
                <a:solidFill>
                  <a:srgbClr val="000000"/>
                </a:solidFill>
              </a:rPr>
              <a:t>sum.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ds.zonal_mean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</a:t>
            </a:r>
            <a:r>
              <a:rPr lang="en-GB" sz="1400" dirty="0" smtClean="0">
                <a:solidFill>
                  <a:srgbClr val="000000"/>
                </a:solidFill>
              </a:rPr>
              <a:t>zonal mean.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ds.meridonial_mean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</a:t>
            </a:r>
            <a:r>
              <a:rPr lang="en-GB" sz="1400" dirty="0" err="1" smtClean="0">
                <a:solidFill>
                  <a:srgbClr val="000000"/>
                </a:solidFill>
              </a:rPr>
              <a:t>meridonial</a:t>
            </a:r>
            <a:r>
              <a:rPr lang="en-GB" sz="1400" dirty="0" smtClean="0">
                <a:solidFill>
                  <a:srgbClr val="000000"/>
                </a:solidFill>
              </a:rPr>
              <a:t> mean.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8" name="Shape 43"/>
          <p:cNvSpPr/>
          <p:nvPr/>
        </p:nvSpPr>
        <p:spPr>
          <a:xfrm>
            <a:off x="164422" y="3115194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Ensemble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0324" y="3385893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</a:rPr>
              <a:t>Ensemble methods allow the comparison of files with the same </a:t>
            </a:r>
            <a:r>
              <a:rPr lang="en-GB" sz="1400" dirty="0" err="1" smtClean="0">
                <a:solidFill>
                  <a:srgbClr val="000000"/>
                </a:solidFill>
              </a:rPr>
              <a:t>timesteps</a:t>
            </a:r>
            <a:r>
              <a:rPr lang="en-GB" sz="1400" dirty="0" smtClean="0">
                <a:solidFill>
                  <a:srgbClr val="000000"/>
                </a:solidFill>
              </a:rPr>
              <a:t> and grid. Calculations are done per-grid-cell.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solidFill>
                  <a:srgbClr val="000000"/>
                </a:solidFill>
              </a:rPr>
              <a:t>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ds.ensemble_mean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mean across an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ensemble.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ds.ensemble_max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</a:t>
            </a:r>
            <a:r>
              <a:rPr lang="en-GB" sz="1400" dirty="0" smtClean="0">
                <a:solidFill>
                  <a:srgbClr val="000000"/>
                </a:solidFill>
              </a:rPr>
              <a:t>maximum </a:t>
            </a:r>
            <a:r>
              <a:rPr lang="en-GB" sz="1400" dirty="0">
                <a:solidFill>
                  <a:srgbClr val="000000"/>
                </a:solidFill>
              </a:rPr>
              <a:t>across an ensemble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ds.ensemble_min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</a:t>
            </a:r>
            <a:r>
              <a:rPr lang="en-GB" sz="1400" dirty="0" smtClean="0">
                <a:solidFill>
                  <a:srgbClr val="000000"/>
                </a:solidFill>
              </a:rPr>
              <a:t>minimum across </a:t>
            </a:r>
            <a:r>
              <a:rPr lang="en-GB" sz="1400" dirty="0">
                <a:solidFill>
                  <a:srgbClr val="000000"/>
                </a:solidFill>
              </a:rPr>
              <a:t>an ensemble.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ds.ensemble_range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</a:t>
            </a:r>
            <a:r>
              <a:rPr lang="en-GB" sz="1400" dirty="0" smtClean="0">
                <a:solidFill>
                  <a:srgbClr val="000000"/>
                </a:solidFill>
              </a:rPr>
              <a:t>range across </a:t>
            </a:r>
            <a:r>
              <a:rPr lang="en-GB" sz="1400" dirty="0">
                <a:solidFill>
                  <a:srgbClr val="000000"/>
                </a:solidFill>
              </a:rPr>
              <a:t>an ensemble.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Shape 43"/>
          <p:cNvSpPr/>
          <p:nvPr/>
        </p:nvSpPr>
        <p:spPr>
          <a:xfrm>
            <a:off x="4835613" y="321916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Spatial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25119" y="6386537"/>
            <a:ext cx="4403519" cy="398819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Multi-dataset methods let you add/subtract dataset from others so long as their grids and </a:t>
            </a:r>
            <a:r>
              <a:rPr lang="en-GB" sz="1400" dirty="0" err="1" smtClean="0">
                <a:solidFill>
                  <a:srgbClr val="000000"/>
                </a:solidFill>
              </a:rPr>
              <a:t>timesteps</a:t>
            </a:r>
            <a:r>
              <a:rPr lang="en-GB" sz="1400" dirty="0" smtClean="0">
                <a:solidFill>
                  <a:srgbClr val="000000"/>
                </a:solidFill>
              </a:rPr>
              <a:t> are compatible. Calculations carried out per-</a:t>
            </a:r>
            <a:r>
              <a:rPr lang="en-GB" sz="1400" dirty="0" err="1" smtClean="0">
                <a:solidFill>
                  <a:srgbClr val="000000"/>
                </a:solidFill>
              </a:rPr>
              <a:t>timestep</a:t>
            </a:r>
            <a:r>
              <a:rPr lang="en-GB" sz="1400" dirty="0" smtClean="0">
                <a:solidFill>
                  <a:srgbClr val="000000"/>
                </a:solidFill>
              </a:rPr>
              <a:t> and grid cell</a:t>
            </a:r>
          </a:p>
          <a:p>
            <a:pPr algn="l" rtl="0" latinLnBrk="1" hangingPunct="0"/>
            <a:endParaRPr lang="en-GB" sz="1400" b="1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ds.add</a:t>
            </a:r>
            <a:r>
              <a:rPr lang="en-GB" sz="1400" b="1" dirty="0" smtClean="0">
                <a:solidFill>
                  <a:srgbClr val="000000"/>
                </a:solidFill>
              </a:rPr>
              <a:t>(ds1)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Add one dataset to another.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ds.subtract</a:t>
            </a:r>
            <a:r>
              <a:rPr lang="en-GB" sz="1400" b="1" dirty="0" smtClean="0">
                <a:solidFill>
                  <a:srgbClr val="000000"/>
                </a:solidFill>
              </a:rPr>
              <a:t>(ds1</a:t>
            </a:r>
            <a:r>
              <a:rPr lang="en-GB" sz="1400" b="1" dirty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Subtract one </a:t>
            </a:r>
            <a:r>
              <a:rPr lang="en-GB" sz="1400" dirty="0">
                <a:solidFill>
                  <a:srgbClr val="000000"/>
                </a:solidFill>
              </a:rPr>
              <a:t>dataset </a:t>
            </a:r>
            <a:r>
              <a:rPr lang="en-GB" sz="1400" dirty="0" smtClean="0">
                <a:solidFill>
                  <a:srgbClr val="000000"/>
                </a:solidFill>
              </a:rPr>
              <a:t>from </a:t>
            </a:r>
            <a:r>
              <a:rPr lang="en-GB" sz="1400" dirty="0">
                <a:solidFill>
                  <a:srgbClr val="000000"/>
                </a:solidFill>
              </a:rPr>
              <a:t>another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ds.multiply</a:t>
            </a:r>
            <a:r>
              <a:rPr lang="en-GB" sz="1400" b="1" dirty="0" smtClean="0">
                <a:solidFill>
                  <a:srgbClr val="000000"/>
                </a:solidFill>
              </a:rPr>
              <a:t>(ds1</a:t>
            </a:r>
            <a:r>
              <a:rPr lang="en-GB" sz="1400" b="1" dirty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Multiply a dataset by another.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ds.divide</a:t>
            </a:r>
            <a:r>
              <a:rPr lang="en-GB" sz="1400" b="1" dirty="0" smtClean="0">
                <a:solidFill>
                  <a:srgbClr val="000000"/>
                </a:solidFill>
              </a:rPr>
              <a:t>(ds1</a:t>
            </a:r>
            <a:r>
              <a:rPr lang="en-GB" sz="1400" b="1" dirty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Divide </a:t>
            </a:r>
            <a:r>
              <a:rPr lang="en-GB" sz="1400" dirty="0">
                <a:solidFill>
                  <a:srgbClr val="000000"/>
                </a:solidFill>
              </a:rPr>
              <a:t>a dataset by another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smtClean="0">
                <a:solidFill>
                  <a:srgbClr val="000000"/>
                </a:solidFill>
              </a:rPr>
              <a:t>ds.gt(ds1</a:t>
            </a:r>
            <a:r>
              <a:rPr lang="en-GB" sz="1400" b="1" dirty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Do a dataset’s values exceed another’s?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ds.lt</a:t>
            </a:r>
            <a:r>
              <a:rPr lang="en-GB" sz="1400" b="1" dirty="0" smtClean="0">
                <a:solidFill>
                  <a:srgbClr val="000000"/>
                </a:solidFill>
              </a:rPr>
              <a:t>(ds1)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Are </a:t>
            </a:r>
            <a:r>
              <a:rPr lang="en-GB" sz="1400" dirty="0">
                <a:solidFill>
                  <a:srgbClr val="000000"/>
                </a:solidFill>
              </a:rPr>
              <a:t>a dataset’s values </a:t>
            </a:r>
            <a:r>
              <a:rPr lang="en-GB" sz="1400" dirty="0" smtClean="0">
                <a:solidFill>
                  <a:srgbClr val="000000"/>
                </a:solidFill>
              </a:rPr>
              <a:t>less than another’s?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3" name="Shape 43"/>
          <p:cNvSpPr/>
          <p:nvPr/>
        </p:nvSpPr>
        <p:spPr>
          <a:xfrm>
            <a:off x="4867484" y="60814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Multi-dataset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51209" y="6386537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ds.regrid</a:t>
            </a:r>
            <a:r>
              <a:rPr lang="en-GB" sz="1400" b="1" dirty="0" smtClean="0">
                <a:solidFill>
                  <a:srgbClr val="000000"/>
                </a:solidFill>
              </a:rPr>
              <a:t>(‘foo.nc’)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</a:t>
            </a:r>
            <a:r>
              <a:rPr lang="en-GB" sz="1400" dirty="0" err="1" smtClean="0">
                <a:solidFill>
                  <a:srgbClr val="000000"/>
                </a:solidFill>
              </a:rPr>
              <a:t>Regrid</a:t>
            </a:r>
            <a:r>
              <a:rPr lang="en-GB" sz="1400" dirty="0" smtClean="0">
                <a:solidFill>
                  <a:srgbClr val="000000"/>
                </a:solidFill>
              </a:rPr>
              <a:t> to a file’s grid.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ds.regrid</a:t>
            </a:r>
            <a:r>
              <a:rPr lang="en-GB" sz="1400" b="1" dirty="0" smtClean="0">
                <a:solidFill>
                  <a:srgbClr val="000000"/>
                </a:solidFill>
              </a:rPr>
              <a:t>(ds2)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</a:t>
            </a:r>
            <a:r>
              <a:rPr lang="en-GB" sz="1400" dirty="0" smtClean="0">
                <a:solidFill>
                  <a:srgbClr val="000000"/>
                </a:solidFill>
              </a:rPr>
              <a:t>another dataset’s grid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  <a:endParaRPr lang="en-GB" sz="14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ds.to_latlon</a:t>
            </a:r>
            <a:r>
              <a:rPr lang="en-GB" sz="1400" b="1" dirty="0" smtClean="0">
                <a:solidFill>
                  <a:srgbClr val="000000"/>
                </a:solidFill>
              </a:rPr>
              <a:t>(</a:t>
            </a:r>
            <a:r>
              <a:rPr lang="en-GB" sz="1400" b="1" dirty="0" err="1" smtClean="0">
                <a:solidFill>
                  <a:srgbClr val="000000"/>
                </a:solidFill>
              </a:rPr>
              <a:t>lon</a:t>
            </a:r>
            <a:r>
              <a:rPr lang="en-GB" sz="1400" b="1" dirty="0" smtClean="0">
                <a:solidFill>
                  <a:srgbClr val="000000"/>
                </a:solidFill>
              </a:rPr>
              <a:t> = [</a:t>
            </a:r>
            <a:r>
              <a:rPr lang="en-GB" sz="1400" b="1" dirty="0" err="1" smtClean="0">
                <a:solidFill>
                  <a:srgbClr val="000000"/>
                </a:solidFill>
              </a:rPr>
              <a:t>lon_min</a:t>
            </a:r>
            <a:r>
              <a:rPr lang="en-GB" sz="1400" b="1" dirty="0" smtClean="0">
                <a:solidFill>
                  <a:srgbClr val="000000"/>
                </a:solidFill>
              </a:rPr>
              <a:t>, </a:t>
            </a:r>
            <a:r>
              <a:rPr lang="en-GB" sz="1400" b="1" dirty="0" err="1" smtClean="0">
                <a:solidFill>
                  <a:srgbClr val="000000"/>
                </a:solidFill>
              </a:rPr>
              <a:t>lon_max</a:t>
            </a:r>
            <a:r>
              <a:rPr lang="en-GB" sz="1400" b="1" dirty="0" smtClean="0">
                <a:solidFill>
                  <a:srgbClr val="000000"/>
                </a:solidFill>
              </a:rPr>
              <a:t>],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b="1" dirty="0" smtClean="0">
                <a:solidFill>
                  <a:srgbClr val="000000"/>
                </a:solidFill>
              </a:rPr>
              <a:t>	</a:t>
            </a:r>
            <a:r>
              <a:rPr lang="en-GB" sz="1400" b="1" dirty="0" err="1" smtClean="0">
                <a:solidFill>
                  <a:srgbClr val="000000"/>
                </a:solidFill>
              </a:rPr>
              <a:t>lat</a:t>
            </a:r>
            <a:r>
              <a:rPr lang="en-GB" sz="1400" b="1" dirty="0" smtClean="0">
                <a:solidFill>
                  <a:srgbClr val="000000"/>
                </a:solidFill>
              </a:rPr>
              <a:t> = [</a:t>
            </a:r>
            <a:r>
              <a:rPr lang="en-GB" sz="1400" b="1" dirty="0" err="1" smtClean="0">
                <a:solidFill>
                  <a:srgbClr val="000000"/>
                </a:solidFill>
              </a:rPr>
              <a:t>lat_min</a:t>
            </a:r>
            <a:r>
              <a:rPr lang="en-GB" sz="1400" b="1" dirty="0" smtClean="0">
                <a:solidFill>
                  <a:srgbClr val="000000"/>
                </a:solidFill>
              </a:rPr>
              <a:t>, </a:t>
            </a:r>
            <a:r>
              <a:rPr lang="en-GB" sz="1400" b="1" dirty="0" err="1" smtClean="0">
                <a:solidFill>
                  <a:srgbClr val="000000"/>
                </a:solidFill>
              </a:rPr>
              <a:t>lat_max</a:t>
            </a:r>
            <a:r>
              <a:rPr lang="en-GB" sz="1400" b="1" dirty="0" smtClean="0">
                <a:solidFill>
                  <a:srgbClr val="000000"/>
                </a:solidFill>
              </a:rPr>
              <a:t>], 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b="1" dirty="0" smtClean="0">
                <a:solidFill>
                  <a:srgbClr val="000000"/>
                </a:solidFill>
              </a:rPr>
              <a:t>	res = [</a:t>
            </a:r>
            <a:r>
              <a:rPr lang="en-GB" sz="1400" b="1" dirty="0" err="1" smtClean="0">
                <a:solidFill>
                  <a:srgbClr val="000000"/>
                </a:solidFill>
              </a:rPr>
              <a:t>lon_res</a:t>
            </a:r>
            <a:r>
              <a:rPr lang="en-GB" sz="1400" b="1" dirty="0" smtClean="0">
                <a:solidFill>
                  <a:srgbClr val="000000"/>
                </a:solidFill>
              </a:rPr>
              <a:t>, </a:t>
            </a:r>
            <a:r>
              <a:rPr lang="en-GB" sz="1400" b="1" dirty="0" err="1" smtClean="0">
                <a:solidFill>
                  <a:srgbClr val="000000"/>
                </a:solidFill>
              </a:rPr>
              <a:t>lat_res</a:t>
            </a:r>
            <a:r>
              <a:rPr lang="en-GB" sz="1400" b="1" dirty="0" smtClean="0">
                <a:solidFill>
                  <a:srgbClr val="000000"/>
                </a:solidFill>
              </a:rPr>
              <a:t>])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</a:t>
            </a:r>
            <a:r>
              <a:rPr lang="en-GB" sz="1400" dirty="0" smtClean="0">
                <a:solidFill>
                  <a:srgbClr val="000000"/>
                </a:solidFill>
              </a:rPr>
              <a:t>a regular </a:t>
            </a:r>
            <a:r>
              <a:rPr lang="en-GB" sz="1400" dirty="0" err="1" smtClean="0">
                <a:solidFill>
                  <a:srgbClr val="000000"/>
                </a:solidFill>
              </a:rPr>
              <a:t>latlon</a:t>
            </a:r>
            <a:r>
              <a:rPr lang="en-GB" sz="1400" dirty="0" smtClean="0">
                <a:solidFill>
                  <a:srgbClr val="000000"/>
                </a:solidFill>
              </a:rPr>
              <a:t> grid, with specified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 smtClean="0">
                <a:solidFill>
                  <a:srgbClr val="000000"/>
                </a:solidFill>
              </a:rPr>
              <a:t>latlon</a:t>
            </a:r>
            <a:r>
              <a:rPr lang="en-GB" sz="1400" dirty="0" smtClean="0">
                <a:solidFill>
                  <a:srgbClr val="000000"/>
                </a:solidFill>
              </a:rPr>
              <a:t> ranges and resolutions.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s.resample_grid</a:t>
            </a:r>
            <a:r>
              <a:rPr lang="en-GB" sz="1400" b="1" dirty="0" smtClean="0">
                <a:solidFill>
                  <a:srgbClr val="000000"/>
                </a:solidFill>
              </a:rPr>
              <a:t>(2)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Resample, selecting everything other </a:t>
            </a:r>
            <a:r>
              <a:rPr lang="en-GB" sz="1400" dirty="0" err="1" smtClean="0">
                <a:solidFill>
                  <a:srgbClr val="000000"/>
                </a:solidFill>
              </a:rPr>
              <a:t>lon</a:t>
            </a:r>
            <a:r>
              <a:rPr lang="en-GB" sz="1400" dirty="0" smtClean="0">
                <a:solidFill>
                  <a:srgbClr val="000000"/>
                </a:solidFill>
              </a:rPr>
              <a:t>/</a:t>
            </a:r>
            <a:r>
              <a:rPr lang="en-GB" sz="1400" dirty="0" err="1" smtClean="0">
                <a:solidFill>
                  <a:srgbClr val="000000"/>
                </a:solidFill>
              </a:rPr>
              <a:t>lat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grid cell</a:t>
            </a:r>
            <a:endParaRPr lang="en-GB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06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1048</Words>
  <Application>Microsoft Office PowerPoint</Application>
  <PresentationFormat>Custom</PresentationFormat>
  <Paragraphs>192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Adobe Gothic Std B</vt:lpstr>
      <vt:lpstr>Avenir Book</vt:lpstr>
      <vt:lpstr>Helvetica Light</vt:lpstr>
      <vt:lpstr>Source Sans Pro</vt:lpstr>
      <vt:lpstr>Source Sans Pro Light</vt:lpstr>
      <vt:lpstr>Source Sans Pro Semibold</vt:lpstr>
      <vt:lpstr>White</vt:lpstr>
      <vt:lpstr>nctoolkit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 Cheat Sheet</dc:title>
  <dc:creator>Kopacka Ian</dc:creator>
  <cp:lastModifiedBy>Robert Wilson</cp:lastModifiedBy>
  <cp:revision>98</cp:revision>
  <dcterms:modified xsi:type="dcterms:W3CDTF">2022-07-31T14:45:35Z</dcterms:modified>
</cp:coreProperties>
</file>