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3970000" cy="10795000"/>
  <p:notesSz cx="6858000" cy="9144000"/>
  <p:defaultTextStyle>
    <a:lvl1pPr algn="ctr" defTabSz="584200">
      <a:defRPr sz="3800">
        <a:latin typeface="+mn-lt"/>
        <a:ea typeface="+mn-ea"/>
        <a:cs typeface="+mn-cs"/>
        <a:sym typeface="Helvetica Light"/>
      </a:defRPr>
    </a:lvl1pPr>
    <a:lvl2pPr indent="228600" algn="ctr" defTabSz="584200">
      <a:defRPr sz="3800">
        <a:latin typeface="+mn-lt"/>
        <a:ea typeface="+mn-ea"/>
        <a:cs typeface="+mn-cs"/>
        <a:sym typeface="Helvetica Light"/>
      </a:defRPr>
    </a:lvl2pPr>
    <a:lvl3pPr indent="457200" algn="ctr" defTabSz="584200">
      <a:defRPr sz="3800">
        <a:latin typeface="+mn-lt"/>
        <a:ea typeface="+mn-ea"/>
        <a:cs typeface="+mn-cs"/>
        <a:sym typeface="Helvetica Light"/>
      </a:defRPr>
    </a:lvl3pPr>
    <a:lvl4pPr indent="685800" algn="ctr" defTabSz="584200">
      <a:defRPr sz="3800">
        <a:latin typeface="+mn-lt"/>
        <a:ea typeface="+mn-ea"/>
        <a:cs typeface="+mn-cs"/>
        <a:sym typeface="Helvetica Light"/>
      </a:defRPr>
    </a:lvl4pPr>
    <a:lvl5pPr indent="914400" algn="ctr" defTabSz="584200">
      <a:defRPr sz="3800">
        <a:latin typeface="+mn-lt"/>
        <a:ea typeface="+mn-ea"/>
        <a:cs typeface="+mn-cs"/>
        <a:sym typeface="Helvetica Light"/>
      </a:defRPr>
    </a:lvl5pPr>
    <a:lvl6pPr indent="1143000" algn="ctr" defTabSz="584200">
      <a:defRPr sz="3800">
        <a:latin typeface="+mn-lt"/>
        <a:ea typeface="+mn-ea"/>
        <a:cs typeface="+mn-cs"/>
        <a:sym typeface="Helvetica Light"/>
      </a:defRPr>
    </a:lvl6pPr>
    <a:lvl7pPr indent="1371600" algn="ctr" defTabSz="584200">
      <a:defRPr sz="3800">
        <a:latin typeface="+mn-lt"/>
        <a:ea typeface="+mn-ea"/>
        <a:cs typeface="+mn-cs"/>
        <a:sym typeface="Helvetica Light"/>
      </a:defRPr>
    </a:lvl7pPr>
    <a:lvl8pPr indent="1600200" algn="ctr" defTabSz="584200">
      <a:defRPr sz="3800">
        <a:latin typeface="+mn-lt"/>
        <a:ea typeface="+mn-ea"/>
        <a:cs typeface="+mn-cs"/>
        <a:sym typeface="Helvetica Light"/>
      </a:defRPr>
    </a:lvl8pPr>
    <a:lvl9pPr indent="1828800" algn="ctr" defTabSz="584200">
      <a:defRPr sz="3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400">
          <p15:clr>
            <a:srgbClr val="A4A3A4"/>
          </p15:clr>
        </p15:guide>
        <p15:guide id="2" pos="44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63568-CF79-5090-381E-811D5F6EB550}" v="5" dt="2024-02-06T11:10:46.504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17" autoAdjust="0"/>
    <p:restoredTop sz="94660"/>
  </p:normalViewPr>
  <p:slideViewPr>
    <p:cSldViewPr>
      <p:cViewPr>
        <p:scale>
          <a:sx n="51" d="100"/>
          <a:sy n="51" d="100"/>
        </p:scale>
        <p:origin x="1990" y="41"/>
      </p:cViewPr>
      <p:guideLst>
        <p:guide orient="horz" pos="3400"/>
        <p:guide pos="44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43886300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1pPr>
    <a:lvl2pPr indent="2286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2pPr>
    <a:lvl3pPr indent="4572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3pPr>
    <a:lvl4pPr indent="6858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4pPr>
    <a:lvl5pPr indent="9144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5pPr>
    <a:lvl6pPr indent="11430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6pPr>
    <a:lvl7pPr indent="13716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7pPr>
    <a:lvl8pPr indent="16002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8pPr>
    <a:lvl9pPr indent="18288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6600"/>
            </a:lvl1pPr>
          </a:lstStyle>
          <a:p>
            <a:pPr lvl="0">
              <a:defRPr sz="1800"/>
            </a:pPr>
            <a:r>
              <a:rPr sz="6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367392" indent="-367392">
              <a:spcBef>
                <a:spcPts val="3200"/>
              </a:spcBef>
              <a:defRPr sz="3000"/>
            </a:lvl1pPr>
            <a:lvl2pPr marL="710292" indent="-367392">
              <a:spcBef>
                <a:spcPts val="3200"/>
              </a:spcBef>
              <a:defRPr sz="3000"/>
            </a:lvl2pPr>
            <a:lvl3pPr marL="1053192" indent="-367392">
              <a:spcBef>
                <a:spcPts val="3200"/>
              </a:spcBef>
              <a:defRPr sz="3000"/>
            </a:lvl3pPr>
            <a:lvl4pPr marL="1396092" indent="-367392">
              <a:spcBef>
                <a:spcPts val="3200"/>
              </a:spcBef>
              <a:defRPr sz="3000"/>
            </a:lvl4pPr>
            <a:lvl5pPr marL="1738992" indent="-367392">
              <a:spcBef>
                <a:spcPts val="3200"/>
              </a:spcBef>
              <a:defRPr sz="3000"/>
            </a:lvl5pPr>
          </a:lstStyle>
          <a:p>
            <a:pPr lvl="0">
              <a:defRPr sz="1800"/>
            </a:pPr>
            <a:r>
              <a:rPr sz="3000"/>
              <a:t>Body Level One</a:t>
            </a:r>
          </a:p>
          <a:p>
            <a:pPr lvl="1">
              <a:defRPr sz="1800"/>
            </a:pPr>
            <a:r>
              <a:rPr sz="3000"/>
              <a:t>Body Level Two</a:t>
            </a:r>
          </a:p>
          <a:p>
            <a:pPr lvl="2">
              <a:defRPr sz="1800"/>
            </a:pPr>
            <a:r>
              <a:rPr sz="3000"/>
              <a:t>Body Level Three</a:t>
            </a:r>
          </a:p>
          <a:p>
            <a:pPr lvl="3">
              <a:defRPr sz="1800"/>
            </a:pPr>
            <a:r>
              <a:rPr sz="3000"/>
              <a:t>Body Level Four</a:t>
            </a:r>
          </a:p>
          <a:p>
            <a:pPr lvl="4">
              <a:defRPr sz="1800"/>
            </a:pPr>
            <a:r>
              <a:rPr sz="30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88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8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8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8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8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8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8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8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800">
          <a:latin typeface="+mn-lt"/>
          <a:ea typeface="+mn-ea"/>
          <a:cs typeface="+mn-cs"/>
          <a:sym typeface="Helvetica Light"/>
        </a:defRPr>
      </a:lvl9pPr>
    </p:titleStyle>
    <p:bodyStyle>
      <a:lvl1pPr marL="469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1pPr>
      <a:lvl2pPr marL="913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2pPr>
      <a:lvl3pPr marL="1358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3pPr>
      <a:lvl4pPr marL="1802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4pPr>
      <a:lvl5pPr marL="2247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5pPr>
      <a:lvl6pPr marL="2691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6pPr>
      <a:lvl7pPr marL="3136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7pPr>
      <a:lvl8pPr marL="3580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8pPr>
      <a:lvl9pPr marL="4025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277225" y="412997"/>
            <a:ext cx="3217980" cy="1168079"/>
          </a:xfrm>
          <a:prstGeom prst="rect">
            <a:avLst/>
          </a:prstGeom>
        </p:spPr>
        <p:txBody>
          <a:bodyPr/>
          <a:lstStyle/>
          <a:p>
            <a:pPr defTabSz="280415">
              <a:lnSpc>
                <a:spcPct val="80000"/>
              </a:lnSpc>
              <a:defRPr sz="1800"/>
            </a:pPr>
            <a:r>
              <a:rPr lang="en-GB" sz="2800" dirty="0" err="1">
                <a:solidFill>
                  <a:srgbClr val="53585F"/>
                </a:solidFill>
                <a:ea typeface="Adobe Gothic Std B"/>
                <a:cs typeface="Source Sans Pro Semibold"/>
                <a:sym typeface="Source Sans Pro"/>
              </a:rPr>
              <a:t>nctoolkit</a:t>
            </a:r>
            <a:r>
              <a:rPr lang="en-GB" sz="2800" dirty="0">
                <a:solidFill>
                  <a:srgbClr val="53585F"/>
                </a:solidFill>
                <a:ea typeface="Adobe Gothic Std B"/>
                <a:cs typeface="Source Sans Pro Semibold"/>
                <a:sym typeface="Source Sans Pro"/>
              </a:rPr>
              <a:t> v1.1.6</a:t>
            </a:r>
            <a:endParaRPr sz="2000" dirty="0">
              <a:solidFill>
                <a:srgbClr val="53585F"/>
              </a:solidFill>
              <a:ea typeface="Adobe Gothic Std B" pitchFamily="34" charset="-128"/>
              <a:cs typeface="Source Sans Pro Semibold"/>
              <a:sym typeface="Source Sans Pro Semibold"/>
            </a:endParaRPr>
          </a:p>
          <a:p>
            <a:pPr lvl="0" defTabSz="280415">
              <a:lnSpc>
                <a:spcPct val="90000"/>
              </a:lnSpc>
              <a:defRPr sz="1800"/>
            </a:pPr>
            <a:r>
              <a:rPr sz="1968" dirty="0">
                <a:solidFill>
                  <a:srgbClr val="53585F"/>
                </a:solidFill>
                <a:ea typeface="Adobe Gothic Std B" pitchFamily="34" charset="-128"/>
                <a:cs typeface="Source Sans Pro Light"/>
                <a:sym typeface="Source Sans Pro Light"/>
              </a:rPr>
              <a:t>Cheat Sheet </a:t>
            </a:r>
          </a:p>
        </p:txBody>
      </p:sp>
      <p:sp>
        <p:nvSpPr>
          <p:cNvPr id="79" name="Shape 43"/>
          <p:cNvSpPr/>
          <p:nvPr/>
        </p:nvSpPr>
        <p:spPr>
          <a:xfrm>
            <a:off x="242415" y="1570157"/>
            <a:ext cx="4518790" cy="248841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de-DE" sz="1400" dirty="0">
                <a:solidFill>
                  <a:srgbClr val="FFFFFF"/>
                </a:solidFill>
                <a:ea typeface="Adobe Gothic Std B" pitchFamily="34" charset="-128"/>
                <a:cs typeface="Source Sans Pro"/>
                <a:sym typeface="Source Sans Pro"/>
              </a:rPr>
              <a:t>Creating datasets</a:t>
            </a:r>
            <a:endParaRPr sz="1400" dirty="0">
              <a:solidFill>
                <a:srgbClr val="FFFFFF"/>
              </a:solidFill>
              <a:ea typeface="Adobe Gothic Std B" pitchFamily="34" charset="-128"/>
              <a:cs typeface="Source Sans Pro"/>
              <a:sym typeface="Source Sans Pr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597" y="1877369"/>
            <a:ext cx="4403519" cy="1402867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>
                <a:solidFill>
                  <a:srgbClr val="000000"/>
                </a:solidFill>
              </a:rPr>
              <a:t>ds = </a:t>
            </a:r>
            <a:r>
              <a:rPr lang="en-GB" sz="1400" b="1" dirty="0" err="1">
                <a:solidFill>
                  <a:srgbClr val="000000"/>
                </a:solidFill>
              </a:rPr>
              <a:t>nc.open_data</a:t>
            </a:r>
            <a:r>
              <a:rPr lang="en-GB" sz="1400" b="1" dirty="0">
                <a:solidFill>
                  <a:srgbClr val="000000"/>
                </a:solidFill>
              </a:rPr>
              <a:t>(foo.nc)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	Open a local file</a:t>
            </a:r>
            <a:r>
              <a:rPr kumimoji="0" lang="en-GB" sz="1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 as a dataset.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>
                <a:solidFill>
                  <a:srgbClr val="000000"/>
                </a:solidFill>
              </a:rPr>
              <a:t>ds = </a:t>
            </a:r>
            <a:r>
              <a:rPr lang="en-GB" sz="1400" b="1" dirty="0" err="1">
                <a:solidFill>
                  <a:srgbClr val="000000"/>
                </a:solidFill>
              </a:rPr>
              <a:t>nc.open_url</a:t>
            </a:r>
            <a:r>
              <a:rPr lang="en-GB" sz="1400" b="1" dirty="0">
                <a:solidFill>
                  <a:srgbClr val="000000"/>
                </a:solidFill>
              </a:rPr>
              <a:t>(‘https://foo.foo.nc’)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	Open/download a file as a dataset.</a:t>
            </a:r>
          </a:p>
          <a:p>
            <a:pPr algn="l" rtl="0" latinLnBrk="1" hangingPunct="0"/>
            <a:r>
              <a:rPr lang="en-GB" sz="1400" b="1" dirty="0">
                <a:solidFill>
                  <a:srgbClr val="000000"/>
                </a:solidFill>
              </a:rPr>
              <a:t>ds = </a:t>
            </a:r>
            <a:r>
              <a:rPr lang="en-GB" sz="1400" b="1" dirty="0" err="1">
                <a:solidFill>
                  <a:srgbClr val="000000"/>
                </a:solidFill>
              </a:rPr>
              <a:t>nc.open_thredds</a:t>
            </a:r>
            <a:r>
              <a:rPr lang="en-GB" sz="1400" b="1" dirty="0">
                <a:solidFill>
                  <a:srgbClr val="000000"/>
                </a:solidFill>
              </a:rPr>
              <a:t>(‘https://foo.foo.nc’)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Use </a:t>
            </a:r>
            <a:r>
              <a:rPr lang="en-GB" sz="1400" dirty="0" err="1">
                <a:solidFill>
                  <a:srgbClr val="000000"/>
                </a:solidFill>
              </a:rPr>
              <a:t>thredds</a:t>
            </a:r>
            <a:r>
              <a:rPr lang="en-GB" sz="1400" dirty="0">
                <a:solidFill>
                  <a:srgbClr val="000000"/>
                </a:solidFill>
              </a:rPr>
              <a:t>/</a:t>
            </a:r>
            <a:r>
              <a:rPr lang="en-GB" sz="1400" dirty="0" err="1">
                <a:solidFill>
                  <a:srgbClr val="000000"/>
                </a:solidFill>
              </a:rPr>
              <a:t>opendap</a:t>
            </a:r>
            <a:r>
              <a:rPr lang="en-GB" sz="1400" dirty="0">
                <a:solidFill>
                  <a:srgbClr val="000000"/>
                </a:solidFill>
              </a:rPr>
              <a:t> file as a dataset.</a:t>
            </a:r>
          </a:p>
        </p:txBody>
      </p:sp>
      <p:sp>
        <p:nvSpPr>
          <p:cNvPr id="70" name="Shape 43"/>
          <p:cNvSpPr/>
          <p:nvPr/>
        </p:nvSpPr>
        <p:spPr>
          <a:xfrm>
            <a:off x="172059" y="4810190"/>
            <a:ext cx="4518790" cy="248841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de-DE" sz="1400" dirty="0">
                <a:solidFill>
                  <a:srgbClr val="FFFFFF"/>
                </a:solidFill>
                <a:ea typeface="Adobe Gothic Std B" pitchFamily="34" charset="-128"/>
                <a:cs typeface="Source Sans Pro"/>
                <a:sym typeface="Source Sans Pro"/>
              </a:rPr>
              <a:t>Subsetting data</a:t>
            </a:r>
            <a:endParaRPr sz="1400" dirty="0">
              <a:solidFill>
                <a:srgbClr val="FFFFFF"/>
              </a:solidFill>
              <a:ea typeface="Adobe Gothic Std B" pitchFamily="34" charset="-128"/>
              <a:cs typeface="Source Sans Pro"/>
              <a:sym typeface="Source Sans Pro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51477" y="5189928"/>
            <a:ext cx="4403519" cy="248008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 err="1">
                <a:solidFill>
                  <a:srgbClr val="000000"/>
                </a:solidFill>
              </a:rPr>
              <a:t>ds.subset</a:t>
            </a:r>
            <a:r>
              <a:rPr lang="en-GB" sz="1400" b="1" dirty="0">
                <a:solidFill>
                  <a:srgbClr val="000000"/>
                </a:solidFill>
              </a:rPr>
              <a:t>(</a:t>
            </a:r>
            <a:r>
              <a:rPr lang="en-GB" sz="1400" b="1" dirty="0" err="1">
                <a:solidFill>
                  <a:srgbClr val="000000"/>
                </a:solidFill>
              </a:rPr>
              <a:t>lon</a:t>
            </a:r>
            <a:r>
              <a:rPr lang="en-GB" sz="1400" b="1" dirty="0">
                <a:solidFill>
                  <a:srgbClr val="000000"/>
                </a:solidFill>
              </a:rPr>
              <a:t> = [</a:t>
            </a:r>
            <a:r>
              <a:rPr lang="en-GB" sz="1400" b="1" dirty="0" err="1">
                <a:solidFill>
                  <a:srgbClr val="000000"/>
                </a:solidFill>
              </a:rPr>
              <a:t>lon_min</a:t>
            </a:r>
            <a:r>
              <a:rPr lang="en-GB" sz="1400" b="1" dirty="0">
                <a:solidFill>
                  <a:srgbClr val="000000"/>
                </a:solidFill>
              </a:rPr>
              <a:t>, </a:t>
            </a:r>
            <a:r>
              <a:rPr lang="en-GB" sz="1400" b="1" dirty="0" err="1">
                <a:solidFill>
                  <a:srgbClr val="000000"/>
                </a:solidFill>
              </a:rPr>
              <a:t>lon_max</a:t>
            </a:r>
            <a:r>
              <a:rPr lang="en-GB" sz="1400" b="1" dirty="0">
                <a:solidFill>
                  <a:srgbClr val="000000"/>
                </a:solidFill>
              </a:rPr>
              <a:t>],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>
                <a:solidFill>
                  <a:srgbClr val="000000"/>
                </a:solidFill>
              </a:rPr>
              <a:t>		</a:t>
            </a:r>
            <a:r>
              <a:rPr lang="en-GB" sz="1400" b="1" dirty="0" err="1">
                <a:solidFill>
                  <a:srgbClr val="000000"/>
                </a:solidFill>
              </a:rPr>
              <a:t>lat</a:t>
            </a:r>
            <a:r>
              <a:rPr lang="en-GB" sz="1400" b="1" dirty="0">
                <a:solidFill>
                  <a:srgbClr val="000000"/>
                </a:solidFill>
              </a:rPr>
              <a:t> = [</a:t>
            </a:r>
            <a:r>
              <a:rPr lang="en-GB" sz="1400" b="1" dirty="0" err="1">
                <a:solidFill>
                  <a:srgbClr val="000000"/>
                </a:solidFill>
              </a:rPr>
              <a:t>lat_min</a:t>
            </a:r>
            <a:r>
              <a:rPr lang="en-GB" sz="1400" b="1" dirty="0">
                <a:solidFill>
                  <a:srgbClr val="000000"/>
                </a:solidFill>
              </a:rPr>
              <a:t>, </a:t>
            </a:r>
            <a:r>
              <a:rPr lang="en-GB" sz="1400" b="1" dirty="0" err="1">
                <a:solidFill>
                  <a:srgbClr val="000000"/>
                </a:solidFill>
              </a:rPr>
              <a:t>lat_max</a:t>
            </a:r>
            <a:r>
              <a:rPr lang="en-GB" sz="1400" b="1" dirty="0">
                <a:solidFill>
                  <a:srgbClr val="000000"/>
                </a:solidFill>
              </a:rPr>
              <a:t>])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	Crop to</a:t>
            </a:r>
            <a:r>
              <a:rPr kumimoji="0" lang="en-GB" sz="1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 a </a:t>
            </a:r>
            <a:r>
              <a:rPr kumimoji="0" lang="en-GB" sz="1400" b="0" i="0" u="none" strike="noStrike" cap="none" spc="0" normalizeH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latlon</a:t>
            </a:r>
            <a:r>
              <a:rPr kumimoji="0" lang="en-GB" sz="1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 box.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 err="1">
                <a:solidFill>
                  <a:srgbClr val="000000"/>
                </a:solidFill>
              </a:rPr>
              <a:t>ds.subset</a:t>
            </a:r>
            <a:r>
              <a:rPr lang="en-GB" sz="1400" b="1" dirty="0">
                <a:solidFill>
                  <a:srgbClr val="000000"/>
                </a:solidFill>
              </a:rPr>
              <a:t>(variables = [var1, var2])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	Select a list</a:t>
            </a:r>
            <a:r>
              <a:rPr kumimoji="0" lang="en-GB" sz="1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 of variables</a:t>
            </a: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ds.subset</a:t>
            </a:r>
            <a:r>
              <a:rPr lang="en-GB" sz="1400" b="1" dirty="0">
                <a:solidFill>
                  <a:srgbClr val="000000"/>
                </a:solidFill>
              </a:rPr>
              <a:t>(years = [2000, 2001])</a:t>
            </a:r>
            <a:r>
              <a:rPr lang="en-GB" sz="1400" dirty="0">
                <a:solidFill>
                  <a:srgbClr val="000000"/>
                </a:solidFill>
              </a:rPr>
              <a:t>	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Select a list of years.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ds.subset</a:t>
            </a:r>
            <a:r>
              <a:rPr lang="en-GB" sz="1400" b="1" dirty="0">
                <a:solidFill>
                  <a:srgbClr val="000000"/>
                </a:solidFill>
              </a:rPr>
              <a:t>(months = [5, 6])</a:t>
            </a:r>
            <a:r>
              <a:rPr lang="en-GB" sz="1400" dirty="0">
                <a:solidFill>
                  <a:srgbClr val="000000"/>
                </a:solidFill>
              </a:rPr>
              <a:t>	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Select a list of years.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ds.drop</a:t>
            </a:r>
            <a:r>
              <a:rPr lang="en-GB" sz="1400" b="1" dirty="0">
                <a:solidFill>
                  <a:srgbClr val="000000"/>
                </a:solidFill>
              </a:rPr>
              <a:t>(variables = [‘var1’, ‘var2])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Remove a list of variables.</a:t>
            </a:r>
          </a:p>
        </p:txBody>
      </p:sp>
      <p:sp>
        <p:nvSpPr>
          <p:cNvPr id="72" name="Shape 43"/>
          <p:cNvSpPr/>
          <p:nvPr/>
        </p:nvSpPr>
        <p:spPr>
          <a:xfrm>
            <a:off x="251478" y="3406547"/>
            <a:ext cx="4518790" cy="248841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de-DE" sz="1400" dirty="0">
                <a:solidFill>
                  <a:srgbClr val="FFFFFF"/>
                </a:solidFill>
                <a:ea typeface="Adobe Gothic Std B" pitchFamily="34" charset="-128"/>
                <a:cs typeface="Source Sans Pro"/>
                <a:sym typeface="Source Sans Pro"/>
              </a:rPr>
              <a:t>Visualizing data</a:t>
            </a:r>
            <a:endParaRPr sz="1400" dirty="0">
              <a:solidFill>
                <a:srgbClr val="FFFFFF"/>
              </a:solidFill>
              <a:ea typeface="Adobe Gothic Std B" pitchFamily="34" charset="-128"/>
              <a:cs typeface="Source Sans Pro"/>
              <a:sym typeface="Source Sans Pro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51478" y="3739531"/>
            <a:ext cx="4403519" cy="971980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 err="1">
                <a:solidFill>
                  <a:srgbClr val="000000"/>
                </a:solidFill>
              </a:rPr>
              <a:t>ds.plot</a:t>
            </a:r>
            <a:r>
              <a:rPr lang="en-GB" sz="1400" b="1" dirty="0">
                <a:solidFill>
                  <a:srgbClr val="000000"/>
                </a:solidFill>
              </a:rPr>
              <a:t>()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	Plot all data in a dataset.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 err="1">
                <a:solidFill>
                  <a:srgbClr val="000000"/>
                </a:solidFill>
              </a:rPr>
              <a:t>ds.plot</a:t>
            </a:r>
            <a:r>
              <a:rPr lang="en-GB" sz="1400" b="1" dirty="0">
                <a:solidFill>
                  <a:srgbClr val="000000"/>
                </a:solidFill>
              </a:rPr>
              <a:t>(‘</a:t>
            </a:r>
            <a:r>
              <a:rPr lang="en-GB" sz="1400" b="1" dirty="0" err="1">
                <a:solidFill>
                  <a:srgbClr val="000000"/>
                </a:solidFill>
              </a:rPr>
              <a:t>var</a:t>
            </a:r>
            <a:r>
              <a:rPr lang="en-GB" sz="1400" b="1" dirty="0">
                <a:solidFill>
                  <a:srgbClr val="000000"/>
                </a:solidFill>
              </a:rPr>
              <a:t>’)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>
                <a:solidFill>
                  <a:srgbClr val="000000"/>
                </a:solidFill>
              </a:rPr>
              <a:t>	</a:t>
            </a:r>
            <a:r>
              <a:rPr lang="en-GB" sz="1400" dirty="0">
                <a:solidFill>
                  <a:srgbClr val="000000"/>
                </a:solidFill>
              </a:rPr>
              <a:t>Plot a specific variable.</a:t>
            </a:r>
          </a:p>
        </p:txBody>
      </p:sp>
      <p:sp>
        <p:nvSpPr>
          <p:cNvPr id="81" name="Shape 43"/>
          <p:cNvSpPr/>
          <p:nvPr/>
        </p:nvSpPr>
        <p:spPr>
          <a:xfrm>
            <a:off x="9429838" y="949932"/>
            <a:ext cx="4518790" cy="248841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de-DE" sz="1400" dirty="0">
                <a:solidFill>
                  <a:srgbClr val="FFFFFF"/>
                </a:solidFill>
                <a:ea typeface="Adobe Gothic Std B" pitchFamily="34" charset="-128"/>
                <a:cs typeface="Source Sans Pro"/>
                <a:sym typeface="Source Sans Pro"/>
              </a:rPr>
              <a:t>Temporal methods</a:t>
            </a:r>
            <a:endParaRPr sz="1400" dirty="0">
              <a:solidFill>
                <a:srgbClr val="FFFFFF"/>
              </a:solidFill>
              <a:ea typeface="Adobe Gothic Std B" pitchFamily="34" charset="-128"/>
              <a:cs typeface="Source Sans Pro"/>
              <a:sym typeface="Source Sans Pro"/>
            </a:endParaRPr>
          </a:p>
        </p:txBody>
      </p:sp>
      <p:sp>
        <p:nvSpPr>
          <p:cNvPr id="82" name="Shape 43"/>
          <p:cNvSpPr/>
          <p:nvPr/>
        </p:nvSpPr>
        <p:spPr>
          <a:xfrm>
            <a:off x="4780243" y="196885"/>
            <a:ext cx="4518790" cy="248841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de-DE" sz="1400" dirty="0">
                <a:solidFill>
                  <a:srgbClr val="FFFFFF"/>
                </a:solidFill>
                <a:ea typeface="Adobe Gothic Std B" pitchFamily="34" charset="-128"/>
                <a:cs typeface="Source Sans Pro"/>
                <a:sym typeface="Source Sans Pro"/>
              </a:rPr>
              <a:t>Exporting datasets</a:t>
            </a:r>
            <a:endParaRPr sz="1400" dirty="0">
              <a:solidFill>
                <a:srgbClr val="FFFFFF"/>
              </a:solidFill>
              <a:ea typeface="Adobe Gothic Std B" pitchFamily="34" charset="-128"/>
              <a:cs typeface="Source Sans Pro"/>
              <a:sym typeface="Source Sans Pro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831560" y="497340"/>
            <a:ext cx="4403519" cy="1402867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 err="1">
                <a:solidFill>
                  <a:srgbClr val="000000"/>
                </a:solidFill>
              </a:rPr>
              <a:t>ds.to_xarray</a:t>
            </a:r>
            <a:r>
              <a:rPr lang="en-GB" sz="1400" b="1" dirty="0">
                <a:solidFill>
                  <a:srgbClr val="000000"/>
                </a:solidFill>
              </a:rPr>
              <a:t>()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	Export as </a:t>
            </a:r>
            <a:r>
              <a:rPr kumimoji="0" lang="en-GB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xarray</a:t>
            </a: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 dataset.</a:t>
            </a:r>
            <a:endParaRPr kumimoji="0" lang="en-GB" sz="14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ds.to_dataframe</a:t>
            </a:r>
            <a:r>
              <a:rPr lang="en-GB" sz="1400" b="1" dirty="0">
                <a:solidFill>
                  <a:srgbClr val="000000"/>
                </a:solidFill>
              </a:rPr>
              <a:t>()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Export as pandas </a:t>
            </a:r>
            <a:r>
              <a:rPr lang="en-GB" sz="1400" dirty="0" err="1">
                <a:solidFill>
                  <a:srgbClr val="000000"/>
                </a:solidFill>
              </a:rPr>
              <a:t>dataframe</a:t>
            </a:r>
            <a:r>
              <a:rPr lang="en-GB" sz="1400" dirty="0">
                <a:solidFill>
                  <a:srgbClr val="000000"/>
                </a:solidFill>
              </a:rPr>
              <a:t>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ds.to_nc</a:t>
            </a:r>
            <a:r>
              <a:rPr lang="en-GB" sz="1400" b="1" dirty="0">
                <a:solidFill>
                  <a:srgbClr val="000000"/>
                </a:solidFill>
              </a:rPr>
              <a:t>(‘foo/foo.nc’)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Export as </a:t>
            </a:r>
            <a:r>
              <a:rPr lang="en-GB" sz="1400" dirty="0" err="1">
                <a:solidFill>
                  <a:srgbClr val="000000"/>
                </a:solidFill>
              </a:rPr>
              <a:t>netCDF</a:t>
            </a:r>
            <a:r>
              <a:rPr lang="en-GB" sz="1400" dirty="0">
                <a:solidFill>
                  <a:srgbClr val="000000"/>
                </a:solidFill>
              </a:rPr>
              <a:t> file.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9474639" y="1293044"/>
            <a:ext cx="4403519" cy="7219844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dirty="0">
                <a:solidFill>
                  <a:srgbClr val="000000"/>
                </a:solidFill>
              </a:rPr>
              <a:t>Temporal averaging methods require a list, which specifies the time periods to average over, the elements of which must be ‘year’, ‘month’, ‘day’. Defaults to ‘time’, i.e. an average over all time steps.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GB" sz="1400" b="1" dirty="0">
              <a:solidFill>
                <a:srgbClr val="000000"/>
              </a:solidFill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 err="1">
                <a:solidFill>
                  <a:srgbClr val="000000"/>
                </a:solidFill>
              </a:rPr>
              <a:t>ds.tmean</a:t>
            </a:r>
            <a:r>
              <a:rPr lang="en-GB" sz="1400" b="1" dirty="0">
                <a:solidFill>
                  <a:srgbClr val="000000"/>
                </a:solidFill>
              </a:rPr>
              <a:t>(‘year’)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dirty="0">
                <a:solidFill>
                  <a:srgbClr val="000000"/>
                </a:solidFill>
              </a:rPr>
              <a:t>	Calculate the annual mean.</a:t>
            </a:r>
            <a:endParaRPr kumimoji="0" lang="en-GB" sz="14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ds.tmean</a:t>
            </a:r>
            <a:r>
              <a:rPr lang="en-GB" sz="1400" b="1" dirty="0">
                <a:solidFill>
                  <a:srgbClr val="000000"/>
                </a:solidFill>
              </a:rPr>
              <a:t>([“year”, “month”])</a:t>
            </a:r>
          </a:p>
          <a:p>
            <a:pPr algn="l" rtl="0" latinLnBrk="1" hangingPunct="0"/>
            <a:r>
              <a:rPr lang="en-GB" sz="1400" b="1" dirty="0">
                <a:solidFill>
                  <a:srgbClr val="000000"/>
                </a:solidFill>
              </a:rPr>
              <a:t>	</a:t>
            </a:r>
            <a:r>
              <a:rPr lang="en-GB" sz="1400" dirty="0">
                <a:solidFill>
                  <a:srgbClr val="000000"/>
                </a:solidFill>
              </a:rPr>
              <a:t>Calculate the mean for each month in each 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year.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ds.tmin</a:t>
            </a:r>
            <a:r>
              <a:rPr lang="en-GB" sz="1400" b="1" dirty="0">
                <a:solidFill>
                  <a:srgbClr val="000000"/>
                </a:solidFill>
              </a:rPr>
              <a:t>()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Calculate the temporal minimum.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ds.tmax</a:t>
            </a:r>
            <a:r>
              <a:rPr lang="en-GB" sz="1400" b="1" dirty="0">
                <a:solidFill>
                  <a:srgbClr val="000000"/>
                </a:solidFill>
              </a:rPr>
              <a:t>()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Calculate the temporal maximum.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ds.tmedian</a:t>
            </a:r>
            <a:r>
              <a:rPr lang="en-GB" sz="1400" b="1" dirty="0">
                <a:solidFill>
                  <a:srgbClr val="000000"/>
                </a:solidFill>
              </a:rPr>
              <a:t>()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Calculate the temporal median.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ds.trange</a:t>
            </a:r>
            <a:r>
              <a:rPr lang="en-GB" sz="1400" b="1" dirty="0">
                <a:solidFill>
                  <a:srgbClr val="000000"/>
                </a:solidFill>
              </a:rPr>
              <a:t>()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Calculate the temporal range.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ds.tpercentile</a:t>
            </a:r>
            <a:r>
              <a:rPr lang="en-GB" sz="1400" b="1" dirty="0">
                <a:solidFill>
                  <a:srgbClr val="000000"/>
                </a:solidFill>
              </a:rPr>
              <a:t>(95)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Calculate the 95</a:t>
            </a:r>
            <a:r>
              <a:rPr lang="en-GB" sz="1400" baseline="30000" dirty="0">
                <a:solidFill>
                  <a:srgbClr val="000000"/>
                </a:solidFill>
              </a:rPr>
              <a:t>th</a:t>
            </a:r>
            <a:r>
              <a:rPr lang="en-GB" sz="1400" dirty="0">
                <a:solidFill>
                  <a:srgbClr val="000000"/>
                </a:solidFill>
              </a:rPr>
              <a:t> percentile.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ds.tvariance</a:t>
            </a:r>
            <a:r>
              <a:rPr lang="en-GB" sz="1400" b="1" dirty="0">
                <a:solidFill>
                  <a:srgbClr val="000000"/>
                </a:solidFill>
              </a:rPr>
              <a:t>()</a:t>
            </a:r>
            <a:endParaRPr lang="en-GB" sz="1400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Calculate the temporal variance.</a:t>
            </a:r>
          </a:p>
          <a:p>
            <a:pPr algn="l" rtl="0" latinLnBrk="1" hangingPunct="0"/>
            <a:endParaRPr lang="en-GB" sz="1400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ds.shift</a:t>
            </a:r>
            <a:r>
              <a:rPr lang="en-GB" sz="1400" b="1" dirty="0">
                <a:solidFill>
                  <a:srgbClr val="000000"/>
                </a:solidFill>
              </a:rPr>
              <a:t>(hours = -1)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Shift time back 1 hour. Other valid arguments:	‘days’, ‘months’, ‘years’.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ds.tcumsum</a:t>
            </a:r>
            <a:r>
              <a:rPr lang="en-GB" sz="1400" b="1" dirty="0">
                <a:solidFill>
                  <a:srgbClr val="000000"/>
                </a:solidFill>
              </a:rPr>
              <a:t>()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Temporal cumulative sum.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ds.first_above</a:t>
            </a:r>
            <a:r>
              <a:rPr lang="en-GB" sz="1400" b="1" dirty="0">
                <a:solidFill>
                  <a:srgbClr val="000000"/>
                </a:solidFill>
              </a:rPr>
              <a:t>(0)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Identify 1</a:t>
            </a:r>
            <a:r>
              <a:rPr lang="en-GB" sz="1400" baseline="30000" dirty="0">
                <a:solidFill>
                  <a:srgbClr val="000000"/>
                </a:solidFill>
              </a:rPr>
              <a:t>st</a:t>
            </a:r>
            <a:r>
              <a:rPr lang="en-GB" sz="1400" dirty="0">
                <a:solidFill>
                  <a:srgbClr val="000000"/>
                </a:solidFill>
              </a:rPr>
              <a:t> time step variables are positive.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ds.first_below</a:t>
            </a:r>
            <a:r>
              <a:rPr lang="en-GB" sz="1400" b="1" dirty="0">
                <a:solidFill>
                  <a:srgbClr val="000000"/>
                </a:solidFill>
              </a:rPr>
              <a:t>(0)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Identify 1</a:t>
            </a:r>
            <a:r>
              <a:rPr lang="en-GB" sz="1400" baseline="30000" dirty="0">
                <a:solidFill>
                  <a:srgbClr val="000000"/>
                </a:solidFill>
              </a:rPr>
              <a:t>st</a:t>
            </a:r>
            <a:r>
              <a:rPr lang="en-GB" sz="1400" dirty="0">
                <a:solidFill>
                  <a:srgbClr val="000000"/>
                </a:solidFill>
              </a:rPr>
              <a:t> time step variables are negative.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</a:t>
            </a:r>
          </a:p>
        </p:txBody>
      </p:sp>
      <p:sp>
        <p:nvSpPr>
          <p:cNvPr id="95" name="Shape 43"/>
          <p:cNvSpPr/>
          <p:nvPr/>
        </p:nvSpPr>
        <p:spPr>
          <a:xfrm>
            <a:off x="4770268" y="2002197"/>
            <a:ext cx="4518790" cy="248841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de-DE" sz="1400" dirty="0">
                <a:solidFill>
                  <a:srgbClr val="FFFFFF"/>
                </a:solidFill>
                <a:ea typeface="Adobe Gothic Std B" pitchFamily="34" charset="-128"/>
                <a:cs typeface="Source Sans Pro"/>
                <a:sym typeface="Source Sans Pro"/>
              </a:rPr>
              <a:t>Accessing attributes</a:t>
            </a:r>
            <a:endParaRPr sz="1400" dirty="0">
              <a:solidFill>
                <a:srgbClr val="FFFFFF"/>
              </a:solidFill>
              <a:ea typeface="Adobe Gothic Std B" pitchFamily="34" charset="-128"/>
              <a:cs typeface="Source Sans Pro"/>
              <a:sym typeface="Source Sans Pro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843265" y="2307623"/>
            <a:ext cx="4403519" cy="2695529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 err="1">
                <a:solidFill>
                  <a:srgbClr val="000000"/>
                </a:solidFill>
              </a:rPr>
              <a:t>ds.variables</a:t>
            </a:r>
            <a:endParaRPr lang="en-GB" sz="1400" b="1" dirty="0">
              <a:solidFill>
                <a:srgbClr val="000000"/>
              </a:solidFill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	List</a:t>
            </a:r>
            <a:r>
              <a:rPr kumimoji="0" lang="en-GB" sz="1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 dataset variables</a:t>
            </a: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.</a:t>
            </a:r>
            <a:endParaRPr kumimoji="0" lang="en-GB" sz="14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ds.years</a:t>
            </a:r>
            <a:endParaRPr lang="en-GB" sz="1400" b="1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List dataset years.</a:t>
            </a:r>
            <a:endParaRPr kumimoji="0" lang="en-GB" sz="14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ds.months</a:t>
            </a:r>
            <a:endParaRPr lang="en-GB" sz="1400" b="1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List dataset months.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ds.times</a:t>
            </a:r>
            <a:endParaRPr lang="en-GB" sz="1400" b="1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List dataset times.</a:t>
            </a:r>
            <a:endParaRPr kumimoji="0" lang="en-GB" sz="14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ds.size</a:t>
            </a:r>
            <a:endParaRPr lang="en-GB" sz="1400" b="1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Display dataset size.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ds.current</a:t>
            </a:r>
            <a:endParaRPr lang="en-GB" sz="1400" b="1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Display dataset files.</a:t>
            </a:r>
          </a:p>
        </p:txBody>
      </p:sp>
      <p:sp>
        <p:nvSpPr>
          <p:cNvPr id="101" name="Shape 43"/>
          <p:cNvSpPr/>
          <p:nvPr/>
        </p:nvSpPr>
        <p:spPr>
          <a:xfrm>
            <a:off x="167444" y="7786754"/>
            <a:ext cx="4518790" cy="248841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de-DE" sz="1400" dirty="0">
                <a:solidFill>
                  <a:srgbClr val="FFFFFF"/>
                </a:solidFill>
                <a:ea typeface="Adobe Gothic Std B" pitchFamily="34" charset="-128"/>
                <a:cs typeface="Source Sans Pro"/>
                <a:sym typeface="Source Sans Pro"/>
              </a:rPr>
              <a:t>Rolling methods</a:t>
            </a:r>
            <a:endParaRPr sz="1400" dirty="0">
              <a:solidFill>
                <a:srgbClr val="FFFFFF"/>
              </a:solidFill>
              <a:ea typeface="Adobe Gothic Std B" pitchFamily="34" charset="-128"/>
              <a:cs typeface="Source Sans Pro"/>
              <a:sym typeface="Source Sans Pro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33962" y="8152336"/>
            <a:ext cx="4403519" cy="2264642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dirty="0">
                <a:solidFill>
                  <a:srgbClr val="000000"/>
                </a:solidFill>
              </a:rPr>
              <a:t>Rolling methods require a window to average over.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GB" sz="1400" b="1" dirty="0">
              <a:solidFill>
                <a:srgbClr val="000000"/>
              </a:solidFill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 err="1">
                <a:solidFill>
                  <a:srgbClr val="000000"/>
                </a:solidFill>
              </a:rPr>
              <a:t>ds.rolling_mean</a:t>
            </a:r>
            <a:r>
              <a:rPr lang="en-GB" sz="1400" b="1" dirty="0">
                <a:solidFill>
                  <a:srgbClr val="000000"/>
                </a:solidFill>
              </a:rPr>
              <a:t>(20)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	Calculate rolling mean using a window of</a:t>
            </a:r>
            <a:r>
              <a:rPr kumimoji="0" lang="en-GB" sz="1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 20</a:t>
            </a: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.</a:t>
            </a:r>
            <a:endParaRPr kumimoji="0" lang="en-GB" sz="14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ds.rolling_min</a:t>
            </a:r>
            <a:r>
              <a:rPr lang="en-GB" sz="1400" b="1" dirty="0">
                <a:solidFill>
                  <a:srgbClr val="000000"/>
                </a:solidFill>
              </a:rPr>
              <a:t>(10)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Calculate rolling min using a window of 10.</a:t>
            </a:r>
            <a:endParaRPr kumimoji="0" lang="en-GB" sz="14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ds.rolling_max</a:t>
            </a:r>
            <a:r>
              <a:rPr lang="en-GB" sz="1400" b="1" dirty="0">
                <a:solidFill>
                  <a:srgbClr val="000000"/>
                </a:solidFill>
              </a:rPr>
              <a:t>(5)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Calculate rolling max using a window of 5.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ds.rolling_sum</a:t>
            </a:r>
            <a:r>
              <a:rPr lang="en-GB" sz="1400" b="1" dirty="0">
                <a:solidFill>
                  <a:srgbClr val="000000"/>
                </a:solidFill>
              </a:rPr>
              <a:t>(20)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Calculate rolling sum using a window of 20.</a:t>
            </a:r>
          </a:p>
        </p:txBody>
      </p:sp>
      <p:sp>
        <p:nvSpPr>
          <p:cNvPr id="103" name="Shape 43"/>
          <p:cNvSpPr/>
          <p:nvPr/>
        </p:nvSpPr>
        <p:spPr>
          <a:xfrm>
            <a:off x="4795921" y="5116322"/>
            <a:ext cx="4518790" cy="248841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de-DE" sz="1400" dirty="0">
                <a:solidFill>
                  <a:srgbClr val="FFFFFF"/>
                </a:solidFill>
                <a:ea typeface="Adobe Gothic Std B" pitchFamily="34" charset="-128"/>
                <a:cs typeface="Source Sans Pro"/>
                <a:sym typeface="Source Sans Pro"/>
              </a:rPr>
              <a:t>Merging methods</a:t>
            </a:r>
            <a:endParaRPr sz="1400" dirty="0">
              <a:solidFill>
                <a:srgbClr val="FFFFFF"/>
              </a:solidFill>
              <a:ea typeface="Adobe Gothic Std B" pitchFamily="34" charset="-128"/>
              <a:cs typeface="Source Sans Pro"/>
              <a:sym typeface="Source Sans Pro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840577" y="5426863"/>
            <a:ext cx="4403519" cy="971980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ds.merge</a:t>
            </a:r>
            <a:r>
              <a:rPr lang="en-GB" sz="1400" b="1" dirty="0">
                <a:solidFill>
                  <a:srgbClr val="000000"/>
                </a:solidFill>
              </a:rPr>
              <a:t>(“variables”)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Merge dataset of files with different variables.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ds.merge</a:t>
            </a:r>
            <a:r>
              <a:rPr lang="en-GB" sz="1400" b="1" dirty="0">
                <a:solidFill>
                  <a:srgbClr val="000000"/>
                </a:solidFill>
              </a:rPr>
              <a:t>(“time”)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Merge dataset of files with different </a:t>
            </a:r>
            <a:r>
              <a:rPr lang="en-GB" sz="1400" dirty="0" err="1">
                <a:solidFill>
                  <a:srgbClr val="000000"/>
                </a:solidFill>
              </a:rPr>
              <a:t>timesteps</a:t>
            </a:r>
            <a:r>
              <a:rPr lang="en-GB" sz="14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05" name="Shape 43"/>
          <p:cNvSpPr/>
          <p:nvPr/>
        </p:nvSpPr>
        <p:spPr>
          <a:xfrm>
            <a:off x="4795707" y="6599083"/>
            <a:ext cx="4518790" cy="248841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de-DE" sz="1400" dirty="0">
                <a:solidFill>
                  <a:srgbClr val="FFFFFF"/>
                </a:solidFill>
                <a:ea typeface="Adobe Gothic Std B" pitchFamily="34" charset="-128"/>
                <a:cs typeface="Source Sans Pro"/>
                <a:sym typeface="Source Sans Pro"/>
              </a:rPr>
              <a:t>Copying dataset</a:t>
            </a:r>
            <a:endParaRPr sz="1400" dirty="0">
              <a:solidFill>
                <a:srgbClr val="FFFFFF"/>
              </a:solidFill>
              <a:ea typeface="Adobe Gothic Std B" pitchFamily="34" charset="-128"/>
              <a:cs typeface="Source Sans Pro"/>
              <a:sym typeface="Source Sans Pro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887912" y="6905991"/>
            <a:ext cx="4403519" cy="541093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ds_copy</a:t>
            </a:r>
            <a:r>
              <a:rPr lang="en-GB" sz="1400" b="1" dirty="0">
                <a:solidFill>
                  <a:srgbClr val="000000"/>
                </a:solidFill>
              </a:rPr>
              <a:t> = </a:t>
            </a:r>
            <a:r>
              <a:rPr lang="en-GB" sz="1400" b="1" dirty="0" err="1">
                <a:solidFill>
                  <a:srgbClr val="000000"/>
                </a:solidFill>
              </a:rPr>
              <a:t>ds.copy</a:t>
            </a:r>
            <a:r>
              <a:rPr lang="en-GB" sz="1400" b="1" dirty="0">
                <a:solidFill>
                  <a:srgbClr val="000000"/>
                </a:solidFill>
              </a:rPr>
              <a:t>()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Copy a dataset.</a:t>
            </a:r>
          </a:p>
        </p:txBody>
      </p:sp>
      <p:sp>
        <p:nvSpPr>
          <p:cNvPr id="107" name="Shape 43"/>
          <p:cNvSpPr/>
          <p:nvPr/>
        </p:nvSpPr>
        <p:spPr>
          <a:xfrm>
            <a:off x="4827973" y="7757625"/>
            <a:ext cx="4518790" cy="248841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de-DE" sz="1400" dirty="0">
                <a:solidFill>
                  <a:srgbClr val="FFFFFF"/>
                </a:solidFill>
                <a:ea typeface="Adobe Gothic Std B" pitchFamily="34" charset="-128"/>
                <a:cs typeface="Source Sans Pro"/>
                <a:sym typeface="Source Sans Pro"/>
              </a:rPr>
              <a:t>Global settings</a:t>
            </a:r>
            <a:endParaRPr sz="1400" dirty="0">
              <a:solidFill>
                <a:srgbClr val="FFFFFF"/>
              </a:solidFill>
              <a:ea typeface="Adobe Gothic Std B" pitchFamily="34" charset="-128"/>
              <a:cs typeface="Source Sans Pro"/>
              <a:sym typeface="Source Sans Pro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885608" y="8108065"/>
            <a:ext cx="4403519" cy="2264642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nc.options</a:t>
            </a:r>
            <a:r>
              <a:rPr lang="en-GB" sz="1400" b="1" dirty="0">
                <a:solidFill>
                  <a:srgbClr val="000000"/>
                </a:solidFill>
              </a:rPr>
              <a:t>(lazy = False)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Set evaluation to eager/non-lazy.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nc.options</a:t>
            </a:r>
            <a:r>
              <a:rPr lang="en-GB" sz="1400" b="1" dirty="0">
                <a:solidFill>
                  <a:srgbClr val="000000"/>
                </a:solidFill>
              </a:rPr>
              <a:t>(</a:t>
            </a:r>
            <a:r>
              <a:rPr lang="en-GB" sz="1400" b="1" dirty="0" err="1">
                <a:solidFill>
                  <a:srgbClr val="000000"/>
                </a:solidFill>
              </a:rPr>
              <a:t>temp_dir</a:t>
            </a:r>
            <a:r>
              <a:rPr lang="en-GB" sz="1400" b="1" dirty="0">
                <a:solidFill>
                  <a:srgbClr val="000000"/>
                </a:solidFill>
              </a:rPr>
              <a:t> =‘/foo’)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Set temporary directory to use in session.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nc.options</a:t>
            </a:r>
            <a:r>
              <a:rPr lang="en-GB" sz="1400" b="1" dirty="0">
                <a:solidFill>
                  <a:srgbClr val="000000"/>
                </a:solidFill>
              </a:rPr>
              <a:t>(cores = 6)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Set number of cores to use when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processing multi-file </a:t>
            </a:r>
            <a:r>
              <a:rPr lang="en-GB" sz="1400" dirty="0" err="1">
                <a:solidFill>
                  <a:srgbClr val="000000"/>
                </a:solidFill>
              </a:rPr>
              <a:t>datsets</a:t>
            </a:r>
            <a:endParaRPr lang="en-GB" sz="1400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nc.options</a:t>
            </a:r>
            <a:r>
              <a:rPr lang="en-GB" sz="1400" b="1" dirty="0">
                <a:solidFill>
                  <a:srgbClr val="000000"/>
                </a:solidFill>
              </a:rPr>
              <a:t>(parallel = True)</a:t>
            </a:r>
            <a:endParaRPr lang="en-GB" sz="1400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Tell </a:t>
            </a:r>
            <a:r>
              <a:rPr lang="en-GB" sz="1400" dirty="0" err="1">
                <a:solidFill>
                  <a:srgbClr val="000000"/>
                </a:solidFill>
              </a:rPr>
              <a:t>nctoolkit</a:t>
            </a:r>
            <a:r>
              <a:rPr lang="en-GB" sz="1400" dirty="0">
                <a:solidFill>
                  <a:srgbClr val="000000"/>
                </a:solidFill>
              </a:rPr>
              <a:t> multiple datasets will be 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processed in parallel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B105FB4-7ECF-AEF1-8162-4237BEDA6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9665" y="9060033"/>
            <a:ext cx="3669629" cy="92294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43"/>
          <p:cNvSpPr/>
          <p:nvPr/>
        </p:nvSpPr>
        <p:spPr>
          <a:xfrm>
            <a:off x="9393574" y="6081422"/>
            <a:ext cx="4518790" cy="248841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de-DE" sz="1400" dirty="0">
                <a:solidFill>
                  <a:srgbClr val="FFFFFF"/>
                </a:solidFill>
                <a:latin typeface="Adobe Gothic Std B" pitchFamily="34" charset="-128"/>
                <a:ea typeface="Adobe Gothic Std B" pitchFamily="34" charset="-128"/>
                <a:cs typeface="Source Sans Pro"/>
                <a:sym typeface="Source Sans Pro"/>
              </a:rPr>
              <a:t>Regridding</a:t>
            </a:r>
            <a:endParaRPr sz="1400" dirty="0">
              <a:solidFill>
                <a:srgbClr val="FFFFFF"/>
              </a:solidFill>
              <a:latin typeface="Adobe Gothic Std B" pitchFamily="34" charset="-128"/>
              <a:ea typeface="Adobe Gothic Std B" pitchFamily="34" charset="-128"/>
              <a:cs typeface="Source Sans Pro"/>
              <a:sym typeface="Source Sans Pr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99352" y="4170237"/>
            <a:ext cx="8939722" cy="183375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New variables can be created using the assign method. This requires a lambda function. Operations are carried out per-grid-cell and </a:t>
            </a:r>
            <a:r>
              <a:rPr lang="en-GB" sz="1400" dirty="0" err="1">
                <a:solidFill>
                  <a:srgbClr val="000000"/>
                </a:solidFill>
              </a:rPr>
              <a:t>timestep</a:t>
            </a:r>
            <a:r>
              <a:rPr lang="en-GB" sz="1400" dirty="0">
                <a:solidFill>
                  <a:srgbClr val="000000"/>
                </a:solidFill>
              </a:rPr>
              <a:t>.</a:t>
            </a:r>
          </a:p>
          <a:p>
            <a:pPr algn="l" rtl="0" latinLnBrk="1" hangingPunct="0"/>
            <a:endParaRPr lang="en-GB" sz="1400" b="1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ds.assign</a:t>
            </a:r>
            <a:r>
              <a:rPr lang="en-GB" sz="1400" b="1" dirty="0">
                <a:solidFill>
                  <a:srgbClr val="000000"/>
                </a:solidFill>
              </a:rPr>
              <a:t>(new = lambda x: </a:t>
            </a:r>
            <a:r>
              <a:rPr lang="en-GB" sz="1400" b="1" dirty="0" err="1">
                <a:solidFill>
                  <a:srgbClr val="000000"/>
                </a:solidFill>
              </a:rPr>
              <a:t>x.old</a:t>
            </a:r>
            <a:r>
              <a:rPr lang="en-GB" sz="1400" b="1" dirty="0">
                <a:solidFill>
                  <a:srgbClr val="000000"/>
                </a:solidFill>
              </a:rPr>
              <a:t> + 10)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Calculate a new variable, which is just an old one plus 10.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ds.assign</a:t>
            </a:r>
            <a:r>
              <a:rPr lang="en-GB" sz="1400" b="1" dirty="0">
                <a:solidFill>
                  <a:srgbClr val="000000"/>
                </a:solidFill>
              </a:rPr>
              <a:t>(new = lambda x: </a:t>
            </a:r>
            <a:r>
              <a:rPr lang="en-GB" sz="1400" b="1" dirty="0" err="1">
                <a:solidFill>
                  <a:srgbClr val="000000"/>
                </a:solidFill>
              </a:rPr>
              <a:t>x.old</a:t>
            </a:r>
            <a:r>
              <a:rPr lang="en-GB" sz="1400" b="1" dirty="0">
                <a:solidFill>
                  <a:srgbClr val="000000"/>
                </a:solidFill>
              </a:rPr>
              <a:t> &gt; </a:t>
            </a:r>
            <a:r>
              <a:rPr lang="en-GB" sz="1400" b="1" dirty="0" err="1">
                <a:solidFill>
                  <a:srgbClr val="000000"/>
                </a:solidFill>
              </a:rPr>
              <a:t>spatial_mean</a:t>
            </a:r>
            <a:r>
              <a:rPr lang="en-GB" sz="1400" b="1" dirty="0">
                <a:solidFill>
                  <a:srgbClr val="000000"/>
                </a:solidFill>
              </a:rPr>
              <a:t>(</a:t>
            </a:r>
            <a:r>
              <a:rPr lang="en-GB" sz="1400" b="1" dirty="0" err="1">
                <a:solidFill>
                  <a:srgbClr val="000000"/>
                </a:solidFill>
              </a:rPr>
              <a:t>x.old</a:t>
            </a:r>
            <a:r>
              <a:rPr lang="en-GB" sz="1400" b="1" dirty="0">
                <a:solidFill>
                  <a:srgbClr val="000000"/>
                </a:solidFill>
              </a:rPr>
              <a:t>))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Create a variable which identifies if a grid cell is higher than the spatial mean.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For more examples see the </a:t>
            </a:r>
            <a:r>
              <a:rPr lang="en-GB" sz="1400" dirty="0" err="1">
                <a:solidFill>
                  <a:srgbClr val="000000"/>
                </a:solidFill>
              </a:rPr>
              <a:t>nctoolkit</a:t>
            </a:r>
            <a:r>
              <a:rPr lang="en-GB" sz="1400" dirty="0">
                <a:solidFill>
                  <a:srgbClr val="000000"/>
                </a:solidFill>
              </a:rPr>
              <a:t> website.</a:t>
            </a:r>
          </a:p>
        </p:txBody>
      </p:sp>
      <p:sp>
        <p:nvSpPr>
          <p:cNvPr id="19" name="Shape 43"/>
          <p:cNvSpPr/>
          <p:nvPr/>
        </p:nvSpPr>
        <p:spPr>
          <a:xfrm>
            <a:off x="181317" y="333671"/>
            <a:ext cx="4518790" cy="248841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de-DE" sz="1400" dirty="0">
                <a:solidFill>
                  <a:srgbClr val="FFFFFF"/>
                </a:solidFill>
                <a:latin typeface="Adobe Gothic Std B" pitchFamily="34" charset="-128"/>
                <a:ea typeface="Adobe Gothic Std B" pitchFamily="34" charset="-128"/>
                <a:cs typeface="Source Sans Pro"/>
                <a:sym typeface="Source Sans Pro"/>
              </a:rPr>
              <a:t>Vertical methods</a:t>
            </a:r>
            <a:endParaRPr sz="1400" dirty="0">
              <a:solidFill>
                <a:srgbClr val="FFFFFF"/>
              </a:solidFill>
              <a:latin typeface="Adobe Gothic Std B" pitchFamily="34" charset="-128"/>
              <a:ea typeface="Adobe Gothic Std B" pitchFamily="34" charset="-128"/>
              <a:cs typeface="Source Sans Pro"/>
              <a:sym typeface="Source Sans Pro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3570" y="651132"/>
            <a:ext cx="4403519" cy="2695529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 err="1">
                <a:solidFill>
                  <a:srgbClr val="000000"/>
                </a:solidFill>
              </a:rPr>
              <a:t>ds.vertical_mean</a:t>
            </a:r>
            <a:r>
              <a:rPr lang="en-GB" sz="1400" b="1" dirty="0">
                <a:solidFill>
                  <a:srgbClr val="000000"/>
                </a:solidFill>
              </a:rPr>
              <a:t>()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dirty="0">
                <a:solidFill>
                  <a:srgbClr val="000000"/>
                </a:solidFill>
              </a:rPr>
              <a:t>	</a:t>
            </a: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Calculate vertical mean per grid-cell</a:t>
            </a:r>
            <a:r>
              <a:rPr kumimoji="0" lang="en-GB" sz="1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ds.vertical_min</a:t>
            </a:r>
            <a:r>
              <a:rPr lang="en-GB" sz="1400" b="1" dirty="0">
                <a:solidFill>
                  <a:srgbClr val="000000"/>
                </a:solidFill>
              </a:rPr>
              <a:t>()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Calculate vertical minimum per grid-cell.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ds.vertical_max</a:t>
            </a:r>
            <a:r>
              <a:rPr lang="en-GB" sz="1400" b="1" dirty="0">
                <a:solidFill>
                  <a:srgbClr val="000000"/>
                </a:solidFill>
              </a:rPr>
              <a:t>()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Calculate vertical maximum per grid-cell.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ds.top</a:t>
            </a:r>
            <a:r>
              <a:rPr lang="en-GB" sz="1400" b="1" dirty="0">
                <a:solidFill>
                  <a:srgbClr val="000000"/>
                </a:solidFill>
              </a:rPr>
              <a:t>()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Extract the top-cell, e.g. the sea-surface.</a:t>
            </a:r>
          </a:p>
          <a:p>
            <a:pPr algn="l"/>
            <a:r>
              <a:rPr lang="en-GB" sz="1400" b="1" dirty="0" err="1">
                <a:solidFill>
                  <a:srgbClr val="000000"/>
                </a:solidFill>
              </a:rPr>
              <a:t>ds.bottom</a:t>
            </a:r>
            <a:r>
              <a:rPr lang="en-GB" sz="1400" b="1" dirty="0">
                <a:solidFill>
                  <a:srgbClr val="000000"/>
                </a:solidFill>
              </a:rPr>
              <a:t>()</a:t>
            </a:r>
          </a:p>
          <a:p>
            <a:pPr algn="l"/>
            <a:r>
              <a:rPr lang="en-GB" sz="1400" dirty="0">
                <a:solidFill>
                  <a:srgbClr val="000000"/>
                </a:solidFill>
              </a:rPr>
              <a:t>            Extract the bottom cell.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ds.vertical_interp</a:t>
            </a:r>
            <a:r>
              <a:rPr lang="en-GB" sz="1400" b="1" dirty="0">
                <a:solidFill>
                  <a:srgbClr val="000000"/>
                </a:solidFill>
              </a:rPr>
              <a:t>([10, 20,30])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Interpolate to a list of vertical depths.</a:t>
            </a:r>
          </a:p>
        </p:txBody>
      </p:sp>
      <p:sp>
        <p:nvSpPr>
          <p:cNvPr id="24" name="Shape 43"/>
          <p:cNvSpPr/>
          <p:nvPr/>
        </p:nvSpPr>
        <p:spPr>
          <a:xfrm>
            <a:off x="9412058" y="333671"/>
            <a:ext cx="4518790" cy="248841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de-DE" sz="1400" dirty="0">
                <a:solidFill>
                  <a:srgbClr val="FFFFFF"/>
                </a:solidFill>
                <a:latin typeface="Adobe Gothic Std B" pitchFamily="34" charset="-128"/>
                <a:ea typeface="Adobe Gothic Std B" pitchFamily="34" charset="-128"/>
                <a:cs typeface="Source Sans Pro"/>
                <a:sym typeface="Source Sans Pro"/>
              </a:rPr>
              <a:t>Random hacks</a:t>
            </a:r>
            <a:endParaRPr sz="1400" dirty="0">
              <a:solidFill>
                <a:srgbClr val="FFFFFF"/>
              </a:solidFill>
              <a:latin typeface="Adobe Gothic Std B" pitchFamily="34" charset="-128"/>
              <a:ea typeface="Adobe Gothic Std B" pitchFamily="34" charset="-128"/>
              <a:cs typeface="Source Sans Pro"/>
              <a:sym typeface="Source Sans Pro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451210" y="668506"/>
            <a:ext cx="4403519" cy="2695529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l" rtl="0" latinLnBrk="1" hangingPunct="0"/>
            <a:r>
              <a:rPr lang="en-GB" sz="1400" b="1" dirty="0">
                <a:solidFill>
                  <a:srgbClr val="000000"/>
                </a:solidFill>
              </a:rPr>
              <a:t>ds.zip()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Zip dataset files.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ds.format</a:t>
            </a:r>
            <a:r>
              <a:rPr lang="en-GB" sz="1400" b="1" dirty="0">
                <a:solidFill>
                  <a:srgbClr val="000000"/>
                </a:solidFill>
              </a:rPr>
              <a:t>(‘nc4’)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Change </a:t>
            </a:r>
            <a:r>
              <a:rPr lang="en-GB" sz="1400" dirty="0" err="1">
                <a:solidFill>
                  <a:srgbClr val="000000"/>
                </a:solidFill>
              </a:rPr>
              <a:t>netCDF</a:t>
            </a:r>
            <a:r>
              <a:rPr lang="en-GB" sz="1400" dirty="0">
                <a:solidFill>
                  <a:srgbClr val="000000"/>
                </a:solidFill>
              </a:rPr>
              <a:t> format of dataset files.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ds.as_missing</a:t>
            </a:r>
            <a:r>
              <a:rPr lang="en-GB" sz="1400" b="1" dirty="0">
                <a:solidFill>
                  <a:srgbClr val="000000"/>
                </a:solidFill>
              </a:rPr>
              <a:t>([0, 100])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Set values within a range to missing.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ds.rename</a:t>
            </a:r>
            <a:r>
              <a:rPr lang="en-GB" sz="1400" b="1" dirty="0">
                <a:solidFill>
                  <a:srgbClr val="000000"/>
                </a:solidFill>
              </a:rPr>
              <a:t>({‘old_foo’:’</a:t>
            </a:r>
            <a:r>
              <a:rPr lang="en-GB" sz="1400" b="1" dirty="0" err="1">
                <a:solidFill>
                  <a:srgbClr val="000000"/>
                </a:solidFill>
              </a:rPr>
              <a:t>new_foo</a:t>
            </a:r>
            <a:r>
              <a:rPr lang="en-GB" sz="1400" b="1" dirty="0">
                <a:solidFill>
                  <a:srgbClr val="000000"/>
                </a:solidFill>
              </a:rPr>
              <a:t>’)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Change the name of a variable.</a:t>
            </a:r>
            <a:endParaRPr lang="en-GB" sz="1400" b="1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ds.set_units</a:t>
            </a:r>
            <a:r>
              <a:rPr lang="en-GB" sz="1400" b="1" dirty="0">
                <a:solidFill>
                  <a:srgbClr val="000000"/>
                </a:solidFill>
              </a:rPr>
              <a:t>({‘</a:t>
            </a:r>
            <a:r>
              <a:rPr lang="en-GB" sz="1400" b="1" dirty="0" err="1">
                <a:solidFill>
                  <a:srgbClr val="000000"/>
                </a:solidFill>
              </a:rPr>
              <a:t>var</a:t>
            </a:r>
            <a:r>
              <a:rPr lang="en-GB" sz="1400" b="1" dirty="0">
                <a:solidFill>
                  <a:srgbClr val="000000"/>
                </a:solidFill>
              </a:rPr>
              <a:t>’:’foo/s’)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Set the units for a variable.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ds.set_longnames</a:t>
            </a:r>
            <a:r>
              <a:rPr lang="en-GB" sz="1400" b="1" dirty="0">
                <a:solidFill>
                  <a:srgbClr val="000000"/>
                </a:solidFill>
              </a:rPr>
              <a:t>({‘</a:t>
            </a:r>
            <a:r>
              <a:rPr lang="en-GB" sz="1400" b="1" dirty="0" err="1">
                <a:solidFill>
                  <a:srgbClr val="000000"/>
                </a:solidFill>
              </a:rPr>
              <a:t>foo’:’a</a:t>
            </a:r>
            <a:r>
              <a:rPr lang="en-GB" sz="1400" b="1" dirty="0">
                <a:solidFill>
                  <a:srgbClr val="000000"/>
                </a:solidFill>
              </a:rPr>
              <a:t> long foo’)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Set the long names for variables.</a:t>
            </a:r>
          </a:p>
        </p:txBody>
      </p:sp>
      <p:sp>
        <p:nvSpPr>
          <p:cNvPr id="26" name="Shape 43"/>
          <p:cNvSpPr/>
          <p:nvPr/>
        </p:nvSpPr>
        <p:spPr>
          <a:xfrm>
            <a:off x="4851935" y="3795418"/>
            <a:ext cx="9040590" cy="321281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de-DE" sz="1400" dirty="0">
                <a:solidFill>
                  <a:srgbClr val="FFFFFF"/>
                </a:solidFill>
                <a:latin typeface="Adobe Gothic Std B" pitchFamily="34" charset="-128"/>
                <a:ea typeface="Adobe Gothic Std B" pitchFamily="34" charset="-128"/>
                <a:cs typeface="Source Sans Pro"/>
                <a:sym typeface="Source Sans Pro"/>
              </a:rPr>
              <a:t>Creating variables</a:t>
            </a:r>
            <a:endParaRPr sz="1400" dirty="0">
              <a:solidFill>
                <a:srgbClr val="FFFFFF"/>
              </a:solidFill>
              <a:latin typeface="Adobe Gothic Std B" pitchFamily="34" charset="-128"/>
              <a:ea typeface="Adobe Gothic Std B" pitchFamily="34" charset="-128"/>
              <a:cs typeface="Source Sans Pro"/>
              <a:sym typeface="Source Sans Pro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50884" y="653356"/>
            <a:ext cx="4403519" cy="3126416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Spatial methods are calculated per time-step</a:t>
            </a:r>
          </a:p>
          <a:p>
            <a:pPr algn="l" rtl="0" latinLnBrk="1" hangingPunct="0"/>
            <a:endParaRPr lang="en-GB" sz="1400" b="1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ds.spatial_mean</a:t>
            </a:r>
            <a:r>
              <a:rPr lang="en-GB" sz="1400" b="1" dirty="0">
                <a:solidFill>
                  <a:srgbClr val="000000"/>
                </a:solidFill>
              </a:rPr>
              <a:t>()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Calculate the spatial mean.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ds.spatial_min</a:t>
            </a:r>
            <a:r>
              <a:rPr lang="en-GB" sz="1400" b="1" dirty="0">
                <a:solidFill>
                  <a:srgbClr val="000000"/>
                </a:solidFill>
              </a:rPr>
              <a:t>()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Calculate the spatial minimum.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ds.spatial_max</a:t>
            </a:r>
            <a:r>
              <a:rPr lang="en-GB" sz="1400" b="1" dirty="0">
                <a:solidFill>
                  <a:srgbClr val="000000"/>
                </a:solidFill>
              </a:rPr>
              <a:t>()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Calculate the spatial maximum.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ds.spatial_sum</a:t>
            </a:r>
            <a:r>
              <a:rPr lang="en-GB" sz="1400" b="1" dirty="0">
                <a:solidFill>
                  <a:srgbClr val="000000"/>
                </a:solidFill>
              </a:rPr>
              <a:t>()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Calculate the spatial sum.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ds.zonal_mean</a:t>
            </a:r>
            <a:r>
              <a:rPr lang="en-GB" sz="1400" b="1" dirty="0">
                <a:solidFill>
                  <a:srgbClr val="000000"/>
                </a:solidFill>
              </a:rPr>
              <a:t>()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Calculate the zonal mean.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ds.meridonial_mean</a:t>
            </a:r>
            <a:r>
              <a:rPr lang="en-GB" sz="1400" b="1" dirty="0">
                <a:solidFill>
                  <a:srgbClr val="000000"/>
                </a:solidFill>
              </a:rPr>
              <a:t>()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Calculate the </a:t>
            </a:r>
            <a:r>
              <a:rPr lang="en-GB" sz="1400" dirty="0" err="1">
                <a:solidFill>
                  <a:srgbClr val="000000"/>
                </a:solidFill>
              </a:rPr>
              <a:t>meridonial</a:t>
            </a:r>
            <a:r>
              <a:rPr lang="en-GB" sz="1400" dirty="0">
                <a:solidFill>
                  <a:srgbClr val="000000"/>
                </a:solidFill>
              </a:rPr>
              <a:t> mean.</a:t>
            </a:r>
          </a:p>
        </p:txBody>
      </p:sp>
      <p:sp>
        <p:nvSpPr>
          <p:cNvPr id="28" name="Shape 43"/>
          <p:cNvSpPr/>
          <p:nvPr/>
        </p:nvSpPr>
        <p:spPr>
          <a:xfrm>
            <a:off x="176759" y="3423532"/>
            <a:ext cx="4518790" cy="248841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de-DE" sz="1400" dirty="0">
                <a:solidFill>
                  <a:srgbClr val="FFFFFF"/>
                </a:solidFill>
                <a:latin typeface="Adobe Gothic Std B" pitchFamily="34" charset="-128"/>
                <a:ea typeface="Adobe Gothic Std B" pitchFamily="34" charset="-128"/>
                <a:cs typeface="Source Sans Pro"/>
                <a:sym typeface="Source Sans Pro"/>
              </a:rPr>
              <a:t>Ensemble methods</a:t>
            </a:r>
            <a:endParaRPr sz="1400" dirty="0">
              <a:solidFill>
                <a:srgbClr val="FFFFFF"/>
              </a:solidFill>
              <a:latin typeface="Adobe Gothic Std B" pitchFamily="34" charset="-128"/>
              <a:ea typeface="Adobe Gothic Std B" pitchFamily="34" charset="-128"/>
              <a:cs typeface="Source Sans Pro"/>
              <a:sym typeface="Source Sans Pro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5649" y="3792899"/>
            <a:ext cx="4403519" cy="2695529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dirty="0">
                <a:solidFill>
                  <a:srgbClr val="000000"/>
                </a:solidFill>
              </a:rPr>
              <a:t>Ensemble methods allow the comparison of files with the same </a:t>
            </a:r>
            <a:r>
              <a:rPr lang="en-GB" sz="1400" dirty="0" err="1">
                <a:solidFill>
                  <a:srgbClr val="000000"/>
                </a:solidFill>
              </a:rPr>
              <a:t>timesteps</a:t>
            </a:r>
            <a:r>
              <a:rPr lang="en-GB" sz="1400" dirty="0">
                <a:solidFill>
                  <a:srgbClr val="000000"/>
                </a:solidFill>
              </a:rPr>
              <a:t> and grid. Calculations are done per-grid-cell.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>
                <a:solidFill>
                  <a:srgbClr val="000000"/>
                </a:solidFill>
              </a:rPr>
              <a:t> 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 err="1">
                <a:solidFill>
                  <a:srgbClr val="000000"/>
                </a:solidFill>
              </a:rPr>
              <a:t>ds.ensemble_mean</a:t>
            </a:r>
            <a:r>
              <a:rPr lang="en-GB" sz="1400" b="1" dirty="0">
                <a:solidFill>
                  <a:srgbClr val="000000"/>
                </a:solidFill>
              </a:rPr>
              <a:t>()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dirty="0">
                <a:solidFill>
                  <a:srgbClr val="000000"/>
                </a:solidFill>
              </a:rPr>
              <a:t>	</a:t>
            </a: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Calculate mean across an</a:t>
            </a:r>
            <a:r>
              <a:rPr kumimoji="0" lang="en-GB" sz="1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 ensemble.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ds.ensemble_max</a:t>
            </a:r>
            <a:r>
              <a:rPr lang="en-GB" sz="1400" b="1" dirty="0">
                <a:solidFill>
                  <a:srgbClr val="000000"/>
                </a:solidFill>
              </a:rPr>
              <a:t>()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Calculate maximum across an ensemble.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ds.ensemble_min</a:t>
            </a:r>
            <a:r>
              <a:rPr lang="en-GB" sz="1400" b="1" dirty="0">
                <a:solidFill>
                  <a:srgbClr val="000000"/>
                </a:solidFill>
              </a:rPr>
              <a:t>()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Calculate minimum across an ensemble.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ds.ensemble_range</a:t>
            </a:r>
            <a:r>
              <a:rPr lang="en-GB" sz="1400" b="1" dirty="0">
                <a:solidFill>
                  <a:srgbClr val="000000"/>
                </a:solidFill>
              </a:rPr>
              <a:t>()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Calculate range across an ensemble.</a:t>
            </a:r>
            <a:endParaRPr kumimoji="0" lang="en-GB" sz="14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31" name="Shape 43"/>
          <p:cNvSpPr/>
          <p:nvPr/>
        </p:nvSpPr>
        <p:spPr>
          <a:xfrm>
            <a:off x="4835613" y="321916"/>
            <a:ext cx="4518790" cy="248841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de-DE" sz="1400" dirty="0">
                <a:solidFill>
                  <a:srgbClr val="FFFFFF"/>
                </a:solidFill>
                <a:latin typeface="Adobe Gothic Std B" pitchFamily="34" charset="-128"/>
                <a:ea typeface="Adobe Gothic Std B" pitchFamily="34" charset="-128"/>
                <a:cs typeface="Source Sans Pro"/>
                <a:sym typeface="Source Sans Pro"/>
              </a:rPr>
              <a:t>Spatial methods</a:t>
            </a:r>
            <a:endParaRPr sz="1400" dirty="0">
              <a:solidFill>
                <a:srgbClr val="FFFFFF"/>
              </a:solidFill>
              <a:latin typeface="Adobe Gothic Std B" pitchFamily="34" charset="-128"/>
              <a:ea typeface="Adobe Gothic Std B" pitchFamily="34" charset="-128"/>
              <a:cs typeface="Source Sans Pro"/>
              <a:sym typeface="Source Sans Pro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25119" y="6420258"/>
            <a:ext cx="4403519" cy="3772747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Multi-dataset methods let you add/subtract dataset from others so long as their grids and timesteps are compatible. Calculations carried out per-timestep and grid cell</a:t>
            </a:r>
          </a:p>
          <a:p>
            <a:pPr algn="l" rtl="0" latinLnBrk="1" hangingPunct="0"/>
            <a:endParaRPr lang="en-GB" sz="1400" b="1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b="1" dirty="0">
                <a:solidFill>
                  <a:srgbClr val="000000"/>
                </a:solidFill>
              </a:rPr>
              <a:t>ds + ds1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Add one dataset to another.</a:t>
            </a:r>
          </a:p>
          <a:p>
            <a:pPr algn="l" rtl="0" latinLnBrk="1" hangingPunct="0"/>
            <a:r>
              <a:rPr lang="en-GB" sz="1400" b="1" dirty="0">
                <a:solidFill>
                  <a:srgbClr val="000000"/>
                </a:solidFill>
              </a:rPr>
              <a:t>ds - ds1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Subtract one dataset from another.</a:t>
            </a:r>
          </a:p>
          <a:p>
            <a:pPr algn="l" rtl="0" latinLnBrk="1" hangingPunct="0"/>
            <a:r>
              <a:rPr lang="en-GB" sz="1400" b="1" dirty="0">
                <a:solidFill>
                  <a:srgbClr val="000000"/>
                </a:solidFill>
              </a:rPr>
              <a:t>ds * ds1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Multiply a dataset by another.</a:t>
            </a:r>
          </a:p>
          <a:p>
            <a:pPr algn="l" rtl="0" latinLnBrk="1" hangingPunct="0"/>
            <a:r>
              <a:rPr lang="en-GB" sz="1400" b="1" dirty="0">
                <a:solidFill>
                  <a:srgbClr val="000000"/>
                </a:solidFill>
              </a:rPr>
              <a:t>ds / ds1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Divide a dataset by another.</a:t>
            </a:r>
          </a:p>
          <a:p>
            <a:pPr algn="l" rtl="0" latinLnBrk="1" hangingPunct="0"/>
            <a:r>
              <a:rPr lang="en-GB" sz="1400" b="1" dirty="0">
                <a:solidFill>
                  <a:srgbClr val="000000"/>
                </a:solidFill>
              </a:rPr>
              <a:t>ds &gt; ds1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Do a dataset’s values exceed another’s?</a:t>
            </a:r>
          </a:p>
          <a:p>
            <a:pPr algn="l" rtl="0" latinLnBrk="1" hangingPunct="0"/>
            <a:r>
              <a:rPr lang="en-GB" sz="1400" b="1" dirty="0">
                <a:solidFill>
                  <a:srgbClr val="000000"/>
                </a:solidFill>
              </a:rPr>
              <a:t>ds &lt; ds1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Are a dataset’s values less than another’s?</a:t>
            </a:r>
          </a:p>
          <a:p>
            <a:pPr algn="l" rtl="0" latinLnBrk="1" hangingPunct="0"/>
            <a:endParaRPr lang="en-GB" sz="1400" dirty="0">
              <a:solidFill>
                <a:srgbClr val="000000"/>
              </a:solidFill>
            </a:endParaRPr>
          </a:p>
        </p:txBody>
      </p:sp>
      <p:sp>
        <p:nvSpPr>
          <p:cNvPr id="33" name="Shape 43"/>
          <p:cNvSpPr/>
          <p:nvPr/>
        </p:nvSpPr>
        <p:spPr>
          <a:xfrm>
            <a:off x="4818135" y="6081422"/>
            <a:ext cx="4518790" cy="248841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de-DE" sz="1400" dirty="0">
                <a:solidFill>
                  <a:srgbClr val="FFFFFF"/>
                </a:solidFill>
                <a:latin typeface="Adobe Gothic Std B" pitchFamily="34" charset="-128"/>
                <a:ea typeface="Adobe Gothic Std B" pitchFamily="34" charset="-128"/>
                <a:cs typeface="Source Sans Pro"/>
                <a:sym typeface="Source Sans Pro"/>
              </a:rPr>
              <a:t>Multi-dataset methods</a:t>
            </a:r>
            <a:endParaRPr sz="1400" dirty="0">
              <a:solidFill>
                <a:srgbClr val="FFFFFF"/>
              </a:solidFill>
              <a:latin typeface="Adobe Gothic Std B" pitchFamily="34" charset="-128"/>
              <a:ea typeface="Adobe Gothic Std B" pitchFamily="34" charset="-128"/>
              <a:cs typeface="Source Sans Pro"/>
              <a:sym typeface="Source Sans Pro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451209" y="6386537"/>
            <a:ext cx="4403519" cy="2695529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ds.regrid</a:t>
            </a:r>
            <a:r>
              <a:rPr lang="en-GB" sz="1400" b="1" dirty="0">
                <a:solidFill>
                  <a:srgbClr val="000000"/>
                </a:solidFill>
              </a:rPr>
              <a:t>(‘foo.nc’)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</a:t>
            </a:r>
            <a:r>
              <a:rPr lang="en-GB" sz="1400" dirty="0" err="1">
                <a:solidFill>
                  <a:srgbClr val="000000"/>
                </a:solidFill>
              </a:rPr>
              <a:t>Regrid</a:t>
            </a:r>
            <a:r>
              <a:rPr lang="en-GB" sz="1400" dirty="0">
                <a:solidFill>
                  <a:srgbClr val="000000"/>
                </a:solidFill>
              </a:rPr>
              <a:t> to a file’s grid.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ds.regrid</a:t>
            </a:r>
            <a:r>
              <a:rPr lang="en-GB" sz="1400" b="1" dirty="0">
                <a:solidFill>
                  <a:srgbClr val="000000"/>
                </a:solidFill>
              </a:rPr>
              <a:t>(ds2)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</a:t>
            </a:r>
            <a:r>
              <a:rPr lang="en-GB" sz="1400" dirty="0" err="1">
                <a:solidFill>
                  <a:srgbClr val="000000"/>
                </a:solidFill>
              </a:rPr>
              <a:t>Regrid</a:t>
            </a:r>
            <a:r>
              <a:rPr lang="en-GB" sz="1400" dirty="0">
                <a:solidFill>
                  <a:srgbClr val="000000"/>
                </a:solidFill>
              </a:rPr>
              <a:t> to another dataset’s grid.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ds.to_latlon</a:t>
            </a:r>
            <a:r>
              <a:rPr lang="en-GB" sz="1400" b="1" dirty="0">
                <a:solidFill>
                  <a:srgbClr val="000000"/>
                </a:solidFill>
              </a:rPr>
              <a:t>(</a:t>
            </a:r>
            <a:r>
              <a:rPr lang="en-GB" sz="1400" b="1" dirty="0" err="1">
                <a:solidFill>
                  <a:srgbClr val="000000"/>
                </a:solidFill>
              </a:rPr>
              <a:t>lon</a:t>
            </a:r>
            <a:r>
              <a:rPr lang="en-GB" sz="1400" b="1" dirty="0">
                <a:solidFill>
                  <a:srgbClr val="000000"/>
                </a:solidFill>
              </a:rPr>
              <a:t> = [</a:t>
            </a:r>
            <a:r>
              <a:rPr lang="en-GB" sz="1400" b="1" dirty="0" err="1">
                <a:solidFill>
                  <a:srgbClr val="000000"/>
                </a:solidFill>
              </a:rPr>
              <a:t>lon_min</a:t>
            </a:r>
            <a:r>
              <a:rPr lang="en-GB" sz="1400" b="1" dirty="0">
                <a:solidFill>
                  <a:srgbClr val="000000"/>
                </a:solidFill>
              </a:rPr>
              <a:t>, </a:t>
            </a:r>
            <a:r>
              <a:rPr lang="en-GB" sz="1400" b="1" dirty="0" err="1">
                <a:solidFill>
                  <a:srgbClr val="000000"/>
                </a:solidFill>
              </a:rPr>
              <a:t>lon_max</a:t>
            </a:r>
            <a:r>
              <a:rPr lang="en-GB" sz="1400" b="1" dirty="0">
                <a:solidFill>
                  <a:srgbClr val="000000"/>
                </a:solidFill>
              </a:rPr>
              <a:t>],</a:t>
            </a:r>
          </a:p>
          <a:p>
            <a:pPr algn="l" rtl="0" latinLnBrk="1" hangingPunct="0"/>
            <a:r>
              <a:rPr lang="en-GB" sz="1400" b="1" dirty="0">
                <a:solidFill>
                  <a:srgbClr val="000000"/>
                </a:solidFill>
              </a:rPr>
              <a:t>		</a:t>
            </a:r>
            <a:r>
              <a:rPr lang="en-GB" sz="1400" b="1" dirty="0" err="1">
                <a:solidFill>
                  <a:srgbClr val="000000"/>
                </a:solidFill>
              </a:rPr>
              <a:t>lat</a:t>
            </a:r>
            <a:r>
              <a:rPr lang="en-GB" sz="1400" b="1" dirty="0">
                <a:solidFill>
                  <a:srgbClr val="000000"/>
                </a:solidFill>
              </a:rPr>
              <a:t> = [</a:t>
            </a:r>
            <a:r>
              <a:rPr lang="en-GB" sz="1400" b="1" dirty="0" err="1">
                <a:solidFill>
                  <a:srgbClr val="000000"/>
                </a:solidFill>
              </a:rPr>
              <a:t>lat_min</a:t>
            </a:r>
            <a:r>
              <a:rPr lang="en-GB" sz="1400" b="1" dirty="0">
                <a:solidFill>
                  <a:srgbClr val="000000"/>
                </a:solidFill>
              </a:rPr>
              <a:t>, </a:t>
            </a:r>
            <a:r>
              <a:rPr lang="en-GB" sz="1400" b="1" dirty="0" err="1">
                <a:solidFill>
                  <a:srgbClr val="000000"/>
                </a:solidFill>
              </a:rPr>
              <a:t>lat_max</a:t>
            </a:r>
            <a:r>
              <a:rPr lang="en-GB" sz="1400" b="1" dirty="0">
                <a:solidFill>
                  <a:srgbClr val="000000"/>
                </a:solidFill>
              </a:rPr>
              <a:t>], </a:t>
            </a:r>
          </a:p>
          <a:p>
            <a:pPr algn="l" rtl="0" latinLnBrk="1" hangingPunct="0"/>
            <a:r>
              <a:rPr lang="en-GB" sz="1400" b="1" dirty="0">
                <a:solidFill>
                  <a:srgbClr val="000000"/>
                </a:solidFill>
              </a:rPr>
              <a:t>		res = [</a:t>
            </a:r>
            <a:r>
              <a:rPr lang="en-GB" sz="1400" b="1" dirty="0" err="1">
                <a:solidFill>
                  <a:srgbClr val="000000"/>
                </a:solidFill>
              </a:rPr>
              <a:t>lon_res</a:t>
            </a:r>
            <a:r>
              <a:rPr lang="en-GB" sz="1400" b="1" dirty="0">
                <a:solidFill>
                  <a:srgbClr val="000000"/>
                </a:solidFill>
              </a:rPr>
              <a:t>, </a:t>
            </a:r>
            <a:r>
              <a:rPr lang="en-GB" sz="1400" b="1" dirty="0" err="1">
                <a:solidFill>
                  <a:srgbClr val="000000"/>
                </a:solidFill>
              </a:rPr>
              <a:t>lat_res</a:t>
            </a:r>
            <a:r>
              <a:rPr lang="en-GB" sz="1400" b="1" dirty="0">
                <a:solidFill>
                  <a:srgbClr val="000000"/>
                </a:solidFill>
              </a:rPr>
              <a:t>])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</a:t>
            </a:r>
            <a:r>
              <a:rPr lang="en-GB" sz="1400" dirty="0" err="1">
                <a:solidFill>
                  <a:srgbClr val="000000"/>
                </a:solidFill>
              </a:rPr>
              <a:t>Regrid</a:t>
            </a:r>
            <a:r>
              <a:rPr lang="en-GB" sz="1400" dirty="0">
                <a:solidFill>
                  <a:srgbClr val="000000"/>
                </a:solidFill>
              </a:rPr>
              <a:t> to a regular </a:t>
            </a:r>
            <a:r>
              <a:rPr lang="en-GB" sz="1400" dirty="0" err="1">
                <a:solidFill>
                  <a:srgbClr val="000000"/>
                </a:solidFill>
              </a:rPr>
              <a:t>latlon</a:t>
            </a:r>
            <a:r>
              <a:rPr lang="en-GB" sz="1400" dirty="0">
                <a:solidFill>
                  <a:srgbClr val="000000"/>
                </a:solidFill>
              </a:rPr>
              <a:t> grid, with specified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</a:t>
            </a:r>
            <a:r>
              <a:rPr lang="en-GB" sz="1400" dirty="0" err="1">
                <a:solidFill>
                  <a:srgbClr val="000000"/>
                </a:solidFill>
              </a:rPr>
              <a:t>latlon</a:t>
            </a:r>
            <a:r>
              <a:rPr lang="en-GB" sz="1400" dirty="0">
                <a:solidFill>
                  <a:srgbClr val="000000"/>
                </a:solidFill>
              </a:rPr>
              <a:t> ranges and resolutions.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ds.resample_grid</a:t>
            </a:r>
            <a:r>
              <a:rPr lang="en-GB" sz="1400" b="1" dirty="0">
                <a:solidFill>
                  <a:srgbClr val="000000"/>
                </a:solidFill>
              </a:rPr>
              <a:t>(2)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Resample, selecting everything other </a:t>
            </a:r>
            <a:r>
              <a:rPr lang="en-GB" sz="1400" dirty="0" err="1">
                <a:solidFill>
                  <a:srgbClr val="000000"/>
                </a:solidFill>
              </a:rPr>
              <a:t>lon</a:t>
            </a:r>
            <a:r>
              <a:rPr lang="en-GB" sz="1400" dirty="0">
                <a:solidFill>
                  <a:srgbClr val="000000"/>
                </a:solidFill>
              </a:rPr>
              <a:t>/</a:t>
            </a:r>
            <a:r>
              <a:rPr lang="en-GB" sz="1400" dirty="0" err="1">
                <a:solidFill>
                  <a:srgbClr val="000000"/>
                </a:solidFill>
              </a:rPr>
              <a:t>lat</a:t>
            </a:r>
            <a:r>
              <a:rPr lang="en-GB" sz="1400" dirty="0">
                <a:solidFill>
                  <a:srgbClr val="000000"/>
                </a:solidFill>
              </a:rPr>
              <a:t> 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grid cell</a:t>
            </a:r>
          </a:p>
        </p:txBody>
      </p:sp>
    </p:spTree>
    <p:extLst>
      <p:ext uri="{BB962C8B-B14F-4D97-AF65-F5344CB8AC3E}">
        <p14:creationId xmlns:p14="http://schemas.microsoft.com/office/powerpoint/2010/main" val="4051206844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1048</Words>
  <Application>Microsoft Office PowerPoint</Application>
  <PresentationFormat>Custom</PresentationFormat>
  <Paragraphs>192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White</vt:lpstr>
      <vt:lpstr>nctoolkit v1.1.6 Cheat Sheet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 Cheat Sheet</dc:title>
  <dc:creator>Kopacka Ian</dc:creator>
  <cp:lastModifiedBy>Robert Wilson</cp:lastModifiedBy>
  <cp:revision>130</cp:revision>
  <dcterms:modified xsi:type="dcterms:W3CDTF">2024-02-06T11:10:48Z</dcterms:modified>
</cp:coreProperties>
</file>