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E2F4F-BB86-22AB-8807-C99EFC6E1C46}" v="3" dt="2024-06-17T08:20:46.07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7" autoAdjust="0"/>
    <p:restoredTop sz="94660"/>
  </p:normalViewPr>
  <p:slideViewPr>
    <p:cSldViewPr>
      <p:cViewPr>
        <p:scale>
          <a:sx n="51" d="100"/>
          <a:sy n="51" d="100"/>
        </p:scale>
        <p:origin x="1990" y="41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388630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277225" y="412997"/>
            <a:ext cx="3217980" cy="1168079"/>
          </a:xfrm>
          <a:prstGeom prst="rect">
            <a:avLst/>
          </a:prstGeom>
        </p:spPr>
        <p:txBody>
          <a:bodyPr/>
          <a:lstStyle/>
          <a:p>
            <a:pPr defTabSz="280415">
              <a:lnSpc>
                <a:spcPct val="80000"/>
              </a:lnSpc>
              <a:defRPr sz="1800"/>
            </a:pPr>
            <a:r>
              <a:rPr lang="en-GB" sz="2800" dirty="0" err="1">
                <a:solidFill>
                  <a:srgbClr val="53585F"/>
                </a:solidFill>
                <a:ea typeface="Adobe Gothic Std B"/>
                <a:cs typeface="Source Sans Pro Semibold"/>
                <a:sym typeface="Source Sans Pro"/>
              </a:rPr>
              <a:t>nctoolkit</a:t>
            </a:r>
            <a:r>
              <a:rPr lang="en-GB" sz="2800" dirty="0">
                <a:solidFill>
                  <a:srgbClr val="53585F"/>
                </a:solidFill>
                <a:ea typeface="Adobe Gothic Std B"/>
                <a:cs typeface="Source Sans Pro Semibold"/>
                <a:sym typeface="Source Sans Pro"/>
              </a:rPr>
              <a:t> v1.1.11</a:t>
            </a:r>
            <a:endParaRPr sz="2000" dirty="0">
              <a:solidFill>
                <a:srgbClr val="53585F"/>
              </a:solidFill>
              <a:ea typeface="Adobe Gothic Std B" pitchFamily="34" charset="-128"/>
              <a:cs typeface="Source Sans Pro Semibold"/>
              <a:sym typeface="Source Sans Pro Semibold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1968" dirty="0">
                <a:solidFill>
                  <a:srgbClr val="53585F"/>
                </a:solidFill>
                <a:ea typeface="Adobe Gothic Std B" pitchFamily="34" charset="-128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79" name="Shape 43"/>
          <p:cNvSpPr/>
          <p:nvPr/>
        </p:nvSpPr>
        <p:spPr>
          <a:xfrm>
            <a:off x="242415" y="157015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Creating datasets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97" y="1877369"/>
            <a:ext cx="4403519" cy="140286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ds = </a:t>
            </a:r>
            <a:r>
              <a:rPr lang="en-GB" sz="1400" b="1" dirty="0" err="1">
                <a:solidFill>
                  <a:srgbClr val="000000"/>
                </a:solidFill>
              </a:rPr>
              <a:t>nc.open_data</a:t>
            </a:r>
            <a:r>
              <a:rPr lang="en-GB" sz="1400" b="1" dirty="0">
                <a:solidFill>
                  <a:srgbClr val="000000"/>
                </a:solidFill>
              </a:rPr>
              <a:t>(foo.nc)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Open a local file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as a dataset.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ds = </a:t>
            </a:r>
            <a:r>
              <a:rPr lang="en-GB" sz="1400" b="1" dirty="0" err="1">
                <a:solidFill>
                  <a:srgbClr val="000000"/>
                </a:solidFill>
              </a:rPr>
              <a:t>nc.open_url</a:t>
            </a:r>
            <a:r>
              <a:rPr lang="en-GB" sz="1400" b="1" dirty="0">
                <a:solidFill>
                  <a:srgbClr val="000000"/>
                </a:solidFill>
              </a:rPr>
              <a:t>(‘https://foo.foo.nc’)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Open/download a file as a dataset.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= </a:t>
            </a:r>
            <a:r>
              <a:rPr lang="en-GB" sz="1400" b="1" dirty="0" err="1">
                <a:solidFill>
                  <a:srgbClr val="000000"/>
                </a:solidFill>
              </a:rPr>
              <a:t>nc.open_thredds</a:t>
            </a:r>
            <a:r>
              <a:rPr lang="en-GB" sz="1400" b="1" dirty="0">
                <a:solidFill>
                  <a:srgbClr val="000000"/>
                </a:solidFill>
              </a:rPr>
              <a:t>(‘https://foo.foo.nc’)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Use </a:t>
            </a:r>
            <a:r>
              <a:rPr lang="en-GB" sz="1400" dirty="0" err="1">
                <a:solidFill>
                  <a:srgbClr val="000000"/>
                </a:solidFill>
              </a:rPr>
              <a:t>thredds</a:t>
            </a:r>
            <a:r>
              <a:rPr lang="en-GB" sz="1400" dirty="0">
                <a:solidFill>
                  <a:srgbClr val="000000"/>
                </a:solidFill>
              </a:rPr>
              <a:t>/</a:t>
            </a:r>
            <a:r>
              <a:rPr lang="en-GB" sz="1400" dirty="0" err="1">
                <a:solidFill>
                  <a:srgbClr val="000000"/>
                </a:solidFill>
              </a:rPr>
              <a:t>opendap</a:t>
            </a:r>
            <a:r>
              <a:rPr lang="en-GB" sz="1400" dirty="0">
                <a:solidFill>
                  <a:srgbClr val="000000"/>
                </a:solidFill>
              </a:rPr>
              <a:t> file as a dataset.</a:t>
            </a:r>
          </a:p>
        </p:txBody>
      </p:sp>
      <p:sp>
        <p:nvSpPr>
          <p:cNvPr id="70" name="Shape 43"/>
          <p:cNvSpPr/>
          <p:nvPr/>
        </p:nvSpPr>
        <p:spPr>
          <a:xfrm>
            <a:off x="172059" y="4810190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Subsetting data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1477" y="5189928"/>
            <a:ext cx="4403519" cy="248008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ds.subset</a:t>
            </a:r>
            <a:r>
              <a:rPr lang="en-GB" sz="1400" b="1" dirty="0">
                <a:solidFill>
                  <a:srgbClr val="000000"/>
                </a:solidFill>
              </a:rPr>
              <a:t>(</a:t>
            </a:r>
            <a:r>
              <a:rPr lang="en-GB" sz="1400" b="1" dirty="0" err="1">
                <a:solidFill>
                  <a:srgbClr val="000000"/>
                </a:solidFill>
              </a:rPr>
              <a:t>lon</a:t>
            </a:r>
            <a:r>
              <a:rPr lang="en-GB" sz="1400" b="1" dirty="0">
                <a:solidFill>
                  <a:srgbClr val="000000"/>
                </a:solidFill>
              </a:rPr>
              <a:t> = [</a:t>
            </a:r>
            <a:r>
              <a:rPr lang="en-GB" sz="1400" b="1" dirty="0" err="1">
                <a:solidFill>
                  <a:srgbClr val="000000"/>
                </a:solidFill>
              </a:rPr>
              <a:t>lon_min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lon_max</a:t>
            </a:r>
            <a:r>
              <a:rPr lang="en-GB" sz="1400" b="1" dirty="0">
                <a:solidFill>
                  <a:srgbClr val="000000"/>
                </a:solidFill>
              </a:rPr>
              <a:t>],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		</a:t>
            </a:r>
            <a:r>
              <a:rPr lang="en-GB" sz="1400" b="1" dirty="0" err="1">
                <a:solidFill>
                  <a:srgbClr val="000000"/>
                </a:solidFill>
              </a:rPr>
              <a:t>lat</a:t>
            </a:r>
            <a:r>
              <a:rPr lang="en-GB" sz="1400" b="1" dirty="0">
                <a:solidFill>
                  <a:srgbClr val="000000"/>
                </a:solidFill>
              </a:rPr>
              <a:t> = [</a:t>
            </a:r>
            <a:r>
              <a:rPr lang="en-GB" sz="1400" b="1" dirty="0" err="1">
                <a:solidFill>
                  <a:srgbClr val="000000"/>
                </a:solidFill>
              </a:rPr>
              <a:t>lat_min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lat_max</a:t>
            </a:r>
            <a:r>
              <a:rPr lang="en-GB" sz="1400" b="1" dirty="0">
                <a:solidFill>
                  <a:srgbClr val="000000"/>
                </a:solidFill>
              </a:rPr>
              <a:t>])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Crop to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a </a:t>
            </a:r>
            <a:r>
              <a:rPr kumimoji="0" lang="en-GB" sz="14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latlon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box.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ds.subset</a:t>
            </a:r>
            <a:r>
              <a:rPr lang="en-GB" sz="1400" b="1" dirty="0">
                <a:solidFill>
                  <a:srgbClr val="000000"/>
                </a:solidFill>
              </a:rPr>
              <a:t>(variables = [var1, var2])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Select a list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of variables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ds.subset</a:t>
            </a:r>
            <a:r>
              <a:rPr lang="en-GB" sz="1400" b="1" dirty="0">
                <a:solidFill>
                  <a:srgbClr val="000000"/>
                </a:solidFill>
              </a:rPr>
              <a:t>(years = [2000, 2001])</a:t>
            </a:r>
            <a:r>
              <a:rPr lang="en-GB" sz="1400" dirty="0">
                <a:solidFill>
                  <a:srgbClr val="000000"/>
                </a:solidFill>
              </a:rPr>
              <a:t>	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Select a list of years.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ds.subset</a:t>
            </a:r>
            <a:r>
              <a:rPr lang="en-GB" sz="1400" b="1" dirty="0">
                <a:solidFill>
                  <a:srgbClr val="000000"/>
                </a:solidFill>
              </a:rPr>
              <a:t>(months = [5, 6])</a:t>
            </a:r>
            <a:r>
              <a:rPr lang="en-GB" sz="1400" dirty="0">
                <a:solidFill>
                  <a:srgbClr val="000000"/>
                </a:solidFill>
              </a:rPr>
              <a:t>	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Select a list of years.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ds.drop</a:t>
            </a:r>
            <a:r>
              <a:rPr lang="en-GB" sz="1400" b="1" dirty="0">
                <a:solidFill>
                  <a:srgbClr val="000000"/>
                </a:solidFill>
              </a:rPr>
              <a:t>(variables = [‘var1’, ‘var2])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Remove a list of variables.</a:t>
            </a:r>
          </a:p>
        </p:txBody>
      </p:sp>
      <p:sp>
        <p:nvSpPr>
          <p:cNvPr id="72" name="Shape 43"/>
          <p:cNvSpPr/>
          <p:nvPr/>
        </p:nvSpPr>
        <p:spPr>
          <a:xfrm>
            <a:off x="251478" y="340654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Visualizing data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1478" y="3739531"/>
            <a:ext cx="4403519" cy="97198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ds.plot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Plot all data in a dataset.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ds.plot</a:t>
            </a:r>
            <a:r>
              <a:rPr lang="en-GB" sz="1400" b="1" dirty="0">
                <a:solidFill>
                  <a:srgbClr val="000000"/>
                </a:solidFill>
              </a:rPr>
              <a:t>(‘var’)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dirty="0">
                <a:solidFill>
                  <a:srgbClr val="000000"/>
                </a:solidFill>
              </a:rPr>
              <a:t>Plot a specific variable.</a:t>
            </a:r>
          </a:p>
        </p:txBody>
      </p:sp>
      <p:sp>
        <p:nvSpPr>
          <p:cNvPr id="81" name="Shape 43"/>
          <p:cNvSpPr/>
          <p:nvPr/>
        </p:nvSpPr>
        <p:spPr>
          <a:xfrm>
            <a:off x="9429838" y="94993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Temporal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82" name="Shape 43"/>
          <p:cNvSpPr/>
          <p:nvPr/>
        </p:nvSpPr>
        <p:spPr>
          <a:xfrm>
            <a:off x="4780243" y="196885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Exporting datasets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31560" y="497340"/>
            <a:ext cx="4403519" cy="140286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ds.to_xarray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Export as </a:t>
            </a:r>
            <a:r>
              <a:rPr kumimoji="0" lang="en-GB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xarray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dataset.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ds.to_dataframe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Export as pandas </a:t>
            </a:r>
            <a:r>
              <a:rPr lang="en-GB" sz="1400" dirty="0" err="1">
                <a:solidFill>
                  <a:srgbClr val="000000"/>
                </a:solidFill>
              </a:rPr>
              <a:t>dataframe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ds.to_nc</a:t>
            </a:r>
            <a:r>
              <a:rPr lang="en-GB" sz="1400" b="1" dirty="0">
                <a:solidFill>
                  <a:srgbClr val="000000"/>
                </a:solidFill>
              </a:rPr>
              <a:t>(‘foo/foo.nc’)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Export as </a:t>
            </a:r>
            <a:r>
              <a:rPr lang="en-GB" sz="1400" dirty="0" err="1">
                <a:solidFill>
                  <a:srgbClr val="000000"/>
                </a:solidFill>
              </a:rPr>
              <a:t>netCDF</a:t>
            </a:r>
            <a:r>
              <a:rPr lang="en-GB" sz="1400" dirty="0">
                <a:solidFill>
                  <a:srgbClr val="000000"/>
                </a:solidFill>
              </a:rPr>
              <a:t> file.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474639" y="1293044"/>
            <a:ext cx="4403519" cy="721984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Temporal averaging methods require a list, which specifies the time periods to average over, the elements of which must be ‘year’, ‘month’, ‘day’. Defaults to ‘time’, i.e. an average over all time steps.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400" b="1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ds.tmean</a:t>
            </a:r>
            <a:r>
              <a:rPr lang="en-GB" sz="1400" b="1" dirty="0">
                <a:solidFill>
                  <a:srgbClr val="000000"/>
                </a:solidFill>
              </a:rPr>
              <a:t>(‘year’)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	Calculate the annual mean.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ds.tmean</a:t>
            </a:r>
            <a:r>
              <a:rPr lang="en-GB" sz="1400" b="1" dirty="0">
                <a:solidFill>
                  <a:srgbClr val="000000"/>
                </a:solidFill>
              </a:rPr>
              <a:t>([“year”, “month”])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dirty="0">
                <a:solidFill>
                  <a:srgbClr val="000000"/>
                </a:solidFill>
              </a:rPr>
              <a:t>Calculate the mean for each month in each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year.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minimum.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ds.tmax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maximum.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ds.tmedian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median.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ds.trange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range.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ds.tpercentile</a:t>
            </a:r>
            <a:r>
              <a:rPr lang="en-GB" sz="1400" b="1" dirty="0">
                <a:solidFill>
                  <a:srgbClr val="000000"/>
                </a:solidFill>
              </a:rPr>
              <a:t>(95)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95</a:t>
            </a:r>
            <a:r>
              <a:rPr lang="en-GB" sz="1400" baseline="30000" dirty="0">
                <a:solidFill>
                  <a:srgbClr val="000000"/>
                </a:solidFill>
              </a:rPr>
              <a:t>th</a:t>
            </a:r>
            <a:r>
              <a:rPr lang="en-GB" sz="1400" dirty="0">
                <a:solidFill>
                  <a:srgbClr val="000000"/>
                </a:solidFill>
              </a:rPr>
              <a:t> percentile.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ds.tvariance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variance.</a:t>
            </a:r>
          </a:p>
          <a:p>
            <a:pPr algn="l" rtl="0" latinLnBrk="1" hangingPunct="0"/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ds.shift</a:t>
            </a:r>
            <a:r>
              <a:rPr lang="en-GB" sz="1400" b="1" dirty="0">
                <a:solidFill>
                  <a:srgbClr val="000000"/>
                </a:solidFill>
              </a:rPr>
              <a:t>(hours = -1)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Shift time back 1 hour. Other valid arguments:	‘days’, ‘months’, ‘years’.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ds.tcumsum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Temporal cumulative sum.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ds.first_above</a:t>
            </a:r>
            <a:r>
              <a:rPr lang="en-GB" sz="1400" b="1" dirty="0">
                <a:solidFill>
                  <a:srgbClr val="000000"/>
                </a:solidFill>
              </a:rPr>
              <a:t>(0)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Identify 1</a:t>
            </a:r>
            <a:r>
              <a:rPr lang="en-GB" sz="1400" baseline="30000" dirty="0">
                <a:solidFill>
                  <a:srgbClr val="000000"/>
                </a:solidFill>
              </a:rPr>
              <a:t>st</a:t>
            </a:r>
            <a:r>
              <a:rPr lang="en-GB" sz="1400" dirty="0">
                <a:solidFill>
                  <a:srgbClr val="000000"/>
                </a:solidFill>
              </a:rPr>
              <a:t> time step variables are positive.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ds.first_below</a:t>
            </a:r>
            <a:r>
              <a:rPr lang="en-GB" sz="1400" b="1" dirty="0">
                <a:solidFill>
                  <a:srgbClr val="000000"/>
                </a:solidFill>
              </a:rPr>
              <a:t>(0)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Identify 1</a:t>
            </a:r>
            <a:r>
              <a:rPr lang="en-GB" sz="1400" baseline="30000" dirty="0">
                <a:solidFill>
                  <a:srgbClr val="000000"/>
                </a:solidFill>
              </a:rPr>
              <a:t>st</a:t>
            </a:r>
            <a:r>
              <a:rPr lang="en-GB" sz="1400" dirty="0">
                <a:solidFill>
                  <a:srgbClr val="000000"/>
                </a:solidFill>
              </a:rPr>
              <a:t> time step variables are negative.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95" name="Shape 43"/>
          <p:cNvSpPr/>
          <p:nvPr/>
        </p:nvSpPr>
        <p:spPr>
          <a:xfrm>
            <a:off x="4770268" y="200219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Accessing attributes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43265" y="2307623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ds.variables</a:t>
            </a:r>
            <a:endParaRPr lang="en-GB" sz="1400" b="1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List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dataset variables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ds.years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List dataset years.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ds.months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List dataset months.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ds.times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List dataset times.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ds.size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Display dataset size.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ds.current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Display dataset files.</a:t>
            </a:r>
          </a:p>
        </p:txBody>
      </p:sp>
      <p:sp>
        <p:nvSpPr>
          <p:cNvPr id="101" name="Shape 43"/>
          <p:cNvSpPr/>
          <p:nvPr/>
        </p:nvSpPr>
        <p:spPr>
          <a:xfrm>
            <a:off x="167444" y="7786754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Rolling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3962" y="8152336"/>
            <a:ext cx="4403519" cy="22646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Rolling methods require a window to average over.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400" b="1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ds.rolling_mean</a:t>
            </a:r>
            <a:r>
              <a:rPr lang="en-GB" sz="1400" b="1" dirty="0">
                <a:solidFill>
                  <a:srgbClr val="000000"/>
                </a:solidFill>
              </a:rPr>
              <a:t>(20)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Calculate rolling mean using a window of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20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ds.rolling_min</a:t>
            </a:r>
            <a:r>
              <a:rPr lang="en-GB" sz="1400" b="1" dirty="0">
                <a:solidFill>
                  <a:srgbClr val="000000"/>
                </a:solidFill>
              </a:rPr>
              <a:t>(10)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min using a window of 10.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ds.rolling_max</a:t>
            </a:r>
            <a:r>
              <a:rPr lang="en-GB" sz="1400" b="1" dirty="0">
                <a:solidFill>
                  <a:srgbClr val="000000"/>
                </a:solidFill>
              </a:rPr>
              <a:t>(5)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max using a window of 5.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ds.rolling_sum</a:t>
            </a:r>
            <a:r>
              <a:rPr lang="en-GB" sz="1400" b="1" dirty="0">
                <a:solidFill>
                  <a:srgbClr val="000000"/>
                </a:solidFill>
              </a:rPr>
              <a:t>(20)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sum using a window of 20.</a:t>
            </a:r>
          </a:p>
        </p:txBody>
      </p:sp>
      <p:sp>
        <p:nvSpPr>
          <p:cNvPr id="103" name="Shape 43"/>
          <p:cNvSpPr/>
          <p:nvPr/>
        </p:nvSpPr>
        <p:spPr>
          <a:xfrm>
            <a:off x="4795921" y="51163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Merging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0577" y="5426863"/>
            <a:ext cx="4403519" cy="97198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ds.merge</a:t>
            </a:r>
            <a:r>
              <a:rPr lang="en-GB" sz="1400" b="1" dirty="0">
                <a:solidFill>
                  <a:srgbClr val="000000"/>
                </a:solidFill>
              </a:rPr>
              <a:t>(“variables”)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Merge dataset of files with different variables.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ds.merge</a:t>
            </a:r>
            <a:r>
              <a:rPr lang="en-GB" sz="1400" b="1" dirty="0">
                <a:solidFill>
                  <a:srgbClr val="000000"/>
                </a:solidFill>
              </a:rPr>
              <a:t>(“time”)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Merge dataset of files with different timesteps.</a:t>
            </a:r>
          </a:p>
        </p:txBody>
      </p:sp>
      <p:sp>
        <p:nvSpPr>
          <p:cNvPr id="105" name="Shape 43"/>
          <p:cNvSpPr/>
          <p:nvPr/>
        </p:nvSpPr>
        <p:spPr>
          <a:xfrm>
            <a:off x="4795707" y="6599083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Copying dataset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87912" y="6905991"/>
            <a:ext cx="4403519" cy="54109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ds_copy</a:t>
            </a:r>
            <a:r>
              <a:rPr lang="en-GB" sz="1400" b="1" dirty="0">
                <a:solidFill>
                  <a:srgbClr val="000000"/>
                </a:solidFill>
              </a:rPr>
              <a:t> = </a:t>
            </a:r>
            <a:r>
              <a:rPr lang="en-GB" sz="1400" b="1" dirty="0" err="1">
                <a:solidFill>
                  <a:srgbClr val="000000"/>
                </a:solidFill>
              </a:rPr>
              <a:t>ds.copy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Copy a dataset.</a:t>
            </a:r>
          </a:p>
        </p:txBody>
      </p:sp>
      <p:sp>
        <p:nvSpPr>
          <p:cNvPr id="107" name="Shape 43"/>
          <p:cNvSpPr/>
          <p:nvPr/>
        </p:nvSpPr>
        <p:spPr>
          <a:xfrm>
            <a:off x="4827973" y="7757625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Global settings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85608" y="8108065"/>
            <a:ext cx="4403519" cy="22646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nc.options</a:t>
            </a:r>
            <a:r>
              <a:rPr lang="en-GB" sz="1400" b="1" dirty="0">
                <a:solidFill>
                  <a:srgbClr val="000000"/>
                </a:solidFill>
              </a:rPr>
              <a:t>(lazy = False)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evaluation to eager/non-lazy.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nc.options</a:t>
            </a:r>
            <a:r>
              <a:rPr lang="en-GB" sz="1400" b="1" dirty="0">
                <a:solidFill>
                  <a:srgbClr val="000000"/>
                </a:solidFill>
              </a:rPr>
              <a:t>(</a:t>
            </a:r>
            <a:r>
              <a:rPr lang="en-GB" sz="1400" b="1" dirty="0" err="1">
                <a:solidFill>
                  <a:srgbClr val="000000"/>
                </a:solidFill>
              </a:rPr>
              <a:t>temp_dir</a:t>
            </a:r>
            <a:r>
              <a:rPr lang="en-GB" sz="1400" b="1" dirty="0">
                <a:solidFill>
                  <a:srgbClr val="000000"/>
                </a:solidFill>
              </a:rPr>
              <a:t> =‘/foo’)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temporary directory to use in session.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nc.options</a:t>
            </a:r>
            <a:r>
              <a:rPr lang="en-GB" sz="1400" b="1" dirty="0">
                <a:solidFill>
                  <a:srgbClr val="000000"/>
                </a:solidFill>
              </a:rPr>
              <a:t>(cores = 6)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number of cores to use when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processing multi-file </a:t>
            </a:r>
            <a:r>
              <a:rPr lang="en-GB" sz="1400" dirty="0" err="1">
                <a:solidFill>
                  <a:srgbClr val="000000"/>
                </a:solidFill>
              </a:rPr>
              <a:t>datsets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nc.options</a:t>
            </a:r>
            <a:r>
              <a:rPr lang="en-GB" sz="1400" b="1" dirty="0">
                <a:solidFill>
                  <a:srgbClr val="000000"/>
                </a:solidFill>
              </a:rPr>
              <a:t>(parallel = True)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Tell </a:t>
            </a:r>
            <a:r>
              <a:rPr lang="en-GB" sz="1400" dirty="0" err="1">
                <a:solidFill>
                  <a:srgbClr val="000000"/>
                </a:solidFill>
              </a:rPr>
              <a:t>nctoolkit</a:t>
            </a:r>
            <a:r>
              <a:rPr lang="en-GB" sz="1400" dirty="0">
                <a:solidFill>
                  <a:srgbClr val="000000"/>
                </a:solidFill>
              </a:rPr>
              <a:t> multiple datasets will be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processed in parallel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105FB4-7ECF-AEF1-8162-4237BEDA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665" y="9060033"/>
            <a:ext cx="3669629" cy="9229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43"/>
          <p:cNvSpPr/>
          <p:nvPr/>
        </p:nvSpPr>
        <p:spPr>
          <a:xfrm>
            <a:off x="9393574" y="60814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Regridding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9352" y="4170237"/>
            <a:ext cx="8939722" cy="18337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New variables can be created using the assign method. This requires a lambda function. Operations are carried out per-grid-cell and </a:t>
            </a:r>
            <a:r>
              <a:rPr lang="en-GB" sz="1400" dirty="0" err="1">
                <a:solidFill>
                  <a:srgbClr val="000000"/>
                </a:solidFill>
              </a:rPr>
              <a:t>timestep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ds.assign</a:t>
            </a:r>
            <a:r>
              <a:rPr lang="en-GB" sz="1400" b="1" dirty="0">
                <a:solidFill>
                  <a:srgbClr val="000000"/>
                </a:solidFill>
              </a:rPr>
              <a:t>(new = lambda x: </a:t>
            </a:r>
            <a:r>
              <a:rPr lang="en-GB" sz="1400" b="1" dirty="0" err="1">
                <a:solidFill>
                  <a:srgbClr val="000000"/>
                </a:solidFill>
              </a:rPr>
              <a:t>x.old</a:t>
            </a:r>
            <a:r>
              <a:rPr lang="en-GB" sz="1400" b="1" dirty="0">
                <a:solidFill>
                  <a:srgbClr val="000000"/>
                </a:solidFill>
              </a:rPr>
              <a:t> + 10)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a new variable, which is just an old one plus 10.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ds.assign</a:t>
            </a:r>
            <a:r>
              <a:rPr lang="en-GB" sz="1400" b="1" dirty="0">
                <a:solidFill>
                  <a:srgbClr val="000000"/>
                </a:solidFill>
              </a:rPr>
              <a:t>(new = lambda x: </a:t>
            </a:r>
            <a:r>
              <a:rPr lang="en-GB" sz="1400" b="1" dirty="0" err="1">
                <a:solidFill>
                  <a:srgbClr val="000000"/>
                </a:solidFill>
              </a:rPr>
              <a:t>x.old</a:t>
            </a:r>
            <a:r>
              <a:rPr lang="en-GB" sz="1400" b="1" dirty="0">
                <a:solidFill>
                  <a:srgbClr val="000000"/>
                </a:solidFill>
              </a:rPr>
              <a:t> &gt; </a:t>
            </a:r>
            <a:r>
              <a:rPr lang="en-GB" sz="1400" b="1" dirty="0" err="1">
                <a:solidFill>
                  <a:srgbClr val="000000"/>
                </a:solidFill>
              </a:rPr>
              <a:t>spatial_mean</a:t>
            </a:r>
            <a:r>
              <a:rPr lang="en-GB" sz="1400" b="1" dirty="0">
                <a:solidFill>
                  <a:srgbClr val="000000"/>
                </a:solidFill>
              </a:rPr>
              <a:t>(</a:t>
            </a:r>
            <a:r>
              <a:rPr lang="en-GB" sz="1400" b="1" dirty="0" err="1">
                <a:solidFill>
                  <a:srgbClr val="000000"/>
                </a:solidFill>
              </a:rPr>
              <a:t>x.old</a:t>
            </a:r>
            <a:r>
              <a:rPr lang="en-GB" sz="1400" b="1" dirty="0">
                <a:solidFill>
                  <a:srgbClr val="000000"/>
                </a:solidFill>
              </a:rPr>
              <a:t>))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Create a variable which identifies if a grid cell is higher than the spatial mean.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For more examples see the </a:t>
            </a:r>
            <a:r>
              <a:rPr lang="en-GB" sz="1400" dirty="0" err="1">
                <a:solidFill>
                  <a:srgbClr val="000000"/>
                </a:solidFill>
              </a:rPr>
              <a:t>nctoolkit</a:t>
            </a:r>
            <a:r>
              <a:rPr lang="en-GB" sz="1400" dirty="0">
                <a:solidFill>
                  <a:srgbClr val="000000"/>
                </a:solidFill>
              </a:rPr>
              <a:t> website.</a:t>
            </a:r>
          </a:p>
        </p:txBody>
      </p:sp>
      <p:sp>
        <p:nvSpPr>
          <p:cNvPr id="19" name="Shape 43"/>
          <p:cNvSpPr/>
          <p:nvPr/>
        </p:nvSpPr>
        <p:spPr>
          <a:xfrm>
            <a:off x="181317" y="333671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Vertical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570" y="651132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ds.vertical_mean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vertical mean per grid-cell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ds.vertical_min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vertical minimum per grid-cell.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ds.vertical_max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vertical maximum per grid-cell.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ds.top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Extract the top-cell, e.g. the sea-surface.</a:t>
            </a:r>
          </a:p>
          <a:p>
            <a:pPr algn="l"/>
            <a:r>
              <a:rPr lang="en-GB" sz="1400" b="1" dirty="0" err="1">
                <a:solidFill>
                  <a:srgbClr val="000000"/>
                </a:solidFill>
              </a:rPr>
              <a:t>ds.bottom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/>
            <a:r>
              <a:rPr lang="en-GB" sz="1400" dirty="0">
                <a:solidFill>
                  <a:srgbClr val="000000"/>
                </a:solidFill>
              </a:rPr>
              <a:t>            Extract the bottom cell.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ds.vertical_interp</a:t>
            </a:r>
            <a:r>
              <a:rPr lang="en-GB" sz="1400" b="1" dirty="0">
                <a:solidFill>
                  <a:srgbClr val="000000"/>
                </a:solidFill>
              </a:rPr>
              <a:t>([10, 20,30])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Interpolate to a list of vertical depths.</a:t>
            </a:r>
          </a:p>
        </p:txBody>
      </p:sp>
      <p:sp>
        <p:nvSpPr>
          <p:cNvPr id="24" name="Shape 43"/>
          <p:cNvSpPr/>
          <p:nvPr/>
        </p:nvSpPr>
        <p:spPr>
          <a:xfrm>
            <a:off x="9412058" y="333671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Random hacks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1210" y="668506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ds.zip()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Zip dataset files.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ds.format</a:t>
            </a:r>
            <a:r>
              <a:rPr lang="en-GB" sz="1400" b="1" dirty="0">
                <a:solidFill>
                  <a:srgbClr val="000000"/>
                </a:solidFill>
              </a:rPr>
              <a:t>(‘nc4’)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Change </a:t>
            </a:r>
            <a:r>
              <a:rPr lang="en-GB" sz="1400" dirty="0" err="1">
                <a:solidFill>
                  <a:srgbClr val="000000"/>
                </a:solidFill>
              </a:rPr>
              <a:t>netCDF</a:t>
            </a:r>
            <a:r>
              <a:rPr lang="en-GB" sz="1400" dirty="0">
                <a:solidFill>
                  <a:srgbClr val="000000"/>
                </a:solidFill>
              </a:rPr>
              <a:t> format of dataset files.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ds.as_missing</a:t>
            </a:r>
            <a:r>
              <a:rPr lang="en-GB" sz="1400" b="1" dirty="0">
                <a:solidFill>
                  <a:srgbClr val="000000"/>
                </a:solidFill>
              </a:rPr>
              <a:t>([0, 100])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values within a range to missing.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ds.rename</a:t>
            </a:r>
            <a:r>
              <a:rPr lang="en-GB" sz="1400" b="1" dirty="0">
                <a:solidFill>
                  <a:srgbClr val="000000"/>
                </a:solidFill>
              </a:rPr>
              <a:t>({‘old_foo’:’</a:t>
            </a:r>
            <a:r>
              <a:rPr lang="en-GB" sz="1400" b="1" dirty="0" err="1">
                <a:solidFill>
                  <a:srgbClr val="000000"/>
                </a:solidFill>
              </a:rPr>
              <a:t>new_foo</a:t>
            </a:r>
            <a:r>
              <a:rPr lang="en-GB" sz="1400" b="1" dirty="0">
                <a:solidFill>
                  <a:srgbClr val="000000"/>
                </a:solidFill>
              </a:rPr>
              <a:t>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Change the name of a variable.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ds.set_units</a:t>
            </a:r>
            <a:r>
              <a:rPr lang="en-GB" sz="1400" b="1" dirty="0">
                <a:solidFill>
                  <a:srgbClr val="000000"/>
                </a:solidFill>
              </a:rPr>
              <a:t>({‘</a:t>
            </a:r>
            <a:r>
              <a:rPr lang="en-GB" sz="1400" b="1" dirty="0" err="1">
                <a:solidFill>
                  <a:srgbClr val="000000"/>
                </a:solidFill>
              </a:rPr>
              <a:t>var</a:t>
            </a:r>
            <a:r>
              <a:rPr lang="en-GB" sz="1400" b="1" dirty="0">
                <a:solidFill>
                  <a:srgbClr val="000000"/>
                </a:solidFill>
              </a:rPr>
              <a:t>’:’foo/s’)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the units for a variable.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ds.set_longnames</a:t>
            </a:r>
            <a:r>
              <a:rPr lang="en-GB" sz="1400" b="1" dirty="0">
                <a:solidFill>
                  <a:srgbClr val="000000"/>
                </a:solidFill>
              </a:rPr>
              <a:t>({‘</a:t>
            </a:r>
            <a:r>
              <a:rPr lang="en-GB" sz="1400" b="1" dirty="0" err="1">
                <a:solidFill>
                  <a:srgbClr val="000000"/>
                </a:solidFill>
              </a:rPr>
              <a:t>foo’:’a</a:t>
            </a:r>
            <a:r>
              <a:rPr lang="en-GB" sz="1400" b="1" dirty="0">
                <a:solidFill>
                  <a:srgbClr val="000000"/>
                </a:solidFill>
              </a:rPr>
              <a:t> long foo’)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the long names for variables.</a:t>
            </a:r>
          </a:p>
        </p:txBody>
      </p:sp>
      <p:sp>
        <p:nvSpPr>
          <p:cNvPr id="26" name="Shape 43"/>
          <p:cNvSpPr/>
          <p:nvPr/>
        </p:nvSpPr>
        <p:spPr>
          <a:xfrm>
            <a:off x="4851935" y="3795418"/>
            <a:ext cx="9040590" cy="32128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Creating variables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0884" y="653356"/>
            <a:ext cx="4403519" cy="312641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Spatial methods are calculated per time-step</a:t>
            </a:r>
          </a:p>
          <a:p>
            <a:pPr algn="l" rtl="0" latinLnBrk="1" hangingPunct="0"/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ds.spatial_mean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mean.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ds.spatial_min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minimum.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ds.spatial_max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maximum.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ds.spatial_sum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sum.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ds.zonal_mean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zonal mean.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ds.meridonial_mean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</a:t>
            </a:r>
            <a:r>
              <a:rPr lang="en-GB" sz="1400" dirty="0" err="1">
                <a:solidFill>
                  <a:srgbClr val="000000"/>
                </a:solidFill>
              </a:rPr>
              <a:t>meridonial</a:t>
            </a:r>
            <a:r>
              <a:rPr lang="en-GB" sz="1400" dirty="0">
                <a:solidFill>
                  <a:srgbClr val="000000"/>
                </a:solidFill>
              </a:rPr>
              <a:t> mean.</a:t>
            </a:r>
          </a:p>
        </p:txBody>
      </p:sp>
      <p:sp>
        <p:nvSpPr>
          <p:cNvPr id="28" name="Shape 43"/>
          <p:cNvSpPr/>
          <p:nvPr/>
        </p:nvSpPr>
        <p:spPr>
          <a:xfrm>
            <a:off x="176759" y="342353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Ensemble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649" y="3792899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Ensemble methods allow the comparison of files with the same </a:t>
            </a:r>
            <a:r>
              <a:rPr lang="en-GB" sz="1400" dirty="0" err="1">
                <a:solidFill>
                  <a:srgbClr val="000000"/>
                </a:solidFill>
              </a:rPr>
              <a:t>timesteps</a:t>
            </a:r>
            <a:r>
              <a:rPr lang="en-GB" sz="1400" dirty="0">
                <a:solidFill>
                  <a:srgbClr val="000000"/>
                </a:solidFill>
              </a:rPr>
              <a:t> and grid. Calculations are done per-grid-cell.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ds.ensemble_mean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mean across an</a:t>
            </a:r>
            <a:r>
              <a:rPr kumimoji="0" lang="en-GB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ensemble.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ds.ensemble_max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maximum across an ensemble.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ds.ensemble_min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minimum across an ensemble.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ds.ensemble_range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range across an ensemble.</a:t>
            </a:r>
            <a:endParaRPr kumimoji="0" lang="en-GB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Shape 43"/>
          <p:cNvSpPr/>
          <p:nvPr/>
        </p:nvSpPr>
        <p:spPr>
          <a:xfrm>
            <a:off x="4835613" y="321916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Spatial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25119" y="6420258"/>
            <a:ext cx="4403519" cy="377274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Multi-dataset methods let you add/subtract dataset from others so long as their grids and timesteps are compatible. Calculations carried out per-timestep and grid cell</a:t>
            </a:r>
          </a:p>
          <a:p>
            <a:pPr algn="l" rtl="0" latinLnBrk="1" hangingPunct="0"/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+ 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Add one dataset to another.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-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Subtract one dataset from another.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*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Multiply a dataset by another.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/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Divide a dataset by another.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&gt;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Do a dataset’s values exceed another’s?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&lt; ds1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Are a dataset’s values less than another’s?</a:t>
            </a:r>
          </a:p>
          <a:p>
            <a:pPr algn="l" rtl="0" latinLnBrk="1" hangingPunct="0"/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3" name="Shape 43"/>
          <p:cNvSpPr/>
          <p:nvPr/>
        </p:nvSpPr>
        <p:spPr>
          <a:xfrm>
            <a:off x="4818135" y="60814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Multi-dataset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51209" y="6386537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ds.regrid</a:t>
            </a:r>
            <a:r>
              <a:rPr lang="en-GB" sz="1400" b="1" dirty="0">
                <a:solidFill>
                  <a:srgbClr val="000000"/>
                </a:solidFill>
              </a:rPr>
              <a:t>(‘foo.nc’)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Regrid</a:t>
            </a:r>
            <a:r>
              <a:rPr lang="en-GB" sz="1400" dirty="0">
                <a:solidFill>
                  <a:srgbClr val="000000"/>
                </a:solidFill>
              </a:rPr>
              <a:t> to a file’s grid.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ds.regrid</a:t>
            </a:r>
            <a:r>
              <a:rPr lang="en-GB" sz="1400" b="1" dirty="0">
                <a:solidFill>
                  <a:srgbClr val="000000"/>
                </a:solidFill>
              </a:rPr>
              <a:t>(ds2)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Regrid</a:t>
            </a:r>
            <a:r>
              <a:rPr lang="en-GB" sz="1400" dirty="0">
                <a:solidFill>
                  <a:srgbClr val="000000"/>
                </a:solidFill>
              </a:rPr>
              <a:t> to another dataset’s grid.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ds.to_latlon</a:t>
            </a:r>
            <a:r>
              <a:rPr lang="en-GB" sz="1400" b="1" dirty="0">
                <a:solidFill>
                  <a:srgbClr val="000000"/>
                </a:solidFill>
              </a:rPr>
              <a:t>(</a:t>
            </a:r>
            <a:r>
              <a:rPr lang="en-GB" sz="1400" b="1" dirty="0" err="1">
                <a:solidFill>
                  <a:srgbClr val="000000"/>
                </a:solidFill>
              </a:rPr>
              <a:t>lon</a:t>
            </a:r>
            <a:r>
              <a:rPr lang="en-GB" sz="1400" b="1" dirty="0">
                <a:solidFill>
                  <a:srgbClr val="000000"/>
                </a:solidFill>
              </a:rPr>
              <a:t> = [</a:t>
            </a:r>
            <a:r>
              <a:rPr lang="en-GB" sz="1400" b="1" dirty="0" err="1">
                <a:solidFill>
                  <a:srgbClr val="000000"/>
                </a:solidFill>
              </a:rPr>
              <a:t>lon_min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lon_max</a:t>
            </a:r>
            <a:r>
              <a:rPr lang="en-GB" sz="1400" b="1" dirty="0">
                <a:solidFill>
                  <a:srgbClr val="000000"/>
                </a:solidFill>
              </a:rPr>
              <a:t>],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	</a:t>
            </a:r>
            <a:r>
              <a:rPr lang="en-GB" sz="1400" b="1" dirty="0" err="1">
                <a:solidFill>
                  <a:srgbClr val="000000"/>
                </a:solidFill>
              </a:rPr>
              <a:t>lat</a:t>
            </a:r>
            <a:r>
              <a:rPr lang="en-GB" sz="1400" b="1" dirty="0">
                <a:solidFill>
                  <a:srgbClr val="000000"/>
                </a:solidFill>
              </a:rPr>
              <a:t> = [</a:t>
            </a:r>
            <a:r>
              <a:rPr lang="en-GB" sz="1400" b="1" dirty="0" err="1">
                <a:solidFill>
                  <a:srgbClr val="000000"/>
                </a:solidFill>
              </a:rPr>
              <a:t>lat_min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lat_max</a:t>
            </a:r>
            <a:r>
              <a:rPr lang="en-GB" sz="1400" b="1" dirty="0">
                <a:solidFill>
                  <a:srgbClr val="000000"/>
                </a:solidFill>
              </a:rPr>
              <a:t>], 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	res = [</a:t>
            </a:r>
            <a:r>
              <a:rPr lang="en-GB" sz="1400" b="1" dirty="0" err="1">
                <a:solidFill>
                  <a:srgbClr val="000000"/>
                </a:solidFill>
              </a:rPr>
              <a:t>lon_res</a:t>
            </a:r>
            <a:r>
              <a:rPr lang="en-GB" sz="1400" b="1" dirty="0">
                <a:solidFill>
                  <a:srgbClr val="000000"/>
                </a:solidFill>
              </a:rPr>
              <a:t>, </a:t>
            </a:r>
            <a:r>
              <a:rPr lang="en-GB" sz="1400" b="1" dirty="0" err="1">
                <a:solidFill>
                  <a:srgbClr val="000000"/>
                </a:solidFill>
              </a:rPr>
              <a:t>lat_res</a:t>
            </a:r>
            <a:r>
              <a:rPr lang="en-GB" sz="1400" b="1" dirty="0">
                <a:solidFill>
                  <a:srgbClr val="000000"/>
                </a:solidFill>
              </a:rPr>
              <a:t>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Regrid</a:t>
            </a:r>
            <a:r>
              <a:rPr lang="en-GB" sz="1400" dirty="0">
                <a:solidFill>
                  <a:srgbClr val="000000"/>
                </a:solidFill>
              </a:rPr>
              <a:t> to a regular </a:t>
            </a:r>
            <a:r>
              <a:rPr lang="en-GB" sz="1400" dirty="0" err="1">
                <a:solidFill>
                  <a:srgbClr val="000000"/>
                </a:solidFill>
              </a:rPr>
              <a:t>latlon</a:t>
            </a:r>
            <a:r>
              <a:rPr lang="en-GB" sz="1400" dirty="0">
                <a:solidFill>
                  <a:srgbClr val="000000"/>
                </a:solidFill>
              </a:rPr>
              <a:t> grid, with specified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latlon</a:t>
            </a:r>
            <a:r>
              <a:rPr lang="en-GB" sz="1400" dirty="0">
                <a:solidFill>
                  <a:srgbClr val="000000"/>
                </a:solidFill>
              </a:rPr>
              <a:t> ranges and resolutions.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ds.resample_grid</a:t>
            </a:r>
            <a:r>
              <a:rPr lang="en-GB" sz="1400" b="1" dirty="0">
                <a:solidFill>
                  <a:srgbClr val="000000"/>
                </a:solidFill>
              </a:rPr>
              <a:t>(2)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Resample, selecting everything other </a:t>
            </a:r>
            <a:r>
              <a:rPr lang="en-GB" sz="1400" dirty="0" err="1">
                <a:solidFill>
                  <a:srgbClr val="000000"/>
                </a:solidFill>
              </a:rPr>
              <a:t>lon</a:t>
            </a:r>
            <a:r>
              <a:rPr lang="en-GB" sz="1400" dirty="0">
                <a:solidFill>
                  <a:srgbClr val="000000"/>
                </a:solidFill>
              </a:rPr>
              <a:t>/</a:t>
            </a:r>
            <a:r>
              <a:rPr lang="en-GB" sz="1400" dirty="0" err="1">
                <a:solidFill>
                  <a:srgbClr val="000000"/>
                </a:solidFill>
              </a:rPr>
              <a:t>lat</a:t>
            </a:r>
            <a:r>
              <a:rPr lang="en-GB" sz="1400" dirty="0">
                <a:solidFill>
                  <a:srgbClr val="000000"/>
                </a:solidFill>
              </a:rPr>
              <a:t>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grid cell</a:t>
            </a:r>
          </a:p>
        </p:txBody>
      </p:sp>
    </p:spTree>
    <p:extLst>
      <p:ext uri="{BB962C8B-B14F-4D97-AF65-F5344CB8AC3E}">
        <p14:creationId xmlns:p14="http://schemas.microsoft.com/office/powerpoint/2010/main" val="405120684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1048</Words>
  <Application>Microsoft Office PowerPoint</Application>
  <PresentationFormat>Custom</PresentationFormat>
  <Paragraphs>192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nctoolkit v1.1.11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 Cheat Sheet</dc:title>
  <dc:creator>Kopacka Ian</dc:creator>
  <cp:lastModifiedBy>Robert Wilson</cp:lastModifiedBy>
  <cp:revision>150</cp:revision>
  <dcterms:modified xsi:type="dcterms:W3CDTF">2024-06-17T08:20:48Z</dcterms:modified>
</cp:coreProperties>
</file>