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IAN0\Downloads\Book29.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SIAN0\Downloads\Book29.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SIAN0\Downloads\Book29.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IAN0\Downloads\Book29.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IAN0\Downloads\Book29.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IAN0\OneDrive\Desktop\Fall%202024\5351\A09.xlsx"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SIAN0\Downloads\Book29.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4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Groupings</a:t>
            </a:r>
          </a:p>
        </c:rich>
      </c:tx>
      <c:overlay val="0"/>
      <c:spPr>
        <a:noFill/>
        <a:ln>
          <a:noFill/>
        </a:ln>
        <a:effectLst/>
      </c:spPr>
      <c:txPr>
        <a:bodyPr rot="0" spcFirstLastPara="1" vertOverflow="ellipsis" vert="horz" wrap="square" anchor="ctr" anchorCtr="1"/>
        <a:lstStyle/>
        <a:p>
          <a:pPr>
            <a:defRPr sz="144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7.5008766109214184E-2"/>
          <c:y val="0.15852525338736365"/>
          <c:w val="0.90637813679234047"/>
          <c:h val="0.7608734328390504"/>
        </c:manualLayout>
      </c:layout>
      <c:barChart>
        <c:barDir val="col"/>
        <c:grouping val="clustered"/>
        <c:varyColors val="0"/>
        <c:ser>
          <c:idx val="0"/>
          <c:order val="0"/>
          <c:tx>
            <c:strRef>
              <c:f>Sheet5!$F$2</c:f>
              <c:strCache>
                <c:ptCount val="1"/>
                <c:pt idx="0">
                  <c:v>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Sheet5!$E$3:$E$6</c:f>
              <c:strCache>
                <c:ptCount val="4"/>
                <c:pt idx="0">
                  <c:v>Products</c:v>
                </c:pt>
                <c:pt idx="1">
                  <c:v>Model</c:v>
                </c:pt>
                <c:pt idx="2">
                  <c:v>SubCategory</c:v>
                </c:pt>
                <c:pt idx="3">
                  <c:v>Category</c:v>
                </c:pt>
              </c:strCache>
            </c:strRef>
          </c:cat>
          <c:val>
            <c:numRef>
              <c:f>Sheet5!$F$3:$F$6</c:f>
              <c:numCache>
                <c:formatCode>General</c:formatCode>
                <c:ptCount val="4"/>
                <c:pt idx="0">
                  <c:v>504</c:v>
                </c:pt>
                <c:pt idx="1">
                  <c:v>295</c:v>
                </c:pt>
                <c:pt idx="2">
                  <c:v>37</c:v>
                </c:pt>
                <c:pt idx="3">
                  <c:v>4</c:v>
                </c:pt>
              </c:numCache>
            </c:numRef>
          </c:val>
          <c:extLst>
            <c:ext xmlns:c16="http://schemas.microsoft.com/office/drawing/2014/chart" uri="{C3380CC4-5D6E-409C-BE32-E72D297353CC}">
              <c16:uniqueId val="{00000000-0310-4221-9664-E197D4C1B5F4}"/>
            </c:ext>
          </c:extLst>
        </c:ser>
        <c:dLbls>
          <c:showLegendKey val="0"/>
          <c:showVal val="0"/>
          <c:showCatName val="0"/>
          <c:showSerName val="0"/>
          <c:showPercent val="0"/>
          <c:showBubbleSize val="0"/>
        </c:dLbls>
        <c:gapWidth val="100"/>
        <c:overlap val="-24"/>
        <c:axId val="910045263"/>
        <c:axId val="910041903"/>
      </c:barChart>
      <c:catAx>
        <c:axId val="91004526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10041903"/>
        <c:crosses val="autoZero"/>
        <c:auto val="1"/>
        <c:lblAlgn val="ctr"/>
        <c:lblOffset val="100"/>
        <c:noMultiLvlLbl val="0"/>
      </c:catAx>
      <c:valAx>
        <c:axId val="910041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9100452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Kinds</a:t>
            </a:r>
            <a:r>
              <a:rPr lang="en-US" baseline="0"/>
              <a:t> of </a:t>
            </a:r>
            <a:r>
              <a:rPr lang="en-US"/>
              <a:t>Customers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Sheet5!$F$9</c:f>
              <c:strCache>
                <c:ptCount val="1"/>
                <c:pt idx="0">
                  <c:v>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Sheet5!$E$10:$E$12</c:f>
              <c:strCache>
                <c:ptCount val="3"/>
                <c:pt idx="0">
                  <c:v>Individual</c:v>
                </c:pt>
                <c:pt idx="1">
                  <c:v>Stores</c:v>
                </c:pt>
                <c:pt idx="2">
                  <c:v>Stores with Contact</c:v>
                </c:pt>
              </c:strCache>
            </c:strRef>
          </c:cat>
          <c:val>
            <c:numRef>
              <c:f>Sheet5!$F$10:$F$12</c:f>
              <c:numCache>
                <c:formatCode>General</c:formatCode>
                <c:ptCount val="3"/>
                <c:pt idx="0">
                  <c:v>18484</c:v>
                </c:pt>
                <c:pt idx="1">
                  <c:v>701</c:v>
                </c:pt>
                <c:pt idx="2">
                  <c:v>635</c:v>
                </c:pt>
              </c:numCache>
            </c:numRef>
          </c:val>
          <c:extLst>
            <c:ext xmlns:c16="http://schemas.microsoft.com/office/drawing/2014/chart" uri="{C3380CC4-5D6E-409C-BE32-E72D297353CC}">
              <c16:uniqueId val="{00000000-3B25-4498-BB78-C1305D475BD2}"/>
            </c:ext>
          </c:extLst>
        </c:ser>
        <c:dLbls>
          <c:showLegendKey val="0"/>
          <c:showVal val="0"/>
          <c:showCatName val="0"/>
          <c:showSerName val="0"/>
          <c:showPercent val="0"/>
          <c:showBubbleSize val="0"/>
        </c:dLbls>
        <c:gapWidth val="150"/>
        <c:overlap val="100"/>
        <c:axId val="820363759"/>
        <c:axId val="820341679"/>
      </c:barChart>
      <c:catAx>
        <c:axId val="82036375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0341679"/>
        <c:crosses val="autoZero"/>
        <c:auto val="1"/>
        <c:lblAlgn val="ctr"/>
        <c:lblOffset val="100"/>
        <c:noMultiLvlLbl val="0"/>
      </c:catAx>
      <c:valAx>
        <c:axId val="820341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036375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Categorywise Profitability</a:t>
            </a:r>
          </a:p>
        </c:rich>
      </c:tx>
      <c:layout>
        <c:manualLayout>
          <c:xMode val="edge"/>
          <c:yMode val="edge"/>
          <c:x val="0.44811392607754269"/>
          <c:y val="2.0028667075298223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Sheet9!$E$3</c:f>
              <c:strCache>
                <c:ptCount val="1"/>
                <c:pt idx="0">
                  <c:v>Cost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multiLvlStrRef>
              <c:f>Sheet9!$C$4:$D$11</c:f>
              <c:multiLvlStrCache>
                <c:ptCount val="8"/>
                <c:lvl>
                  <c:pt idx="0">
                    <c:v>Mountain-200 Black, 42</c:v>
                  </c:pt>
                  <c:pt idx="1">
                    <c:v>Road-650 Red,44</c:v>
                  </c:pt>
                  <c:pt idx="2">
                    <c:v>Mountain-200</c:v>
                  </c:pt>
                  <c:pt idx="3">
                    <c:v>Road-650</c:v>
                  </c:pt>
                  <c:pt idx="4">
                    <c:v>Mountain Bikes</c:v>
                  </c:pt>
                  <c:pt idx="5">
                    <c:v>Road Frames</c:v>
                  </c:pt>
                  <c:pt idx="6">
                    <c:v>Bikes</c:v>
                  </c:pt>
                  <c:pt idx="7">
                    <c:v>Clothing</c:v>
                  </c:pt>
                </c:lvl>
                <c:lvl>
                  <c:pt idx="0">
                    <c:v>Most Profitable Product</c:v>
                  </c:pt>
                  <c:pt idx="1">
                    <c:v>Least Profitable Product</c:v>
                  </c:pt>
                  <c:pt idx="2">
                    <c:v>Most Profitable Model</c:v>
                  </c:pt>
                  <c:pt idx="3">
                    <c:v>Least Profitable Model</c:v>
                  </c:pt>
                  <c:pt idx="4">
                    <c:v>Most Profitable Sub-Category</c:v>
                  </c:pt>
                  <c:pt idx="5">
                    <c:v>Least Profitable Sub-Category</c:v>
                  </c:pt>
                  <c:pt idx="6">
                    <c:v>Most Profitable Category</c:v>
                  </c:pt>
                  <c:pt idx="7">
                    <c:v>Least Profitable Category</c:v>
                  </c:pt>
                </c:lvl>
              </c:multiLvlStrCache>
            </c:multiLvlStrRef>
          </c:cat>
          <c:val>
            <c:numRef>
              <c:f>Sheet9!$E$4:$E$11</c:f>
              <c:numCache>
                <c:formatCode>"$"#,##0</c:formatCode>
                <c:ptCount val="8"/>
                <c:pt idx="0">
                  <c:v>3335278.1831999999</c:v>
                </c:pt>
                <c:pt idx="1">
                  <c:v>1097036.6764</c:v>
                </c:pt>
                <c:pt idx="2">
                  <c:v>18367258.895599999</c:v>
                </c:pt>
                <c:pt idx="3">
                  <c:v>8570416.5194000006</c:v>
                </c:pt>
                <c:pt idx="4">
                  <c:v>31537402.0449</c:v>
                </c:pt>
                <c:pt idx="5">
                  <c:v>4023967.8884999999</c:v>
                </c:pt>
                <c:pt idx="6">
                  <c:v>86714778.688800007</c:v>
                </c:pt>
                <c:pt idx="7">
                  <c:v>1811660.3577000001</c:v>
                </c:pt>
              </c:numCache>
            </c:numRef>
          </c:val>
          <c:smooth val="0"/>
          <c:extLst>
            <c:ext xmlns:c16="http://schemas.microsoft.com/office/drawing/2014/chart" uri="{C3380CC4-5D6E-409C-BE32-E72D297353CC}">
              <c16:uniqueId val="{00000000-9BFD-4AA4-A0AB-7648074E94EE}"/>
            </c:ext>
          </c:extLst>
        </c:ser>
        <c:ser>
          <c:idx val="1"/>
          <c:order val="1"/>
          <c:tx>
            <c:strRef>
              <c:f>Sheet9!$F$3</c:f>
              <c:strCache>
                <c:ptCount val="1"/>
                <c:pt idx="0">
                  <c:v>Revenue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multiLvlStrRef>
              <c:f>Sheet9!$C$4:$D$11</c:f>
              <c:multiLvlStrCache>
                <c:ptCount val="8"/>
                <c:lvl>
                  <c:pt idx="0">
                    <c:v>Mountain-200 Black, 42</c:v>
                  </c:pt>
                  <c:pt idx="1">
                    <c:v>Road-650 Red,44</c:v>
                  </c:pt>
                  <c:pt idx="2">
                    <c:v>Mountain-200</c:v>
                  </c:pt>
                  <c:pt idx="3">
                    <c:v>Road-650</c:v>
                  </c:pt>
                  <c:pt idx="4">
                    <c:v>Mountain Bikes</c:v>
                  </c:pt>
                  <c:pt idx="5">
                    <c:v>Road Frames</c:v>
                  </c:pt>
                  <c:pt idx="6">
                    <c:v>Bikes</c:v>
                  </c:pt>
                  <c:pt idx="7">
                    <c:v>Clothing</c:v>
                  </c:pt>
                </c:lvl>
                <c:lvl>
                  <c:pt idx="0">
                    <c:v>Most Profitable Product</c:v>
                  </c:pt>
                  <c:pt idx="1">
                    <c:v>Least Profitable Product</c:v>
                  </c:pt>
                  <c:pt idx="2">
                    <c:v>Most Profitable Model</c:v>
                  </c:pt>
                  <c:pt idx="3">
                    <c:v>Least Profitable Model</c:v>
                  </c:pt>
                  <c:pt idx="4">
                    <c:v>Most Profitable Sub-Category</c:v>
                  </c:pt>
                  <c:pt idx="5">
                    <c:v>Least Profitable Sub-Category</c:v>
                  </c:pt>
                  <c:pt idx="6">
                    <c:v>Most Profitable Category</c:v>
                  </c:pt>
                  <c:pt idx="7">
                    <c:v>Least Profitable Category</c:v>
                  </c:pt>
                </c:lvl>
              </c:multiLvlStrCache>
            </c:multiLvlStrRef>
          </c:cat>
          <c:val>
            <c:numRef>
              <c:f>Sheet9!$F$4:$F$11</c:f>
              <c:numCache>
                <c:formatCode>"$"#,##0</c:formatCode>
                <c:ptCount val="8"/>
                <c:pt idx="0">
                  <c:v>4009494.7618410001</c:v>
                </c:pt>
                <c:pt idx="1">
                  <c:v>943340.55978799996</c:v>
                </c:pt>
                <c:pt idx="2">
                  <c:v>22286174.606772002</c:v>
                </c:pt>
                <c:pt idx="3">
                  <c:v>8112890.1879540002</c:v>
                </c:pt>
                <c:pt idx="4">
                  <c:v>36445443.937380001</c:v>
                </c:pt>
                <c:pt idx="5">
                  <c:v>3851350.600747</c:v>
                </c:pt>
                <c:pt idx="6">
                  <c:v>94651172.704731002</c:v>
                </c:pt>
                <c:pt idx="7">
                  <c:v>2120542.524801</c:v>
                </c:pt>
              </c:numCache>
            </c:numRef>
          </c:val>
          <c:smooth val="0"/>
          <c:extLst>
            <c:ext xmlns:c16="http://schemas.microsoft.com/office/drawing/2014/chart" uri="{C3380CC4-5D6E-409C-BE32-E72D297353CC}">
              <c16:uniqueId val="{00000001-9BFD-4AA4-A0AB-7648074E94EE}"/>
            </c:ext>
          </c:extLst>
        </c:ser>
        <c:ser>
          <c:idx val="2"/>
          <c:order val="2"/>
          <c:tx>
            <c:strRef>
              <c:f>Sheet9!$G$3</c:f>
              <c:strCache>
                <c:ptCount val="1"/>
                <c:pt idx="0">
                  <c:v>Profit</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multiLvlStrRef>
              <c:f>Sheet9!$C$4:$D$11</c:f>
              <c:multiLvlStrCache>
                <c:ptCount val="8"/>
                <c:lvl>
                  <c:pt idx="0">
                    <c:v>Mountain-200 Black, 42</c:v>
                  </c:pt>
                  <c:pt idx="1">
                    <c:v>Road-650 Red,44</c:v>
                  </c:pt>
                  <c:pt idx="2">
                    <c:v>Mountain-200</c:v>
                  </c:pt>
                  <c:pt idx="3">
                    <c:v>Road-650</c:v>
                  </c:pt>
                  <c:pt idx="4">
                    <c:v>Mountain Bikes</c:v>
                  </c:pt>
                  <c:pt idx="5">
                    <c:v>Road Frames</c:v>
                  </c:pt>
                  <c:pt idx="6">
                    <c:v>Bikes</c:v>
                  </c:pt>
                  <c:pt idx="7">
                    <c:v>Clothing</c:v>
                  </c:pt>
                </c:lvl>
                <c:lvl>
                  <c:pt idx="0">
                    <c:v>Most Profitable Product</c:v>
                  </c:pt>
                  <c:pt idx="1">
                    <c:v>Least Profitable Product</c:v>
                  </c:pt>
                  <c:pt idx="2">
                    <c:v>Most Profitable Model</c:v>
                  </c:pt>
                  <c:pt idx="3">
                    <c:v>Least Profitable Model</c:v>
                  </c:pt>
                  <c:pt idx="4">
                    <c:v>Most Profitable Sub-Category</c:v>
                  </c:pt>
                  <c:pt idx="5">
                    <c:v>Least Profitable Sub-Category</c:v>
                  </c:pt>
                  <c:pt idx="6">
                    <c:v>Most Profitable Category</c:v>
                  </c:pt>
                  <c:pt idx="7">
                    <c:v>Least Profitable Category</c:v>
                  </c:pt>
                </c:lvl>
              </c:multiLvlStrCache>
            </c:multiLvlStrRef>
          </c:cat>
          <c:val>
            <c:numRef>
              <c:f>Sheet9!$G$4:$G$11</c:f>
              <c:numCache>
                <c:formatCode>"$"#,##0</c:formatCode>
                <c:ptCount val="8"/>
                <c:pt idx="0">
                  <c:v>674216.57864099997</c:v>
                </c:pt>
                <c:pt idx="1">
                  <c:v>-153696.11661200001</c:v>
                </c:pt>
                <c:pt idx="2">
                  <c:v>3918915.711172</c:v>
                </c:pt>
                <c:pt idx="3">
                  <c:v>-457526.33144600003</c:v>
                </c:pt>
                <c:pt idx="4">
                  <c:v>4908041.8924799999</c:v>
                </c:pt>
                <c:pt idx="5">
                  <c:v>-172617.28775300001</c:v>
                </c:pt>
                <c:pt idx="6">
                  <c:v>7936394.015931</c:v>
                </c:pt>
                <c:pt idx="7">
                  <c:v>308882.16710100003</c:v>
                </c:pt>
              </c:numCache>
            </c:numRef>
          </c:val>
          <c:smooth val="0"/>
          <c:extLst>
            <c:ext xmlns:c16="http://schemas.microsoft.com/office/drawing/2014/chart" uri="{C3380CC4-5D6E-409C-BE32-E72D297353CC}">
              <c16:uniqueId val="{00000002-9BFD-4AA4-A0AB-7648074E94EE}"/>
            </c:ext>
          </c:extLst>
        </c:ser>
        <c:ser>
          <c:idx val="3"/>
          <c:order val="3"/>
          <c:tx>
            <c:strRef>
              <c:f>Sheet9!$H$3</c:f>
              <c:strCache>
                <c:ptCount val="1"/>
                <c:pt idx="0">
                  <c:v>Markup Percentage</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multiLvlStrRef>
              <c:f>Sheet9!$C$4:$D$11</c:f>
              <c:multiLvlStrCache>
                <c:ptCount val="8"/>
                <c:lvl>
                  <c:pt idx="0">
                    <c:v>Mountain-200 Black, 42</c:v>
                  </c:pt>
                  <c:pt idx="1">
                    <c:v>Road-650 Red,44</c:v>
                  </c:pt>
                  <c:pt idx="2">
                    <c:v>Mountain-200</c:v>
                  </c:pt>
                  <c:pt idx="3">
                    <c:v>Road-650</c:v>
                  </c:pt>
                  <c:pt idx="4">
                    <c:v>Mountain Bikes</c:v>
                  </c:pt>
                  <c:pt idx="5">
                    <c:v>Road Frames</c:v>
                  </c:pt>
                  <c:pt idx="6">
                    <c:v>Bikes</c:v>
                  </c:pt>
                  <c:pt idx="7">
                    <c:v>Clothing</c:v>
                  </c:pt>
                </c:lvl>
                <c:lvl>
                  <c:pt idx="0">
                    <c:v>Most Profitable Product</c:v>
                  </c:pt>
                  <c:pt idx="1">
                    <c:v>Least Profitable Product</c:v>
                  </c:pt>
                  <c:pt idx="2">
                    <c:v>Most Profitable Model</c:v>
                  </c:pt>
                  <c:pt idx="3">
                    <c:v>Least Profitable Model</c:v>
                  </c:pt>
                  <c:pt idx="4">
                    <c:v>Most Profitable Sub-Category</c:v>
                  </c:pt>
                  <c:pt idx="5">
                    <c:v>Least Profitable Sub-Category</c:v>
                  </c:pt>
                  <c:pt idx="6">
                    <c:v>Most Profitable Category</c:v>
                  </c:pt>
                  <c:pt idx="7">
                    <c:v>Least Profitable Category</c:v>
                  </c:pt>
                </c:lvl>
              </c:multiLvlStrCache>
            </c:multiLvlStrRef>
          </c:cat>
          <c:val>
            <c:numRef>
              <c:f>Sheet9!$H$4:$H$11</c:f>
              <c:numCache>
                <c:formatCode>"$"#,##0</c:formatCode>
                <c:ptCount val="8"/>
                <c:pt idx="0">
                  <c:v>20.214700000000001</c:v>
                </c:pt>
                <c:pt idx="1">
                  <c:v>-14.0101</c:v>
                </c:pt>
                <c:pt idx="2">
                  <c:v>21.336400000000001</c:v>
                </c:pt>
                <c:pt idx="3">
                  <c:v>-5.3384</c:v>
                </c:pt>
                <c:pt idx="4">
                  <c:v>15.5626</c:v>
                </c:pt>
                <c:pt idx="5">
                  <c:v>-4.2896999999999998</c:v>
                </c:pt>
                <c:pt idx="6">
                  <c:v>9.1522000000000006</c:v>
                </c:pt>
                <c:pt idx="7">
                  <c:v>17.049600000000002</c:v>
                </c:pt>
              </c:numCache>
            </c:numRef>
          </c:val>
          <c:smooth val="0"/>
          <c:extLst>
            <c:ext xmlns:c16="http://schemas.microsoft.com/office/drawing/2014/chart" uri="{C3380CC4-5D6E-409C-BE32-E72D297353CC}">
              <c16:uniqueId val="{00000003-9BFD-4AA4-A0AB-7648074E94EE}"/>
            </c:ext>
          </c:extLst>
        </c:ser>
        <c:dLbls>
          <c:showLegendKey val="0"/>
          <c:showVal val="0"/>
          <c:showCatName val="0"/>
          <c:showSerName val="0"/>
          <c:showPercent val="0"/>
          <c:showBubbleSize val="0"/>
        </c:dLbls>
        <c:marker val="1"/>
        <c:smooth val="0"/>
        <c:axId val="800819471"/>
        <c:axId val="800819951"/>
      </c:lineChart>
      <c:catAx>
        <c:axId val="8008194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00819951"/>
        <c:crosses val="autoZero"/>
        <c:auto val="1"/>
        <c:lblAlgn val="ctr"/>
        <c:lblOffset val="100"/>
        <c:noMultiLvlLbl val="0"/>
      </c:catAx>
      <c:valAx>
        <c:axId val="80081995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800819471"/>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solidFill>
    </a:ln>
    <a:effectLst/>
  </c:spPr>
  <c:txPr>
    <a:bodyPr/>
    <a:lstStyle/>
    <a:p>
      <a:pPr>
        <a:defRPr sz="1000">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4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PERCENTAGE LOSS</a:t>
            </a:r>
          </a:p>
        </c:rich>
      </c:tx>
      <c:overlay val="0"/>
      <c:spPr>
        <a:noFill/>
        <a:ln>
          <a:noFill/>
        </a:ln>
        <a:effectLst/>
      </c:spPr>
      <c:txPr>
        <a:bodyPr rot="0" spcFirstLastPara="1" vertOverflow="ellipsis" vert="horz" wrap="square" anchor="ctr" anchorCtr="1"/>
        <a:lstStyle/>
        <a:p>
          <a:pPr>
            <a:defRPr sz="144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Sheet11!$F$3</c:f>
              <c:strCache>
                <c:ptCount val="1"/>
                <c:pt idx="0">
                  <c:v>Percentage Loss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Sheet11!$E$4:$E$5</c:f>
              <c:strCache>
                <c:ptCount val="2"/>
                <c:pt idx="0">
                  <c:v>Retail</c:v>
                </c:pt>
                <c:pt idx="1">
                  <c:v>Wholesale</c:v>
                </c:pt>
              </c:strCache>
            </c:strRef>
          </c:cat>
          <c:val>
            <c:numRef>
              <c:f>Sheet11!$F$4:$F$5</c:f>
              <c:numCache>
                <c:formatCode>0%</c:formatCode>
                <c:ptCount val="2"/>
                <c:pt idx="0">
                  <c:v>0</c:v>
                </c:pt>
                <c:pt idx="1">
                  <c:v>2.17</c:v>
                </c:pt>
              </c:numCache>
            </c:numRef>
          </c:val>
          <c:extLst>
            <c:ext xmlns:c16="http://schemas.microsoft.com/office/drawing/2014/chart" uri="{C3380CC4-5D6E-409C-BE32-E72D297353CC}">
              <c16:uniqueId val="{00000000-AD7D-4EB1-A114-6B4E90901664}"/>
            </c:ext>
          </c:extLst>
        </c:ser>
        <c:dLbls>
          <c:showLegendKey val="0"/>
          <c:showVal val="0"/>
          <c:showCatName val="0"/>
          <c:showSerName val="0"/>
          <c:showPercent val="0"/>
          <c:showBubbleSize val="0"/>
        </c:dLbls>
        <c:gapWidth val="100"/>
        <c:overlap val="-24"/>
        <c:axId val="1002588287"/>
        <c:axId val="1002588767"/>
      </c:barChart>
      <c:catAx>
        <c:axId val="100258828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02588767"/>
        <c:crosses val="autoZero"/>
        <c:auto val="1"/>
        <c:lblAlgn val="ctr"/>
        <c:lblOffset val="100"/>
        <c:noMultiLvlLbl val="0"/>
      </c:catAx>
      <c:valAx>
        <c:axId val="10025887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025882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440" b="1" i="0" u="none" strike="noStrike" kern="1200" cap="all" spc="5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pieChart>
        <c:varyColors val="1"/>
        <c:ser>
          <c:idx val="0"/>
          <c:order val="0"/>
          <c:tx>
            <c:strRef>
              <c:f>Sheet11!$F$7</c:f>
              <c:strCache>
                <c:ptCount val="1"/>
                <c:pt idx="0">
                  <c:v>Percentage Volume</c:v>
                </c:pt>
              </c:strCache>
            </c:strRef>
          </c:tx>
          <c:dPt>
            <c:idx val="0"/>
            <c:bubble3D val="0"/>
            <c:explosion val="4"/>
            <c:spPr>
              <a:solidFill>
                <a:schemeClr val="accent2">
                  <a:shade val="76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8F0-49D8-B0CC-7AEF48802763}"/>
              </c:ext>
            </c:extLst>
          </c:dPt>
          <c:dPt>
            <c:idx val="1"/>
            <c:bubble3D val="0"/>
            <c:spPr>
              <a:solidFill>
                <a:schemeClr val="accent2">
                  <a:tint val="77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8F0-49D8-B0CC-7AEF48802763}"/>
              </c:ext>
            </c:extLst>
          </c:dPt>
          <c:dLbls>
            <c:spPr>
              <a:noFill/>
              <a:ln>
                <a:noFill/>
              </a:ln>
              <a:effectLst/>
            </c:spPr>
            <c:txPr>
              <a:bodyPr rot="0" spcFirstLastPara="1" vertOverflow="ellipsis" vert="horz" wrap="square" anchor="ctr" anchorCtr="1"/>
              <a:lstStyle/>
              <a:p>
                <a:pPr>
                  <a:defRPr sz="1200" b="1" i="0" u="none" strike="noStrike" kern="1200" baseline="0">
                    <a:solidFill>
                      <a:schemeClr val="lt1"/>
                    </a:solidFill>
                    <a:latin typeface="Arial" panose="020B0604020202020204" pitchFamily="34" charset="0"/>
                    <a:ea typeface="+mn-ea"/>
                    <a:cs typeface="Arial" panose="020B0604020202020204" pitchFamily="34" charset="0"/>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Sheet11!$E$8:$E$9</c:f>
              <c:strCache>
                <c:ptCount val="2"/>
                <c:pt idx="0">
                  <c:v>Retail</c:v>
                </c:pt>
                <c:pt idx="1">
                  <c:v>Wholesale</c:v>
                </c:pt>
              </c:strCache>
            </c:strRef>
          </c:cat>
          <c:val>
            <c:numRef>
              <c:f>Sheet11!$F$8:$F$9</c:f>
              <c:numCache>
                <c:formatCode>0%</c:formatCode>
                <c:ptCount val="2"/>
                <c:pt idx="0" formatCode="0.00%">
                  <c:v>0.219</c:v>
                </c:pt>
                <c:pt idx="1">
                  <c:v>0.78</c:v>
                </c:pt>
              </c:numCache>
            </c:numRef>
          </c:val>
          <c:extLst>
            <c:ext xmlns:c16="http://schemas.microsoft.com/office/drawing/2014/chart" uri="{C3380CC4-5D6E-409C-BE32-E72D297353CC}">
              <c16:uniqueId val="{00000004-08F0-49D8-B0CC-7AEF48802763}"/>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200">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Categorywise Retails Profit</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Sheet10!$F$3</c:f>
              <c:strCache>
                <c:ptCount val="1"/>
                <c:pt idx="0">
                  <c:v>Retails Profit</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Sheet10!$D$4:$E$7</c:f>
              <c:multiLvlStrCache>
                <c:ptCount val="4"/>
                <c:lvl>
                  <c:pt idx="0">
                    <c:v>Mountain-200 Black, 46</c:v>
                  </c:pt>
                  <c:pt idx="1">
                    <c:v>Mountain-200</c:v>
                  </c:pt>
                  <c:pt idx="2">
                    <c:v>Road Bikes</c:v>
                  </c:pt>
                  <c:pt idx="3">
                    <c:v>Bikes</c:v>
                  </c:pt>
                </c:lvl>
                <c:lvl>
                  <c:pt idx="0">
                    <c:v>Most Profitable Product</c:v>
                  </c:pt>
                  <c:pt idx="1">
                    <c:v>Most Profitable Model</c:v>
                  </c:pt>
                  <c:pt idx="2">
                    <c:v>Most Profitable Sub-Category</c:v>
                  </c:pt>
                  <c:pt idx="3">
                    <c:v>Most Profitable Category</c:v>
                  </c:pt>
                </c:lvl>
              </c:multiLvlStrCache>
            </c:multiLvlStrRef>
          </c:cat>
          <c:val>
            <c:numRef>
              <c:f>Sheet10!$F$4:$F$7</c:f>
              <c:numCache>
                <c:formatCode>"$"#,##0.00</c:formatCode>
                <c:ptCount val="4"/>
                <c:pt idx="0">
                  <c:v>566213.02460000571</c:v>
                </c:pt>
                <c:pt idx="1">
                  <c:v>3458761.7515998883</c:v>
                </c:pt>
                <c:pt idx="2">
                  <c:v>5302322.6688997764</c:v>
                </c:pt>
                <c:pt idx="3">
                  <c:v>11112855.735099392</c:v>
                </c:pt>
              </c:numCache>
            </c:numRef>
          </c:val>
          <c:extLst>
            <c:ext xmlns:c16="http://schemas.microsoft.com/office/drawing/2014/chart" uri="{C3380CC4-5D6E-409C-BE32-E72D297353CC}">
              <c16:uniqueId val="{00000000-9B2E-4AE8-A932-9E43C48537B8}"/>
            </c:ext>
          </c:extLst>
        </c:ser>
        <c:dLbls>
          <c:dLblPos val="outEnd"/>
          <c:showLegendKey val="0"/>
          <c:showVal val="1"/>
          <c:showCatName val="0"/>
          <c:showSerName val="0"/>
          <c:showPercent val="0"/>
          <c:showBubbleSize val="0"/>
        </c:dLbls>
        <c:gapWidth val="219"/>
        <c:overlap val="-27"/>
        <c:axId val="1486209647"/>
        <c:axId val="1486210127"/>
      </c:barChart>
      <c:catAx>
        <c:axId val="14862096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86210127"/>
        <c:crosses val="autoZero"/>
        <c:auto val="1"/>
        <c:lblAlgn val="ctr"/>
        <c:lblOffset val="100"/>
        <c:noMultiLvlLbl val="0"/>
      </c:catAx>
      <c:valAx>
        <c:axId val="1486210127"/>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862096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Categorywise Wholesale Profit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Sheet10!$I$3</c:f>
              <c:strCache>
                <c:ptCount val="1"/>
                <c:pt idx="0">
                  <c:v>Wholesale Profit</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Sheet10!$G$4:$H$7</c:f>
              <c:multiLvlStrCache>
                <c:ptCount val="4"/>
                <c:lvl>
                  <c:pt idx="0">
                    <c:v>Mountain-200 Black, 38</c:v>
                  </c:pt>
                  <c:pt idx="1">
                    <c:v>Mountain-200</c:v>
                  </c:pt>
                  <c:pt idx="2">
                    <c:v>Mountain Bikes</c:v>
                  </c:pt>
                  <c:pt idx="3">
                    <c:v>Bikes</c:v>
                  </c:pt>
                </c:lvl>
                <c:lvl>
                  <c:pt idx="0">
                    <c:v>Most Profitable Product</c:v>
                  </c:pt>
                  <c:pt idx="1">
                    <c:v>Most Profitable Model</c:v>
                  </c:pt>
                  <c:pt idx="2">
                    <c:v>Most Profitable Sub-Category</c:v>
                  </c:pt>
                  <c:pt idx="3">
                    <c:v>Most Profitable Category</c:v>
                  </c:pt>
                </c:lvl>
              </c:multiLvlStrCache>
            </c:multiLvlStrRef>
          </c:cat>
          <c:val>
            <c:numRef>
              <c:f>Sheet10!$I$4:$I$7</c:f>
              <c:numCache>
                <c:formatCode>"$"#,##0.00</c:formatCode>
                <c:ptCount val="4"/>
                <c:pt idx="0">
                  <c:v>138563.07441999964</c:v>
                </c:pt>
                <c:pt idx="1">
                  <c:v>612859.28487201198</c:v>
                </c:pt>
                <c:pt idx="2">
                  <c:v>1414440.7135799807</c:v>
                </c:pt>
                <c:pt idx="3">
                  <c:v>1418629.0693799804</c:v>
                </c:pt>
              </c:numCache>
            </c:numRef>
          </c:val>
          <c:extLst>
            <c:ext xmlns:c16="http://schemas.microsoft.com/office/drawing/2014/chart" uri="{C3380CC4-5D6E-409C-BE32-E72D297353CC}">
              <c16:uniqueId val="{00000000-E50F-40A2-9572-E570E8006F4F}"/>
            </c:ext>
          </c:extLst>
        </c:ser>
        <c:dLbls>
          <c:dLblPos val="outEnd"/>
          <c:showLegendKey val="0"/>
          <c:showVal val="1"/>
          <c:showCatName val="0"/>
          <c:showSerName val="0"/>
          <c:showPercent val="0"/>
          <c:showBubbleSize val="0"/>
        </c:dLbls>
        <c:gapWidth val="219"/>
        <c:overlap val="-27"/>
        <c:axId val="1485927631"/>
        <c:axId val="1485926191"/>
      </c:barChart>
      <c:catAx>
        <c:axId val="1485927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85926191"/>
        <c:crosses val="autoZero"/>
        <c:auto val="1"/>
        <c:lblAlgn val="ctr"/>
        <c:lblOffset val="100"/>
        <c:noMultiLvlLbl val="0"/>
      </c:catAx>
      <c:valAx>
        <c:axId val="1485926191"/>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4859276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t>Categorywise Loss Analysis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lotArea>
      <c:layout>
        <c:manualLayout>
          <c:layoutTarget val="inner"/>
          <c:xMode val="edge"/>
          <c:yMode val="edge"/>
          <c:x val="8.5115740910242016E-2"/>
          <c:y val="0.12145434938140388"/>
          <c:w val="0.90401469283870561"/>
          <c:h val="0.62368456563613994"/>
        </c:manualLayout>
      </c:layout>
      <c:lineChart>
        <c:grouping val="standard"/>
        <c:varyColors val="0"/>
        <c:ser>
          <c:idx val="0"/>
          <c:order val="0"/>
          <c:tx>
            <c:strRef>
              <c:f>Sheet12!$G$3</c:f>
              <c:strCache>
                <c:ptCount val="1"/>
                <c:pt idx="0">
                  <c:v>Loss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Sheet12!$E$4:$F$11</c:f>
              <c:multiLvlStrCache>
                <c:ptCount val="8"/>
                <c:lvl>
                  <c:pt idx="0">
                    <c:v>Vigorous Exercise Company-D'sa, Reuben</c:v>
                  </c:pt>
                  <c:pt idx="1">
                    <c:v>Touring-1000 Yellow, 60</c:v>
                  </c:pt>
                  <c:pt idx="2">
                    <c:v>Road-250</c:v>
                  </c:pt>
                  <c:pt idx="3">
                    <c:v>Year 2013</c:v>
                  </c:pt>
                  <c:pt idx="4">
                    <c:v>Road bikes </c:v>
                  </c:pt>
                  <c:pt idx="5">
                    <c:v>Bikes</c:v>
                  </c:pt>
                  <c:pt idx="6">
                    <c:v>United States Southwest</c:v>
                  </c:pt>
                  <c:pt idx="7">
                    <c:v>Price Reduced: 46.4% / (No Discount) 0.0%</c:v>
                  </c:pt>
                </c:lvl>
                <c:lvl>
                  <c:pt idx="0">
                    <c:v>Customer</c:v>
                  </c:pt>
                  <c:pt idx="1">
                    <c:v>Product</c:v>
                  </c:pt>
                  <c:pt idx="2">
                    <c:v>Model</c:v>
                  </c:pt>
                  <c:pt idx="3">
                    <c:v>Order Date</c:v>
                  </c:pt>
                  <c:pt idx="4">
                    <c:v>Sub-Category</c:v>
                  </c:pt>
                  <c:pt idx="5">
                    <c:v>Category</c:v>
                  </c:pt>
                  <c:pt idx="6">
                    <c:v>Territory</c:v>
                  </c:pt>
                  <c:pt idx="7">
                    <c:v>Discount Summary</c:v>
                  </c:pt>
                </c:lvl>
              </c:multiLvlStrCache>
            </c:multiLvlStrRef>
          </c:cat>
          <c:val>
            <c:numRef>
              <c:f>Sheet12!$G$4:$G$11</c:f>
              <c:numCache>
                <c:formatCode>"$"#,##0</c:formatCode>
                <c:ptCount val="8"/>
                <c:pt idx="0">
                  <c:v>-86952.44</c:v>
                </c:pt>
                <c:pt idx="1">
                  <c:v>-259044.21</c:v>
                </c:pt>
                <c:pt idx="2">
                  <c:v>-942297.74</c:v>
                </c:pt>
                <c:pt idx="3">
                  <c:v>-2162404.0499999998</c:v>
                </c:pt>
                <c:pt idx="4">
                  <c:v>-2495436.6</c:v>
                </c:pt>
                <c:pt idx="5">
                  <c:v>-4595090.79</c:v>
                </c:pt>
                <c:pt idx="6">
                  <c:v>-1313591.6200000001</c:v>
                </c:pt>
                <c:pt idx="7">
                  <c:v>-1306019.5</c:v>
                </c:pt>
              </c:numCache>
            </c:numRef>
          </c:val>
          <c:smooth val="0"/>
          <c:extLst>
            <c:ext xmlns:c16="http://schemas.microsoft.com/office/drawing/2014/chart" uri="{C3380CC4-5D6E-409C-BE32-E72D297353CC}">
              <c16:uniqueId val="{00000000-95A3-49A1-972C-226C01C654DF}"/>
            </c:ext>
          </c:extLst>
        </c:ser>
        <c:dLbls>
          <c:dLblPos val="t"/>
          <c:showLegendKey val="0"/>
          <c:showVal val="1"/>
          <c:showCatName val="0"/>
          <c:showSerName val="0"/>
          <c:showPercent val="0"/>
          <c:showBubbleSize val="0"/>
        </c:dLbls>
        <c:marker val="1"/>
        <c:smooth val="0"/>
        <c:axId val="1818731375"/>
        <c:axId val="1818732815"/>
      </c:lineChart>
      <c:catAx>
        <c:axId val="181873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818732815"/>
        <c:crosses val="autoZero"/>
        <c:auto val="1"/>
        <c:lblAlgn val="ctr"/>
        <c:lblOffset val="100"/>
        <c:noMultiLvlLbl val="0"/>
      </c:catAx>
      <c:valAx>
        <c:axId val="181873281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81873137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[A09.xlsx]Product Profit!PivotTable1</c:name>
    <c:fmtId val="2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'Product Profit'!$B$3:$B$4</c:f>
              <c:strCache>
                <c:ptCount val="1"/>
                <c:pt idx="0">
                  <c:v>Retail</c:v>
                </c:pt>
              </c:strCache>
            </c:strRef>
          </c:tx>
          <c:spPr>
            <a:solidFill>
              <a:schemeClr val="accent1"/>
            </a:solidFill>
            <a:ln>
              <a:noFill/>
            </a:ln>
            <a:effectLst/>
          </c:spPr>
          <c:invertIfNegative val="0"/>
          <c:cat>
            <c:strRef>
              <c:f>'Product Profit'!$A$5:$A$253</c:f>
              <c:strCache>
                <c:ptCount val="248"/>
                <c:pt idx="0">
                  <c:v>Mountain-200 Black, 38</c:v>
                </c:pt>
                <c:pt idx="1">
                  <c:v>Mountain-200 Black, 42</c:v>
                </c:pt>
                <c:pt idx="2">
                  <c:v>Mountain-200 Silver, 38</c:v>
                </c:pt>
                <c:pt idx="3">
                  <c:v>Mountain-200 Black, 46</c:v>
                </c:pt>
                <c:pt idx="4">
                  <c:v>Mountain-200 Silver, 42</c:v>
                </c:pt>
                <c:pt idx="5">
                  <c:v>Mountain-200 Silver, 46</c:v>
                </c:pt>
                <c:pt idx="6">
                  <c:v>Hitch Rack - 4-Bike</c:v>
                </c:pt>
                <c:pt idx="7">
                  <c:v>Mountain-100 Black, 44</c:v>
                </c:pt>
                <c:pt idx="8">
                  <c:v>Mountain-100 Black, 38</c:v>
                </c:pt>
                <c:pt idx="9">
                  <c:v>Mountain-100 Silver, 38</c:v>
                </c:pt>
                <c:pt idx="10">
                  <c:v>Mountain-100 Black, 42</c:v>
                </c:pt>
                <c:pt idx="11">
                  <c:v>Mountain-100 Black, 48</c:v>
                </c:pt>
                <c:pt idx="12">
                  <c:v>Mountain-100 Silver, 42</c:v>
                </c:pt>
                <c:pt idx="13">
                  <c:v>Mountain-100 Silver, 44</c:v>
                </c:pt>
                <c:pt idx="14">
                  <c:v>Mountain-100 Silver, 48</c:v>
                </c:pt>
                <c:pt idx="15">
                  <c:v>Classic Vest, S</c:v>
                </c:pt>
                <c:pt idx="16">
                  <c:v>HL Mountain Rear Wheel</c:v>
                </c:pt>
                <c:pt idx="17">
                  <c:v>HL Crankset</c:v>
                </c:pt>
                <c:pt idx="18">
                  <c:v>Women's Mountain Shorts, S</c:v>
                </c:pt>
                <c:pt idx="19">
                  <c:v>Mountain-300 Black, 40</c:v>
                </c:pt>
                <c:pt idx="20">
                  <c:v>Mountain-300 Black, 44</c:v>
                </c:pt>
                <c:pt idx="21">
                  <c:v>Mountain-300 Black, 48</c:v>
                </c:pt>
                <c:pt idx="22">
                  <c:v>Women's Mountain Shorts, L</c:v>
                </c:pt>
                <c:pt idx="23">
                  <c:v>HL Mountain Frame - Silver, 38</c:v>
                </c:pt>
                <c:pt idx="24">
                  <c:v>HL Mountain Frame - Black, 42</c:v>
                </c:pt>
                <c:pt idx="25">
                  <c:v>Mountain-300 Black, 38</c:v>
                </c:pt>
                <c:pt idx="26">
                  <c:v>ML Mountain Rear Wheel</c:v>
                </c:pt>
                <c:pt idx="27">
                  <c:v>Sport-100 Helmet, Blue</c:v>
                </c:pt>
                <c:pt idx="28">
                  <c:v>Sport-100 Helmet, Black</c:v>
                </c:pt>
                <c:pt idx="29">
                  <c:v>HL Road Front Wheel</c:v>
                </c:pt>
                <c:pt idx="30">
                  <c:v>Women's Tights, L</c:v>
                </c:pt>
                <c:pt idx="31">
                  <c:v>Classic Vest, M</c:v>
                </c:pt>
                <c:pt idx="32">
                  <c:v>Women's Tights, S</c:v>
                </c:pt>
                <c:pt idx="33">
                  <c:v>Sport-100 Helmet, Red</c:v>
                </c:pt>
                <c:pt idx="34">
                  <c:v>Men's Bib-Shorts, M</c:v>
                </c:pt>
                <c:pt idx="35">
                  <c:v>Hydration Pack - 70 oz.</c:v>
                </c:pt>
                <c:pt idx="36">
                  <c:v>ML Mountain Frame - Black, 48</c:v>
                </c:pt>
                <c:pt idx="37">
                  <c:v>ML Road Front Wheel</c:v>
                </c:pt>
                <c:pt idx="38">
                  <c:v>Mountain-400-W Silver, 40</c:v>
                </c:pt>
                <c:pt idx="39">
                  <c:v>HL Mountain Frame - Silver, 48</c:v>
                </c:pt>
                <c:pt idx="40">
                  <c:v>HL Mountain Frame - Black, 38</c:v>
                </c:pt>
                <c:pt idx="41">
                  <c:v>HL Mountain Frame - Silver, 46</c:v>
                </c:pt>
                <c:pt idx="42">
                  <c:v>Full-Finger Gloves, L</c:v>
                </c:pt>
                <c:pt idx="43">
                  <c:v>ML Mountain Frame-W - Silver, 40</c:v>
                </c:pt>
                <c:pt idx="44">
                  <c:v>HL Fork</c:v>
                </c:pt>
                <c:pt idx="45">
                  <c:v>LL Road Rear Wheel</c:v>
                </c:pt>
                <c:pt idx="46">
                  <c:v>Half-Finger Gloves, M</c:v>
                </c:pt>
                <c:pt idx="47">
                  <c:v>Men's Bib-Shorts, S</c:v>
                </c:pt>
                <c:pt idx="48">
                  <c:v>ML Mountain Frame - Black, 44</c:v>
                </c:pt>
                <c:pt idx="49">
                  <c:v>HL Mountain Frame - Black, 48</c:v>
                </c:pt>
                <c:pt idx="50">
                  <c:v>Men's Sports Shorts, M</c:v>
                </c:pt>
                <c:pt idx="51">
                  <c:v>Full-Finger Gloves, M</c:v>
                </c:pt>
                <c:pt idx="52">
                  <c:v>Front Brakes</c:v>
                </c:pt>
                <c:pt idx="53">
                  <c:v>Women's Mountain Shorts, M</c:v>
                </c:pt>
                <c:pt idx="54">
                  <c:v>ML Mountain Frame - Black, 38</c:v>
                </c:pt>
                <c:pt idx="55">
                  <c:v>ML Mountain Frame-W - Silver, 42</c:v>
                </c:pt>
                <c:pt idx="56">
                  <c:v>LL Crankset</c:v>
                </c:pt>
                <c:pt idx="57">
                  <c:v>HL Mountain Frame - Silver, 42</c:v>
                </c:pt>
                <c:pt idx="58">
                  <c:v>Mountain-500 Silver, 52</c:v>
                </c:pt>
                <c:pt idx="59">
                  <c:v>Mountain-400-W Silver, 38</c:v>
                </c:pt>
                <c:pt idx="60">
                  <c:v>Mountain-500 Black, 48</c:v>
                </c:pt>
                <c:pt idx="61">
                  <c:v>ML Mountain Handlebars</c:v>
                </c:pt>
                <c:pt idx="62">
                  <c:v>Front Derailleur</c:v>
                </c:pt>
                <c:pt idx="63">
                  <c:v>Mountain-400-W Silver, 46</c:v>
                </c:pt>
                <c:pt idx="64">
                  <c:v>Mountain-400-W Silver, 42</c:v>
                </c:pt>
                <c:pt idx="65">
                  <c:v>Men's Bib-Shorts, L</c:v>
                </c:pt>
                <c:pt idx="66">
                  <c:v>LL Road Frame - Red, 60</c:v>
                </c:pt>
                <c:pt idx="67">
                  <c:v>Mountain-500 Silver, 40</c:v>
                </c:pt>
                <c:pt idx="68">
                  <c:v>HL Mountain Front Wheel</c:v>
                </c:pt>
                <c:pt idx="69">
                  <c:v>HL Bottom Bracket</c:v>
                </c:pt>
                <c:pt idx="70">
                  <c:v>LL Road Frame - Red, 44</c:v>
                </c:pt>
                <c:pt idx="71">
                  <c:v>Mountain-500 Silver, 42</c:v>
                </c:pt>
                <c:pt idx="72">
                  <c:v>ML Headset</c:v>
                </c:pt>
                <c:pt idx="73">
                  <c:v>Mountain-500 Black, 42</c:v>
                </c:pt>
                <c:pt idx="74">
                  <c:v>Mountain-500 Silver, 48</c:v>
                </c:pt>
                <c:pt idx="75">
                  <c:v>HL Mountain Pedal</c:v>
                </c:pt>
                <c:pt idx="76">
                  <c:v>HL Road Handlebars</c:v>
                </c:pt>
                <c:pt idx="77">
                  <c:v>Half-Finger Gloves, S</c:v>
                </c:pt>
                <c:pt idx="78">
                  <c:v>Mountain-500 Silver, 44</c:v>
                </c:pt>
                <c:pt idx="79">
                  <c:v>ML Mountain Front Wheel</c:v>
                </c:pt>
                <c:pt idx="80">
                  <c:v>Mountain-500 Black, 44</c:v>
                </c:pt>
                <c:pt idx="81">
                  <c:v>HL Road Pedal</c:v>
                </c:pt>
                <c:pt idx="82">
                  <c:v>LL Mountain Frame - Silver, 42</c:v>
                </c:pt>
                <c:pt idx="83">
                  <c:v>LL Mountain Frame - Black, 44</c:v>
                </c:pt>
                <c:pt idx="84">
                  <c:v>HL Mountain Handlebars</c:v>
                </c:pt>
                <c:pt idx="85">
                  <c:v>LL Road Frame - Red, 62</c:v>
                </c:pt>
                <c:pt idx="86">
                  <c:v>LL Road Frame - Red, 48</c:v>
                </c:pt>
                <c:pt idx="87">
                  <c:v>Mountain-500 Black, 40</c:v>
                </c:pt>
                <c:pt idx="88">
                  <c:v>Mountain-500 Black, 52</c:v>
                </c:pt>
                <c:pt idx="89">
                  <c:v>Rear Derailleur</c:v>
                </c:pt>
                <c:pt idx="90">
                  <c:v>ML Road Pedal</c:v>
                </c:pt>
                <c:pt idx="91">
                  <c:v>Men's Sports Shorts, S</c:v>
                </c:pt>
                <c:pt idx="92">
                  <c:v>LL Mountain Frame - Silver, 40</c:v>
                </c:pt>
                <c:pt idx="93">
                  <c:v>LL Mountain Frame - Silver, 52</c:v>
                </c:pt>
                <c:pt idx="94">
                  <c:v>LL Mountain Front Wheel</c:v>
                </c:pt>
                <c:pt idx="95">
                  <c:v>Women's Tights, M</c:v>
                </c:pt>
                <c:pt idx="96">
                  <c:v>LL Mountain Frame - Black, 42</c:v>
                </c:pt>
                <c:pt idx="97">
                  <c:v>LL Road Pedal</c:v>
                </c:pt>
                <c:pt idx="98">
                  <c:v>HL Road Rear Wheel</c:v>
                </c:pt>
                <c:pt idx="99">
                  <c:v>LL Mountain Frame - Silver, 44</c:v>
                </c:pt>
                <c:pt idx="100">
                  <c:v>LL Mountain Frame - Black, 48</c:v>
                </c:pt>
                <c:pt idx="101">
                  <c:v>Cable Lock</c:v>
                </c:pt>
                <c:pt idx="102">
                  <c:v>Men's Sports Shorts, L</c:v>
                </c:pt>
                <c:pt idx="103">
                  <c:v>HL Headset</c:v>
                </c:pt>
                <c:pt idx="104">
                  <c:v>LL Mountain Handlebars</c:v>
                </c:pt>
                <c:pt idx="105">
                  <c:v>LL Mountain Rear Wheel</c:v>
                </c:pt>
                <c:pt idx="106">
                  <c:v>Half-Finger Gloves, L</c:v>
                </c:pt>
                <c:pt idx="107">
                  <c:v>LL Fork</c:v>
                </c:pt>
                <c:pt idx="108">
                  <c:v>HL Mountain Seat/Saddle</c:v>
                </c:pt>
                <c:pt idx="109">
                  <c:v>Minipump</c:v>
                </c:pt>
                <c:pt idx="110">
                  <c:v>Rear Brakes</c:v>
                </c:pt>
                <c:pt idx="111">
                  <c:v>Bike Wash - Dissolver</c:v>
                </c:pt>
                <c:pt idx="112">
                  <c:v>Racing Socks, L</c:v>
                </c:pt>
                <c:pt idx="113">
                  <c:v>ML Mountain Frame-W - Silver, 46</c:v>
                </c:pt>
                <c:pt idx="114">
                  <c:v>Full-Finger Gloves, S</c:v>
                </c:pt>
                <c:pt idx="115">
                  <c:v>HL Touring Seat/Saddle</c:v>
                </c:pt>
                <c:pt idx="116">
                  <c:v>ML Mountain Pedal</c:v>
                </c:pt>
                <c:pt idx="117">
                  <c:v>ML Mountain Seat/Saddle</c:v>
                </c:pt>
                <c:pt idx="118">
                  <c:v>LL Bottom Bracket</c:v>
                </c:pt>
                <c:pt idx="119">
                  <c:v>HL Touring Handlebars</c:v>
                </c:pt>
                <c:pt idx="120">
                  <c:v>LL Mountain Pedal</c:v>
                </c:pt>
                <c:pt idx="121">
                  <c:v>ML Road Rear Wheel</c:v>
                </c:pt>
                <c:pt idx="122">
                  <c:v>ML Crankset</c:v>
                </c:pt>
                <c:pt idx="123">
                  <c:v>Water Bottle - 30 oz.</c:v>
                </c:pt>
                <c:pt idx="124">
                  <c:v>Racing Socks, M</c:v>
                </c:pt>
                <c:pt idx="125">
                  <c:v>Chain</c:v>
                </c:pt>
                <c:pt idx="126">
                  <c:v>Mountain Bike Socks, M</c:v>
                </c:pt>
                <c:pt idx="127">
                  <c:v>HL Mountain Frame - Black, 44</c:v>
                </c:pt>
                <c:pt idx="128">
                  <c:v>Touring Pedal</c:v>
                </c:pt>
                <c:pt idx="129">
                  <c:v>ML Mountain Frame - Black, 40</c:v>
                </c:pt>
                <c:pt idx="130">
                  <c:v>LL Mountain Seat/Saddle</c:v>
                </c:pt>
                <c:pt idx="131">
                  <c:v>LL Road Frame - Red, 52</c:v>
                </c:pt>
                <c:pt idx="132">
                  <c:v>LL Road Handlebars</c:v>
                </c:pt>
                <c:pt idx="133">
                  <c:v>ML Road Frame - Red, 48</c:v>
                </c:pt>
                <c:pt idx="134">
                  <c:v>HL Road Seat/Saddle</c:v>
                </c:pt>
                <c:pt idx="135">
                  <c:v>Road-650 Red, 60</c:v>
                </c:pt>
                <c:pt idx="136">
                  <c:v>Road-650 Red, 44</c:v>
                </c:pt>
                <c:pt idx="137">
                  <c:v>Road-650 Red, 62</c:v>
                </c:pt>
                <c:pt idx="138">
                  <c:v>Road-250 Red, 48</c:v>
                </c:pt>
                <c:pt idx="139">
                  <c:v>LL Mountain Frame - Silver, 48</c:v>
                </c:pt>
                <c:pt idx="140">
                  <c:v>ML Touring Seat/Saddle</c:v>
                </c:pt>
                <c:pt idx="141">
                  <c:v>LL Headset</c:v>
                </c:pt>
                <c:pt idx="142">
                  <c:v>Road-650 Black, 58</c:v>
                </c:pt>
                <c:pt idx="143">
                  <c:v>ML Road Frame - Red, 52</c:v>
                </c:pt>
                <c:pt idx="144">
                  <c:v>LL Touring Handlebars</c:v>
                </c:pt>
                <c:pt idx="145">
                  <c:v>Road-650 Black, 52</c:v>
                </c:pt>
                <c:pt idx="146">
                  <c:v>LL Touring Seat/Saddle</c:v>
                </c:pt>
                <c:pt idx="147">
                  <c:v>Patch Kit/8 Patches</c:v>
                </c:pt>
                <c:pt idx="148">
                  <c:v>HL Touring Frame - Blue, 54</c:v>
                </c:pt>
                <c:pt idx="149">
                  <c:v>HL Touring Frame - Yellow, 54</c:v>
                </c:pt>
                <c:pt idx="150">
                  <c:v>HL Touring Frame - Yellow, 60</c:v>
                </c:pt>
                <c:pt idx="151">
                  <c:v>Mountain Bike Socks, L</c:v>
                </c:pt>
                <c:pt idx="152">
                  <c:v>HL Touring Frame - Blue, 60</c:v>
                </c:pt>
                <c:pt idx="153">
                  <c:v>LL Mountain Frame - Black, 52</c:v>
                </c:pt>
                <c:pt idx="154">
                  <c:v>Classic Vest, L</c:v>
                </c:pt>
                <c:pt idx="155">
                  <c:v>Road-650 Red, 48</c:v>
                </c:pt>
                <c:pt idx="156">
                  <c:v>ML Mountain Frame-W - Silver, 38</c:v>
                </c:pt>
                <c:pt idx="157">
                  <c:v>LL Mountain Frame - Black, 40</c:v>
                </c:pt>
                <c:pt idx="158">
                  <c:v>Road-650 Black, 48</c:v>
                </c:pt>
                <c:pt idx="159">
                  <c:v>HL Touring Frame - Blue, 50</c:v>
                </c:pt>
                <c:pt idx="160">
                  <c:v>HL Touring Frame - Blue, 46</c:v>
                </c:pt>
                <c:pt idx="161">
                  <c:v>LL Touring Frame - Yellow, 62</c:v>
                </c:pt>
                <c:pt idx="162">
                  <c:v>LL Touring Frame - Blue, 50</c:v>
                </c:pt>
                <c:pt idx="163">
                  <c:v>LL Touring Frame - Yellow, 44</c:v>
                </c:pt>
                <c:pt idx="164">
                  <c:v>HL Touring Frame - Yellow, 46</c:v>
                </c:pt>
                <c:pt idx="165">
                  <c:v>HL Touring Frame - Yellow, 50</c:v>
                </c:pt>
                <c:pt idx="166">
                  <c:v>LL Touring Frame - Yellow, 50</c:v>
                </c:pt>
                <c:pt idx="167">
                  <c:v>LL Road Seat/Saddle</c:v>
                </c:pt>
                <c:pt idx="168">
                  <c:v>LL Touring Frame - Blue, 54</c:v>
                </c:pt>
                <c:pt idx="169">
                  <c:v>LL Touring Frame - Yellow, 58</c:v>
                </c:pt>
                <c:pt idx="170">
                  <c:v>LL Touring Frame - Blue, 44</c:v>
                </c:pt>
                <c:pt idx="171">
                  <c:v>LL Touring Frame - Blue, 62</c:v>
                </c:pt>
                <c:pt idx="172">
                  <c:v>LL Touring Frame - Blue, 58</c:v>
                </c:pt>
                <c:pt idx="173">
                  <c:v>Touring-3000 Yellow, 44</c:v>
                </c:pt>
                <c:pt idx="174">
                  <c:v>Touring-1000 Blue, 50</c:v>
                </c:pt>
                <c:pt idx="175">
                  <c:v>Short-Sleeve Classic Jersey, XL</c:v>
                </c:pt>
                <c:pt idx="176">
                  <c:v>Road-150 Red, 56</c:v>
                </c:pt>
                <c:pt idx="177">
                  <c:v>Touring-2000 Blue, 50</c:v>
                </c:pt>
                <c:pt idx="178">
                  <c:v>Road-150 Red, 62</c:v>
                </c:pt>
                <c:pt idx="179">
                  <c:v>Road-750 Black, 58</c:v>
                </c:pt>
                <c:pt idx="180">
                  <c:v>Road-250 Black, 44</c:v>
                </c:pt>
                <c:pt idx="181">
                  <c:v>ML Mountain Tire</c:v>
                </c:pt>
                <c:pt idx="182">
                  <c:v>Road-250 Black, 48</c:v>
                </c:pt>
                <c:pt idx="183">
                  <c:v>Touring-1000 Yellow, 50</c:v>
                </c:pt>
                <c:pt idx="184">
                  <c:v>Road-250 Black, 52</c:v>
                </c:pt>
                <c:pt idx="185">
                  <c:v>Touring-3000 Blue, 50</c:v>
                </c:pt>
                <c:pt idx="186">
                  <c:v>Road-250 Black, 58</c:v>
                </c:pt>
                <c:pt idx="187">
                  <c:v>Touring-3000 Yellow, 62</c:v>
                </c:pt>
                <c:pt idx="188">
                  <c:v>Road-250 Red, 44</c:v>
                </c:pt>
                <c:pt idx="189">
                  <c:v>Short-Sleeve Classic Jersey, M</c:v>
                </c:pt>
                <c:pt idx="190">
                  <c:v>HL Road Tire</c:v>
                </c:pt>
                <c:pt idx="191">
                  <c:v>Long-Sleeve Logo Jersey, M</c:v>
                </c:pt>
                <c:pt idx="192">
                  <c:v>Road-250 Red, 52</c:v>
                </c:pt>
                <c:pt idx="193">
                  <c:v>Touring Tire Tube</c:v>
                </c:pt>
                <c:pt idx="194">
                  <c:v>Road-250 Red, 58</c:v>
                </c:pt>
                <c:pt idx="195">
                  <c:v>Touring-1000 Blue, 60</c:v>
                </c:pt>
                <c:pt idx="196">
                  <c:v>Road-350-W Yellow, 40</c:v>
                </c:pt>
                <c:pt idx="197">
                  <c:v>Touring-1000 Yellow, 60</c:v>
                </c:pt>
                <c:pt idx="198">
                  <c:v>Road-350-W Yellow, 42</c:v>
                </c:pt>
                <c:pt idx="199">
                  <c:v>Touring-2000 Blue, 60</c:v>
                </c:pt>
                <c:pt idx="200">
                  <c:v>Road-350-W Yellow, 44</c:v>
                </c:pt>
                <c:pt idx="201">
                  <c:v>Touring-3000 Blue, 58</c:v>
                </c:pt>
                <c:pt idx="202">
                  <c:v>Road-350-W Yellow, 48</c:v>
                </c:pt>
                <c:pt idx="203">
                  <c:v>Touring-3000 Yellow, 54</c:v>
                </c:pt>
                <c:pt idx="204">
                  <c:v>Road-550-W Yellow, 38</c:v>
                </c:pt>
                <c:pt idx="205">
                  <c:v>Road-150 Red, 52</c:v>
                </c:pt>
                <c:pt idx="206">
                  <c:v>Road-550-W Yellow, 40</c:v>
                </c:pt>
                <c:pt idx="207">
                  <c:v>Short-Sleeve Classic Jersey, L</c:v>
                </c:pt>
                <c:pt idx="208">
                  <c:v>Road-550-W Yellow, 42</c:v>
                </c:pt>
                <c:pt idx="209">
                  <c:v>Short-Sleeve Classic Jersey, S</c:v>
                </c:pt>
                <c:pt idx="210">
                  <c:v>Road-550-W Yellow, 44</c:v>
                </c:pt>
                <c:pt idx="211">
                  <c:v>Long-Sleeve Logo Jersey, L</c:v>
                </c:pt>
                <c:pt idx="212">
                  <c:v>Road-550-W Yellow, 48</c:v>
                </c:pt>
                <c:pt idx="213">
                  <c:v>Long-Sleeve Logo Jersey, S</c:v>
                </c:pt>
                <c:pt idx="214">
                  <c:v>Road-650 Black, 44</c:v>
                </c:pt>
                <c:pt idx="215">
                  <c:v>Touring Tire</c:v>
                </c:pt>
                <c:pt idx="216">
                  <c:v>Road Bottle Cage</c:v>
                </c:pt>
                <c:pt idx="217">
                  <c:v>Touring-1000 Blue, 46</c:v>
                </c:pt>
                <c:pt idx="218">
                  <c:v>Road Tire Tube</c:v>
                </c:pt>
                <c:pt idx="219">
                  <c:v>Touring-1000 Blue, 54</c:v>
                </c:pt>
                <c:pt idx="220">
                  <c:v>LL Road Tire</c:v>
                </c:pt>
                <c:pt idx="221">
                  <c:v>Touring-1000 Yellow, 46</c:v>
                </c:pt>
                <c:pt idx="222">
                  <c:v>Road-650 Black, 60</c:v>
                </c:pt>
                <c:pt idx="223">
                  <c:v>Touring-1000 Yellow, 54</c:v>
                </c:pt>
                <c:pt idx="224">
                  <c:v>Road-650 Black, 62</c:v>
                </c:pt>
                <c:pt idx="225">
                  <c:v>Touring-2000 Blue, 46</c:v>
                </c:pt>
                <c:pt idx="226">
                  <c:v>Road-150 Red, 44</c:v>
                </c:pt>
                <c:pt idx="227">
                  <c:v>Touring-2000 Blue, 54</c:v>
                </c:pt>
                <c:pt idx="228">
                  <c:v>Mountain Bottle Cage</c:v>
                </c:pt>
                <c:pt idx="229">
                  <c:v>Touring-3000 Blue, 44</c:v>
                </c:pt>
                <c:pt idx="230">
                  <c:v>All-Purpose Bike Stand</c:v>
                </c:pt>
                <c:pt idx="231">
                  <c:v>Touring-3000 Blue, 54</c:v>
                </c:pt>
                <c:pt idx="232">
                  <c:v>Fender Set - Mountain</c:v>
                </c:pt>
                <c:pt idx="233">
                  <c:v>Touring-3000 Blue, 62</c:v>
                </c:pt>
                <c:pt idx="234">
                  <c:v>Road-150 Red, 48</c:v>
                </c:pt>
                <c:pt idx="235">
                  <c:v>Touring-3000 Yellow, 50</c:v>
                </c:pt>
                <c:pt idx="236">
                  <c:v>AWC Logo Cap</c:v>
                </c:pt>
                <c:pt idx="237">
                  <c:v>Touring-3000 Yellow, 58</c:v>
                </c:pt>
                <c:pt idx="238">
                  <c:v>Road-750 Black, 44</c:v>
                </c:pt>
                <c:pt idx="239">
                  <c:v>Long-Sleeve Logo Jersey, XL</c:v>
                </c:pt>
                <c:pt idx="240">
                  <c:v>Road-750 Black, 48</c:v>
                </c:pt>
                <c:pt idx="241">
                  <c:v>Road-750 Black, 52</c:v>
                </c:pt>
                <c:pt idx="242">
                  <c:v>HL Mountain Tire</c:v>
                </c:pt>
                <c:pt idx="243">
                  <c:v>LL Mountain Tire</c:v>
                </c:pt>
                <c:pt idx="244">
                  <c:v>Mountain Tire Tube</c:v>
                </c:pt>
                <c:pt idx="245">
                  <c:v>Road-650 Red, 58</c:v>
                </c:pt>
                <c:pt idx="246">
                  <c:v>ML Road Tire</c:v>
                </c:pt>
                <c:pt idx="247">
                  <c:v>Road-650 Red, 52</c:v>
                </c:pt>
              </c:strCache>
            </c:strRef>
          </c:cat>
          <c:val>
            <c:numRef>
              <c:f>'Product Profit'!$B$5:$B$253</c:f>
              <c:numCache>
                <c:formatCode>"$"#,##0.00</c:formatCode>
                <c:ptCount val="248"/>
                <c:pt idx="0">
                  <c:v>566213.02460000571</c:v>
                </c:pt>
                <c:pt idx="1">
                  <c:v>594425.57520000625</c:v>
                </c:pt>
                <c:pt idx="2">
                  <c:v>585153.56840000115</c:v>
                </c:pt>
                <c:pt idx="3">
                  <c:v>597241.14220000652</c:v>
                </c:pt>
                <c:pt idx="4">
                  <c:v>548687.65280000062</c:v>
                </c:pt>
                <c:pt idx="5">
                  <c:v>567040.78840000066</c:v>
                </c:pt>
                <c:pt idx="6">
                  <c:v>24639.359999999964</c:v>
                </c:pt>
                <c:pt idx="7">
                  <c:v>88613.736000000121</c:v>
                </c:pt>
                <c:pt idx="8">
                  <c:v>72367.884400000083</c:v>
                </c:pt>
                <c:pt idx="9">
                  <c:v>86294.464800000031</c:v>
                </c:pt>
                <c:pt idx="10">
                  <c:v>66460.302000000069</c:v>
                </c:pt>
                <c:pt idx="11">
                  <c:v>84183.04920000011</c:v>
                </c:pt>
                <c:pt idx="12">
                  <c:v>62489.09519999996</c:v>
                </c:pt>
                <c:pt idx="13">
                  <c:v>72903.944399999978</c:v>
                </c:pt>
                <c:pt idx="14">
                  <c:v>53562.081599999969</c:v>
                </c:pt>
                <c:pt idx="15">
                  <c:v>6678.1680000000224</c:v>
                </c:pt>
                <c:pt idx="18">
                  <c:v>13319.364800000048</c:v>
                </c:pt>
                <c:pt idx="22">
                  <c:v>15904.373100000084</c:v>
                </c:pt>
                <c:pt idx="27">
                  <c:v>46545.362500001058</c:v>
                </c:pt>
                <c:pt idx="28">
                  <c:v>45669.214500000955</c:v>
                </c:pt>
                <c:pt idx="31">
                  <c:v>7910.4490000000287</c:v>
                </c:pt>
                <c:pt idx="33">
                  <c:v>48845.251000001328</c:v>
                </c:pt>
                <c:pt idx="35">
                  <c:v>25232.572099999714</c:v>
                </c:pt>
                <c:pt idx="38">
                  <c:v>44763.084800000033</c:v>
                </c:pt>
                <c:pt idx="46">
                  <c:v>7650.0193000000954</c:v>
                </c:pt>
                <c:pt idx="53">
                  <c:v>15422.422400000078</c:v>
                </c:pt>
                <c:pt idx="58">
                  <c:v>12325.060800000005</c:v>
                </c:pt>
                <c:pt idx="59">
                  <c:v>51757.316800000081</c:v>
                </c:pt>
                <c:pt idx="60">
                  <c:v>13742.976799999982</c:v>
                </c:pt>
                <c:pt idx="63">
                  <c:v>48260.200800000057</c:v>
                </c:pt>
                <c:pt idx="64">
                  <c:v>45112.796400000036</c:v>
                </c:pt>
                <c:pt idx="67">
                  <c:v>11554.744500000004</c:v>
                </c:pt>
                <c:pt idx="71">
                  <c:v>11554.744500000004</c:v>
                </c:pt>
                <c:pt idx="73">
                  <c:v>12025.104699999985</c:v>
                </c:pt>
                <c:pt idx="74">
                  <c:v>12838.605000000005</c:v>
                </c:pt>
                <c:pt idx="77">
                  <c:v>7481.3816000000907</c:v>
                </c:pt>
                <c:pt idx="78">
                  <c:v>10014.111900000004</c:v>
                </c:pt>
                <c:pt idx="80">
                  <c:v>14233.797399999981</c:v>
                </c:pt>
                <c:pt idx="87">
                  <c:v>11779.694399999986</c:v>
                </c:pt>
                <c:pt idx="88">
                  <c:v>10061.822299999989</c:v>
                </c:pt>
                <c:pt idx="106">
                  <c:v>6791.5001000000711</c:v>
                </c:pt>
                <c:pt idx="111">
                  <c:v>4518.8436000000729</c:v>
                </c:pt>
                <c:pt idx="112">
                  <c:v>1519.479000000001</c:v>
                </c:pt>
                <c:pt idx="123">
                  <c:v>13256.982800000384</c:v>
                </c:pt>
                <c:pt idx="124">
                  <c:v>1677.0546000000011</c:v>
                </c:pt>
                <c:pt idx="135">
                  <c:v>14276.859600000018</c:v>
                </c:pt>
                <c:pt idx="136">
                  <c:v>19486.785199999998</c:v>
                </c:pt>
                <c:pt idx="137">
                  <c:v>20878.986199999992</c:v>
                </c:pt>
                <c:pt idx="138">
                  <c:v>149779.30319999953</c:v>
                </c:pt>
                <c:pt idx="142">
                  <c:v>21007.48599999999</c:v>
                </c:pt>
                <c:pt idx="145">
                  <c:v>23600.793199999975</c:v>
                </c:pt>
                <c:pt idx="147">
                  <c:v>4574.2985000002245</c:v>
                </c:pt>
                <c:pt idx="154">
                  <c:v>7751.4450000000279</c:v>
                </c:pt>
                <c:pt idx="155">
                  <c:v>23891.752399999983</c:v>
                </c:pt>
                <c:pt idx="158">
                  <c:v>16350.84340000002</c:v>
                </c:pt>
                <c:pt idx="173">
                  <c:v>16573.406799999982</c:v>
                </c:pt>
                <c:pt idx="174">
                  <c:v>135319.81500000021</c:v>
                </c:pt>
                <c:pt idx="175">
                  <c:v>5078.8392999999887</c:v>
                </c:pt>
                <c:pt idx="176">
                  <c:v>415057.86100000027</c:v>
                </c:pt>
                <c:pt idx="177">
                  <c:v>48728.115200000051</c:v>
                </c:pt>
                <c:pt idx="178">
                  <c:v>472743.86880000087</c:v>
                </c:pt>
                <c:pt idx="179">
                  <c:v>65577.693600000202</c:v>
                </c:pt>
                <c:pt idx="180">
                  <c:v>206986.38160000052</c:v>
                </c:pt>
                <c:pt idx="181">
                  <c:v>21796.265700000295</c:v>
                </c:pt>
                <c:pt idx="182">
                  <c:v>227831.78830000063</c:v>
                </c:pt>
                <c:pt idx="183">
                  <c:v>136221.94710000019</c:v>
                </c:pt>
                <c:pt idx="184">
                  <c:v>238372.81990000058</c:v>
                </c:pt>
                <c:pt idx="185">
                  <c:v>13483.449599999989</c:v>
                </c:pt>
                <c:pt idx="186">
                  <c:v>202171.16700000042</c:v>
                </c:pt>
                <c:pt idx="187">
                  <c:v>14045.259999999987</c:v>
                </c:pt>
                <c:pt idx="188">
                  <c:v>133137.15839999964</c:v>
                </c:pt>
                <c:pt idx="189">
                  <c:v>5054.0038999999888</c:v>
                </c:pt>
                <c:pt idx="190">
                  <c:v>17509.720800000017</c:v>
                </c:pt>
                <c:pt idx="191">
                  <c:v>5081.9833999999637</c:v>
                </c:pt>
                <c:pt idx="192">
                  <c:v>122966.95879999969</c:v>
                </c:pt>
                <c:pt idx="193">
                  <c:v>4648.0656000001118</c:v>
                </c:pt>
                <c:pt idx="194">
                  <c:v>226823.5926000005</c:v>
                </c:pt>
                <c:pt idx="195">
                  <c:v>132613.41870000024</c:v>
                </c:pt>
                <c:pt idx="196">
                  <c:v>152146.08000000007</c:v>
                </c:pt>
                <c:pt idx="197">
                  <c:v>126298.49400000024</c:v>
                </c:pt>
                <c:pt idx="198">
                  <c:v>145342.79999999996</c:v>
                </c:pt>
                <c:pt idx="199">
                  <c:v>37235.635199999982</c:v>
                </c:pt>
                <c:pt idx="200">
                  <c:v>133591.67999999976</c:v>
                </c:pt>
                <c:pt idx="201">
                  <c:v>16011.596399999982</c:v>
                </c:pt>
                <c:pt idx="202">
                  <c:v>143487.35999999993</c:v>
                </c:pt>
                <c:pt idx="203">
                  <c:v>13483.449599999989</c:v>
                </c:pt>
                <c:pt idx="204">
                  <c:v>101356.97399999927</c:v>
                </c:pt>
                <c:pt idx="205">
                  <c:v>424906.69160000037</c:v>
                </c:pt>
                <c:pt idx="206">
                  <c:v>100327.59569999931</c:v>
                </c:pt>
                <c:pt idx="207">
                  <c:v>4644.2197999999898</c:v>
                </c:pt>
                <c:pt idx="208">
                  <c:v>116383.89869999923</c:v>
                </c:pt>
                <c:pt idx="209">
                  <c:v>5041.5861999999888</c:v>
                </c:pt>
                <c:pt idx="210">
                  <c:v>107682.68489999922</c:v>
                </c:pt>
                <c:pt idx="211">
                  <c:v>5196.9603999999626</c:v>
                </c:pt>
                <c:pt idx="212">
                  <c:v>97690.282199999288</c:v>
                </c:pt>
                <c:pt idx="213">
                  <c:v>4932.5132999999651</c:v>
                </c:pt>
                <c:pt idx="214">
                  <c:v>16904.126400000019</c:v>
                </c:pt>
                <c:pt idx="215">
                  <c:v>16968.099499999931</c:v>
                </c:pt>
                <c:pt idx="216">
                  <c:v>9634.6223999997728</c:v>
                </c:pt>
                <c:pt idx="217">
                  <c:v>159677.38169999988</c:v>
                </c:pt>
                <c:pt idx="218">
                  <c:v>5934.5351999997974</c:v>
                </c:pt>
                <c:pt idx="219">
                  <c:v>144341.13600000009</c:v>
                </c:pt>
                <c:pt idx="220">
                  <c:v>14044.618799999847</c:v>
                </c:pt>
                <c:pt idx="221">
                  <c:v>155166.72119999994</c:v>
                </c:pt>
                <c:pt idx="222">
                  <c:v>20168.567999999999</c:v>
                </c:pt>
                <c:pt idx="223">
                  <c:v>142536.87180000011</c:v>
                </c:pt>
                <c:pt idx="224">
                  <c:v>17412.801400000015</c:v>
                </c:pt>
                <c:pt idx="225">
                  <c:v>44590.822400000026</c:v>
                </c:pt>
                <c:pt idx="226">
                  <c:v>395360.19980000006</c:v>
                </c:pt>
                <c:pt idx="227">
                  <c:v>40453.529600000002</c:v>
                </c:pt>
                <c:pt idx="228">
                  <c:v>12663.742499999697</c:v>
                </c:pt>
                <c:pt idx="229">
                  <c:v>14887.975599999985</c:v>
                </c:pt>
                <c:pt idx="230">
                  <c:v>24783.965999999931</c:v>
                </c:pt>
                <c:pt idx="231">
                  <c:v>15449.785999999984</c:v>
                </c:pt>
                <c:pt idx="232">
                  <c:v>29183.899500000221</c:v>
                </c:pt>
                <c:pt idx="233">
                  <c:v>17977.932799999988</c:v>
                </c:pt>
                <c:pt idx="234">
                  <c:v>474150.84460000088</c:v>
                </c:pt>
                <c:pt idx="235">
                  <c:v>16573.406799999982</c:v>
                </c:pt>
                <c:pt idx="236">
                  <c:v>4528.2629999999917</c:v>
                </c:pt>
                <c:pt idx="237">
                  <c:v>13202.54439999999</c:v>
                </c:pt>
                <c:pt idx="238">
                  <c:v>70682.544000000227</c:v>
                </c:pt>
                <c:pt idx="239">
                  <c:v>4748.5500999999667</c:v>
                </c:pt>
                <c:pt idx="240">
                  <c:v>71271.56520000023</c:v>
                </c:pt>
                <c:pt idx="241">
                  <c:v>75787.394400000252</c:v>
                </c:pt>
                <c:pt idx="242">
                  <c:v>30586.359999999815</c:v>
                </c:pt>
                <c:pt idx="243">
                  <c:v>13484.869400000098</c:v>
                </c:pt>
                <c:pt idx="244">
                  <c:v>9667.8515000002699</c:v>
                </c:pt>
                <c:pt idx="245">
                  <c:v>20331.027399999992</c:v>
                </c:pt>
                <c:pt idx="246">
                  <c:v>14486.066200000132</c:v>
                </c:pt>
                <c:pt idx="247">
                  <c:v>16395.45140000002</c:v>
                </c:pt>
              </c:numCache>
            </c:numRef>
          </c:val>
          <c:extLst>
            <c:ext xmlns:c16="http://schemas.microsoft.com/office/drawing/2014/chart" uri="{C3380CC4-5D6E-409C-BE32-E72D297353CC}">
              <c16:uniqueId val="{00000000-C571-427A-85F2-889F8A4DE012}"/>
            </c:ext>
          </c:extLst>
        </c:ser>
        <c:ser>
          <c:idx val="1"/>
          <c:order val="1"/>
          <c:tx>
            <c:strRef>
              <c:f>'Product Profit'!$C$3:$C$4</c:f>
              <c:strCache>
                <c:ptCount val="1"/>
                <c:pt idx="0">
                  <c:v>Wholesale</c:v>
                </c:pt>
              </c:strCache>
            </c:strRef>
          </c:tx>
          <c:spPr>
            <a:solidFill>
              <a:schemeClr val="accent2"/>
            </a:solidFill>
            <a:ln>
              <a:noFill/>
            </a:ln>
            <a:effectLst/>
          </c:spPr>
          <c:invertIfNegative val="0"/>
          <c:cat>
            <c:strRef>
              <c:f>'Product Profit'!$A$5:$A$253</c:f>
              <c:strCache>
                <c:ptCount val="248"/>
                <c:pt idx="0">
                  <c:v>Mountain-200 Black, 38</c:v>
                </c:pt>
                <c:pt idx="1">
                  <c:v>Mountain-200 Black, 42</c:v>
                </c:pt>
                <c:pt idx="2">
                  <c:v>Mountain-200 Silver, 38</c:v>
                </c:pt>
                <c:pt idx="3">
                  <c:v>Mountain-200 Black, 46</c:v>
                </c:pt>
                <c:pt idx="4">
                  <c:v>Mountain-200 Silver, 42</c:v>
                </c:pt>
                <c:pt idx="5">
                  <c:v>Mountain-200 Silver, 46</c:v>
                </c:pt>
                <c:pt idx="6">
                  <c:v>Hitch Rack - 4-Bike</c:v>
                </c:pt>
                <c:pt idx="7">
                  <c:v>Mountain-100 Black, 44</c:v>
                </c:pt>
                <c:pt idx="8">
                  <c:v>Mountain-100 Black, 38</c:v>
                </c:pt>
                <c:pt idx="9">
                  <c:v>Mountain-100 Silver, 38</c:v>
                </c:pt>
                <c:pt idx="10">
                  <c:v>Mountain-100 Black, 42</c:v>
                </c:pt>
                <c:pt idx="11">
                  <c:v>Mountain-100 Black, 48</c:v>
                </c:pt>
                <c:pt idx="12">
                  <c:v>Mountain-100 Silver, 42</c:v>
                </c:pt>
                <c:pt idx="13">
                  <c:v>Mountain-100 Silver, 44</c:v>
                </c:pt>
                <c:pt idx="14">
                  <c:v>Mountain-100 Silver, 48</c:v>
                </c:pt>
                <c:pt idx="15">
                  <c:v>Classic Vest, S</c:v>
                </c:pt>
                <c:pt idx="16">
                  <c:v>HL Mountain Rear Wheel</c:v>
                </c:pt>
                <c:pt idx="17">
                  <c:v>HL Crankset</c:v>
                </c:pt>
                <c:pt idx="18">
                  <c:v>Women's Mountain Shorts, S</c:v>
                </c:pt>
                <c:pt idx="19">
                  <c:v>Mountain-300 Black, 40</c:v>
                </c:pt>
                <c:pt idx="20">
                  <c:v>Mountain-300 Black, 44</c:v>
                </c:pt>
                <c:pt idx="21">
                  <c:v>Mountain-300 Black, 48</c:v>
                </c:pt>
                <c:pt idx="22">
                  <c:v>Women's Mountain Shorts, L</c:v>
                </c:pt>
                <c:pt idx="23">
                  <c:v>HL Mountain Frame - Silver, 38</c:v>
                </c:pt>
                <c:pt idx="24">
                  <c:v>HL Mountain Frame - Black, 42</c:v>
                </c:pt>
                <c:pt idx="25">
                  <c:v>Mountain-300 Black, 38</c:v>
                </c:pt>
                <c:pt idx="26">
                  <c:v>ML Mountain Rear Wheel</c:v>
                </c:pt>
                <c:pt idx="27">
                  <c:v>Sport-100 Helmet, Blue</c:v>
                </c:pt>
                <c:pt idx="28">
                  <c:v>Sport-100 Helmet, Black</c:v>
                </c:pt>
                <c:pt idx="29">
                  <c:v>HL Road Front Wheel</c:v>
                </c:pt>
                <c:pt idx="30">
                  <c:v>Women's Tights, L</c:v>
                </c:pt>
                <c:pt idx="31">
                  <c:v>Classic Vest, M</c:v>
                </c:pt>
                <c:pt idx="32">
                  <c:v>Women's Tights, S</c:v>
                </c:pt>
                <c:pt idx="33">
                  <c:v>Sport-100 Helmet, Red</c:v>
                </c:pt>
                <c:pt idx="34">
                  <c:v>Men's Bib-Shorts, M</c:v>
                </c:pt>
                <c:pt idx="35">
                  <c:v>Hydration Pack - 70 oz.</c:v>
                </c:pt>
                <c:pt idx="36">
                  <c:v>ML Mountain Frame - Black, 48</c:v>
                </c:pt>
                <c:pt idx="37">
                  <c:v>ML Road Front Wheel</c:v>
                </c:pt>
                <c:pt idx="38">
                  <c:v>Mountain-400-W Silver, 40</c:v>
                </c:pt>
                <c:pt idx="39">
                  <c:v>HL Mountain Frame - Silver, 48</c:v>
                </c:pt>
                <c:pt idx="40">
                  <c:v>HL Mountain Frame - Black, 38</c:v>
                </c:pt>
                <c:pt idx="41">
                  <c:v>HL Mountain Frame - Silver, 46</c:v>
                </c:pt>
                <c:pt idx="42">
                  <c:v>Full-Finger Gloves, L</c:v>
                </c:pt>
                <c:pt idx="43">
                  <c:v>ML Mountain Frame-W - Silver, 40</c:v>
                </c:pt>
                <c:pt idx="44">
                  <c:v>HL Fork</c:v>
                </c:pt>
                <c:pt idx="45">
                  <c:v>LL Road Rear Wheel</c:v>
                </c:pt>
                <c:pt idx="46">
                  <c:v>Half-Finger Gloves, M</c:v>
                </c:pt>
                <c:pt idx="47">
                  <c:v>Men's Bib-Shorts, S</c:v>
                </c:pt>
                <c:pt idx="48">
                  <c:v>ML Mountain Frame - Black, 44</c:v>
                </c:pt>
                <c:pt idx="49">
                  <c:v>HL Mountain Frame - Black, 48</c:v>
                </c:pt>
                <c:pt idx="50">
                  <c:v>Men's Sports Shorts, M</c:v>
                </c:pt>
                <c:pt idx="51">
                  <c:v>Full-Finger Gloves, M</c:v>
                </c:pt>
                <c:pt idx="52">
                  <c:v>Front Brakes</c:v>
                </c:pt>
                <c:pt idx="53">
                  <c:v>Women's Mountain Shorts, M</c:v>
                </c:pt>
                <c:pt idx="54">
                  <c:v>ML Mountain Frame - Black, 38</c:v>
                </c:pt>
                <c:pt idx="55">
                  <c:v>ML Mountain Frame-W - Silver, 42</c:v>
                </c:pt>
                <c:pt idx="56">
                  <c:v>LL Crankset</c:v>
                </c:pt>
                <c:pt idx="57">
                  <c:v>HL Mountain Frame - Silver, 42</c:v>
                </c:pt>
                <c:pt idx="58">
                  <c:v>Mountain-500 Silver, 52</c:v>
                </c:pt>
                <c:pt idx="59">
                  <c:v>Mountain-400-W Silver, 38</c:v>
                </c:pt>
                <c:pt idx="60">
                  <c:v>Mountain-500 Black, 48</c:v>
                </c:pt>
                <c:pt idx="61">
                  <c:v>ML Mountain Handlebars</c:v>
                </c:pt>
                <c:pt idx="62">
                  <c:v>Front Derailleur</c:v>
                </c:pt>
                <c:pt idx="63">
                  <c:v>Mountain-400-W Silver, 46</c:v>
                </c:pt>
                <c:pt idx="64">
                  <c:v>Mountain-400-W Silver, 42</c:v>
                </c:pt>
                <c:pt idx="65">
                  <c:v>Men's Bib-Shorts, L</c:v>
                </c:pt>
                <c:pt idx="66">
                  <c:v>LL Road Frame - Red, 60</c:v>
                </c:pt>
                <c:pt idx="67">
                  <c:v>Mountain-500 Silver, 40</c:v>
                </c:pt>
                <c:pt idx="68">
                  <c:v>HL Mountain Front Wheel</c:v>
                </c:pt>
                <c:pt idx="69">
                  <c:v>HL Bottom Bracket</c:v>
                </c:pt>
                <c:pt idx="70">
                  <c:v>LL Road Frame - Red, 44</c:v>
                </c:pt>
                <c:pt idx="71">
                  <c:v>Mountain-500 Silver, 42</c:v>
                </c:pt>
                <c:pt idx="72">
                  <c:v>ML Headset</c:v>
                </c:pt>
                <c:pt idx="73">
                  <c:v>Mountain-500 Black, 42</c:v>
                </c:pt>
                <c:pt idx="74">
                  <c:v>Mountain-500 Silver, 48</c:v>
                </c:pt>
                <c:pt idx="75">
                  <c:v>HL Mountain Pedal</c:v>
                </c:pt>
                <c:pt idx="76">
                  <c:v>HL Road Handlebars</c:v>
                </c:pt>
                <c:pt idx="77">
                  <c:v>Half-Finger Gloves, S</c:v>
                </c:pt>
                <c:pt idx="78">
                  <c:v>Mountain-500 Silver, 44</c:v>
                </c:pt>
                <c:pt idx="79">
                  <c:v>ML Mountain Front Wheel</c:v>
                </c:pt>
                <c:pt idx="80">
                  <c:v>Mountain-500 Black, 44</c:v>
                </c:pt>
                <c:pt idx="81">
                  <c:v>HL Road Pedal</c:v>
                </c:pt>
                <c:pt idx="82">
                  <c:v>LL Mountain Frame - Silver, 42</c:v>
                </c:pt>
                <c:pt idx="83">
                  <c:v>LL Mountain Frame - Black, 44</c:v>
                </c:pt>
                <c:pt idx="84">
                  <c:v>HL Mountain Handlebars</c:v>
                </c:pt>
                <c:pt idx="85">
                  <c:v>LL Road Frame - Red, 62</c:v>
                </c:pt>
                <c:pt idx="86">
                  <c:v>LL Road Frame - Red, 48</c:v>
                </c:pt>
                <c:pt idx="87">
                  <c:v>Mountain-500 Black, 40</c:v>
                </c:pt>
                <c:pt idx="88">
                  <c:v>Mountain-500 Black, 52</c:v>
                </c:pt>
                <c:pt idx="89">
                  <c:v>Rear Derailleur</c:v>
                </c:pt>
                <c:pt idx="90">
                  <c:v>ML Road Pedal</c:v>
                </c:pt>
                <c:pt idx="91">
                  <c:v>Men's Sports Shorts, S</c:v>
                </c:pt>
                <c:pt idx="92">
                  <c:v>LL Mountain Frame - Silver, 40</c:v>
                </c:pt>
                <c:pt idx="93">
                  <c:v>LL Mountain Frame - Silver, 52</c:v>
                </c:pt>
                <c:pt idx="94">
                  <c:v>LL Mountain Front Wheel</c:v>
                </c:pt>
                <c:pt idx="95">
                  <c:v>Women's Tights, M</c:v>
                </c:pt>
                <c:pt idx="96">
                  <c:v>LL Mountain Frame - Black, 42</c:v>
                </c:pt>
                <c:pt idx="97">
                  <c:v>LL Road Pedal</c:v>
                </c:pt>
                <c:pt idx="98">
                  <c:v>HL Road Rear Wheel</c:v>
                </c:pt>
                <c:pt idx="99">
                  <c:v>LL Mountain Frame - Silver, 44</c:v>
                </c:pt>
                <c:pt idx="100">
                  <c:v>LL Mountain Frame - Black, 48</c:v>
                </c:pt>
                <c:pt idx="101">
                  <c:v>Cable Lock</c:v>
                </c:pt>
                <c:pt idx="102">
                  <c:v>Men's Sports Shorts, L</c:v>
                </c:pt>
                <c:pt idx="103">
                  <c:v>HL Headset</c:v>
                </c:pt>
                <c:pt idx="104">
                  <c:v>LL Mountain Handlebars</c:v>
                </c:pt>
                <c:pt idx="105">
                  <c:v>LL Mountain Rear Wheel</c:v>
                </c:pt>
                <c:pt idx="106">
                  <c:v>Half-Finger Gloves, L</c:v>
                </c:pt>
                <c:pt idx="107">
                  <c:v>LL Fork</c:v>
                </c:pt>
                <c:pt idx="108">
                  <c:v>HL Mountain Seat/Saddle</c:v>
                </c:pt>
                <c:pt idx="109">
                  <c:v>Minipump</c:v>
                </c:pt>
                <c:pt idx="110">
                  <c:v>Rear Brakes</c:v>
                </c:pt>
                <c:pt idx="111">
                  <c:v>Bike Wash - Dissolver</c:v>
                </c:pt>
                <c:pt idx="112">
                  <c:v>Racing Socks, L</c:v>
                </c:pt>
                <c:pt idx="113">
                  <c:v>ML Mountain Frame-W - Silver, 46</c:v>
                </c:pt>
                <c:pt idx="114">
                  <c:v>Full-Finger Gloves, S</c:v>
                </c:pt>
                <c:pt idx="115">
                  <c:v>HL Touring Seat/Saddle</c:v>
                </c:pt>
                <c:pt idx="116">
                  <c:v>ML Mountain Pedal</c:v>
                </c:pt>
                <c:pt idx="117">
                  <c:v>ML Mountain Seat/Saddle</c:v>
                </c:pt>
                <c:pt idx="118">
                  <c:v>LL Bottom Bracket</c:v>
                </c:pt>
                <c:pt idx="119">
                  <c:v>HL Touring Handlebars</c:v>
                </c:pt>
                <c:pt idx="120">
                  <c:v>LL Mountain Pedal</c:v>
                </c:pt>
                <c:pt idx="121">
                  <c:v>ML Road Rear Wheel</c:v>
                </c:pt>
                <c:pt idx="122">
                  <c:v>ML Crankset</c:v>
                </c:pt>
                <c:pt idx="123">
                  <c:v>Water Bottle - 30 oz.</c:v>
                </c:pt>
                <c:pt idx="124">
                  <c:v>Racing Socks, M</c:v>
                </c:pt>
                <c:pt idx="125">
                  <c:v>Chain</c:v>
                </c:pt>
                <c:pt idx="126">
                  <c:v>Mountain Bike Socks, M</c:v>
                </c:pt>
                <c:pt idx="127">
                  <c:v>HL Mountain Frame - Black, 44</c:v>
                </c:pt>
                <c:pt idx="128">
                  <c:v>Touring Pedal</c:v>
                </c:pt>
                <c:pt idx="129">
                  <c:v>ML Mountain Frame - Black, 40</c:v>
                </c:pt>
                <c:pt idx="130">
                  <c:v>LL Mountain Seat/Saddle</c:v>
                </c:pt>
                <c:pt idx="131">
                  <c:v>LL Road Frame - Red, 52</c:v>
                </c:pt>
                <c:pt idx="132">
                  <c:v>LL Road Handlebars</c:v>
                </c:pt>
                <c:pt idx="133">
                  <c:v>ML Road Frame - Red, 48</c:v>
                </c:pt>
                <c:pt idx="134">
                  <c:v>HL Road Seat/Saddle</c:v>
                </c:pt>
                <c:pt idx="135">
                  <c:v>Road-650 Red, 60</c:v>
                </c:pt>
                <c:pt idx="136">
                  <c:v>Road-650 Red, 44</c:v>
                </c:pt>
                <c:pt idx="137">
                  <c:v>Road-650 Red, 62</c:v>
                </c:pt>
                <c:pt idx="138">
                  <c:v>Road-250 Red, 48</c:v>
                </c:pt>
                <c:pt idx="139">
                  <c:v>LL Mountain Frame - Silver, 48</c:v>
                </c:pt>
                <c:pt idx="140">
                  <c:v>ML Touring Seat/Saddle</c:v>
                </c:pt>
                <c:pt idx="141">
                  <c:v>LL Headset</c:v>
                </c:pt>
                <c:pt idx="142">
                  <c:v>Road-650 Black, 58</c:v>
                </c:pt>
                <c:pt idx="143">
                  <c:v>ML Road Frame - Red, 52</c:v>
                </c:pt>
                <c:pt idx="144">
                  <c:v>LL Touring Handlebars</c:v>
                </c:pt>
                <c:pt idx="145">
                  <c:v>Road-650 Black, 52</c:v>
                </c:pt>
                <c:pt idx="146">
                  <c:v>LL Touring Seat/Saddle</c:v>
                </c:pt>
                <c:pt idx="147">
                  <c:v>Patch Kit/8 Patches</c:v>
                </c:pt>
                <c:pt idx="148">
                  <c:v>HL Touring Frame - Blue, 54</c:v>
                </c:pt>
                <c:pt idx="149">
                  <c:v>HL Touring Frame - Yellow, 54</c:v>
                </c:pt>
                <c:pt idx="150">
                  <c:v>HL Touring Frame - Yellow, 60</c:v>
                </c:pt>
                <c:pt idx="151">
                  <c:v>Mountain Bike Socks, L</c:v>
                </c:pt>
                <c:pt idx="152">
                  <c:v>HL Touring Frame - Blue, 60</c:v>
                </c:pt>
                <c:pt idx="153">
                  <c:v>LL Mountain Frame - Black, 52</c:v>
                </c:pt>
                <c:pt idx="154">
                  <c:v>Classic Vest, L</c:v>
                </c:pt>
                <c:pt idx="155">
                  <c:v>Road-650 Red, 48</c:v>
                </c:pt>
                <c:pt idx="156">
                  <c:v>ML Mountain Frame-W - Silver, 38</c:v>
                </c:pt>
                <c:pt idx="157">
                  <c:v>LL Mountain Frame - Black, 40</c:v>
                </c:pt>
                <c:pt idx="158">
                  <c:v>Road-650 Black, 48</c:v>
                </c:pt>
                <c:pt idx="159">
                  <c:v>HL Touring Frame - Blue, 50</c:v>
                </c:pt>
                <c:pt idx="160">
                  <c:v>HL Touring Frame - Blue, 46</c:v>
                </c:pt>
                <c:pt idx="161">
                  <c:v>LL Touring Frame - Yellow, 62</c:v>
                </c:pt>
                <c:pt idx="162">
                  <c:v>LL Touring Frame - Blue, 50</c:v>
                </c:pt>
                <c:pt idx="163">
                  <c:v>LL Touring Frame - Yellow, 44</c:v>
                </c:pt>
                <c:pt idx="164">
                  <c:v>HL Touring Frame - Yellow, 46</c:v>
                </c:pt>
                <c:pt idx="165">
                  <c:v>HL Touring Frame - Yellow, 50</c:v>
                </c:pt>
                <c:pt idx="166">
                  <c:v>LL Touring Frame - Yellow, 50</c:v>
                </c:pt>
                <c:pt idx="167">
                  <c:v>LL Road Seat/Saddle</c:v>
                </c:pt>
                <c:pt idx="168">
                  <c:v>LL Touring Frame - Blue, 54</c:v>
                </c:pt>
                <c:pt idx="169">
                  <c:v>LL Touring Frame - Yellow, 58</c:v>
                </c:pt>
                <c:pt idx="170">
                  <c:v>LL Touring Frame - Blue, 44</c:v>
                </c:pt>
                <c:pt idx="171">
                  <c:v>LL Touring Frame - Blue, 62</c:v>
                </c:pt>
                <c:pt idx="172">
                  <c:v>LL Touring Frame - Blue, 58</c:v>
                </c:pt>
                <c:pt idx="173">
                  <c:v>Touring-3000 Yellow, 44</c:v>
                </c:pt>
                <c:pt idx="174">
                  <c:v>Touring-1000 Blue, 50</c:v>
                </c:pt>
                <c:pt idx="175">
                  <c:v>Short-Sleeve Classic Jersey, XL</c:v>
                </c:pt>
                <c:pt idx="176">
                  <c:v>Road-150 Red, 56</c:v>
                </c:pt>
                <c:pt idx="177">
                  <c:v>Touring-2000 Blue, 50</c:v>
                </c:pt>
                <c:pt idx="178">
                  <c:v>Road-150 Red, 62</c:v>
                </c:pt>
                <c:pt idx="179">
                  <c:v>Road-750 Black, 58</c:v>
                </c:pt>
                <c:pt idx="180">
                  <c:v>Road-250 Black, 44</c:v>
                </c:pt>
                <c:pt idx="181">
                  <c:v>ML Mountain Tire</c:v>
                </c:pt>
                <c:pt idx="182">
                  <c:v>Road-250 Black, 48</c:v>
                </c:pt>
                <c:pt idx="183">
                  <c:v>Touring-1000 Yellow, 50</c:v>
                </c:pt>
                <c:pt idx="184">
                  <c:v>Road-250 Black, 52</c:v>
                </c:pt>
                <c:pt idx="185">
                  <c:v>Touring-3000 Blue, 50</c:v>
                </c:pt>
                <c:pt idx="186">
                  <c:v>Road-250 Black, 58</c:v>
                </c:pt>
                <c:pt idx="187">
                  <c:v>Touring-3000 Yellow, 62</c:v>
                </c:pt>
                <c:pt idx="188">
                  <c:v>Road-250 Red, 44</c:v>
                </c:pt>
                <c:pt idx="189">
                  <c:v>Short-Sleeve Classic Jersey, M</c:v>
                </c:pt>
                <c:pt idx="190">
                  <c:v>HL Road Tire</c:v>
                </c:pt>
                <c:pt idx="191">
                  <c:v>Long-Sleeve Logo Jersey, M</c:v>
                </c:pt>
                <c:pt idx="192">
                  <c:v>Road-250 Red, 52</c:v>
                </c:pt>
                <c:pt idx="193">
                  <c:v>Touring Tire Tube</c:v>
                </c:pt>
                <c:pt idx="194">
                  <c:v>Road-250 Red, 58</c:v>
                </c:pt>
                <c:pt idx="195">
                  <c:v>Touring-1000 Blue, 60</c:v>
                </c:pt>
                <c:pt idx="196">
                  <c:v>Road-350-W Yellow, 40</c:v>
                </c:pt>
                <c:pt idx="197">
                  <c:v>Touring-1000 Yellow, 60</c:v>
                </c:pt>
                <c:pt idx="198">
                  <c:v>Road-350-W Yellow, 42</c:v>
                </c:pt>
                <c:pt idx="199">
                  <c:v>Touring-2000 Blue, 60</c:v>
                </c:pt>
                <c:pt idx="200">
                  <c:v>Road-350-W Yellow, 44</c:v>
                </c:pt>
                <c:pt idx="201">
                  <c:v>Touring-3000 Blue, 58</c:v>
                </c:pt>
                <c:pt idx="202">
                  <c:v>Road-350-W Yellow, 48</c:v>
                </c:pt>
                <c:pt idx="203">
                  <c:v>Touring-3000 Yellow, 54</c:v>
                </c:pt>
                <c:pt idx="204">
                  <c:v>Road-550-W Yellow, 38</c:v>
                </c:pt>
                <c:pt idx="205">
                  <c:v>Road-150 Red, 52</c:v>
                </c:pt>
                <c:pt idx="206">
                  <c:v>Road-550-W Yellow, 40</c:v>
                </c:pt>
                <c:pt idx="207">
                  <c:v>Short-Sleeve Classic Jersey, L</c:v>
                </c:pt>
                <c:pt idx="208">
                  <c:v>Road-550-W Yellow, 42</c:v>
                </c:pt>
                <c:pt idx="209">
                  <c:v>Short-Sleeve Classic Jersey, S</c:v>
                </c:pt>
                <c:pt idx="210">
                  <c:v>Road-550-W Yellow, 44</c:v>
                </c:pt>
                <c:pt idx="211">
                  <c:v>Long-Sleeve Logo Jersey, L</c:v>
                </c:pt>
                <c:pt idx="212">
                  <c:v>Road-550-W Yellow, 48</c:v>
                </c:pt>
                <c:pt idx="213">
                  <c:v>Long-Sleeve Logo Jersey, S</c:v>
                </c:pt>
                <c:pt idx="214">
                  <c:v>Road-650 Black, 44</c:v>
                </c:pt>
                <c:pt idx="215">
                  <c:v>Touring Tire</c:v>
                </c:pt>
                <c:pt idx="216">
                  <c:v>Road Bottle Cage</c:v>
                </c:pt>
                <c:pt idx="217">
                  <c:v>Touring-1000 Blue, 46</c:v>
                </c:pt>
                <c:pt idx="218">
                  <c:v>Road Tire Tube</c:v>
                </c:pt>
                <c:pt idx="219">
                  <c:v>Touring-1000 Blue, 54</c:v>
                </c:pt>
                <c:pt idx="220">
                  <c:v>LL Road Tire</c:v>
                </c:pt>
                <c:pt idx="221">
                  <c:v>Touring-1000 Yellow, 46</c:v>
                </c:pt>
                <c:pt idx="222">
                  <c:v>Road-650 Black, 60</c:v>
                </c:pt>
                <c:pt idx="223">
                  <c:v>Touring-1000 Yellow, 54</c:v>
                </c:pt>
                <c:pt idx="224">
                  <c:v>Road-650 Black, 62</c:v>
                </c:pt>
                <c:pt idx="225">
                  <c:v>Touring-2000 Blue, 46</c:v>
                </c:pt>
                <c:pt idx="226">
                  <c:v>Road-150 Red, 44</c:v>
                </c:pt>
                <c:pt idx="227">
                  <c:v>Touring-2000 Blue, 54</c:v>
                </c:pt>
                <c:pt idx="228">
                  <c:v>Mountain Bottle Cage</c:v>
                </c:pt>
                <c:pt idx="229">
                  <c:v>Touring-3000 Blue, 44</c:v>
                </c:pt>
                <c:pt idx="230">
                  <c:v>All-Purpose Bike Stand</c:v>
                </c:pt>
                <c:pt idx="231">
                  <c:v>Touring-3000 Blue, 54</c:v>
                </c:pt>
                <c:pt idx="232">
                  <c:v>Fender Set - Mountain</c:v>
                </c:pt>
                <c:pt idx="233">
                  <c:v>Touring-3000 Blue, 62</c:v>
                </c:pt>
                <c:pt idx="234">
                  <c:v>Road-150 Red, 48</c:v>
                </c:pt>
                <c:pt idx="235">
                  <c:v>Touring-3000 Yellow, 50</c:v>
                </c:pt>
                <c:pt idx="236">
                  <c:v>AWC Logo Cap</c:v>
                </c:pt>
                <c:pt idx="237">
                  <c:v>Touring-3000 Yellow, 58</c:v>
                </c:pt>
                <c:pt idx="238">
                  <c:v>Road-750 Black, 44</c:v>
                </c:pt>
                <c:pt idx="239">
                  <c:v>Long-Sleeve Logo Jersey, XL</c:v>
                </c:pt>
                <c:pt idx="240">
                  <c:v>Road-750 Black, 48</c:v>
                </c:pt>
                <c:pt idx="241">
                  <c:v>Road-750 Black, 52</c:v>
                </c:pt>
                <c:pt idx="242">
                  <c:v>HL Mountain Tire</c:v>
                </c:pt>
                <c:pt idx="243">
                  <c:v>LL Mountain Tire</c:v>
                </c:pt>
                <c:pt idx="244">
                  <c:v>Mountain Tire Tube</c:v>
                </c:pt>
                <c:pt idx="245">
                  <c:v>Road-650 Red, 58</c:v>
                </c:pt>
                <c:pt idx="246">
                  <c:v>ML Road Tire</c:v>
                </c:pt>
                <c:pt idx="247">
                  <c:v>Road-650 Red, 52</c:v>
                </c:pt>
              </c:strCache>
            </c:strRef>
          </c:cat>
          <c:val>
            <c:numRef>
              <c:f>'Product Profit'!$C$5:$C$253</c:f>
              <c:numCache>
                <c:formatCode>"$"#,##0.00</c:formatCode>
                <c:ptCount val="248"/>
                <c:pt idx="0">
                  <c:v>138563.07441999964</c:v>
                </c:pt>
                <c:pt idx="1">
                  <c:v>110300.5468360001</c:v>
                </c:pt>
                <c:pt idx="2">
                  <c:v>102372.3838840001</c:v>
                </c:pt>
                <c:pt idx="3">
                  <c:v>88240.991928000018</c:v>
                </c:pt>
                <c:pt idx="4">
                  <c:v>87180.234927999976</c:v>
                </c:pt>
                <c:pt idx="5">
                  <c:v>86202.052875999987</c:v>
                </c:pt>
                <c:pt idx="6">
                  <c:v>70366.716000000306</c:v>
                </c:pt>
                <c:pt idx="7">
                  <c:v>68610.833268000162</c:v>
                </c:pt>
                <c:pt idx="8">
                  <c:v>67605.08617600007</c:v>
                </c:pt>
                <c:pt idx="9">
                  <c:v>66348.752399999881</c:v>
                </c:pt>
                <c:pt idx="10">
                  <c:v>65850.092191999996</c:v>
                </c:pt>
                <c:pt idx="11">
                  <c:v>63196.000799999958</c:v>
                </c:pt>
                <c:pt idx="12">
                  <c:v>62159.965223999861</c:v>
                </c:pt>
                <c:pt idx="13">
                  <c:v>61724.766383999871</c:v>
                </c:pt>
                <c:pt idx="14">
                  <c:v>54843.188399999926</c:v>
                </c:pt>
                <c:pt idx="15">
                  <c:v>48857.896949999958</c:v>
                </c:pt>
                <c:pt idx="16">
                  <c:v>42522.308557000069</c:v>
                </c:pt>
                <c:pt idx="17">
                  <c:v>38395.619415999769</c:v>
                </c:pt>
                <c:pt idx="18">
                  <c:v>37567.677725000009</c:v>
                </c:pt>
                <c:pt idx="19">
                  <c:v>37263.004659999955</c:v>
                </c:pt>
                <c:pt idx="20">
                  <c:v>37020.274199999927</c:v>
                </c:pt>
                <c:pt idx="21">
                  <c:v>36229.704107999947</c:v>
                </c:pt>
                <c:pt idx="22">
                  <c:v>35953.726762999991</c:v>
                </c:pt>
                <c:pt idx="23">
                  <c:v>35633.09879999992</c:v>
                </c:pt>
                <c:pt idx="24">
                  <c:v>34581.590999999855</c:v>
                </c:pt>
                <c:pt idx="25">
                  <c:v>33147.273352000055</c:v>
                </c:pt>
                <c:pt idx="26">
                  <c:v>30711.526649999985</c:v>
                </c:pt>
                <c:pt idx="27">
                  <c:v>30620.333648999727</c:v>
                </c:pt>
                <c:pt idx="28">
                  <c:v>29720.591735999762</c:v>
                </c:pt>
                <c:pt idx="29">
                  <c:v>29194.48979999993</c:v>
                </c:pt>
                <c:pt idx="30">
                  <c:v>28419.034707999988</c:v>
                </c:pt>
                <c:pt idx="31">
                  <c:v>28097.435549999977</c:v>
                </c:pt>
                <c:pt idx="32">
                  <c:v>27236.796135999983</c:v>
                </c:pt>
                <c:pt idx="33">
                  <c:v>26928.387591999923</c:v>
                </c:pt>
                <c:pt idx="34">
                  <c:v>26178.671531</c:v>
                </c:pt>
                <c:pt idx="35">
                  <c:v>23810.291934000063</c:v>
                </c:pt>
                <c:pt idx="36">
                  <c:v>22083.789059999963</c:v>
                </c:pt>
                <c:pt idx="37">
                  <c:v>20683.537000000066</c:v>
                </c:pt>
                <c:pt idx="38">
                  <c:v>19937.463068000056</c:v>
                </c:pt>
                <c:pt idx="39">
                  <c:v>19356.796999999977</c:v>
                </c:pt>
                <c:pt idx="40">
                  <c:v>18669.816000000017</c:v>
                </c:pt>
                <c:pt idx="41">
                  <c:v>18518.448200000024</c:v>
                </c:pt>
                <c:pt idx="42">
                  <c:v>17057.061945999983</c:v>
                </c:pt>
                <c:pt idx="43">
                  <c:v>16587.634743999966</c:v>
                </c:pt>
                <c:pt idx="44">
                  <c:v>15793.851224000018</c:v>
                </c:pt>
                <c:pt idx="45">
                  <c:v>15273.684999999992</c:v>
                </c:pt>
                <c:pt idx="46">
                  <c:v>15167.652837999938</c:v>
                </c:pt>
                <c:pt idx="47">
                  <c:v>14696.460975999977</c:v>
                </c:pt>
                <c:pt idx="48">
                  <c:v>14507.31730000005</c:v>
                </c:pt>
                <c:pt idx="49">
                  <c:v>14497.403199999988</c:v>
                </c:pt>
                <c:pt idx="50">
                  <c:v>14018.515285999982</c:v>
                </c:pt>
                <c:pt idx="51">
                  <c:v>13640.170771999947</c:v>
                </c:pt>
                <c:pt idx="52">
                  <c:v>12990.656999999917</c:v>
                </c:pt>
                <c:pt idx="53">
                  <c:v>12448.529899999963</c:v>
                </c:pt>
                <c:pt idx="54">
                  <c:v>12046.463800000029</c:v>
                </c:pt>
                <c:pt idx="55">
                  <c:v>11962.094099999968</c:v>
                </c:pt>
                <c:pt idx="56">
                  <c:v>11662.346399999973</c:v>
                </c:pt>
                <c:pt idx="57">
                  <c:v>11654.467399999981</c:v>
                </c:pt>
                <c:pt idx="58">
                  <c:v>11633.36579999997</c:v>
                </c:pt>
                <c:pt idx="59">
                  <c:v>11610.62120000002</c:v>
                </c:pt>
                <c:pt idx="60">
                  <c:v>11559.819900000044</c:v>
                </c:pt>
                <c:pt idx="61">
                  <c:v>11477.193452000041</c:v>
                </c:pt>
                <c:pt idx="62">
                  <c:v>11458.906999999959</c:v>
                </c:pt>
                <c:pt idx="63">
                  <c:v>10756.328076000014</c:v>
                </c:pt>
                <c:pt idx="64">
                  <c:v>10730.393600000012</c:v>
                </c:pt>
                <c:pt idx="65">
                  <c:v>10680.672300000013</c:v>
                </c:pt>
                <c:pt idx="66">
                  <c:v>10519.577899999989</c:v>
                </c:pt>
                <c:pt idx="67">
                  <c:v>10463.873999999967</c:v>
                </c:pt>
                <c:pt idx="68">
                  <c:v>10397.037000000035</c:v>
                </c:pt>
                <c:pt idx="69">
                  <c:v>10291.153200000037</c:v>
                </c:pt>
                <c:pt idx="70">
                  <c:v>10195.239703999991</c:v>
                </c:pt>
                <c:pt idx="71">
                  <c:v>10002.232499999966</c:v>
                </c:pt>
                <c:pt idx="72">
                  <c:v>9979.4371849999898</c:v>
                </c:pt>
                <c:pt idx="73">
                  <c:v>9971.4477000000225</c:v>
                </c:pt>
                <c:pt idx="74">
                  <c:v>9879.1280999999653</c:v>
                </c:pt>
                <c:pt idx="75">
                  <c:v>9790.0397999999859</c:v>
                </c:pt>
                <c:pt idx="76">
                  <c:v>9700.2598999999991</c:v>
                </c:pt>
                <c:pt idx="77">
                  <c:v>8968.6208349999797</c:v>
                </c:pt>
                <c:pt idx="78">
                  <c:v>8771.1884999999911</c:v>
                </c:pt>
                <c:pt idx="79">
                  <c:v>8673.7014000000072</c:v>
                </c:pt>
                <c:pt idx="80">
                  <c:v>8588.9756000000161</c:v>
                </c:pt>
                <c:pt idx="81">
                  <c:v>8540.8543999999802</c:v>
                </c:pt>
                <c:pt idx="82">
                  <c:v>8318.5128200000054</c:v>
                </c:pt>
                <c:pt idx="83">
                  <c:v>8093.7979959999893</c:v>
                </c:pt>
                <c:pt idx="84">
                  <c:v>7675.398000000001</c:v>
                </c:pt>
                <c:pt idx="85">
                  <c:v>7428.0798279999917</c:v>
                </c:pt>
                <c:pt idx="86">
                  <c:v>7196.274799999992</c:v>
                </c:pt>
                <c:pt idx="87">
                  <c:v>6882.9462000000131</c:v>
                </c:pt>
                <c:pt idx="88">
                  <c:v>6794.7033000000138</c:v>
                </c:pt>
                <c:pt idx="89">
                  <c:v>6688.5733999999957</c:v>
                </c:pt>
                <c:pt idx="90">
                  <c:v>6402.4459999999872</c:v>
                </c:pt>
                <c:pt idx="91">
                  <c:v>6334.0719680000038</c:v>
                </c:pt>
                <c:pt idx="92">
                  <c:v>6023.8166200000205</c:v>
                </c:pt>
                <c:pt idx="93">
                  <c:v>5880.3850000000175</c:v>
                </c:pt>
                <c:pt idx="94">
                  <c:v>5821.861354000026</c:v>
                </c:pt>
                <c:pt idx="95">
                  <c:v>5539.8763999999956</c:v>
                </c:pt>
                <c:pt idx="96">
                  <c:v>5536.646999999989</c:v>
                </c:pt>
                <c:pt idx="97">
                  <c:v>5482.635200000017</c:v>
                </c:pt>
                <c:pt idx="98">
                  <c:v>5335.9083999999957</c:v>
                </c:pt>
                <c:pt idx="99">
                  <c:v>5133.2302000000109</c:v>
                </c:pt>
                <c:pt idx="100">
                  <c:v>5052.3539999999857</c:v>
                </c:pt>
                <c:pt idx="101">
                  <c:v>5030.532500000003</c:v>
                </c:pt>
                <c:pt idx="102">
                  <c:v>5005.4044999999933</c:v>
                </c:pt>
                <c:pt idx="103">
                  <c:v>4961.7644999999948</c:v>
                </c:pt>
                <c:pt idx="104">
                  <c:v>4902.2017280000027</c:v>
                </c:pt>
                <c:pt idx="105">
                  <c:v>4681.3644000000058</c:v>
                </c:pt>
                <c:pt idx="106">
                  <c:v>4433.4925760000051</c:v>
                </c:pt>
                <c:pt idx="107">
                  <c:v>4393.2370000000001</c:v>
                </c:pt>
                <c:pt idx="108">
                  <c:v>4261.924200000014</c:v>
                </c:pt>
                <c:pt idx="109">
                  <c:v>4196.8202760000058</c:v>
                </c:pt>
                <c:pt idx="110">
                  <c:v>4087.0440000000058</c:v>
                </c:pt>
                <c:pt idx="111">
                  <c:v>4019.7457800000011</c:v>
                </c:pt>
                <c:pt idx="112">
                  <c:v>3950.1430520000008</c:v>
                </c:pt>
                <c:pt idx="113">
                  <c:v>3586.720399999997</c:v>
                </c:pt>
                <c:pt idx="114">
                  <c:v>3574.8465000000024</c:v>
                </c:pt>
                <c:pt idx="115">
                  <c:v>3498.2268000000072</c:v>
                </c:pt>
                <c:pt idx="116">
                  <c:v>3341.6700000000046</c:v>
                </c:pt>
                <c:pt idx="117">
                  <c:v>3217.2083599999969</c:v>
                </c:pt>
                <c:pt idx="118">
                  <c:v>3183.6672000000035</c:v>
                </c:pt>
                <c:pt idx="119">
                  <c:v>3142.6780000000012</c:v>
                </c:pt>
                <c:pt idx="120">
                  <c:v>2836.0636000000022</c:v>
                </c:pt>
                <c:pt idx="121">
                  <c:v>2749.446399999998</c:v>
                </c:pt>
                <c:pt idx="122">
                  <c:v>2720.8432000000007</c:v>
                </c:pt>
                <c:pt idx="123">
                  <c:v>2678.3460270000032</c:v>
                </c:pt>
                <c:pt idx="124">
                  <c:v>2508.6167320000009</c:v>
                </c:pt>
                <c:pt idx="125">
                  <c:v>2422.0817440000019</c:v>
                </c:pt>
                <c:pt idx="126">
                  <c:v>2300.6841000000009</c:v>
                </c:pt>
                <c:pt idx="127">
                  <c:v>1881.3424000000007</c:v>
                </c:pt>
                <c:pt idx="128">
                  <c:v>1857.2568000000017</c:v>
                </c:pt>
                <c:pt idx="129">
                  <c:v>1593.6955999999993</c:v>
                </c:pt>
                <c:pt idx="130">
                  <c:v>1458.6259880000009</c:v>
                </c:pt>
                <c:pt idx="131">
                  <c:v>1411.2656999999988</c:v>
                </c:pt>
                <c:pt idx="132">
                  <c:v>1210.292099999999</c:v>
                </c:pt>
                <c:pt idx="133">
                  <c:v>1189.6499999999999</c:v>
                </c:pt>
                <c:pt idx="134">
                  <c:v>1100.3812000000005</c:v>
                </c:pt>
                <c:pt idx="135">
                  <c:v>847.50819999999999</c:v>
                </c:pt>
                <c:pt idx="136">
                  <c:v>770.46199999999999</c:v>
                </c:pt>
                <c:pt idx="137">
                  <c:v>770.46199999999999</c:v>
                </c:pt>
                <c:pt idx="138">
                  <c:v>721.27679999999998</c:v>
                </c:pt>
                <c:pt idx="139">
                  <c:v>608.79279999999994</c:v>
                </c:pt>
                <c:pt idx="140">
                  <c:v>512.88720000000023</c:v>
                </c:pt>
                <c:pt idx="141">
                  <c:v>506.84399999999999</c:v>
                </c:pt>
                <c:pt idx="142">
                  <c:v>462.27719999999999</c:v>
                </c:pt>
                <c:pt idx="143">
                  <c:v>428.27400000000006</c:v>
                </c:pt>
                <c:pt idx="144">
                  <c:v>402.63999999999993</c:v>
                </c:pt>
                <c:pt idx="145">
                  <c:v>385.23099999999999</c:v>
                </c:pt>
                <c:pt idx="146">
                  <c:v>384.99369999999993</c:v>
                </c:pt>
                <c:pt idx="147">
                  <c:v>347.92663199999964</c:v>
                </c:pt>
                <c:pt idx="148">
                  <c:v>305.96840000000003</c:v>
                </c:pt>
                <c:pt idx="149">
                  <c:v>287.29710000000006</c:v>
                </c:pt>
                <c:pt idx="150">
                  <c:v>219.23720000000003</c:v>
                </c:pt>
                <c:pt idx="151">
                  <c:v>207.333</c:v>
                </c:pt>
                <c:pt idx="152">
                  <c:v>205.98659999999995</c:v>
                </c:pt>
                <c:pt idx="153">
                  <c:v>196.33499999999998</c:v>
                </c:pt>
                <c:pt idx="154">
                  <c:v>172.21200000000002</c:v>
                </c:pt>
                <c:pt idx="155">
                  <c:v>154.0924</c:v>
                </c:pt>
                <c:pt idx="156">
                  <c:v>133.54809999999998</c:v>
                </c:pt>
                <c:pt idx="157">
                  <c:v>104.71200000000002</c:v>
                </c:pt>
                <c:pt idx="158">
                  <c:v>77.046199999999999</c:v>
                </c:pt>
                <c:pt idx="159">
                  <c:v>74.685199999999966</c:v>
                </c:pt>
                <c:pt idx="160">
                  <c:v>68.66219999999997</c:v>
                </c:pt>
                <c:pt idx="161">
                  <c:v>65.832900000000066</c:v>
                </c:pt>
                <c:pt idx="162">
                  <c:v>63.231600000000086</c:v>
                </c:pt>
                <c:pt idx="163">
                  <c:v>56.628300000000053</c:v>
                </c:pt>
                <c:pt idx="164">
                  <c:v>52.400099999999973</c:v>
                </c:pt>
                <c:pt idx="165">
                  <c:v>49.990899999999975</c:v>
                </c:pt>
                <c:pt idx="166">
                  <c:v>45.622800000000083</c:v>
                </c:pt>
                <c:pt idx="167">
                  <c:v>42.307000000000002</c:v>
                </c:pt>
                <c:pt idx="168">
                  <c:v>42.22110000000005</c:v>
                </c:pt>
                <c:pt idx="169">
                  <c:v>7.2035999999999989</c:v>
                </c:pt>
                <c:pt idx="170">
                  <c:v>5.0024999999999995</c:v>
                </c:pt>
                <c:pt idx="171">
                  <c:v>3.0014999999999996</c:v>
                </c:pt>
                <c:pt idx="172">
                  <c:v>0.8004</c:v>
                </c:pt>
              </c:numCache>
            </c:numRef>
          </c:val>
          <c:extLst>
            <c:ext xmlns:c16="http://schemas.microsoft.com/office/drawing/2014/chart" uri="{C3380CC4-5D6E-409C-BE32-E72D297353CC}">
              <c16:uniqueId val="{00000001-C571-427A-85F2-889F8A4DE012}"/>
            </c:ext>
          </c:extLst>
        </c:ser>
        <c:dLbls>
          <c:showLegendKey val="0"/>
          <c:showVal val="0"/>
          <c:showCatName val="0"/>
          <c:showSerName val="0"/>
          <c:showPercent val="0"/>
          <c:showBubbleSize val="0"/>
        </c:dLbls>
        <c:gapWidth val="182"/>
        <c:axId val="165653520"/>
        <c:axId val="487978832"/>
      </c:barChart>
      <c:catAx>
        <c:axId val="1656535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487978832"/>
        <c:crosses val="autoZero"/>
        <c:auto val="1"/>
        <c:lblAlgn val="ctr"/>
        <c:lblOffset val="100"/>
        <c:noMultiLvlLbl val="0"/>
      </c:catAx>
      <c:valAx>
        <c:axId val="487978832"/>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656535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sz="1000">
          <a:latin typeface="Arial" panose="020B0604020202020204" pitchFamily="34" charset="0"/>
          <a:cs typeface="Arial" panose="020B06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Sheet12!$J$4:$J$11</cx:f>
        <cx:lvl ptCount="8">
          <cx:pt idx="0">Customer</cx:pt>
          <cx:pt idx="1">Product</cx:pt>
          <cx:pt idx="2">Model</cx:pt>
          <cx:pt idx="3">Order Date</cx:pt>
          <cx:pt idx="4">Sub-Category</cx:pt>
          <cx:pt idx="5">Category</cx:pt>
          <cx:pt idx="6">Territory</cx:pt>
          <cx:pt idx="7">Discount Summary</cx:pt>
        </cx:lvl>
      </cx:strDim>
      <cx:numDim type="val">
        <cx:f>Sheet12!$K$4:$K$11</cx:f>
        <cx:lvl ptCount="8" formatCode="&quot;$&quot;#,##0">
          <cx:pt idx="0">-86952.440000000002</cx:pt>
          <cx:pt idx="1">-259044.20999999999</cx:pt>
          <cx:pt idx="2">-942297.73999999999</cx:pt>
          <cx:pt idx="3">-2162404.0499999998</cx:pt>
          <cx:pt idx="4">-2495436.6000000001</cx:pt>
          <cx:pt idx="5">-4595090.79</cx:pt>
          <cx:pt idx="6">-1313591.6200000001</cx:pt>
          <cx:pt idx="7">-1306019.5</cx:pt>
        </cx:lvl>
      </cx:numDim>
    </cx:data>
  </cx:chartData>
  <cx:chart>
    <cx:title pos="t" align="ctr" overlay="0">
      <cx:tx>
        <cx:txData>
          <cx:v>Loss Analysis Waterfall</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Loss Analysis Waterfall</a:t>
          </a:r>
        </a:p>
      </cx:txPr>
    </cx:title>
    <cx:plotArea>
      <cx:plotAreaRegion>
        <cx:series layoutId="waterfall" uniqueId="{A433A11B-02FB-4539-A54C-77A4D8E1DE00}">
          <cx:tx>
            <cx:txData>
              <cx:f>Sheet12!$K$3</cx:f>
              <cx:v>Loss</cx:v>
            </cx:txData>
          </cx:tx>
          <cx:dataLabels pos="outEnd">
            <cx:visibility seriesName="0" categoryName="0" value="1"/>
          </cx:dataLabels>
          <cx:dataId val="0"/>
          <cx:layoutPr>
            <cx:subtotals/>
          </cx:layoutPr>
        </cx:series>
      </cx:plotAreaRegion>
      <cx:axis id="0">
        <cx:catScaling gapWidth="0.5"/>
        <cx:tickLabels/>
      </cx:axis>
      <cx:axis id="1">
        <cx:valScaling/>
        <cx:majorGridlines/>
        <cx:tickLabels/>
      </cx:axis>
    </cx:plotArea>
  </cx:chart>
  <cx:spPr>
    <a:ln>
      <a:solidFill>
        <a:schemeClr val="tx1"/>
      </a:solidFill>
    </a:ln>
  </cx:spPr>
</cx: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1C5B0-5145-49F3-947F-4723E9A433A5}"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7E03EECA-330A-42F0-8F58-8F23D58243EB}">
      <dgm:prSet custT="1"/>
      <dgm:spPr/>
      <dgm:t>
        <a:bodyPr/>
        <a:lstStyle/>
        <a:p>
          <a:r>
            <a:rPr lang="en-US" sz="3200" b="1" dirty="0">
              <a:latin typeface="Arial" panose="020B0604020202020204" pitchFamily="34" charset="0"/>
              <a:cs typeface="Arial" panose="020B0604020202020204" pitchFamily="34" charset="0"/>
            </a:rPr>
            <a:t>COMPANY OVERVIEW</a:t>
          </a:r>
          <a:endParaRPr lang="en-US" sz="3200" dirty="0">
            <a:latin typeface="Arial" panose="020B0604020202020204" pitchFamily="34" charset="0"/>
            <a:cs typeface="Arial" panose="020B0604020202020204" pitchFamily="34" charset="0"/>
          </a:endParaRPr>
        </a:p>
      </dgm:t>
    </dgm:pt>
    <dgm:pt modelId="{CBB4DDD4-C4A4-4C05-900D-AF1A8F03C6CB}" type="parTrans" cxnId="{FCEA2985-D3E3-4998-9D56-4CE1743662A6}">
      <dgm:prSet/>
      <dgm:spPr/>
      <dgm:t>
        <a:bodyPr/>
        <a:lstStyle/>
        <a:p>
          <a:endParaRPr lang="en-US">
            <a:latin typeface="Arial" panose="020B0604020202020204" pitchFamily="34" charset="0"/>
            <a:cs typeface="Arial" panose="020B0604020202020204" pitchFamily="34" charset="0"/>
          </a:endParaRPr>
        </a:p>
      </dgm:t>
    </dgm:pt>
    <dgm:pt modelId="{3A665A4B-A5EB-41AF-9476-723FD67581A3}" type="sibTrans" cxnId="{FCEA2985-D3E3-4998-9D56-4CE1743662A6}">
      <dgm:prSet/>
      <dgm:spPr/>
      <dgm:t>
        <a:bodyPr/>
        <a:lstStyle/>
        <a:p>
          <a:endParaRPr lang="en-US">
            <a:latin typeface="Arial" panose="020B0604020202020204" pitchFamily="34" charset="0"/>
            <a:cs typeface="Arial" panose="020B0604020202020204" pitchFamily="34" charset="0"/>
          </a:endParaRPr>
        </a:p>
      </dgm:t>
    </dgm:pt>
    <dgm:pt modelId="{C8DAA29D-3C17-4FFC-9E44-9FBA7D6AC66C}">
      <dgm:prSet custT="1"/>
      <dgm:spPr/>
      <dgm:t>
        <a:bodyPr/>
        <a:lstStyle/>
        <a:p>
          <a:r>
            <a:rPr lang="en-US" sz="1800" b="1" i="0" baseline="0" dirty="0">
              <a:latin typeface="Arial" panose="020B0604020202020204" pitchFamily="34" charset="0"/>
              <a:cs typeface="Arial" panose="020B0604020202020204" pitchFamily="34" charset="0"/>
            </a:rPr>
            <a:t>Global Reach</a:t>
          </a:r>
          <a:r>
            <a:rPr lang="en-US" sz="1800" b="0" i="0" baseline="0" dirty="0">
              <a:latin typeface="Arial" panose="020B0604020202020204" pitchFamily="34" charset="0"/>
              <a:cs typeface="Arial" panose="020B0604020202020204" pitchFamily="34" charset="0"/>
            </a:rPr>
            <a:t>: Multinational bicycle manufacturer serving North America, Europe, and Asia.</a:t>
          </a:r>
          <a:endParaRPr lang="en-US" sz="1800" dirty="0">
            <a:latin typeface="Arial" panose="020B0604020202020204" pitchFamily="34" charset="0"/>
            <a:cs typeface="Arial" panose="020B0604020202020204" pitchFamily="34" charset="0"/>
          </a:endParaRPr>
        </a:p>
      </dgm:t>
    </dgm:pt>
    <dgm:pt modelId="{8340F513-9274-4EF1-8408-2F46F7E17C10}" type="parTrans" cxnId="{1DB84CA1-22EF-47CB-8024-3CD8A2805DE5}">
      <dgm:prSet/>
      <dgm:spPr/>
      <dgm:t>
        <a:bodyPr/>
        <a:lstStyle/>
        <a:p>
          <a:endParaRPr lang="en-US">
            <a:latin typeface="Arial" panose="020B0604020202020204" pitchFamily="34" charset="0"/>
            <a:cs typeface="Arial" panose="020B0604020202020204" pitchFamily="34" charset="0"/>
          </a:endParaRPr>
        </a:p>
      </dgm:t>
    </dgm:pt>
    <dgm:pt modelId="{FB8C6F15-B15E-4F2A-8C95-C5BF1043423A}" type="sibTrans" cxnId="{1DB84CA1-22EF-47CB-8024-3CD8A2805DE5}">
      <dgm:prSet/>
      <dgm:spPr/>
      <dgm:t>
        <a:bodyPr/>
        <a:lstStyle/>
        <a:p>
          <a:endParaRPr lang="en-US">
            <a:latin typeface="Arial" panose="020B0604020202020204" pitchFamily="34" charset="0"/>
            <a:cs typeface="Arial" panose="020B0604020202020204" pitchFamily="34" charset="0"/>
          </a:endParaRPr>
        </a:p>
      </dgm:t>
    </dgm:pt>
    <dgm:pt modelId="{40941319-6C2A-4B1E-B7A4-00F9189880CB}">
      <dgm:prSet custT="1"/>
      <dgm:spPr/>
      <dgm:t>
        <a:bodyPr/>
        <a:lstStyle/>
        <a:p>
          <a:r>
            <a:rPr lang="en-US" sz="1800" b="1" i="0" baseline="0" dirty="0">
              <a:latin typeface="Arial" panose="020B0604020202020204" pitchFamily="34" charset="0"/>
              <a:cs typeface="Arial" panose="020B0604020202020204" pitchFamily="34" charset="0"/>
            </a:rPr>
            <a:t>Mexico Operations</a:t>
          </a:r>
          <a:r>
            <a:rPr lang="en-US" sz="1800" b="0" i="0" baseline="0" dirty="0">
              <a:latin typeface="Arial" panose="020B0604020202020204" pitchFamily="34" charset="0"/>
              <a:cs typeface="Arial" panose="020B0604020202020204" pitchFamily="34" charset="0"/>
            </a:rPr>
            <a:t>: Acquired Importadores Neptuno for key subcomponent production and touring bicycles.</a:t>
          </a:r>
          <a:endParaRPr lang="en-US" sz="1800" dirty="0">
            <a:latin typeface="Arial" panose="020B0604020202020204" pitchFamily="34" charset="0"/>
            <a:cs typeface="Arial" panose="020B0604020202020204" pitchFamily="34" charset="0"/>
          </a:endParaRPr>
        </a:p>
      </dgm:t>
    </dgm:pt>
    <dgm:pt modelId="{D5282281-D047-48AF-AEEF-289492365BC9}" type="parTrans" cxnId="{A16D0149-6276-4ADB-911D-F21D27E6A2EE}">
      <dgm:prSet/>
      <dgm:spPr/>
      <dgm:t>
        <a:bodyPr/>
        <a:lstStyle/>
        <a:p>
          <a:endParaRPr lang="en-US">
            <a:latin typeface="Arial" panose="020B0604020202020204" pitchFamily="34" charset="0"/>
            <a:cs typeface="Arial" panose="020B0604020202020204" pitchFamily="34" charset="0"/>
          </a:endParaRPr>
        </a:p>
      </dgm:t>
    </dgm:pt>
    <dgm:pt modelId="{2DC8195C-A137-4DDA-B78A-8B2DC22DE204}" type="sibTrans" cxnId="{A16D0149-6276-4ADB-911D-F21D27E6A2EE}">
      <dgm:prSet/>
      <dgm:spPr/>
      <dgm:t>
        <a:bodyPr/>
        <a:lstStyle/>
        <a:p>
          <a:endParaRPr lang="en-US">
            <a:latin typeface="Arial" panose="020B0604020202020204" pitchFamily="34" charset="0"/>
            <a:cs typeface="Arial" panose="020B0604020202020204" pitchFamily="34" charset="0"/>
          </a:endParaRPr>
        </a:p>
      </dgm:t>
    </dgm:pt>
    <dgm:pt modelId="{4C6A0DC5-6A97-4C8C-ADDD-DEB14D029185}">
      <dgm:prSet custT="1"/>
      <dgm:spPr/>
      <dgm:t>
        <a:bodyPr/>
        <a:lstStyle/>
        <a:p>
          <a:r>
            <a:rPr lang="en-US" sz="1800" b="1" i="0" baseline="0" dirty="0">
              <a:latin typeface="Arial" panose="020B0604020202020204" pitchFamily="34" charset="0"/>
              <a:cs typeface="Arial" panose="020B0604020202020204" pitchFamily="34" charset="0"/>
            </a:rPr>
            <a:t>Strategic Focus</a:t>
          </a:r>
          <a:r>
            <a:rPr lang="en-US" sz="1800" b="0" i="0" baseline="0" dirty="0">
              <a:latin typeface="Arial" panose="020B0604020202020204" pitchFamily="34" charset="0"/>
              <a:cs typeface="Arial" panose="020B0604020202020204" pitchFamily="34" charset="0"/>
            </a:rPr>
            <a:t>: Expanding market share, enhancing accessibility, and reducing production costs.</a:t>
          </a:r>
          <a:endParaRPr lang="en-US" sz="1800" dirty="0">
            <a:latin typeface="Arial" panose="020B0604020202020204" pitchFamily="34" charset="0"/>
            <a:cs typeface="Arial" panose="020B0604020202020204" pitchFamily="34" charset="0"/>
          </a:endParaRPr>
        </a:p>
      </dgm:t>
    </dgm:pt>
    <dgm:pt modelId="{FB22DD91-946C-4035-9866-1F38ECD45F92}" type="parTrans" cxnId="{B346298F-E0D2-40CF-87CF-D3F48DA81F63}">
      <dgm:prSet/>
      <dgm:spPr/>
      <dgm:t>
        <a:bodyPr/>
        <a:lstStyle/>
        <a:p>
          <a:endParaRPr lang="en-US">
            <a:latin typeface="Arial" panose="020B0604020202020204" pitchFamily="34" charset="0"/>
            <a:cs typeface="Arial" panose="020B0604020202020204" pitchFamily="34" charset="0"/>
          </a:endParaRPr>
        </a:p>
      </dgm:t>
    </dgm:pt>
    <dgm:pt modelId="{F7634887-0905-41C5-9990-16510E5DA255}" type="sibTrans" cxnId="{B346298F-E0D2-40CF-87CF-D3F48DA81F63}">
      <dgm:prSet/>
      <dgm:spPr/>
      <dgm:t>
        <a:bodyPr/>
        <a:lstStyle/>
        <a:p>
          <a:endParaRPr lang="en-US">
            <a:latin typeface="Arial" panose="020B0604020202020204" pitchFamily="34" charset="0"/>
            <a:cs typeface="Arial" panose="020B0604020202020204" pitchFamily="34" charset="0"/>
          </a:endParaRPr>
        </a:p>
      </dgm:t>
    </dgm:pt>
    <dgm:pt modelId="{9264DCB2-CF04-4709-A898-9B8875C20B31}">
      <dgm:prSet custT="1"/>
      <dgm:spPr/>
      <dgm:t>
        <a:bodyPr/>
        <a:lstStyle/>
        <a:p>
          <a:r>
            <a:rPr lang="en-US" sz="1800" b="1" i="0" baseline="0" dirty="0">
              <a:latin typeface="Arial" panose="020B0604020202020204" pitchFamily="34" charset="0"/>
              <a:cs typeface="Arial" panose="020B0604020202020204" pitchFamily="34" charset="0"/>
            </a:rPr>
            <a:t>Data Integration</a:t>
          </a:r>
          <a:r>
            <a:rPr lang="en-US" sz="1800" b="0" i="0" baseline="0" dirty="0">
              <a:latin typeface="Arial" panose="020B0604020202020204" pitchFamily="34" charset="0"/>
              <a:cs typeface="Arial" panose="020B0604020202020204" pitchFamily="34" charset="0"/>
            </a:rPr>
            <a:t>: Consolidates transactional and non-transactional data into the AdventureWorksDW2019 warehouse.</a:t>
          </a:r>
          <a:endParaRPr lang="en-US" sz="1800" dirty="0">
            <a:latin typeface="Arial" panose="020B0604020202020204" pitchFamily="34" charset="0"/>
            <a:cs typeface="Arial" panose="020B0604020202020204" pitchFamily="34" charset="0"/>
          </a:endParaRPr>
        </a:p>
      </dgm:t>
    </dgm:pt>
    <dgm:pt modelId="{3EA7D290-85D9-40A5-A59F-420CDEB037A9}" type="parTrans" cxnId="{8DE9A4B2-80CF-45E1-90DB-155DA1A09CC5}">
      <dgm:prSet/>
      <dgm:spPr/>
      <dgm:t>
        <a:bodyPr/>
        <a:lstStyle/>
        <a:p>
          <a:endParaRPr lang="en-US">
            <a:latin typeface="Arial" panose="020B0604020202020204" pitchFamily="34" charset="0"/>
            <a:cs typeface="Arial" panose="020B0604020202020204" pitchFamily="34" charset="0"/>
          </a:endParaRPr>
        </a:p>
      </dgm:t>
    </dgm:pt>
    <dgm:pt modelId="{46EE27FA-10A2-49E0-B1AD-648192C15EAA}" type="sibTrans" cxnId="{8DE9A4B2-80CF-45E1-90DB-155DA1A09CC5}">
      <dgm:prSet/>
      <dgm:spPr/>
      <dgm:t>
        <a:bodyPr/>
        <a:lstStyle/>
        <a:p>
          <a:endParaRPr lang="en-US">
            <a:latin typeface="Arial" panose="020B0604020202020204" pitchFamily="34" charset="0"/>
            <a:cs typeface="Arial" panose="020B0604020202020204" pitchFamily="34" charset="0"/>
          </a:endParaRPr>
        </a:p>
      </dgm:t>
    </dgm:pt>
    <dgm:pt modelId="{CB62D09B-7142-444D-AD3C-02CF6061A2E0}">
      <dgm:prSet custT="1"/>
      <dgm:spPr/>
      <dgm:t>
        <a:bodyPr/>
        <a:lstStyle/>
        <a:p>
          <a:r>
            <a:rPr lang="en-US" sz="1800" b="1" i="0" baseline="0" dirty="0">
              <a:latin typeface="Arial" panose="020B0604020202020204" pitchFamily="34" charset="0"/>
              <a:cs typeface="Arial" panose="020B0604020202020204" pitchFamily="34" charset="0"/>
            </a:rPr>
            <a:t>Informed Decisions</a:t>
          </a:r>
          <a:r>
            <a:rPr lang="en-US" sz="1800" b="0" i="0" baseline="0" dirty="0">
              <a:latin typeface="Arial" panose="020B0604020202020204" pitchFamily="34" charset="0"/>
              <a:cs typeface="Arial" panose="020B0604020202020204" pitchFamily="34" charset="0"/>
            </a:rPr>
            <a:t>: Supports sales, marketing, and management with actionable insights. </a:t>
          </a:r>
          <a:endParaRPr lang="en-US" sz="1800" dirty="0">
            <a:latin typeface="Arial" panose="020B0604020202020204" pitchFamily="34" charset="0"/>
            <a:cs typeface="Arial" panose="020B0604020202020204" pitchFamily="34" charset="0"/>
          </a:endParaRPr>
        </a:p>
      </dgm:t>
    </dgm:pt>
    <dgm:pt modelId="{4178AF25-F8FE-4404-BB9D-08DA7C6F765C}" type="parTrans" cxnId="{29623550-0C7A-4F7D-8D62-E3CCCD088904}">
      <dgm:prSet/>
      <dgm:spPr/>
      <dgm:t>
        <a:bodyPr/>
        <a:lstStyle/>
        <a:p>
          <a:endParaRPr lang="en-US">
            <a:latin typeface="Arial" panose="020B0604020202020204" pitchFamily="34" charset="0"/>
            <a:cs typeface="Arial" panose="020B0604020202020204" pitchFamily="34" charset="0"/>
          </a:endParaRPr>
        </a:p>
      </dgm:t>
    </dgm:pt>
    <dgm:pt modelId="{638BCBCC-CDD9-4A92-AE24-D366D9C303B4}" type="sibTrans" cxnId="{29623550-0C7A-4F7D-8D62-E3CCCD088904}">
      <dgm:prSet/>
      <dgm:spPr/>
      <dgm:t>
        <a:bodyPr/>
        <a:lstStyle/>
        <a:p>
          <a:endParaRPr lang="en-US">
            <a:latin typeface="Arial" panose="020B0604020202020204" pitchFamily="34" charset="0"/>
            <a:cs typeface="Arial" panose="020B0604020202020204" pitchFamily="34" charset="0"/>
          </a:endParaRPr>
        </a:p>
      </dgm:t>
    </dgm:pt>
    <dgm:pt modelId="{B84BE076-E864-4BBA-AA17-6124DB724F1A}" type="pres">
      <dgm:prSet presAssocID="{5E41C5B0-5145-49F3-947F-4723E9A433A5}" presName="vert0" presStyleCnt="0">
        <dgm:presLayoutVars>
          <dgm:dir/>
          <dgm:animOne val="branch"/>
          <dgm:animLvl val="lvl"/>
        </dgm:presLayoutVars>
      </dgm:prSet>
      <dgm:spPr/>
    </dgm:pt>
    <dgm:pt modelId="{A9C40F26-EECA-41C9-90C1-04D2B7D48BC9}" type="pres">
      <dgm:prSet presAssocID="{7E03EECA-330A-42F0-8F58-8F23D58243EB}" presName="thickLine" presStyleLbl="alignNode1" presStyleIdx="0" presStyleCnt="6"/>
      <dgm:spPr/>
    </dgm:pt>
    <dgm:pt modelId="{20718162-2F6D-43BF-852E-CE7CF6B88E2B}" type="pres">
      <dgm:prSet presAssocID="{7E03EECA-330A-42F0-8F58-8F23D58243EB}" presName="horz1" presStyleCnt="0"/>
      <dgm:spPr/>
    </dgm:pt>
    <dgm:pt modelId="{28EFD60B-A690-4D8B-8785-403808287E9B}" type="pres">
      <dgm:prSet presAssocID="{7E03EECA-330A-42F0-8F58-8F23D58243EB}" presName="tx1" presStyleLbl="revTx" presStyleIdx="0" presStyleCnt="6"/>
      <dgm:spPr/>
    </dgm:pt>
    <dgm:pt modelId="{1F9FCDB9-D419-4EAC-9A6D-FC446FD87023}" type="pres">
      <dgm:prSet presAssocID="{7E03EECA-330A-42F0-8F58-8F23D58243EB}" presName="vert1" presStyleCnt="0"/>
      <dgm:spPr/>
    </dgm:pt>
    <dgm:pt modelId="{53A0A5B8-961F-4766-A617-668B715146E0}" type="pres">
      <dgm:prSet presAssocID="{C8DAA29D-3C17-4FFC-9E44-9FBA7D6AC66C}" presName="thickLine" presStyleLbl="alignNode1" presStyleIdx="1" presStyleCnt="6"/>
      <dgm:spPr/>
    </dgm:pt>
    <dgm:pt modelId="{5EC21115-47EC-4398-8919-5F4FAF345C1B}" type="pres">
      <dgm:prSet presAssocID="{C8DAA29D-3C17-4FFC-9E44-9FBA7D6AC66C}" presName="horz1" presStyleCnt="0"/>
      <dgm:spPr/>
    </dgm:pt>
    <dgm:pt modelId="{FD8565A9-10A1-4A61-817D-C0DB7C0000A3}" type="pres">
      <dgm:prSet presAssocID="{C8DAA29D-3C17-4FFC-9E44-9FBA7D6AC66C}" presName="tx1" presStyleLbl="revTx" presStyleIdx="1" presStyleCnt="6"/>
      <dgm:spPr/>
    </dgm:pt>
    <dgm:pt modelId="{040E3A58-0B0E-4FCE-B35D-5AF101DDD3AD}" type="pres">
      <dgm:prSet presAssocID="{C8DAA29D-3C17-4FFC-9E44-9FBA7D6AC66C}" presName="vert1" presStyleCnt="0"/>
      <dgm:spPr/>
    </dgm:pt>
    <dgm:pt modelId="{A912F471-3121-4B06-8AAD-579CA435E132}" type="pres">
      <dgm:prSet presAssocID="{40941319-6C2A-4B1E-B7A4-00F9189880CB}" presName="thickLine" presStyleLbl="alignNode1" presStyleIdx="2" presStyleCnt="6"/>
      <dgm:spPr/>
    </dgm:pt>
    <dgm:pt modelId="{47E69B93-63F5-4CE4-BEC3-06AA6EFA2188}" type="pres">
      <dgm:prSet presAssocID="{40941319-6C2A-4B1E-B7A4-00F9189880CB}" presName="horz1" presStyleCnt="0"/>
      <dgm:spPr/>
    </dgm:pt>
    <dgm:pt modelId="{1D4ED6FF-CC1A-4A4A-BF38-981C12C04685}" type="pres">
      <dgm:prSet presAssocID="{40941319-6C2A-4B1E-B7A4-00F9189880CB}" presName="tx1" presStyleLbl="revTx" presStyleIdx="2" presStyleCnt="6"/>
      <dgm:spPr/>
    </dgm:pt>
    <dgm:pt modelId="{3D9E1AE3-D597-4DA8-A879-B73FA8896AF7}" type="pres">
      <dgm:prSet presAssocID="{40941319-6C2A-4B1E-B7A4-00F9189880CB}" presName="vert1" presStyleCnt="0"/>
      <dgm:spPr/>
    </dgm:pt>
    <dgm:pt modelId="{9EE98C74-4D9F-46C1-8DF0-BA6179E03AD9}" type="pres">
      <dgm:prSet presAssocID="{4C6A0DC5-6A97-4C8C-ADDD-DEB14D029185}" presName="thickLine" presStyleLbl="alignNode1" presStyleIdx="3" presStyleCnt="6"/>
      <dgm:spPr/>
    </dgm:pt>
    <dgm:pt modelId="{C6008AEC-8982-4311-B7BC-76ADF1365B51}" type="pres">
      <dgm:prSet presAssocID="{4C6A0DC5-6A97-4C8C-ADDD-DEB14D029185}" presName="horz1" presStyleCnt="0"/>
      <dgm:spPr/>
    </dgm:pt>
    <dgm:pt modelId="{5AFD62B5-91D5-4D7C-9B8F-4A085BA5E78B}" type="pres">
      <dgm:prSet presAssocID="{4C6A0DC5-6A97-4C8C-ADDD-DEB14D029185}" presName="tx1" presStyleLbl="revTx" presStyleIdx="3" presStyleCnt="6"/>
      <dgm:spPr/>
    </dgm:pt>
    <dgm:pt modelId="{02D16664-0CC0-4637-AF87-1409A2F7AACE}" type="pres">
      <dgm:prSet presAssocID="{4C6A0DC5-6A97-4C8C-ADDD-DEB14D029185}" presName="vert1" presStyleCnt="0"/>
      <dgm:spPr/>
    </dgm:pt>
    <dgm:pt modelId="{1A6D2984-2FF1-419A-96D7-857D6E952B2E}" type="pres">
      <dgm:prSet presAssocID="{9264DCB2-CF04-4709-A898-9B8875C20B31}" presName="thickLine" presStyleLbl="alignNode1" presStyleIdx="4" presStyleCnt="6"/>
      <dgm:spPr/>
    </dgm:pt>
    <dgm:pt modelId="{8051BAA3-2315-4D55-B109-24FAC161F290}" type="pres">
      <dgm:prSet presAssocID="{9264DCB2-CF04-4709-A898-9B8875C20B31}" presName="horz1" presStyleCnt="0"/>
      <dgm:spPr/>
    </dgm:pt>
    <dgm:pt modelId="{DF6C36F5-80CB-4347-A7AA-1AF2E5E0A982}" type="pres">
      <dgm:prSet presAssocID="{9264DCB2-CF04-4709-A898-9B8875C20B31}" presName="tx1" presStyleLbl="revTx" presStyleIdx="4" presStyleCnt="6"/>
      <dgm:spPr/>
    </dgm:pt>
    <dgm:pt modelId="{ABDD20D4-6F82-4D75-A76F-FBB4295CA853}" type="pres">
      <dgm:prSet presAssocID="{9264DCB2-CF04-4709-A898-9B8875C20B31}" presName="vert1" presStyleCnt="0"/>
      <dgm:spPr/>
    </dgm:pt>
    <dgm:pt modelId="{0D639ECC-13A2-4914-8DC0-6094945622FF}" type="pres">
      <dgm:prSet presAssocID="{CB62D09B-7142-444D-AD3C-02CF6061A2E0}" presName="thickLine" presStyleLbl="alignNode1" presStyleIdx="5" presStyleCnt="6"/>
      <dgm:spPr/>
    </dgm:pt>
    <dgm:pt modelId="{B952DEBB-7009-4CE9-8B56-CBF3A2B19000}" type="pres">
      <dgm:prSet presAssocID="{CB62D09B-7142-444D-AD3C-02CF6061A2E0}" presName="horz1" presStyleCnt="0"/>
      <dgm:spPr/>
    </dgm:pt>
    <dgm:pt modelId="{95AC986C-595C-4AA4-A512-CABD5E8377FF}" type="pres">
      <dgm:prSet presAssocID="{CB62D09B-7142-444D-AD3C-02CF6061A2E0}" presName="tx1" presStyleLbl="revTx" presStyleIdx="5" presStyleCnt="6"/>
      <dgm:spPr/>
    </dgm:pt>
    <dgm:pt modelId="{D5D6CDB8-5353-49FD-8EC3-F1985862EB0D}" type="pres">
      <dgm:prSet presAssocID="{CB62D09B-7142-444D-AD3C-02CF6061A2E0}" presName="vert1" presStyleCnt="0"/>
      <dgm:spPr/>
    </dgm:pt>
  </dgm:ptLst>
  <dgm:cxnLst>
    <dgm:cxn modelId="{8013E911-0CCD-4734-82C7-3C7375BABD57}" type="presOf" srcId="{7E03EECA-330A-42F0-8F58-8F23D58243EB}" destId="{28EFD60B-A690-4D8B-8785-403808287E9B}" srcOrd="0" destOrd="0" presId="urn:microsoft.com/office/officeart/2008/layout/LinedList"/>
    <dgm:cxn modelId="{623BE418-78C6-4549-854F-F5C603924D82}" type="presOf" srcId="{40941319-6C2A-4B1E-B7A4-00F9189880CB}" destId="{1D4ED6FF-CC1A-4A4A-BF38-981C12C04685}" srcOrd="0" destOrd="0" presId="urn:microsoft.com/office/officeart/2008/layout/LinedList"/>
    <dgm:cxn modelId="{A16D0149-6276-4ADB-911D-F21D27E6A2EE}" srcId="{5E41C5B0-5145-49F3-947F-4723E9A433A5}" destId="{40941319-6C2A-4B1E-B7A4-00F9189880CB}" srcOrd="2" destOrd="0" parTransId="{D5282281-D047-48AF-AEEF-289492365BC9}" sibTransId="{2DC8195C-A137-4DDA-B78A-8B2DC22DE204}"/>
    <dgm:cxn modelId="{29623550-0C7A-4F7D-8D62-E3CCCD088904}" srcId="{5E41C5B0-5145-49F3-947F-4723E9A433A5}" destId="{CB62D09B-7142-444D-AD3C-02CF6061A2E0}" srcOrd="5" destOrd="0" parTransId="{4178AF25-F8FE-4404-BB9D-08DA7C6F765C}" sibTransId="{638BCBCC-CDD9-4A92-AE24-D366D9C303B4}"/>
    <dgm:cxn modelId="{FCEA2985-D3E3-4998-9D56-4CE1743662A6}" srcId="{5E41C5B0-5145-49F3-947F-4723E9A433A5}" destId="{7E03EECA-330A-42F0-8F58-8F23D58243EB}" srcOrd="0" destOrd="0" parTransId="{CBB4DDD4-C4A4-4C05-900D-AF1A8F03C6CB}" sibTransId="{3A665A4B-A5EB-41AF-9476-723FD67581A3}"/>
    <dgm:cxn modelId="{B346298F-E0D2-40CF-87CF-D3F48DA81F63}" srcId="{5E41C5B0-5145-49F3-947F-4723E9A433A5}" destId="{4C6A0DC5-6A97-4C8C-ADDD-DEB14D029185}" srcOrd="3" destOrd="0" parTransId="{FB22DD91-946C-4035-9866-1F38ECD45F92}" sibTransId="{F7634887-0905-41C5-9990-16510E5DA255}"/>
    <dgm:cxn modelId="{1DB84CA1-22EF-47CB-8024-3CD8A2805DE5}" srcId="{5E41C5B0-5145-49F3-947F-4723E9A433A5}" destId="{C8DAA29D-3C17-4FFC-9E44-9FBA7D6AC66C}" srcOrd="1" destOrd="0" parTransId="{8340F513-9274-4EF1-8408-2F46F7E17C10}" sibTransId="{FB8C6F15-B15E-4F2A-8C95-C5BF1043423A}"/>
    <dgm:cxn modelId="{8DE9A4B2-80CF-45E1-90DB-155DA1A09CC5}" srcId="{5E41C5B0-5145-49F3-947F-4723E9A433A5}" destId="{9264DCB2-CF04-4709-A898-9B8875C20B31}" srcOrd="4" destOrd="0" parTransId="{3EA7D290-85D9-40A5-A59F-420CDEB037A9}" sibTransId="{46EE27FA-10A2-49E0-B1AD-648192C15EAA}"/>
    <dgm:cxn modelId="{DB1DBAB8-C2C4-44E3-9D82-528E5C2A4ED1}" type="presOf" srcId="{9264DCB2-CF04-4709-A898-9B8875C20B31}" destId="{DF6C36F5-80CB-4347-A7AA-1AF2E5E0A982}" srcOrd="0" destOrd="0" presId="urn:microsoft.com/office/officeart/2008/layout/LinedList"/>
    <dgm:cxn modelId="{3484DEC0-CCA8-49D6-9C22-6DB2B6904BE1}" type="presOf" srcId="{CB62D09B-7142-444D-AD3C-02CF6061A2E0}" destId="{95AC986C-595C-4AA4-A512-CABD5E8377FF}" srcOrd="0" destOrd="0" presId="urn:microsoft.com/office/officeart/2008/layout/LinedList"/>
    <dgm:cxn modelId="{3C4FE8D7-4D48-4426-876B-64E2C85A0693}" type="presOf" srcId="{C8DAA29D-3C17-4FFC-9E44-9FBA7D6AC66C}" destId="{FD8565A9-10A1-4A61-817D-C0DB7C0000A3}" srcOrd="0" destOrd="0" presId="urn:microsoft.com/office/officeart/2008/layout/LinedList"/>
    <dgm:cxn modelId="{9462A6E3-FDA1-41EA-9520-9138BC396E7F}" type="presOf" srcId="{4C6A0DC5-6A97-4C8C-ADDD-DEB14D029185}" destId="{5AFD62B5-91D5-4D7C-9B8F-4A085BA5E78B}" srcOrd="0" destOrd="0" presId="urn:microsoft.com/office/officeart/2008/layout/LinedList"/>
    <dgm:cxn modelId="{04E5B7F7-648C-4586-BD6C-0F2C24DA6208}" type="presOf" srcId="{5E41C5B0-5145-49F3-947F-4723E9A433A5}" destId="{B84BE076-E864-4BBA-AA17-6124DB724F1A}" srcOrd="0" destOrd="0" presId="urn:microsoft.com/office/officeart/2008/layout/LinedList"/>
    <dgm:cxn modelId="{E0333FDC-0D99-478A-A0D5-B0F9634B7F8D}" type="presParOf" srcId="{B84BE076-E864-4BBA-AA17-6124DB724F1A}" destId="{A9C40F26-EECA-41C9-90C1-04D2B7D48BC9}" srcOrd="0" destOrd="0" presId="urn:microsoft.com/office/officeart/2008/layout/LinedList"/>
    <dgm:cxn modelId="{86F084FE-F614-4CC9-B9DA-82BDE0CA0F60}" type="presParOf" srcId="{B84BE076-E864-4BBA-AA17-6124DB724F1A}" destId="{20718162-2F6D-43BF-852E-CE7CF6B88E2B}" srcOrd="1" destOrd="0" presId="urn:microsoft.com/office/officeart/2008/layout/LinedList"/>
    <dgm:cxn modelId="{70EB932E-2B99-440D-BB86-3F45669917B8}" type="presParOf" srcId="{20718162-2F6D-43BF-852E-CE7CF6B88E2B}" destId="{28EFD60B-A690-4D8B-8785-403808287E9B}" srcOrd="0" destOrd="0" presId="urn:microsoft.com/office/officeart/2008/layout/LinedList"/>
    <dgm:cxn modelId="{5D9571B6-B674-4481-AE94-53D97B05ACE8}" type="presParOf" srcId="{20718162-2F6D-43BF-852E-CE7CF6B88E2B}" destId="{1F9FCDB9-D419-4EAC-9A6D-FC446FD87023}" srcOrd="1" destOrd="0" presId="urn:microsoft.com/office/officeart/2008/layout/LinedList"/>
    <dgm:cxn modelId="{B302E72D-B3E8-4CB4-96F7-7FD4FC479DF8}" type="presParOf" srcId="{B84BE076-E864-4BBA-AA17-6124DB724F1A}" destId="{53A0A5B8-961F-4766-A617-668B715146E0}" srcOrd="2" destOrd="0" presId="urn:microsoft.com/office/officeart/2008/layout/LinedList"/>
    <dgm:cxn modelId="{0064068D-1CF4-4071-B32E-46C61C81310B}" type="presParOf" srcId="{B84BE076-E864-4BBA-AA17-6124DB724F1A}" destId="{5EC21115-47EC-4398-8919-5F4FAF345C1B}" srcOrd="3" destOrd="0" presId="urn:microsoft.com/office/officeart/2008/layout/LinedList"/>
    <dgm:cxn modelId="{6B625B92-EA59-429C-A2E5-29CD23AA8963}" type="presParOf" srcId="{5EC21115-47EC-4398-8919-5F4FAF345C1B}" destId="{FD8565A9-10A1-4A61-817D-C0DB7C0000A3}" srcOrd="0" destOrd="0" presId="urn:microsoft.com/office/officeart/2008/layout/LinedList"/>
    <dgm:cxn modelId="{61136925-DDDC-4968-A66B-77E2CFCC4B8E}" type="presParOf" srcId="{5EC21115-47EC-4398-8919-5F4FAF345C1B}" destId="{040E3A58-0B0E-4FCE-B35D-5AF101DDD3AD}" srcOrd="1" destOrd="0" presId="urn:microsoft.com/office/officeart/2008/layout/LinedList"/>
    <dgm:cxn modelId="{B94CED11-BB96-4D97-B970-52E0A9C9C28F}" type="presParOf" srcId="{B84BE076-E864-4BBA-AA17-6124DB724F1A}" destId="{A912F471-3121-4B06-8AAD-579CA435E132}" srcOrd="4" destOrd="0" presId="urn:microsoft.com/office/officeart/2008/layout/LinedList"/>
    <dgm:cxn modelId="{CA6A5D7F-E1C6-475C-BD11-3815CA4BFB55}" type="presParOf" srcId="{B84BE076-E864-4BBA-AA17-6124DB724F1A}" destId="{47E69B93-63F5-4CE4-BEC3-06AA6EFA2188}" srcOrd="5" destOrd="0" presId="urn:microsoft.com/office/officeart/2008/layout/LinedList"/>
    <dgm:cxn modelId="{4829147C-D61A-45B4-AA6B-16663E18F55E}" type="presParOf" srcId="{47E69B93-63F5-4CE4-BEC3-06AA6EFA2188}" destId="{1D4ED6FF-CC1A-4A4A-BF38-981C12C04685}" srcOrd="0" destOrd="0" presId="urn:microsoft.com/office/officeart/2008/layout/LinedList"/>
    <dgm:cxn modelId="{EC70778B-2771-47A1-BE4A-3958243F3D28}" type="presParOf" srcId="{47E69B93-63F5-4CE4-BEC3-06AA6EFA2188}" destId="{3D9E1AE3-D597-4DA8-A879-B73FA8896AF7}" srcOrd="1" destOrd="0" presId="urn:microsoft.com/office/officeart/2008/layout/LinedList"/>
    <dgm:cxn modelId="{006375A4-56B9-4844-B741-B9122F398888}" type="presParOf" srcId="{B84BE076-E864-4BBA-AA17-6124DB724F1A}" destId="{9EE98C74-4D9F-46C1-8DF0-BA6179E03AD9}" srcOrd="6" destOrd="0" presId="urn:microsoft.com/office/officeart/2008/layout/LinedList"/>
    <dgm:cxn modelId="{48CF6590-97B0-40A9-A9F4-5F653AF16D8F}" type="presParOf" srcId="{B84BE076-E864-4BBA-AA17-6124DB724F1A}" destId="{C6008AEC-8982-4311-B7BC-76ADF1365B51}" srcOrd="7" destOrd="0" presId="urn:microsoft.com/office/officeart/2008/layout/LinedList"/>
    <dgm:cxn modelId="{8957AFF9-F770-44D6-8474-6F5847AD0B64}" type="presParOf" srcId="{C6008AEC-8982-4311-B7BC-76ADF1365B51}" destId="{5AFD62B5-91D5-4D7C-9B8F-4A085BA5E78B}" srcOrd="0" destOrd="0" presId="urn:microsoft.com/office/officeart/2008/layout/LinedList"/>
    <dgm:cxn modelId="{C8D071B1-7265-4BFD-B17C-95C78E833250}" type="presParOf" srcId="{C6008AEC-8982-4311-B7BC-76ADF1365B51}" destId="{02D16664-0CC0-4637-AF87-1409A2F7AACE}" srcOrd="1" destOrd="0" presId="urn:microsoft.com/office/officeart/2008/layout/LinedList"/>
    <dgm:cxn modelId="{F83331D3-23E9-41E8-991C-19CE88B6769B}" type="presParOf" srcId="{B84BE076-E864-4BBA-AA17-6124DB724F1A}" destId="{1A6D2984-2FF1-419A-96D7-857D6E952B2E}" srcOrd="8" destOrd="0" presId="urn:microsoft.com/office/officeart/2008/layout/LinedList"/>
    <dgm:cxn modelId="{C3CA7DF8-41C6-4BD8-9AA7-B38C3CA67C28}" type="presParOf" srcId="{B84BE076-E864-4BBA-AA17-6124DB724F1A}" destId="{8051BAA3-2315-4D55-B109-24FAC161F290}" srcOrd="9" destOrd="0" presId="urn:microsoft.com/office/officeart/2008/layout/LinedList"/>
    <dgm:cxn modelId="{632460C2-0F70-4B6E-9354-839DD93CE4C1}" type="presParOf" srcId="{8051BAA3-2315-4D55-B109-24FAC161F290}" destId="{DF6C36F5-80CB-4347-A7AA-1AF2E5E0A982}" srcOrd="0" destOrd="0" presId="urn:microsoft.com/office/officeart/2008/layout/LinedList"/>
    <dgm:cxn modelId="{41C3C244-89B3-4A5E-8B0F-D73BCF32A817}" type="presParOf" srcId="{8051BAA3-2315-4D55-B109-24FAC161F290}" destId="{ABDD20D4-6F82-4D75-A76F-FBB4295CA853}" srcOrd="1" destOrd="0" presId="urn:microsoft.com/office/officeart/2008/layout/LinedList"/>
    <dgm:cxn modelId="{994243C3-F082-4743-B609-A83B646D74E6}" type="presParOf" srcId="{B84BE076-E864-4BBA-AA17-6124DB724F1A}" destId="{0D639ECC-13A2-4914-8DC0-6094945622FF}" srcOrd="10" destOrd="0" presId="urn:microsoft.com/office/officeart/2008/layout/LinedList"/>
    <dgm:cxn modelId="{560CDF1D-4DA7-45C5-8504-ADDD5199E5AA}" type="presParOf" srcId="{B84BE076-E864-4BBA-AA17-6124DB724F1A}" destId="{B952DEBB-7009-4CE9-8B56-CBF3A2B19000}" srcOrd="11" destOrd="0" presId="urn:microsoft.com/office/officeart/2008/layout/LinedList"/>
    <dgm:cxn modelId="{242CA382-284F-4F98-8576-1AE16E5F49E2}" type="presParOf" srcId="{B952DEBB-7009-4CE9-8B56-CBF3A2B19000}" destId="{95AC986C-595C-4AA4-A512-CABD5E8377FF}" srcOrd="0" destOrd="0" presId="urn:microsoft.com/office/officeart/2008/layout/LinedList"/>
    <dgm:cxn modelId="{0FC4BFF7-C9C2-48B5-B977-81698E5B3D3A}" type="presParOf" srcId="{B952DEBB-7009-4CE9-8B56-CBF3A2B19000}" destId="{D5D6CDB8-5353-49FD-8EC3-F1985862EB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3BE5213-722B-49D5-9625-3E2C73A49C07}"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37FBB8B3-F60F-4DEC-862A-4483C9742995}">
      <dgm:prSet phldrT="[Text]"/>
      <dgm:spPr/>
      <dgm:t>
        <a:bodyPr/>
        <a:lstStyle/>
        <a:p>
          <a:r>
            <a:rPr lang="en-US" b="1" dirty="0"/>
            <a:t>Re-evaluate pricing and discount strategies</a:t>
          </a:r>
          <a:endParaRPr lang="en-US" dirty="0"/>
        </a:p>
      </dgm:t>
    </dgm:pt>
    <dgm:pt modelId="{646911C4-FA93-4824-ADDA-C0B9A241214B}" type="parTrans" cxnId="{C6885C84-99C1-4A43-BCF4-D2D9D3BC2A27}">
      <dgm:prSet/>
      <dgm:spPr/>
      <dgm:t>
        <a:bodyPr/>
        <a:lstStyle/>
        <a:p>
          <a:endParaRPr lang="en-US"/>
        </a:p>
      </dgm:t>
    </dgm:pt>
    <dgm:pt modelId="{0BFA16AF-FF9A-43FA-93A1-0DDC401A00BA}" type="sibTrans" cxnId="{C6885C84-99C1-4A43-BCF4-D2D9D3BC2A27}">
      <dgm:prSet/>
      <dgm:spPr/>
      <dgm:t>
        <a:bodyPr/>
        <a:lstStyle/>
        <a:p>
          <a:endParaRPr lang="en-US"/>
        </a:p>
      </dgm:t>
    </dgm:pt>
    <dgm:pt modelId="{93B71441-7ABA-4130-A2DD-A10AF21A6F55}">
      <dgm:prSet phldrT="[Text]" custT="1"/>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Given the substantial losses tied to certain discount categories (e.g., Price Reduced: 46.4% / (No Discount) 0.0%), review and optimize pricing models to balance competitive pricing with profitability.</a:t>
          </a:r>
        </a:p>
      </dgm:t>
    </dgm:pt>
    <dgm:pt modelId="{BBC98413-8431-45F2-B2F0-C10990BE2120}" type="parTrans" cxnId="{D344F716-8126-48FE-9FF2-0189C5A0A510}">
      <dgm:prSet/>
      <dgm:spPr/>
      <dgm:t>
        <a:bodyPr/>
        <a:lstStyle/>
        <a:p>
          <a:endParaRPr lang="en-US"/>
        </a:p>
      </dgm:t>
    </dgm:pt>
    <dgm:pt modelId="{9062ED6D-702A-4763-9AB2-6857603EAD16}" type="sibTrans" cxnId="{D344F716-8126-48FE-9FF2-0189C5A0A510}">
      <dgm:prSet/>
      <dgm:spPr/>
      <dgm:t>
        <a:bodyPr/>
        <a:lstStyle/>
        <a:p>
          <a:endParaRPr lang="en-US"/>
        </a:p>
      </dgm:t>
    </dgm:pt>
    <dgm:pt modelId="{8B0E96EB-AB4F-4B6A-982B-5F4361E050E9}">
      <dgm:prSet phldrT="[Text]"/>
      <dgm:spPr/>
      <dgm:t>
        <a:bodyPr/>
        <a:lstStyle/>
        <a:p>
          <a:r>
            <a:rPr lang="en-US" b="1" dirty="0"/>
            <a:t>Review of Sales and Marketing efforts</a:t>
          </a:r>
          <a:endParaRPr lang="en-US" dirty="0"/>
        </a:p>
      </dgm:t>
    </dgm:pt>
    <dgm:pt modelId="{AE3762F9-EB1D-47C2-B913-E3BDF6FFE08E}" type="parTrans" cxnId="{AAF5E196-81C5-454A-9F0B-0C017205762B}">
      <dgm:prSet/>
      <dgm:spPr/>
      <dgm:t>
        <a:bodyPr/>
        <a:lstStyle/>
        <a:p>
          <a:endParaRPr lang="en-US"/>
        </a:p>
      </dgm:t>
    </dgm:pt>
    <dgm:pt modelId="{01ABECC4-577B-446A-BBA4-7E8B851E46A1}" type="sibTrans" cxnId="{AAF5E196-81C5-454A-9F0B-0C017205762B}">
      <dgm:prSet/>
      <dgm:spPr/>
      <dgm:t>
        <a:bodyPr/>
        <a:lstStyle/>
        <a:p>
          <a:endParaRPr lang="en-US"/>
        </a:p>
      </dgm:t>
    </dgm:pt>
    <dgm:pt modelId="{FCA55480-0BB1-41A8-A07B-99F9D71F750A}">
      <dgm:prSet phldrT="[Text]" custT="1"/>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Collaborate with the marketing and sales teams to identify better ways to promote products in high-loss subcategories and explore product bundling or marketing campaigns that could mitigate losses.</a:t>
          </a:r>
        </a:p>
      </dgm:t>
    </dgm:pt>
    <dgm:pt modelId="{461B6FF1-71D5-4C28-8230-C5D9BA2E9644}" type="parTrans" cxnId="{D9B3F988-8428-45D3-9F56-B3BF54477054}">
      <dgm:prSet/>
      <dgm:spPr/>
      <dgm:t>
        <a:bodyPr/>
        <a:lstStyle/>
        <a:p>
          <a:endParaRPr lang="en-US"/>
        </a:p>
      </dgm:t>
    </dgm:pt>
    <dgm:pt modelId="{4E415961-088D-4C74-89EA-2EB3D71B9909}" type="sibTrans" cxnId="{D9B3F988-8428-45D3-9F56-B3BF54477054}">
      <dgm:prSet/>
      <dgm:spPr/>
      <dgm:t>
        <a:bodyPr/>
        <a:lstStyle/>
        <a:p>
          <a:endParaRPr lang="en-US"/>
        </a:p>
      </dgm:t>
    </dgm:pt>
    <dgm:pt modelId="{CBD890DB-020E-46AE-B9A7-1867087A2821}">
      <dgm:prSet phldrT="[Text]"/>
      <dgm:spPr/>
      <dgm:t>
        <a:bodyPr/>
        <a:lstStyle/>
        <a:p>
          <a:pPr>
            <a:buFont typeface="+mj-lt"/>
            <a:buAutoNum type="arabicPeriod" startAt="2"/>
          </a:pPr>
          <a:r>
            <a:rPr lang="en-US" b="1" dirty="0"/>
            <a:t>Implement Targeted action plan for key areas</a:t>
          </a:r>
          <a:endParaRPr lang="en-US" dirty="0"/>
        </a:p>
      </dgm:t>
    </dgm:pt>
    <dgm:pt modelId="{9A2D5020-8AE2-4A84-B0CA-1B4983430C7C}" type="parTrans" cxnId="{FA864D1B-0779-4B2A-9173-951042B876A8}">
      <dgm:prSet/>
      <dgm:spPr/>
      <dgm:t>
        <a:bodyPr/>
        <a:lstStyle/>
        <a:p>
          <a:endParaRPr lang="en-US"/>
        </a:p>
      </dgm:t>
    </dgm:pt>
    <dgm:pt modelId="{493D85FE-682E-4D1E-B97D-930473451057}" type="sibTrans" cxnId="{FA864D1B-0779-4B2A-9173-951042B876A8}">
      <dgm:prSet/>
      <dgm:spPr/>
      <dgm:t>
        <a:bodyPr/>
        <a:lstStyle/>
        <a:p>
          <a:endParaRPr lang="en-US"/>
        </a:p>
      </dgm:t>
    </dgm:pt>
    <dgm:pt modelId="{BE0C2D90-085E-4070-BD94-AEEFCAC382FA}">
      <dgm:prSet phldrT="[Text]" custT="1"/>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Implement actionable plans to adjust or eliminate unprofitable discount strategies, particularly those linked to high losses (e.g., Price Reduced: 46.4% / (No Discount) 0.0%).</a:t>
          </a:r>
        </a:p>
      </dgm:t>
    </dgm:pt>
    <dgm:pt modelId="{93019DBD-235A-41EE-B257-7DC4FC27C4A5}" type="parTrans" cxnId="{FA76947A-943C-47F9-B39C-CE607EF96866}">
      <dgm:prSet/>
      <dgm:spPr/>
      <dgm:t>
        <a:bodyPr/>
        <a:lstStyle/>
        <a:p>
          <a:endParaRPr lang="en-US"/>
        </a:p>
      </dgm:t>
    </dgm:pt>
    <dgm:pt modelId="{26572A0C-216E-4C9E-B250-E893DD8773CB}" type="sibTrans" cxnId="{FA76947A-943C-47F9-B39C-CE607EF96866}">
      <dgm:prSet/>
      <dgm:spPr/>
      <dgm:t>
        <a:bodyPr/>
        <a:lstStyle/>
        <a:p>
          <a:endParaRPr lang="en-US"/>
        </a:p>
      </dgm:t>
    </dgm:pt>
    <dgm:pt modelId="{91BE2F4D-A775-4A62-9744-5B885F102244}">
      <dgm:prSet custT="1"/>
      <dgm:spPr/>
      <dgm:t>
        <a:bodyPr/>
        <a:lstStyle/>
        <a:p>
          <a:pPr>
            <a:buFont typeface="Symbol" panose="05050102010706020507" pitchFamily="18" charset="2"/>
            <a:buChar char=""/>
          </a:pPr>
          <a:r>
            <a:rPr lang="en-US" sz="1200" dirty="0">
              <a:latin typeface="Arial" panose="020B0604020202020204" pitchFamily="34" charset="0"/>
              <a:cs typeface="Arial" panose="020B0604020202020204" pitchFamily="34" charset="0"/>
            </a:rPr>
            <a:t>Certain discount strategies are driving significant losses, such as discounts greater than 40%. Test lower discount thresholds to see if profitability improves while maintaining competitiveness.</a:t>
          </a:r>
        </a:p>
      </dgm:t>
    </dgm:pt>
    <dgm:pt modelId="{6920368E-BBAB-431B-BEF2-45D68B78A485}" type="parTrans" cxnId="{5120C606-5440-4C2D-BB69-33779DE69FCD}">
      <dgm:prSet/>
      <dgm:spPr/>
      <dgm:t>
        <a:bodyPr/>
        <a:lstStyle/>
        <a:p>
          <a:endParaRPr lang="en-US"/>
        </a:p>
      </dgm:t>
    </dgm:pt>
    <dgm:pt modelId="{2AC307A8-04E9-463B-AD01-9AF9351291BB}" type="sibTrans" cxnId="{5120C606-5440-4C2D-BB69-33779DE69FCD}">
      <dgm:prSet/>
      <dgm:spPr/>
      <dgm:t>
        <a:bodyPr/>
        <a:lstStyle/>
        <a:p>
          <a:endParaRPr lang="en-US"/>
        </a:p>
      </dgm:t>
    </dgm:pt>
    <dgm:pt modelId="{4F0999CC-61B9-4322-AB8C-62634C50CCA4}">
      <dgm:prSet custT="1"/>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Test different pricing models to identify the most effective strategies that maximize revenue without compromising margins.</a:t>
          </a:r>
        </a:p>
      </dgm:t>
    </dgm:pt>
    <dgm:pt modelId="{166058D6-7754-45D7-ABDE-7EF6E59F78F0}" type="parTrans" cxnId="{2E794F91-B699-4F5D-82D4-B00D82D1546F}">
      <dgm:prSet/>
      <dgm:spPr/>
      <dgm:t>
        <a:bodyPr/>
        <a:lstStyle/>
        <a:p>
          <a:endParaRPr lang="en-US"/>
        </a:p>
      </dgm:t>
    </dgm:pt>
    <dgm:pt modelId="{F99666D7-1CCE-4FDF-AF2D-6EF0EFBB1840}" type="sibTrans" cxnId="{2E794F91-B699-4F5D-82D4-B00D82D1546F}">
      <dgm:prSet/>
      <dgm:spPr/>
      <dgm:t>
        <a:bodyPr/>
        <a:lstStyle/>
        <a:p>
          <a:endParaRPr lang="en-US"/>
        </a:p>
      </dgm:t>
    </dgm:pt>
    <dgm:pt modelId="{9A408712-6C5B-47B1-87BF-85B5D4B58992}">
      <dgm:prSet custT="1"/>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Develop specific marketing campaigns targeting high-loss products or subcategories, such as Road Bikes and Bikes. These campaigns can emphasize product value, or introduce new customer incentives (e.g., loyalty programs) to increase sales without compromising profit margins.</a:t>
          </a:r>
        </a:p>
      </dgm:t>
    </dgm:pt>
    <dgm:pt modelId="{F6231295-0683-4DC6-A594-5DE33AB5CB93}" type="parTrans" cxnId="{693356D8-3AE9-45B5-B960-8AA6AC373F48}">
      <dgm:prSet/>
      <dgm:spPr/>
      <dgm:t>
        <a:bodyPr/>
        <a:lstStyle/>
        <a:p>
          <a:endParaRPr lang="en-US"/>
        </a:p>
      </dgm:t>
    </dgm:pt>
    <dgm:pt modelId="{167422E2-7EBA-489F-8173-D858E8FC579B}" type="sibTrans" cxnId="{693356D8-3AE9-45B5-B960-8AA6AC373F48}">
      <dgm:prSet/>
      <dgm:spPr/>
      <dgm:t>
        <a:bodyPr/>
        <a:lstStyle/>
        <a:p>
          <a:endParaRPr lang="en-US"/>
        </a:p>
      </dgm:t>
    </dgm:pt>
    <dgm:pt modelId="{78768D6E-0184-427C-8B84-34565CD91E1B}">
      <dgm:prSet custT="1"/>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Ensure sales teams are trained on profitable pricing strategies and discount levels, focusing on upselling and cross-selling to reduce reliance on heavy discounts and minimize losses.</a:t>
          </a:r>
        </a:p>
      </dgm:t>
    </dgm:pt>
    <dgm:pt modelId="{EDE6C920-042A-44AA-8757-B3DA4A45FF32}" type="parTrans" cxnId="{ADE33562-ABA2-47DA-83F5-71003FBBC42F}">
      <dgm:prSet/>
      <dgm:spPr/>
      <dgm:t>
        <a:bodyPr/>
        <a:lstStyle/>
        <a:p>
          <a:endParaRPr lang="en-US"/>
        </a:p>
      </dgm:t>
    </dgm:pt>
    <dgm:pt modelId="{2822AD5C-53CD-4B30-A6C7-BFCBC6C135E1}" type="sibTrans" cxnId="{ADE33562-ABA2-47DA-83F5-71003FBBC42F}">
      <dgm:prSet/>
      <dgm:spPr/>
      <dgm:t>
        <a:bodyPr/>
        <a:lstStyle/>
        <a:p>
          <a:endParaRPr lang="en-US"/>
        </a:p>
      </dgm:t>
    </dgm:pt>
    <dgm:pt modelId="{8DFDD617-A712-47C9-B628-FDF67948A56B}">
      <dgm:prSet custT="1"/>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Improve sales forecasting models to ensure that product inventory is aligned with expected demand, reducing unnecessary markdowns and sales losses.</a:t>
          </a:r>
        </a:p>
      </dgm:t>
    </dgm:pt>
    <dgm:pt modelId="{92AF60D4-DE52-4AF8-80CD-1A800F236CD2}" type="parTrans" cxnId="{809C135F-CD8E-4F5F-8E1F-BFABFE0A04C6}">
      <dgm:prSet/>
      <dgm:spPr/>
      <dgm:t>
        <a:bodyPr/>
        <a:lstStyle/>
        <a:p>
          <a:endParaRPr lang="en-US"/>
        </a:p>
      </dgm:t>
    </dgm:pt>
    <dgm:pt modelId="{293FC048-5C7A-45EC-8CF7-A291AE9EADEF}" type="sibTrans" cxnId="{809C135F-CD8E-4F5F-8E1F-BFABFE0A04C6}">
      <dgm:prSet/>
      <dgm:spPr/>
      <dgm:t>
        <a:bodyPr/>
        <a:lstStyle/>
        <a:p>
          <a:endParaRPr lang="en-US"/>
        </a:p>
      </dgm:t>
    </dgm:pt>
    <dgm:pt modelId="{95CAA724-E055-46C4-BA4A-7D563B0ADA2E}">
      <dgm:prSet phldrT="[Text]" custT="1"/>
      <dgm:spPr/>
      <dgm:t>
        <a:bodyPr/>
        <a:lstStyle/>
        <a:p>
          <a:pPr>
            <a:buFont typeface="Symbol" panose="05050102010706020507" pitchFamily="18" charset="2"/>
            <a:buNone/>
          </a:pPr>
          <a:endParaRPr lang="en-US" sz="1200">
            <a:latin typeface="Arial" panose="020B0604020202020204" pitchFamily="34" charset="0"/>
            <a:cs typeface="Arial" panose="020B0604020202020204" pitchFamily="34" charset="0"/>
          </a:endParaRPr>
        </a:p>
      </dgm:t>
    </dgm:pt>
    <dgm:pt modelId="{DD91CA0E-E88B-4B66-A46E-756129383022}" type="parTrans" cxnId="{EF278E71-2E82-47F8-95CB-8F465B2A5CFA}">
      <dgm:prSet/>
      <dgm:spPr/>
      <dgm:t>
        <a:bodyPr/>
        <a:lstStyle/>
        <a:p>
          <a:endParaRPr lang="en-US"/>
        </a:p>
      </dgm:t>
    </dgm:pt>
    <dgm:pt modelId="{BA3FC3A8-A521-4F68-8D40-E56DE314835E}" type="sibTrans" cxnId="{EF278E71-2E82-47F8-95CB-8F465B2A5CFA}">
      <dgm:prSet/>
      <dgm:spPr/>
      <dgm:t>
        <a:bodyPr/>
        <a:lstStyle/>
        <a:p>
          <a:endParaRPr lang="en-US"/>
        </a:p>
      </dgm:t>
    </dgm:pt>
    <dgm:pt modelId="{ECDB3CE0-6ECC-454A-8F17-33981A8F33C7}">
      <dgm:prSet custT="1"/>
      <dgm:spPr/>
      <dgm:t>
        <a:bodyPr/>
        <a:lstStyle/>
        <a:p>
          <a:pPr>
            <a:buFont typeface="Symbol" panose="05050102010706020507" pitchFamily="18" charset="2"/>
            <a:buChar char=""/>
          </a:pPr>
          <a:endParaRPr lang="en-US" sz="1200">
            <a:latin typeface="Arial" panose="020B0604020202020204" pitchFamily="34" charset="0"/>
            <a:cs typeface="Arial" panose="020B0604020202020204" pitchFamily="34" charset="0"/>
          </a:endParaRPr>
        </a:p>
      </dgm:t>
    </dgm:pt>
    <dgm:pt modelId="{21282C0F-E346-4DAD-A587-3D064142909E}" type="parTrans" cxnId="{BC0866FF-C665-4772-8921-F878EFED0713}">
      <dgm:prSet/>
      <dgm:spPr/>
      <dgm:t>
        <a:bodyPr/>
        <a:lstStyle/>
        <a:p>
          <a:endParaRPr lang="en-US"/>
        </a:p>
      </dgm:t>
    </dgm:pt>
    <dgm:pt modelId="{44706D07-2041-4CF4-8B84-AB71BE15BFAA}" type="sibTrans" cxnId="{BC0866FF-C665-4772-8921-F878EFED0713}">
      <dgm:prSet/>
      <dgm:spPr/>
      <dgm:t>
        <a:bodyPr/>
        <a:lstStyle/>
        <a:p>
          <a:endParaRPr lang="en-US"/>
        </a:p>
      </dgm:t>
    </dgm:pt>
    <dgm:pt modelId="{5755EC0B-60EE-488B-82C1-B744509B35CD}">
      <dgm:prSet phldrT="[Text]" custT="1"/>
      <dgm:spPr/>
      <dgm:t>
        <a:bodyPr/>
        <a:lstStyle/>
        <a:p>
          <a:pPr>
            <a:buFont typeface="Symbol" panose="05050102010706020507" pitchFamily="18" charset="2"/>
            <a:buChar char=""/>
          </a:pPr>
          <a:endParaRPr lang="en-US" sz="1200" dirty="0">
            <a:latin typeface="Arial" panose="020B0604020202020204" pitchFamily="34" charset="0"/>
            <a:cs typeface="Arial" panose="020B0604020202020204" pitchFamily="34" charset="0"/>
          </a:endParaRPr>
        </a:p>
      </dgm:t>
    </dgm:pt>
    <dgm:pt modelId="{150FCE4F-294C-4996-8FFE-B1B43F189665}" type="parTrans" cxnId="{F6ACB0D2-0446-4F9E-81BB-2FD853FCF6B6}">
      <dgm:prSet/>
      <dgm:spPr/>
      <dgm:t>
        <a:bodyPr/>
        <a:lstStyle/>
        <a:p>
          <a:endParaRPr lang="en-US"/>
        </a:p>
      </dgm:t>
    </dgm:pt>
    <dgm:pt modelId="{5AEE2AF4-461E-4EF0-933F-E70E04814056}" type="sibTrans" cxnId="{F6ACB0D2-0446-4F9E-81BB-2FD853FCF6B6}">
      <dgm:prSet/>
      <dgm:spPr/>
      <dgm:t>
        <a:bodyPr/>
        <a:lstStyle/>
        <a:p>
          <a:endParaRPr lang="en-US"/>
        </a:p>
      </dgm:t>
    </dgm:pt>
    <dgm:pt modelId="{D7BB9F0B-28D1-41CA-840D-2A246E4DF961}">
      <dgm:prSet custT="1"/>
      <dgm:spPr/>
      <dgm:t>
        <a:bodyPr/>
        <a:lstStyle/>
        <a:p>
          <a:pPr>
            <a:buFont typeface="Symbol" panose="05050102010706020507" pitchFamily="18" charset="2"/>
            <a:buChar char=""/>
          </a:pPr>
          <a:endParaRPr lang="en-US" sz="1200">
            <a:latin typeface="Arial" panose="020B0604020202020204" pitchFamily="34" charset="0"/>
            <a:cs typeface="Arial" panose="020B0604020202020204" pitchFamily="34" charset="0"/>
          </a:endParaRPr>
        </a:p>
      </dgm:t>
    </dgm:pt>
    <dgm:pt modelId="{339E4773-BC6E-4605-8595-7C67E4E7673D}" type="parTrans" cxnId="{06613877-FF69-4DE4-BAA7-E1F548CB84F0}">
      <dgm:prSet/>
      <dgm:spPr/>
      <dgm:t>
        <a:bodyPr/>
        <a:lstStyle/>
        <a:p>
          <a:endParaRPr lang="en-US"/>
        </a:p>
      </dgm:t>
    </dgm:pt>
    <dgm:pt modelId="{4B3409E4-464E-4F95-B55E-F81D5D4E21E0}" type="sibTrans" cxnId="{06613877-FF69-4DE4-BAA7-E1F548CB84F0}">
      <dgm:prSet/>
      <dgm:spPr/>
      <dgm:t>
        <a:bodyPr/>
        <a:lstStyle/>
        <a:p>
          <a:endParaRPr lang="en-US"/>
        </a:p>
      </dgm:t>
    </dgm:pt>
    <dgm:pt modelId="{A4189A26-55D0-4F12-815E-5DC3138E3BDA}">
      <dgm:prSet phldrT="[Text]" custT="1"/>
      <dgm:spPr/>
      <dgm:t>
        <a:bodyPr/>
        <a:lstStyle/>
        <a:p>
          <a:pPr>
            <a:buFont typeface="Symbol" panose="05050102010706020507" pitchFamily="18" charset="2"/>
            <a:buChar char=""/>
          </a:pPr>
          <a:endParaRPr lang="en-US" sz="1200">
            <a:latin typeface="Arial" panose="020B0604020202020204" pitchFamily="34" charset="0"/>
            <a:cs typeface="Arial" panose="020B0604020202020204" pitchFamily="34" charset="0"/>
          </a:endParaRPr>
        </a:p>
      </dgm:t>
    </dgm:pt>
    <dgm:pt modelId="{DBE73283-87E2-457B-8D6A-95EB12502F7E}" type="parTrans" cxnId="{A4402BC4-0328-4A2C-860D-6C20E751015B}">
      <dgm:prSet/>
      <dgm:spPr/>
      <dgm:t>
        <a:bodyPr/>
        <a:lstStyle/>
        <a:p>
          <a:endParaRPr lang="en-US"/>
        </a:p>
      </dgm:t>
    </dgm:pt>
    <dgm:pt modelId="{08697741-DE44-4DD3-9A87-3DFA3557628E}" type="sibTrans" cxnId="{A4402BC4-0328-4A2C-860D-6C20E751015B}">
      <dgm:prSet/>
      <dgm:spPr/>
      <dgm:t>
        <a:bodyPr/>
        <a:lstStyle/>
        <a:p>
          <a:endParaRPr lang="en-US"/>
        </a:p>
      </dgm:t>
    </dgm:pt>
    <dgm:pt modelId="{80F0CDC8-94DD-4A50-B6DC-65383E615129}" type="pres">
      <dgm:prSet presAssocID="{E3BE5213-722B-49D5-9625-3E2C73A49C07}" presName="Name0" presStyleCnt="0">
        <dgm:presLayoutVars>
          <dgm:dir/>
          <dgm:animLvl val="lvl"/>
          <dgm:resizeHandles val="exact"/>
        </dgm:presLayoutVars>
      </dgm:prSet>
      <dgm:spPr/>
    </dgm:pt>
    <dgm:pt modelId="{C04F2429-BA6D-4979-8E65-09F9451584B9}" type="pres">
      <dgm:prSet presAssocID="{37FBB8B3-F60F-4DEC-862A-4483C9742995}" presName="linNode" presStyleCnt="0"/>
      <dgm:spPr/>
    </dgm:pt>
    <dgm:pt modelId="{D3C31630-51C9-4B7F-AE35-8FD8D347C9C4}" type="pres">
      <dgm:prSet presAssocID="{37FBB8B3-F60F-4DEC-862A-4483C9742995}" presName="parentText" presStyleLbl="node1" presStyleIdx="0" presStyleCnt="3" custScaleX="55769">
        <dgm:presLayoutVars>
          <dgm:chMax val="1"/>
          <dgm:bulletEnabled val="1"/>
        </dgm:presLayoutVars>
      </dgm:prSet>
      <dgm:spPr/>
    </dgm:pt>
    <dgm:pt modelId="{B6CABEC9-E86A-4373-B01F-1FEF2CF2B41E}" type="pres">
      <dgm:prSet presAssocID="{37FBB8B3-F60F-4DEC-862A-4483C9742995}" presName="descendantText" presStyleLbl="alignAccFollowNode1" presStyleIdx="0" presStyleCnt="3" custScaleX="146270">
        <dgm:presLayoutVars>
          <dgm:bulletEnabled val="1"/>
        </dgm:presLayoutVars>
      </dgm:prSet>
      <dgm:spPr/>
    </dgm:pt>
    <dgm:pt modelId="{34C481ED-C146-4F5F-A0F6-B84712A4E77C}" type="pres">
      <dgm:prSet presAssocID="{0BFA16AF-FF9A-43FA-93A1-0DDC401A00BA}" presName="sp" presStyleCnt="0"/>
      <dgm:spPr/>
    </dgm:pt>
    <dgm:pt modelId="{39BEA9F3-BB97-4110-B9B6-28BBC7F3C8E5}" type="pres">
      <dgm:prSet presAssocID="{8B0E96EB-AB4F-4B6A-982B-5F4361E050E9}" presName="linNode" presStyleCnt="0"/>
      <dgm:spPr/>
    </dgm:pt>
    <dgm:pt modelId="{9D57AA3C-92A2-4B7C-8612-9EB50CF18115}" type="pres">
      <dgm:prSet presAssocID="{8B0E96EB-AB4F-4B6A-982B-5F4361E050E9}" presName="parentText" presStyleLbl="node1" presStyleIdx="1" presStyleCnt="3" custScaleX="48862">
        <dgm:presLayoutVars>
          <dgm:chMax val="1"/>
          <dgm:bulletEnabled val="1"/>
        </dgm:presLayoutVars>
      </dgm:prSet>
      <dgm:spPr/>
    </dgm:pt>
    <dgm:pt modelId="{9CC620CC-2153-48B8-9B83-BED2565079C9}" type="pres">
      <dgm:prSet presAssocID="{8B0E96EB-AB4F-4B6A-982B-5F4361E050E9}" presName="descendantText" presStyleLbl="alignAccFollowNode1" presStyleIdx="1" presStyleCnt="3" custScaleX="131167" custScaleY="107615">
        <dgm:presLayoutVars>
          <dgm:bulletEnabled val="1"/>
        </dgm:presLayoutVars>
      </dgm:prSet>
      <dgm:spPr/>
    </dgm:pt>
    <dgm:pt modelId="{01D1BD3D-C22E-435A-9E7C-6CE897CBB381}" type="pres">
      <dgm:prSet presAssocID="{01ABECC4-577B-446A-BBA4-7E8B851E46A1}" presName="sp" presStyleCnt="0"/>
      <dgm:spPr/>
    </dgm:pt>
    <dgm:pt modelId="{19F6CCF7-45E7-477B-BAD9-A8F1E38FC8E3}" type="pres">
      <dgm:prSet presAssocID="{CBD890DB-020E-46AE-B9A7-1867087A2821}" presName="linNode" presStyleCnt="0"/>
      <dgm:spPr/>
    </dgm:pt>
    <dgm:pt modelId="{36B3C3B4-DA62-4030-99A4-82DDCED86C41}" type="pres">
      <dgm:prSet presAssocID="{CBD890DB-020E-46AE-B9A7-1867087A2821}" presName="parentText" presStyleLbl="node1" presStyleIdx="2" presStyleCnt="3" custScaleX="53198">
        <dgm:presLayoutVars>
          <dgm:chMax val="1"/>
          <dgm:bulletEnabled val="1"/>
        </dgm:presLayoutVars>
      </dgm:prSet>
      <dgm:spPr/>
    </dgm:pt>
    <dgm:pt modelId="{3D69B83E-5AB8-47DE-9925-EF460A1EFBEA}" type="pres">
      <dgm:prSet presAssocID="{CBD890DB-020E-46AE-B9A7-1867087A2821}" presName="descendantText" presStyleLbl="alignAccFollowNode1" presStyleIdx="2" presStyleCnt="3" custScaleX="139625">
        <dgm:presLayoutVars>
          <dgm:bulletEnabled val="1"/>
        </dgm:presLayoutVars>
      </dgm:prSet>
      <dgm:spPr/>
    </dgm:pt>
  </dgm:ptLst>
  <dgm:cxnLst>
    <dgm:cxn modelId="{9B445A02-3106-4D03-B3CF-551B0E3B8E00}" type="presOf" srcId="{93B71441-7ABA-4130-A2DD-A10AF21A6F55}" destId="{B6CABEC9-E86A-4373-B01F-1FEF2CF2B41E}" srcOrd="0" destOrd="0" presId="urn:microsoft.com/office/officeart/2005/8/layout/vList5"/>
    <dgm:cxn modelId="{5120C606-5440-4C2D-BB69-33779DE69FCD}" srcId="{37FBB8B3-F60F-4DEC-862A-4483C9742995}" destId="{91BE2F4D-A775-4A62-9744-5B885F102244}" srcOrd="2" destOrd="0" parTransId="{6920368E-BBAB-431B-BEF2-45D68B78A485}" sibTransId="{2AC307A8-04E9-463B-AD01-9AF9351291BB}"/>
    <dgm:cxn modelId="{D344F716-8126-48FE-9FF2-0189C5A0A510}" srcId="{37FBB8B3-F60F-4DEC-862A-4483C9742995}" destId="{93B71441-7ABA-4130-A2DD-A10AF21A6F55}" srcOrd="0" destOrd="0" parTransId="{BBC98413-8431-45F2-B2F0-C10990BE2120}" sibTransId="{9062ED6D-702A-4763-9AB2-6857603EAD16}"/>
    <dgm:cxn modelId="{FA864D1B-0779-4B2A-9173-951042B876A8}" srcId="{E3BE5213-722B-49D5-9625-3E2C73A49C07}" destId="{CBD890DB-020E-46AE-B9A7-1867087A2821}" srcOrd="2" destOrd="0" parTransId="{9A2D5020-8AE2-4A84-B0CA-1B4983430C7C}" sibTransId="{493D85FE-682E-4D1E-B97D-930473451057}"/>
    <dgm:cxn modelId="{2A48DD1D-DE0E-47B6-A070-2A1BB1F16A96}" type="presOf" srcId="{8DFDD617-A712-47C9-B628-FDF67948A56B}" destId="{3D69B83E-5AB8-47DE-9925-EF460A1EFBEA}" srcOrd="0" destOrd="2" presId="urn:microsoft.com/office/officeart/2005/8/layout/vList5"/>
    <dgm:cxn modelId="{50640224-48A0-402A-99D6-037AE1940506}" type="presOf" srcId="{E3BE5213-722B-49D5-9625-3E2C73A49C07}" destId="{80F0CDC8-94DD-4A50-B6DC-65383E615129}" srcOrd="0" destOrd="0" presId="urn:microsoft.com/office/officeart/2005/8/layout/vList5"/>
    <dgm:cxn modelId="{656B0A32-19F0-4ACE-95C5-D2A99335C9C2}" type="presOf" srcId="{37FBB8B3-F60F-4DEC-862A-4483C9742995}" destId="{D3C31630-51C9-4B7F-AE35-8FD8D347C9C4}" srcOrd="0" destOrd="0" presId="urn:microsoft.com/office/officeart/2005/8/layout/vList5"/>
    <dgm:cxn modelId="{C570013A-0D92-4E38-898A-D4BBF59B31F6}" type="presOf" srcId="{5755EC0B-60EE-488B-82C1-B744509B35CD}" destId="{9CC620CC-2153-48B8-9B83-BED2565079C9}" srcOrd="0" destOrd="1" presId="urn:microsoft.com/office/officeart/2005/8/layout/vList5"/>
    <dgm:cxn modelId="{809C135F-CD8E-4F5F-8E1F-BFABFE0A04C6}" srcId="{CBD890DB-020E-46AE-B9A7-1867087A2821}" destId="{8DFDD617-A712-47C9-B628-FDF67948A56B}" srcOrd="2" destOrd="0" parTransId="{92AF60D4-DE52-4AF8-80CD-1A800F236CD2}" sibTransId="{293FC048-5C7A-45EC-8CF7-A291AE9EADEF}"/>
    <dgm:cxn modelId="{ADE33562-ABA2-47DA-83F5-71003FBBC42F}" srcId="{8B0E96EB-AB4F-4B6A-982B-5F4361E050E9}" destId="{78768D6E-0184-427C-8B84-34565CD91E1B}" srcOrd="4" destOrd="0" parTransId="{EDE6C920-042A-44AA-8757-B3DA4A45FF32}" sibTransId="{2822AD5C-53CD-4B30-A6C7-BFCBC6C135E1}"/>
    <dgm:cxn modelId="{F900D348-9C4C-4781-8E25-340334E59E0C}" type="presOf" srcId="{78768D6E-0184-427C-8B84-34565CD91E1B}" destId="{9CC620CC-2153-48B8-9B83-BED2565079C9}" srcOrd="0" destOrd="4" presId="urn:microsoft.com/office/officeart/2005/8/layout/vList5"/>
    <dgm:cxn modelId="{24A0E16C-1B1F-4CD6-AA80-241421AF661D}" type="presOf" srcId="{A4189A26-55D0-4F12-815E-5DC3138E3BDA}" destId="{3D69B83E-5AB8-47DE-9925-EF460A1EFBEA}" srcOrd="0" destOrd="1" presId="urn:microsoft.com/office/officeart/2005/8/layout/vList5"/>
    <dgm:cxn modelId="{EF278E71-2E82-47F8-95CB-8F465B2A5CFA}" srcId="{37FBB8B3-F60F-4DEC-862A-4483C9742995}" destId="{95CAA724-E055-46C4-BA4A-7D563B0ADA2E}" srcOrd="1" destOrd="0" parTransId="{DD91CA0E-E88B-4B66-A46E-756129383022}" sibTransId="{BA3FC3A8-A521-4F68-8D40-E56DE314835E}"/>
    <dgm:cxn modelId="{06613877-FF69-4DE4-BAA7-E1F548CB84F0}" srcId="{8B0E96EB-AB4F-4B6A-982B-5F4361E050E9}" destId="{D7BB9F0B-28D1-41CA-840D-2A246E4DF961}" srcOrd="3" destOrd="0" parTransId="{339E4773-BC6E-4605-8595-7C67E4E7673D}" sibTransId="{4B3409E4-464E-4F95-B55E-F81D5D4E21E0}"/>
    <dgm:cxn modelId="{FA76947A-943C-47F9-B39C-CE607EF96866}" srcId="{CBD890DB-020E-46AE-B9A7-1867087A2821}" destId="{BE0C2D90-085E-4070-BD94-AEEFCAC382FA}" srcOrd="0" destOrd="0" parTransId="{93019DBD-235A-41EE-B257-7DC4FC27C4A5}" sibTransId="{26572A0C-216E-4C9E-B250-E893DD8773CB}"/>
    <dgm:cxn modelId="{7719ED7C-196C-4D79-840C-EDFEDB428CE5}" type="presOf" srcId="{FCA55480-0BB1-41A8-A07B-99F9D71F750A}" destId="{9CC620CC-2153-48B8-9B83-BED2565079C9}" srcOrd="0" destOrd="0" presId="urn:microsoft.com/office/officeart/2005/8/layout/vList5"/>
    <dgm:cxn modelId="{13EB0A7F-D1F3-4F3C-A04F-186ED246E26B}" type="presOf" srcId="{9A408712-6C5B-47B1-87BF-85B5D4B58992}" destId="{9CC620CC-2153-48B8-9B83-BED2565079C9}" srcOrd="0" destOrd="2" presId="urn:microsoft.com/office/officeart/2005/8/layout/vList5"/>
    <dgm:cxn modelId="{C6885C84-99C1-4A43-BCF4-D2D9D3BC2A27}" srcId="{E3BE5213-722B-49D5-9625-3E2C73A49C07}" destId="{37FBB8B3-F60F-4DEC-862A-4483C9742995}" srcOrd="0" destOrd="0" parTransId="{646911C4-FA93-4824-ADDA-C0B9A241214B}" sibTransId="{0BFA16AF-FF9A-43FA-93A1-0DDC401A00BA}"/>
    <dgm:cxn modelId="{E6BAED85-2EE6-4867-866B-DCE422D3BA56}" type="presOf" srcId="{BE0C2D90-085E-4070-BD94-AEEFCAC382FA}" destId="{3D69B83E-5AB8-47DE-9925-EF460A1EFBEA}" srcOrd="0" destOrd="0" presId="urn:microsoft.com/office/officeart/2005/8/layout/vList5"/>
    <dgm:cxn modelId="{D9B3F988-8428-45D3-9F56-B3BF54477054}" srcId="{8B0E96EB-AB4F-4B6A-982B-5F4361E050E9}" destId="{FCA55480-0BB1-41A8-A07B-99F9D71F750A}" srcOrd="0" destOrd="0" parTransId="{461B6FF1-71D5-4C28-8230-C5D9BA2E9644}" sibTransId="{4E415961-088D-4C74-89EA-2EB3D71B9909}"/>
    <dgm:cxn modelId="{AB90798B-0B0F-459E-98D5-85D7C60C8CEB}" type="presOf" srcId="{95CAA724-E055-46C4-BA4A-7D563B0ADA2E}" destId="{B6CABEC9-E86A-4373-B01F-1FEF2CF2B41E}" srcOrd="0" destOrd="1" presId="urn:microsoft.com/office/officeart/2005/8/layout/vList5"/>
    <dgm:cxn modelId="{2737EF8E-2F70-41F5-9A99-C1A103012BFF}" type="presOf" srcId="{91BE2F4D-A775-4A62-9744-5B885F102244}" destId="{B6CABEC9-E86A-4373-B01F-1FEF2CF2B41E}" srcOrd="0" destOrd="2" presId="urn:microsoft.com/office/officeart/2005/8/layout/vList5"/>
    <dgm:cxn modelId="{2E794F91-B699-4F5D-82D4-B00D82D1546F}" srcId="{37FBB8B3-F60F-4DEC-862A-4483C9742995}" destId="{4F0999CC-61B9-4322-AB8C-62634C50CCA4}" srcOrd="4" destOrd="0" parTransId="{166058D6-7754-45D7-ABDE-7EF6E59F78F0}" sibTransId="{F99666D7-1CCE-4FDF-AF2D-6EF0EFBB1840}"/>
    <dgm:cxn modelId="{AAF5E196-81C5-454A-9F0B-0C017205762B}" srcId="{E3BE5213-722B-49D5-9625-3E2C73A49C07}" destId="{8B0E96EB-AB4F-4B6A-982B-5F4361E050E9}" srcOrd="1" destOrd="0" parTransId="{AE3762F9-EB1D-47C2-B913-E3BDF6FFE08E}" sibTransId="{01ABECC4-577B-446A-BBA4-7E8B851E46A1}"/>
    <dgm:cxn modelId="{2384C899-B31F-4895-95B4-2678E946D812}" type="presOf" srcId="{ECDB3CE0-6ECC-454A-8F17-33981A8F33C7}" destId="{B6CABEC9-E86A-4373-B01F-1FEF2CF2B41E}" srcOrd="0" destOrd="3" presId="urn:microsoft.com/office/officeart/2005/8/layout/vList5"/>
    <dgm:cxn modelId="{C4DB5AAC-0887-4E19-95C9-0BD6638A422F}" type="presOf" srcId="{CBD890DB-020E-46AE-B9A7-1867087A2821}" destId="{36B3C3B4-DA62-4030-99A4-82DDCED86C41}" srcOrd="0" destOrd="0" presId="urn:microsoft.com/office/officeart/2005/8/layout/vList5"/>
    <dgm:cxn modelId="{2E6B27BE-2068-4868-9921-671696802741}" type="presOf" srcId="{4F0999CC-61B9-4322-AB8C-62634C50CCA4}" destId="{B6CABEC9-E86A-4373-B01F-1FEF2CF2B41E}" srcOrd="0" destOrd="4" presId="urn:microsoft.com/office/officeart/2005/8/layout/vList5"/>
    <dgm:cxn modelId="{A4402BC4-0328-4A2C-860D-6C20E751015B}" srcId="{CBD890DB-020E-46AE-B9A7-1867087A2821}" destId="{A4189A26-55D0-4F12-815E-5DC3138E3BDA}" srcOrd="1" destOrd="0" parTransId="{DBE73283-87E2-457B-8D6A-95EB12502F7E}" sibTransId="{08697741-DE44-4DD3-9A87-3DFA3557628E}"/>
    <dgm:cxn modelId="{F6ACB0D2-0446-4F9E-81BB-2FD853FCF6B6}" srcId="{8B0E96EB-AB4F-4B6A-982B-5F4361E050E9}" destId="{5755EC0B-60EE-488B-82C1-B744509B35CD}" srcOrd="1" destOrd="0" parTransId="{150FCE4F-294C-4996-8FFE-B1B43F189665}" sibTransId="{5AEE2AF4-461E-4EF0-933F-E70E04814056}"/>
    <dgm:cxn modelId="{693356D8-3AE9-45B5-B960-8AA6AC373F48}" srcId="{8B0E96EB-AB4F-4B6A-982B-5F4361E050E9}" destId="{9A408712-6C5B-47B1-87BF-85B5D4B58992}" srcOrd="2" destOrd="0" parTransId="{F6231295-0683-4DC6-A594-5DE33AB5CB93}" sibTransId="{167422E2-7EBA-489F-8173-D858E8FC579B}"/>
    <dgm:cxn modelId="{E16F84DF-581A-414F-9B97-60319FDD131C}" type="presOf" srcId="{8B0E96EB-AB4F-4B6A-982B-5F4361E050E9}" destId="{9D57AA3C-92A2-4B7C-8612-9EB50CF18115}" srcOrd="0" destOrd="0" presId="urn:microsoft.com/office/officeart/2005/8/layout/vList5"/>
    <dgm:cxn modelId="{B341E5F5-01C8-4208-9815-542A350150C6}" type="presOf" srcId="{D7BB9F0B-28D1-41CA-840D-2A246E4DF961}" destId="{9CC620CC-2153-48B8-9B83-BED2565079C9}" srcOrd="0" destOrd="3" presId="urn:microsoft.com/office/officeart/2005/8/layout/vList5"/>
    <dgm:cxn modelId="{BC0866FF-C665-4772-8921-F878EFED0713}" srcId="{37FBB8B3-F60F-4DEC-862A-4483C9742995}" destId="{ECDB3CE0-6ECC-454A-8F17-33981A8F33C7}" srcOrd="3" destOrd="0" parTransId="{21282C0F-E346-4DAD-A587-3D064142909E}" sibTransId="{44706D07-2041-4CF4-8B84-AB71BE15BFAA}"/>
    <dgm:cxn modelId="{5998EDEB-3592-48A4-82C0-3E30723F4C8A}" type="presParOf" srcId="{80F0CDC8-94DD-4A50-B6DC-65383E615129}" destId="{C04F2429-BA6D-4979-8E65-09F9451584B9}" srcOrd="0" destOrd="0" presId="urn:microsoft.com/office/officeart/2005/8/layout/vList5"/>
    <dgm:cxn modelId="{3391FD97-FDC8-484C-8EED-B50FA0E3145D}" type="presParOf" srcId="{C04F2429-BA6D-4979-8E65-09F9451584B9}" destId="{D3C31630-51C9-4B7F-AE35-8FD8D347C9C4}" srcOrd="0" destOrd="0" presId="urn:microsoft.com/office/officeart/2005/8/layout/vList5"/>
    <dgm:cxn modelId="{2827C402-D3B1-48E6-9EB8-ECBE81A12D15}" type="presParOf" srcId="{C04F2429-BA6D-4979-8E65-09F9451584B9}" destId="{B6CABEC9-E86A-4373-B01F-1FEF2CF2B41E}" srcOrd="1" destOrd="0" presId="urn:microsoft.com/office/officeart/2005/8/layout/vList5"/>
    <dgm:cxn modelId="{EA7EB02D-A9A2-455A-BBCC-D2989945559F}" type="presParOf" srcId="{80F0CDC8-94DD-4A50-B6DC-65383E615129}" destId="{34C481ED-C146-4F5F-A0F6-B84712A4E77C}" srcOrd="1" destOrd="0" presId="urn:microsoft.com/office/officeart/2005/8/layout/vList5"/>
    <dgm:cxn modelId="{1B914E91-CA20-47AD-88AE-73762F1A8D64}" type="presParOf" srcId="{80F0CDC8-94DD-4A50-B6DC-65383E615129}" destId="{39BEA9F3-BB97-4110-B9B6-28BBC7F3C8E5}" srcOrd="2" destOrd="0" presId="urn:microsoft.com/office/officeart/2005/8/layout/vList5"/>
    <dgm:cxn modelId="{8C530E4B-7D3B-4272-BC2E-25B4D4240845}" type="presParOf" srcId="{39BEA9F3-BB97-4110-B9B6-28BBC7F3C8E5}" destId="{9D57AA3C-92A2-4B7C-8612-9EB50CF18115}" srcOrd="0" destOrd="0" presId="urn:microsoft.com/office/officeart/2005/8/layout/vList5"/>
    <dgm:cxn modelId="{1DF38C28-ACE7-4921-B9E5-29506E5DD2B1}" type="presParOf" srcId="{39BEA9F3-BB97-4110-B9B6-28BBC7F3C8E5}" destId="{9CC620CC-2153-48B8-9B83-BED2565079C9}" srcOrd="1" destOrd="0" presId="urn:microsoft.com/office/officeart/2005/8/layout/vList5"/>
    <dgm:cxn modelId="{EF35DE18-0C85-4C2C-A3E8-C9981BF6B354}" type="presParOf" srcId="{80F0CDC8-94DD-4A50-B6DC-65383E615129}" destId="{01D1BD3D-C22E-435A-9E7C-6CE897CBB381}" srcOrd="3" destOrd="0" presId="urn:microsoft.com/office/officeart/2005/8/layout/vList5"/>
    <dgm:cxn modelId="{AEF8CE68-C9F9-4611-8C22-112F183B99B6}" type="presParOf" srcId="{80F0CDC8-94DD-4A50-B6DC-65383E615129}" destId="{19F6CCF7-45E7-477B-BAD9-A8F1E38FC8E3}" srcOrd="4" destOrd="0" presId="urn:microsoft.com/office/officeart/2005/8/layout/vList5"/>
    <dgm:cxn modelId="{1A1CAB5D-D11E-42BA-8111-C70ADD28B17E}" type="presParOf" srcId="{19F6CCF7-45E7-477B-BAD9-A8F1E38FC8E3}" destId="{36B3C3B4-DA62-4030-99A4-82DDCED86C41}" srcOrd="0" destOrd="0" presId="urn:microsoft.com/office/officeart/2005/8/layout/vList5"/>
    <dgm:cxn modelId="{16AF4C91-D241-4850-B034-6C26AF5AAA79}" type="presParOf" srcId="{19F6CCF7-45E7-477B-BAD9-A8F1E38FC8E3}" destId="{3D69B83E-5AB8-47DE-9925-EF460A1EFBE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25C2E7-404C-4D27-A585-EE9DABCE204E}" type="doc">
      <dgm:prSet loTypeId="urn:microsoft.com/office/officeart/2005/8/layout/cycle4" loCatId="cycle" qsTypeId="urn:microsoft.com/office/officeart/2005/8/quickstyle/simple1" qsCatId="simple" csTypeId="urn:microsoft.com/office/officeart/2005/8/colors/accent2_2" csCatId="accent2" phldr="1"/>
      <dgm:spPr/>
      <dgm:t>
        <a:bodyPr/>
        <a:lstStyle/>
        <a:p>
          <a:endParaRPr lang="en-US"/>
        </a:p>
      </dgm:t>
    </dgm:pt>
    <dgm:pt modelId="{98ECC753-C293-4261-A491-8CD0B1C66A90}">
      <dgm:prSet phldrT="[Text]"/>
      <dgm:spPr/>
      <dgm:t>
        <a:bodyPr/>
        <a:lstStyle/>
        <a:p>
          <a:pPr algn="ctr"/>
          <a:r>
            <a:rPr lang="en-US"/>
            <a:t>Clearly define the problem scope and desired outcomes</a:t>
          </a:r>
        </a:p>
      </dgm:t>
    </dgm:pt>
    <dgm:pt modelId="{2F6F8E04-71C2-4B5B-91DC-1414F4166FF1}" type="parTrans" cxnId="{D8A85D20-FDBA-40F7-9B86-82EB7DB0654D}">
      <dgm:prSet/>
      <dgm:spPr/>
      <dgm:t>
        <a:bodyPr/>
        <a:lstStyle/>
        <a:p>
          <a:pPr algn="ctr"/>
          <a:endParaRPr lang="en-US"/>
        </a:p>
      </dgm:t>
    </dgm:pt>
    <dgm:pt modelId="{8C7CE6D4-21CA-4832-A3D5-16809641AAC3}" type="sibTrans" cxnId="{D8A85D20-FDBA-40F7-9B86-82EB7DB0654D}">
      <dgm:prSet/>
      <dgm:spPr/>
      <dgm:t>
        <a:bodyPr/>
        <a:lstStyle/>
        <a:p>
          <a:pPr algn="ctr"/>
          <a:endParaRPr lang="en-US"/>
        </a:p>
      </dgm:t>
    </dgm:pt>
    <dgm:pt modelId="{CE2EB52C-7D15-4C49-AC3A-95AA6E5AA6A2}">
      <dgm:prSet phldrT="[Text]"/>
      <dgm:spPr/>
      <dgm:t>
        <a:bodyPr/>
        <a:lstStyle/>
        <a:p>
          <a:pPr algn="ctr"/>
          <a:r>
            <a:rPr lang="en-US"/>
            <a:t>Define Problem</a:t>
          </a:r>
        </a:p>
      </dgm:t>
    </dgm:pt>
    <dgm:pt modelId="{8E3B75B7-19F0-41A9-B150-151D997BA392}" type="parTrans" cxnId="{9BF7450D-EECA-4697-9921-571826306A00}">
      <dgm:prSet/>
      <dgm:spPr/>
      <dgm:t>
        <a:bodyPr/>
        <a:lstStyle/>
        <a:p>
          <a:pPr algn="ctr"/>
          <a:endParaRPr lang="en-US"/>
        </a:p>
      </dgm:t>
    </dgm:pt>
    <dgm:pt modelId="{9F62A604-6D3B-4C8F-BABB-BA08B076E417}" type="sibTrans" cxnId="{9BF7450D-EECA-4697-9921-571826306A00}">
      <dgm:prSet/>
      <dgm:spPr/>
      <dgm:t>
        <a:bodyPr/>
        <a:lstStyle/>
        <a:p>
          <a:pPr algn="ctr"/>
          <a:endParaRPr lang="en-US"/>
        </a:p>
      </dgm:t>
    </dgm:pt>
    <dgm:pt modelId="{30F27B1C-1AF7-47CD-977D-C88254C3DAE2}">
      <dgm:prSet phldrT="[Text]"/>
      <dgm:spPr/>
      <dgm:t>
        <a:bodyPr/>
        <a:lstStyle/>
        <a:p>
          <a:pPr algn="ctr"/>
          <a:r>
            <a:rPr lang="en-US"/>
            <a:t>Gather relevant data, clean, organize, and validate data to ensure accuracy</a:t>
          </a:r>
        </a:p>
      </dgm:t>
    </dgm:pt>
    <dgm:pt modelId="{E68D194B-4B1C-47C6-9714-715FFB43E501}" type="parTrans" cxnId="{1C7EC885-53A9-4AE8-BB54-E9376CA01E88}">
      <dgm:prSet/>
      <dgm:spPr/>
      <dgm:t>
        <a:bodyPr/>
        <a:lstStyle/>
        <a:p>
          <a:pPr algn="ctr"/>
          <a:endParaRPr lang="en-US"/>
        </a:p>
      </dgm:t>
    </dgm:pt>
    <dgm:pt modelId="{E727E475-6E74-4D64-BD05-D5381F08EC57}" type="sibTrans" cxnId="{1C7EC885-53A9-4AE8-BB54-E9376CA01E88}">
      <dgm:prSet/>
      <dgm:spPr/>
      <dgm:t>
        <a:bodyPr/>
        <a:lstStyle/>
        <a:p>
          <a:pPr algn="ctr"/>
          <a:endParaRPr lang="en-US"/>
        </a:p>
      </dgm:t>
    </dgm:pt>
    <dgm:pt modelId="{6AA083CA-5033-4648-A103-3CBE2CEAA49A}">
      <dgm:prSet phldrT="[Text]"/>
      <dgm:spPr/>
      <dgm:t>
        <a:bodyPr/>
        <a:lstStyle/>
        <a:p>
          <a:pPr algn="ctr"/>
          <a:r>
            <a:rPr lang="en-US"/>
            <a:t>Data Collection and preparation</a:t>
          </a:r>
        </a:p>
      </dgm:t>
    </dgm:pt>
    <dgm:pt modelId="{73BA7D36-243A-4EE6-B1B6-8D45CC58D4D4}" type="parTrans" cxnId="{11CD09C4-FEDF-4B46-9116-AF340B89EB07}">
      <dgm:prSet/>
      <dgm:spPr/>
      <dgm:t>
        <a:bodyPr/>
        <a:lstStyle/>
        <a:p>
          <a:pPr algn="ctr"/>
          <a:endParaRPr lang="en-US"/>
        </a:p>
      </dgm:t>
    </dgm:pt>
    <dgm:pt modelId="{386AD616-B1FD-4C77-A44A-2DB1C1B92951}" type="sibTrans" cxnId="{11CD09C4-FEDF-4B46-9116-AF340B89EB07}">
      <dgm:prSet/>
      <dgm:spPr/>
      <dgm:t>
        <a:bodyPr/>
        <a:lstStyle/>
        <a:p>
          <a:pPr algn="ctr"/>
          <a:endParaRPr lang="en-US"/>
        </a:p>
      </dgm:t>
    </dgm:pt>
    <dgm:pt modelId="{70C86DA5-8D41-45ED-9E3F-DF6C5D30418A}">
      <dgm:prSet phldrT="[Text]"/>
      <dgm:spPr/>
      <dgm:t>
        <a:bodyPr/>
        <a:lstStyle/>
        <a:p>
          <a:pPr algn="ctr"/>
          <a:r>
            <a:rPr lang="en-US"/>
            <a:t>Applied Statistical methods, visualizations, and cross validate calculations to uncover trends and patterns</a:t>
          </a:r>
        </a:p>
      </dgm:t>
    </dgm:pt>
    <dgm:pt modelId="{D4CD6575-89F2-4976-BF92-59ED92256F8D}" type="parTrans" cxnId="{4CC592A1-4684-42B9-A0BC-E88B489E0F24}">
      <dgm:prSet/>
      <dgm:spPr/>
      <dgm:t>
        <a:bodyPr/>
        <a:lstStyle/>
        <a:p>
          <a:pPr algn="ctr"/>
          <a:endParaRPr lang="en-US"/>
        </a:p>
      </dgm:t>
    </dgm:pt>
    <dgm:pt modelId="{1AF901E0-2BF7-4A0E-B32C-BB5F9A94F161}" type="sibTrans" cxnId="{4CC592A1-4684-42B9-A0BC-E88B489E0F24}">
      <dgm:prSet/>
      <dgm:spPr/>
      <dgm:t>
        <a:bodyPr/>
        <a:lstStyle/>
        <a:p>
          <a:pPr algn="ctr"/>
          <a:endParaRPr lang="en-US"/>
        </a:p>
      </dgm:t>
    </dgm:pt>
    <dgm:pt modelId="{E1E72A46-CD7C-4D12-9065-6B95C4D6577E}">
      <dgm:prSet phldrT="[Text]"/>
      <dgm:spPr/>
      <dgm:t>
        <a:bodyPr/>
        <a:lstStyle/>
        <a:p>
          <a:pPr algn="ctr"/>
          <a:r>
            <a:rPr lang="en-US"/>
            <a:t>Analyze the data</a:t>
          </a:r>
        </a:p>
      </dgm:t>
    </dgm:pt>
    <dgm:pt modelId="{B4BBA93E-FF7B-4429-B30A-17C8B0C90FCC}" type="parTrans" cxnId="{FB00CBD7-AA67-49F3-8B5B-B390F147CBFA}">
      <dgm:prSet/>
      <dgm:spPr/>
      <dgm:t>
        <a:bodyPr/>
        <a:lstStyle/>
        <a:p>
          <a:pPr algn="ctr"/>
          <a:endParaRPr lang="en-US"/>
        </a:p>
      </dgm:t>
    </dgm:pt>
    <dgm:pt modelId="{B377AE42-C81B-4957-8060-83A771600992}" type="sibTrans" cxnId="{FB00CBD7-AA67-49F3-8B5B-B390F147CBFA}">
      <dgm:prSet/>
      <dgm:spPr/>
      <dgm:t>
        <a:bodyPr/>
        <a:lstStyle/>
        <a:p>
          <a:pPr algn="ctr"/>
          <a:endParaRPr lang="en-US"/>
        </a:p>
      </dgm:t>
    </dgm:pt>
    <dgm:pt modelId="{27525DA6-BDF8-4397-B239-3FCA325DB894}">
      <dgm:prSet phldrT="[Text]"/>
      <dgm:spPr/>
      <dgm:t>
        <a:bodyPr/>
        <a:lstStyle/>
        <a:p>
          <a:pPr algn="ctr"/>
          <a:r>
            <a:rPr lang="en-US"/>
            <a:t>Create actionable insights based on analysis and give recommendations for alignment with organizational goals</a:t>
          </a:r>
        </a:p>
      </dgm:t>
    </dgm:pt>
    <dgm:pt modelId="{7D8242A6-EA89-4451-971C-A26B41FDDC91}" type="parTrans" cxnId="{61BB4EE1-8AB9-4CB7-9637-198896B80EC0}">
      <dgm:prSet/>
      <dgm:spPr/>
      <dgm:t>
        <a:bodyPr/>
        <a:lstStyle/>
        <a:p>
          <a:pPr algn="ctr"/>
          <a:endParaRPr lang="en-US"/>
        </a:p>
      </dgm:t>
    </dgm:pt>
    <dgm:pt modelId="{354B94EB-EEDC-48FF-9EF2-729D5D2B1F1A}" type="sibTrans" cxnId="{61BB4EE1-8AB9-4CB7-9637-198896B80EC0}">
      <dgm:prSet/>
      <dgm:spPr/>
      <dgm:t>
        <a:bodyPr/>
        <a:lstStyle/>
        <a:p>
          <a:pPr algn="ctr"/>
          <a:endParaRPr lang="en-US"/>
        </a:p>
      </dgm:t>
    </dgm:pt>
    <dgm:pt modelId="{06813D82-8A3D-448C-94FA-1AC250FB52E5}">
      <dgm:prSet phldrT="[Text]"/>
      <dgm:spPr/>
      <dgm:t>
        <a:bodyPr/>
        <a:lstStyle/>
        <a:p>
          <a:pPr algn="ctr"/>
          <a:r>
            <a:rPr lang="en-US"/>
            <a:t>Develop Recommendations</a:t>
          </a:r>
        </a:p>
      </dgm:t>
    </dgm:pt>
    <dgm:pt modelId="{9E39F789-D688-483C-A55A-8EBBF62261B5}" type="parTrans" cxnId="{59113C59-524E-4EE4-B9D3-3072339B8890}">
      <dgm:prSet/>
      <dgm:spPr/>
      <dgm:t>
        <a:bodyPr/>
        <a:lstStyle/>
        <a:p>
          <a:pPr algn="ctr"/>
          <a:endParaRPr lang="en-US"/>
        </a:p>
      </dgm:t>
    </dgm:pt>
    <dgm:pt modelId="{C85E3382-D4F6-4723-8060-6DD323D6C711}" type="sibTrans" cxnId="{59113C59-524E-4EE4-B9D3-3072339B8890}">
      <dgm:prSet/>
      <dgm:spPr/>
      <dgm:t>
        <a:bodyPr/>
        <a:lstStyle/>
        <a:p>
          <a:pPr algn="ctr"/>
          <a:endParaRPr lang="en-US"/>
        </a:p>
      </dgm:t>
    </dgm:pt>
    <dgm:pt modelId="{6CC31BF6-DCF6-4341-9E01-5360D0BC5075}" type="pres">
      <dgm:prSet presAssocID="{6B25C2E7-404C-4D27-A585-EE9DABCE204E}" presName="cycleMatrixDiagram" presStyleCnt="0">
        <dgm:presLayoutVars>
          <dgm:chMax val="1"/>
          <dgm:dir/>
          <dgm:animLvl val="lvl"/>
          <dgm:resizeHandles val="exact"/>
        </dgm:presLayoutVars>
      </dgm:prSet>
      <dgm:spPr/>
    </dgm:pt>
    <dgm:pt modelId="{814CB58C-0B27-48E8-B91A-2EAE4A6727C0}" type="pres">
      <dgm:prSet presAssocID="{6B25C2E7-404C-4D27-A585-EE9DABCE204E}" presName="children" presStyleCnt="0"/>
      <dgm:spPr/>
    </dgm:pt>
    <dgm:pt modelId="{C655B7BE-E9FB-4A96-AC66-BB46169D04C4}" type="pres">
      <dgm:prSet presAssocID="{6B25C2E7-404C-4D27-A585-EE9DABCE204E}" presName="child1group" presStyleCnt="0"/>
      <dgm:spPr/>
    </dgm:pt>
    <dgm:pt modelId="{B4E0E42A-A2D3-4189-8863-4BEF5B0C3D40}" type="pres">
      <dgm:prSet presAssocID="{6B25C2E7-404C-4D27-A585-EE9DABCE204E}" presName="child1" presStyleLbl="bgAcc1" presStyleIdx="0" presStyleCnt="4"/>
      <dgm:spPr/>
    </dgm:pt>
    <dgm:pt modelId="{A24294A0-E0FE-4245-8A62-5EF29A36D554}" type="pres">
      <dgm:prSet presAssocID="{6B25C2E7-404C-4D27-A585-EE9DABCE204E}" presName="child1Text" presStyleLbl="bgAcc1" presStyleIdx="0" presStyleCnt="4">
        <dgm:presLayoutVars>
          <dgm:bulletEnabled val="1"/>
        </dgm:presLayoutVars>
      </dgm:prSet>
      <dgm:spPr/>
    </dgm:pt>
    <dgm:pt modelId="{BB5735CE-5EDD-4028-8C0A-D266AE2C9B9F}" type="pres">
      <dgm:prSet presAssocID="{6B25C2E7-404C-4D27-A585-EE9DABCE204E}" presName="child2group" presStyleCnt="0"/>
      <dgm:spPr/>
    </dgm:pt>
    <dgm:pt modelId="{1ABB8C72-1B9E-47ED-B070-67190788C81C}" type="pres">
      <dgm:prSet presAssocID="{6B25C2E7-404C-4D27-A585-EE9DABCE204E}" presName="child2" presStyleLbl="bgAcc1" presStyleIdx="1" presStyleCnt="4"/>
      <dgm:spPr/>
    </dgm:pt>
    <dgm:pt modelId="{957E6076-E37F-4003-BEA3-D5C0D0DEBCC8}" type="pres">
      <dgm:prSet presAssocID="{6B25C2E7-404C-4D27-A585-EE9DABCE204E}" presName="child2Text" presStyleLbl="bgAcc1" presStyleIdx="1" presStyleCnt="4">
        <dgm:presLayoutVars>
          <dgm:bulletEnabled val="1"/>
        </dgm:presLayoutVars>
      </dgm:prSet>
      <dgm:spPr/>
    </dgm:pt>
    <dgm:pt modelId="{6A8ABDAC-0DAA-4102-8F5A-4AB1EF680473}" type="pres">
      <dgm:prSet presAssocID="{6B25C2E7-404C-4D27-A585-EE9DABCE204E}" presName="child3group" presStyleCnt="0"/>
      <dgm:spPr/>
    </dgm:pt>
    <dgm:pt modelId="{D4FBB05A-D266-4F3B-86F8-1E8370210343}" type="pres">
      <dgm:prSet presAssocID="{6B25C2E7-404C-4D27-A585-EE9DABCE204E}" presName="child3" presStyleLbl="bgAcc1" presStyleIdx="2" presStyleCnt="4"/>
      <dgm:spPr/>
    </dgm:pt>
    <dgm:pt modelId="{5B60F0CC-C9EF-4070-BE81-25FAE54ACD22}" type="pres">
      <dgm:prSet presAssocID="{6B25C2E7-404C-4D27-A585-EE9DABCE204E}" presName="child3Text" presStyleLbl="bgAcc1" presStyleIdx="2" presStyleCnt="4">
        <dgm:presLayoutVars>
          <dgm:bulletEnabled val="1"/>
        </dgm:presLayoutVars>
      </dgm:prSet>
      <dgm:spPr/>
    </dgm:pt>
    <dgm:pt modelId="{D20A4075-EB63-4713-A605-526D41E43780}" type="pres">
      <dgm:prSet presAssocID="{6B25C2E7-404C-4D27-A585-EE9DABCE204E}" presName="child4group" presStyleCnt="0"/>
      <dgm:spPr/>
    </dgm:pt>
    <dgm:pt modelId="{478A52FB-515F-4DB5-B302-B9002130435B}" type="pres">
      <dgm:prSet presAssocID="{6B25C2E7-404C-4D27-A585-EE9DABCE204E}" presName="child4" presStyleLbl="bgAcc1" presStyleIdx="3" presStyleCnt="4"/>
      <dgm:spPr/>
    </dgm:pt>
    <dgm:pt modelId="{AB427235-3965-49FE-A6FC-BBC54F9FDAC4}" type="pres">
      <dgm:prSet presAssocID="{6B25C2E7-404C-4D27-A585-EE9DABCE204E}" presName="child4Text" presStyleLbl="bgAcc1" presStyleIdx="3" presStyleCnt="4">
        <dgm:presLayoutVars>
          <dgm:bulletEnabled val="1"/>
        </dgm:presLayoutVars>
      </dgm:prSet>
      <dgm:spPr/>
    </dgm:pt>
    <dgm:pt modelId="{34CE189B-2F66-4519-97B9-832CEF9B1E6F}" type="pres">
      <dgm:prSet presAssocID="{6B25C2E7-404C-4D27-A585-EE9DABCE204E}" presName="childPlaceholder" presStyleCnt="0"/>
      <dgm:spPr/>
    </dgm:pt>
    <dgm:pt modelId="{F0C013E8-914B-4532-A909-27BEAD3353AC}" type="pres">
      <dgm:prSet presAssocID="{6B25C2E7-404C-4D27-A585-EE9DABCE204E}" presName="circle" presStyleCnt="0"/>
      <dgm:spPr/>
    </dgm:pt>
    <dgm:pt modelId="{DC9377AC-2066-4016-A6B2-26CE5378A4BE}" type="pres">
      <dgm:prSet presAssocID="{6B25C2E7-404C-4D27-A585-EE9DABCE204E}" presName="quadrant1" presStyleLbl="node1" presStyleIdx="0" presStyleCnt="4">
        <dgm:presLayoutVars>
          <dgm:chMax val="1"/>
          <dgm:bulletEnabled val="1"/>
        </dgm:presLayoutVars>
      </dgm:prSet>
      <dgm:spPr/>
    </dgm:pt>
    <dgm:pt modelId="{449B2012-26F4-4D06-876A-CFD312956D49}" type="pres">
      <dgm:prSet presAssocID="{6B25C2E7-404C-4D27-A585-EE9DABCE204E}" presName="quadrant2" presStyleLbl="node1" presStyleIdx="1" presStyleCnt="4">
        <dgm:presLayoutVars>
          <dgm:chMax val="1"/>
          <dgm:bulletEnabled val="1"/>
        </dgm:presLayoutVars>
      </dgm:prSet>
      <dgm:spPr/>
    </dgm:pt>
    <dgm:pt modelId="{AEF35DE6-F90D-4101-9623-F8263FE03D5D}" type="pres">
      <dgm:prSet presAssocID="{6B25C2E7-404C-4D27-A585-EE9DABCE204E}" presName="quadrant3" presStyleLbl="node1" presStyleIdx="2" presStyleCnt="4" custScaleY="100764">
        <dgm:presLayoutVars>
          <dgm:chMax val="1"/>
          <dgm:bulletEnabled val="1"/>
        </dgm:presLayoutVars>
      </dgm:prSet>
      <dgm:spPr/>
    </dgm:pt>
    <dgm:pt modelId="{ADB48D77-7899-4C71-AA7B-B43EF69BA9CA}" type="pres">
      <dgm:prSet presAssocID="{6B25C2E7-404C-4D27-A585-EE9DABCE204E}" presName="quadrant4" presStyleLbl="node1" presStyleIdx="3" presStyleCnt="4">
        <dgm:presLayoutVars>
          <dgm:chMax val="1"/>
          <dgm:bulletEnabled val="1"/>
        </dgm:presLayoutVars>
      </dgm:prSet>
      <dgm:spPr/>
    </dgm:pt>
    <dgm:pt modelId="{6C020427-6C6B-4E62-BF00-5C4A35082606}" type="pres">
      <dgm:prSet presAssocID="{6B25C2E7-404C-4D27-A585-EE9DABCE204E}" presName="quadrantPlaceholder" presStyleCnt="0"/>
      <dgm:spPr/>
    </dgm:pt>
    <dgm:pt modelId="{942C26E3-D7A5-4A2C-86C6-1C26BCA50F1C}" type="pres">
      <dgm:prSet presAssocID="{6B25C2E7-404C-4D27-A585-EE9DABCE204E}" presName="center1" presStyleLbl="fgShp" presStyleIdx="0" presStyleCnt="2" custScaleX="80186" custScaleY="86320"/>
      <dgm:spPr/>
    </dgm:pt>
    <dgm:pt modelId="{7A6C86B9-A7A3-4369-9D12-DEC0EE8FA7C0}" type="pres">
      <dgm:prSet presAssocID="{6B25C2E7-404C-4D27-A585-EE9DABCE204E}" presName="center2" presStyleLbl="fgShp" presStyleIdx="1" presStyleCnt="2" custScaleX="74096" custScaleY="65426"/>
      <dgm:spPr/>
    </dgm:pt>
  </dgm:ptLst>
  <dgm:cxnLst>
    <dgm:cxn modelId="{9BF7450D-EECA-4697-9921-571826306A00}" srcId="{98ECC753-C293-4261-A491-8CD0B1C66A90}" destId="{CE2EB52C-7D15-4C49-AC3A-95AA6E5AA6A2}" srcOrd="0" destOrd="0" parTransId="{8E3B75B7-19F0-41A9-B150-151D997BA392}" sibTransId="{9F62A604-6D3B-4C8F-BABB-BA08B076E417}"/>
    <dgm:cxn modelId="{D8A85D20-FDBA-40F7-9B86-82EB7DB0654D}" srcId="{6B25C2E7-404C-4D27-A585-EE9DABCE204E}" destId="{98ECC753-C293-4261-A491-8CD0B1C66A90}" srcOrd="0" destOrd="0" parTransId="{2F6F8E04-71C2-4B5B-91DC-1414F4166FF1}" sibTransId="{8C7CE6D4-21CA-4832-A3D5-16809641AAC3}"/>
    <dgm:cxn modelId="{7E92A239-3D82-4C28-81C0-DCF5281F12C9}" type="presOf" srcId="{27525DA6-BDF8-4397-B239-3FCA325DB894}" destId="{ADB48D77-7899-4C71-AA7B-B43EF69BA9CA}" srcOrd="0" destOrd="0" presId="urn:microsoft.com/office/officeart/2005/8/layout/cycle4"/>
    <dgm:cxn modelId="{A4471F5D-783B-41AB-A4C6-7A14D7386E22}" type="presOf" srcId="{6AA083CA-5033-4648-A103-3CBE2CEAA49A}" destId="{1ABB8C72-1B9E-47ED-B070-67190788C81C}" srcOrd="0" destOrd="0" presId="urn:microsoft.com/office/officeart/2005/8/layout/cycle4"/>
    <dgm:cxn modelId="{5790074E-606E-4BCE-B4A2-2C4AF6ABDA07}" type="presOf" srcId="{6B25C2E7-404C-4D27-A585-EE9DABCE204E}" destId="{6CC31BF6-DCF6-4341-9E01-5360D0BC5075}" srcOrd="0" destOrd="0" presId="urn:microsoft.com/office/officeart/2005/8/layout/cycle4"/>
    <dgm:cxn modelId="{46592C50-1C8B-4D7E-8F3D-EE7A3D124F9D}" type="presOf" srcId="{70C86DA5-8D41-45ED-9E3F-DF6C5D30418A}" destId="{AEF35DE6-F90D-4101-9623-F8263FE03D5D}" srcOrd="0" destOrd="0" presId="urn:microsoft.com/office/officeart/2005/8/layout/cycle4"/>
    <dgm:cxn modelId="{4DD72852-D581-414E-9808-A3398961D041}" type="presOf" srcId="{E1E72A46-CD7C-4D12-9065-6B95C4D6577E}" destId="{D4FBB05A-D266-4F3B-86F8-1E8370210343}" srcOrd="0" destOrd="0" presId="urn:microsoft.com/office/officeart/2005/8/layout/cycle4"/>
    <dgm:cxn modelId="{FA06B675-E9A7-4935-8696-4F5F70D1E138}" type="presOf" srcId="{CE2EB52C-7D15-4C49-AC3A-95AA6E5AA6A2}" destId="{B4E0E42A-A2D3-4189-8863-4BEF5B0C3D40}" srcOrd="0" destOrd="0" presId="urn:microsoft.com/office/officeart/2005/8/layout/cycle4"/>
    <dgm:cxn modelId="{59113C59-524E-4EE4-B9D3-3072339B8890}" srcId="{27525DA6-BDF8-4397-B239-3FCA325DB894}" destId="{06813D82-8A3D-448C-94FA-1AC250FB52E5}" srcOrd="0" destOrd="0" parTransId="{9E39F789-D688-483C-A55A-8EBBF62261B5}" sibTransId="{C85E3382-D4F6-4723-8060-6DD323D6C711}"/>
    <dgm:cxn modelId="{861BAD5A-5D37-4692-AAB4-A67910D4EF9E}" type="presOf" srcId="{E1E72A46-CD7C-4D12-9065-6B95C4D6577E}" destId="{5B60F0CC-C9EF-4070-BE81-25FAE54ACD22}" srcOrd="1" destOrd="0" presId="urn:microsoft.com/office/officeart/2005/8/layout/cycle4"/>
    <dgm:cxn modelId="{1C7EC885-53A9-4AE8-BB54-E9376CA01E88}" srcId="{6B25C2E7-404C-4D27-A585-EE9DABCE204E}" destId="{30F27B1C-1AF7-47CD-977D-C88254C3DAE2}" srcOrd="1" destOrd="0" parTransId="{E68D194B-4B1C-47C6-9714-715FFB43E501}" sibTransId="{E727E475-6E74-4D64-BD05-D5381F08EC57}"/>
    <dgm:cxn modelId="{E531708C-C828-4559-BE44-FB26D43CCC7C}" type="presOf" srcId="{30F27B1C-1AF7-47CD-977D-C88254C3DAE2}" destId="{449B2012-26F4-4D06-876A-CFD312956D49}" srcOrd="0" destOrd="0" presId="urn:microsoft.com/office/officeart/2005/8/layout/cycle4"/>
    <dgm:cxn modelId="{4CC592A1-4684-42B9-A0BC-E88B489E0F24}" srcId="{6B25C2E7-404C-4D27-A585-EE9DABCE204E}" destId="{70C86DA5-8D41-45ED-9E3F-DF6C5D30418A}" srcOrd="2" destOrd="0" parTransId="{D4CD6575-89F2-4976-BF92-59ED92256F8D}" sibTransId="{1AF901E0-2BF7-4A0E-B32C-BB5F9A94F161}"/>
    <dgm:cxn modelId="{209EEBB6-204F-4E99-AAAD-0E0E02FE7E97}" type="presOf" srcId="{98ECC753-C293-4261-A491-8CD0B1C66A90}" destId="{DC9377AC-2066-4016-A6B2-26CE5378A4BE}" srcOrd="0" destOrd="0" presId="urn:microsoft.com/office/officeart/2005/8/layout/cycle4"/>
    <dgm:cxn modelId="{11CD09C4-FEDF-4B46-9116-AF340B89EB07}" srcId="{30F27B1C-1AF7-47CD-977D-C88254C3DAE2}" destId="{6AA083CA-5033-4648-A103-3CBE2CEAA49A}" srcOrd="0" destOrd="0" parTransId="{73BA7D36-243A-4EE6-B1B6-8D45CC58D4D4}" sibTransId="{386AD616-B1FD-4C77-A44A-2DB1C1B92951}"/>
    <dgm:cxn modelId="{FB00CBD7-AA67-49F3-8B5B-B390F147CBFA}" srcId="{70C86DA5-8D41-45ED-9E3F-DF6C5D30418A}" destId="{E1E72A46-CD7C-4D12-9065-6B95C4D6577E}" srcOrd="0" destOrd="0" parTransId="{B4BBA93E-FF7B-4429-B30A-17C8B0C90FCC}" sibTransId="{B377AE42-C81B-4957-8060-83A771600992}"/>
    <dgm:cxn modelId="{3E8E89DA-73E8-4A93-BC0B-410E5A912838}" type="presOf" srcId="{06813D82-8A3D-448C-94FA-1AC250FB52E5}" destId="{AB427235-3965-49FE-A6FC-BBC54F9FDAC4}" srcOrd="1" destOrd="0" presId="urn:microsoft.com/office/officeart/2005/8/layout/cycle4"/>
    <dgm:cxn modelId="{61BB4EE1-8AB9-4CB7-9637-198896B80EC0}" srcId="{6B25C2E7-404C-4D27-A585-EE9DABCE204E}" destId="{27525DA6-BDF8-4397-B239-3FCA325DB894}" srcOrd="3" destOrd="0" parTransId="{7D8242A6-EA89-4451-971C-A26B41FDDC91}" sibTransId="{354B94EB-EEDC-48FF-9EF2-729D5D2B1F1A}"/>
    <dgm:cxn modelId="{EC846DEA-A1FF-4B1F-83EA-E36C13681B49}" type="presOf" srcId="{06813D82-8A3D-448C-94FA-1AC250FB52E5}" destId="{478A52FB-515F-4DB5-B302-B9002130435B}" srcOrd="0" destOrd="0" presId="urn:microsoft.com/office/officeart/2005/8/layout/cycle4"/>
    <dgm:cxn modelId="{1F371DF3-22FA-4C19-9B24-E3F9EAB5F5A6}" type="presOf" srcId="{CE2EB52C-7D15-4C49-AC3A-95AA6E5AA6A2}" destId="{A24294A0-E0FE-4245-8A62-5EF29A36D554}" srcOrd="1" destOrd="0" presId="urn:microsoft.com/office/officeart/2005/8/layout/cycle4"/>
    <dgm:cxn modelId="{9984F5FB-4704-4DB1-BC68-F7FEDBE630D8}" type="presOf" srcId="{6AA083CA-5033-4648-A103-3CBE2CEAA49A}" destId="{957E6076-E37F-4003-BEA3-D5C0D0DEBCC8}" srcOrd="1" destOrd="0" presId="urn:microsoft.com/office/officeart/2005/8/layout/cycle4"/>
    <dgm:cxn modelId="{55A51644-B73E-4642-8CCB-009F95D698CB}" type="presParOf" srcId="{6CC31BF6-DCF6-4341-9E01-5360D0BC5075}" destId="{814CB58C-0B27-48E8-B91A-2EAE4A6727C0}" srcOrd="0" destOrd="0" presId="urn:microsoft.com/office/officeart/2005/8/layout/cycle4"/>
    <dgm:cxn modelId="{6DF6C88C-5574-4790-A7D7-A88BE3F36764}" type="presParOf" srcId="{814CB58C-0B27-48E8-B91A-2EAE4A6727C0}" destId="{C655B7BE-E9FB-4A96-AC66-BB46169D04C4}" srcOrd="0" destOrd="0" presId="urn:microsoft.com/office/officeart/2005/8/layout/cycle4"/>
    <dgm:cxn modelId="{AC124E7E-BB2C-462F-979D-35B920EEFD73}" type="presParOf" srcId="{C655B7BE-E9FB-4A96-AC66-BB46169D04C4}" destId="{B4E0E42A-A2D3-4189-8863-4BEF5B0C3D40}" srcOrd="0" destOrd="0" presId="urn:microsoft.com/office/officeart/2005/8/layout/cycle4"/>
    <dgm:cxn modelId="{D0D3DEE0-1A19-46D3-A390-27597056C256}" type="presParOf" srcId="{C655B7BE-E9FB-4A96-AC66-BB46169D04C4}" destId="{A24294A0-E0FE-4245-8A62-5EF29A36D554}" srcOrd="1" destOrd="0" presId="urn:microsoft.com/office/officeart/2005/8/layout/cycle4"/>
    <dgm:cxn modelId="{B62FF776-2D69-4432-9035-15FAA1B48838}" type="presParOf" srcId="{814CB58C-0B27-48E8-B91A-2EAE4A6727C0}" destId="{BB5735CE-5EDD-4028-8C0A-D266AE2C9B9F}" srcOrd="1" destOrd="0" presId="urn:microsoft.com/office/officeart/2005/8/layout/cycle4"/>
    <dgm:cxn modelId="{14CD86EE-7889-4138-8B3D-BF4A64F3502F}" type="presParOf" srcId="{BB5735CE-5EDD-4028-8C0A-D266AE2C9B9F}" destId="{1ABB8C72-1B9E-47ED-B070-67190788C81C}" srcOrd="0" destOrd="0" presId="urn:microsoft.com/office/officeart/2005/8/layout/cycle4"/>
    <dgm:cxn modelId="{806F034B-53F7-4035-967C-50C44149A2FE}" type="presParOf" srcId="{BB5735CE-5EDD-4028-8C0A-D266AE2C9B9F}" destId="{957E6076-E37F-4003-BEA3-D5C0D0DEBCC8}" srcOrd="1" destOrd="0" presId="urn:microsoft.com/office/officeart/2005/8/layout/cycle4"/>
    <dgm:cxn modelId="{FCEFB07C-BFD5-4476-8221-ECB66431EDB9}" type="presParOf" srcId="{814CB58C-0B27-48E8-B91A-2EAE4A6727C0}" destId="{6A8ABDAC-0DAA-4102-8F5A-4AB1EF680473}" srcOrd="2" destOrd="0" presId="urn:microsoft.com/office/officeart/2005/8/layout/cycle4"/>
    <dgm:cxn modelId="{B6C6B1B4-9BCE-422C-B236-4FA1CF6A2F92}" type="presParOf" srcId="{6A8ABDAC-0DAA-4102-8F5A-4AB1EF680473}" destId="{D4FBB05A-D266-4F3B-86F8-1E8370210343}" srcOrd="0" destOrd="0" presId="urn:microsoft.com/office/officeart/2005/8/layout/cycle4"/>
    <dgm:cxn modelId="{31CC5EE2-8050-4D8C-95D9-43063DD87DEB}" type="presParOf" srcId="{6A8ABDAC-0DAA-4102-8F5A-4AB1EF680473}" destId="{5B60F0CC-C9EF-4070-BE81-25FAE54ACD22}" srcOrd="1" destOrd="0" presId="urn:microsoft.com/office/officeart/2005/8/layout/cycle4"/>
    <dgm:cxn modelId="{EBDEC335-6AD4-46AB-A0A9-6D657F57010B}" type="presParOf" srcId="{814CB58C-0B27-48E8-B91A-2EAE4A6727C0}" destId="{D20A4075-EB63-4713-A605-526D41E43780}" srcOrd="3" destOrd="0" presId="urn:microsoft.com/office/officeart/2005/8/layout/cycle4"/>
    <dgm:cxn modelId="{18F2EDAF-1984-4266-BDE3-E04F7D30ABBF}" type="presParOf" srcId="{D20A4075-EB63-4713-A605-526D41E43780}" destId="{478A52FB-515F-4DB5-B302-B9002130435B}" srcOrd="0" destOrd="0" presId="urn:microsoft.com/office/officeart/2005/8/layout/cycle4"/>
    <dgm:cxn modelId="{3781425F-CAD9-4149-883A-327E874A2BDE}" type="presParOf" srcId="{D20A4075-EB63-4713-A605-526D41E43780}" destId="{AB427235-3965-49FE-A6FC-BBC54F9FDAC4}" srcOrd="1" destOrd="0" presId="urn:microsoft.com/office/officeart/2005/8/layout/cycle4"/>
    <dgm:cxn modelId="{85AE5B34-538E-45A6-A689-6B0B300A5B19}" type="presParOf" srcId="{814CB58C-0B27-48E8-B91A-2EAE4A6727C0}" destId="{34CE189B-2F66-4519-97B9-832CEF9B1E6F}" srcOrd="4" destOrd="0" presId="urn:microsoft.com/office/officeart/2005/8/layout/cycle4"/>
    <dgm:cxn modelId="{2BF22CFC-DA22-4526-893D-9D00E0922699}" type="presParOf" srcId="{6CC31BF6-DCF6-4341-9E01-5360D0BC5075}" destId="{F0C013E8-914B-4532-A909-27BEAD3353AC}" srcOrd="1" destOrd="0" presId="urn:microsoft.com/office/officeart/2005/8/layout/cycle4"/>
    <dgm:cxn modelId="{EA94EBB1-01E4-444A-8074-039D6F5590F0}" type="presParOf" srcId="{F0C013E8-914B-4532-A909-27BEAD3353AC}" destId="{DC9377AC-2066-4016-A6B2-26CE5378A4BE}" srcOrd="0" destOrd="0" presId="urn:microsoft.com/office/officeart/2005/8/layout/cycle4"/>
    <dgm:cxn modelId="{78E56B20-843E-434E-AB14-D648BA80E7B5}" type="presParOf" srcId="{F0C013E8-914B-4532-A909-27BEAD3353AC}" destId="{449B2012-26F4-4D06-876A-CFD312956D49}" srcOrd="1" destOrd="0" presId="urn:microsoft.com/office/officeart/2005/8/layout/cycle4"/>
    <dgm:cxn modelId="{8BCE432A-6354-450D-BE98-0793FC8F8E1D}" type="presParOf" srcId="{F0C013E8-914B-4532-A909-27BEAD3353AC}" destId="{AEF35DE6-F90D-4101-9623-F8263FE03D5D}" srcOrd="2" destOrd="0" presId="urn:microsoft.com/office/officeart/2005/8/layout/cycle4"/>
    <dgm:cxn modelId="{5CC420D6-485D-42BE-AD99-BC7B22B066B9}" type="presParOf" srcId="{F0C013E8-914B-4532-A909-27BEAD3353AC}" destId="{ADB48D77-7899-4C71-AA7B-B43EF69BA9CA}" srcOrd="3" destOrd="0" presId="urn:microsoft.com/office/officeart/2005/8/layout/cycle4"/>
    <dgm:cxn modelId="{046E2C1D-2532-4189-8CD2-5B29BE8820D1}" type="presParOf" srcId="{F0C013E8-914B-4532-A909-27BEAD3353AC}" destId="{6C020427-6C6B-4E62-BF00-5C4A35082606}" srcOrd="4" destOrd="0" presId="urn:microsoft.com/office/officeart/2005/8/layout/cycle4"/>
    <dgm:cxn modelId="{8FBA2211-CF0E-49AB-83AE-0043E0E671A0}" type="presParOf" srcId="{6CC31BF6-DCF6-4341-9E01-5360D0BC5075}" destId="{942C26E3-D7A5-4A2C-86C6-1C26BCA50F1C}" srcOrd="2" destOrd="0" presId="urn:microsoft.com/office/officeart/2005/8/layout/cycle4"/>
    <dgm:cxn modelId="{CC4E6658-D056-464E-8C3D-DFD45F97C34C}" type="presParOf" srcId="{6CC31BF6-DCF6-4341-9E01-5360D0BC5075}" destId="{7A6C86B9-A7A3-4369-9D12-DEC0EE8FA7C0}"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8EEC0D-0CC1-4057-B251-FA6F8613235A}" type="doc">
      <dgm:prSet loTypeId="urn:microsoft.com/office/officeart/2018/2/layout/IconVerticalSolidList" loCatId="icon" qsTypeId="urn:microsoft.com/office/officeart/2005/8/quickstyle/3d3" qsCatId="3D" csTypeId="urn:microsoft.com/office/officeart/2005/8/colors/accent2_2" csCatId="accent2" phldr="1"/>
      <dgm:spPr/>
      <dgm:t>
        <a:bodyPr/>
        <a:lstStyle/>
        <a:p>
          <a:endParaRPr lang="en-US"/>
        </a:p>
      </dgm:t>
    </dgm:pt>
    <dgm:pt modelId="{3ED87C68-39DE-4816-84AA-B30FC53DF9C6}">
      <dgm:prSet custT="1"/>
      <dgm:spPr/>
      <dgm:t>
        <a:bodyPr/>
        <a:lstStyle/>
        <a:p>
          <a:pPr>
            <a:lnSpc>
              <a:spcPct val="100000"/>
            </a:lnSpc>
          </a:pPr>
          <a:r>
            <a:rPr lang="en-US" sz="1600" b="1" dirty="0">
              <a:latin typeface="Arial" panose="020B0604020202020204" pitchFamily="34" charset="0"/>
              <a:cs typeface="Arial" panose="020B0604020202020204" pitchFamily="34" charset="0"/>
            </a:rPr>
            <a:t>Rela</a:t>
          </a:r>
          <a:r>
            <a:rPr lang="en-US" sz="1600" b="1" i="0" baseline="0" dirty="0">
              <a:latin typeface="Arial" panose="020B0604020202020204" pitchFamily="34" charset="0"/>
              <a:cs typeface="Arial" panose="020B0604020202020204" pitchFamily="34" charset="0"/>
            </a:rPr>
            <a:t>tional Schema</a:t>
          </a:r>
          <a:r>
            <a:rPr lang="en-US" sz="1600" b="0" i="0" baseline="0" dirty="0">
              <a:latin typeface="Arial" panose="020B0604020202020204" pitchFamily="34" charset="0"/>
              <a:cs typeface="Arial" panose="020B0604020202020204" pitchFamily="34" charset="0"/>
            </a:rPr>
            <a:t>: Supports efficient operations, analysis, and reporting with clear table relationships through the ERD.</a:t>
          </a:r>
          <a:endParaRPr lang="en-US" sz="1600" dirty="0">
            <a:latin typeface="Arial" panose="020B0604020202020204" pitchFamily="34" charset="0"/>
            <a:cs typeface="Arial" panose="020B0604020202020204" pitchFamily="34" charset="0"/>
          </a:endParaRPr>
        </a:p>
      </dgm:t>
    </dgm:pt>
    <dgm:pt modelId="{7FFE506E-44F4-401F-BBEA-092147B071A6}" type="parTrans" cxnId="{0E93877B-8713-4D70-9FF0-6541EFA6FAE6}">
      <dgm:prSet/>
      <dgm:spPr/>
      <dgm:t>
        <a:bodyPr/>
        <a:lstStyle/>
        <a:p>
          <a:endParaRPr lang="en-US"/>
        </a:p>
      </dgm:t>
    </dgm:pt>
    <dgm:pt modelId="{CDB07AF3-8DC0-403E-8489-58662843506C}" type="sibTrans" cxnId="{0E93877B-8713-4D70-9FF0-6541EFA6FAE6}">
      <dgm:prSet/>
      <dgm:spPr/>
      <dgm:t>
        <a:bodyPr/>
        <a:lstStyle/>
        <a:p>
          <a:endParaRPr lang="en-US"/>
        </a:p>
      </dgm:t>
    </dgm:pt>
    <dgm:pt modelId="{B866E9D7-BDD5-4A37-A990-418A589A426A}">
      <dgm:prSet custT="1"/>
      <dgm:spPr/>
      <dgm:t>
        <a:bodyPr/>
        <a:lstStyle/>
        <a:p>
          <a:pPr>
            <a:lnSpc>
              <a:spcPct val="100000"/>
            </a:lnSpc>
          </a:pPr>
          <a:r>
            <a:rPr lang="en-US" sz="1600" b="1" i="0" baseline="0" dirty="0">
              <a:latin typeface="Arial" panose="020B0604020202020204" pitchFamily="34" charset="0"/>
              <a:cs typeface="Arial" panose="020B0604020202020204" pitchFamily="34" charset="0"/>
            </a:rPr>
            <a:t>Product Management</a:t>
          </a:r>
          <a:r>
            <a:rPr lang="en-US" sz="1600" b="0" i="0" baseline="0" dirty="0">
              <a:latin typeface="Arial" panose="020B0604020202020204" pitchFamily="34" charset="0"/>
              <a:cs typeface="Arial" panose="020B0604020202020204" pitchFamily="34" charset="0"/>
            </a:rPr>
            <a:t>: The Product table tracks product details, procurement, and inventory with the Make Flag field indicating in-house or vendor production.</a:t>
          </a:r>
          <a:endParaRPr lang="en-US" sz="1600" dirty="0">
            <a:latin typeface="Arial" panose="020B0604020202020204" pitchFamily="34" charset="0"/>
            <a:cs typeface="Arial" panose="020B0604020202020204" pitchFamily="34" charset="0"/>
          </a:endParaRPr>
        </a:p>
      </dgm:t>
    </dgm:pt>
    <dgm:pt modelId="{B2283AE8-723A-4155-887F-6251B9CC92CB}" type="parTrans" cxnId="{8A9629DF-D66C-4D6E-87A9-9184A96F8156}">
      <dgm:prSet/>
      <dgm:spPr/>
      <dgm:t>
        <a:bodyPr/>
        <a:lstStyle/>
        <a:p>
          <a:endParaRPr lang="en-US"/>
        </a:p>
      </dgm:t>
    </dgm:pt>
    <dgm:pt modelId="{5838577A-109B-4F41-B545-24BE0EFD2C75}" type="sibTrans" cxnId="{8A9629DF-D66C-4D6E-87A9-9184A96F8156}">
      <dgm:prSet/>
      <dgm:spPr/>
      <dgm:t>
        <a:bodyPr/>
        <a:lstStyle/>
        <a:p>
          <a:endParaRPr lang="en-US"/>
        </a:p>
      </dgm:t>
    </dgm:pt>
    <dgm:pt modelId="{BC8E9304-F91E-438C-A035-469DD3B76720}">
      <dgm:prSet custT="1"/>
      <dgm:spPr/>
      <dgm:t>
        <a:bodyPr/>
        <a:lstStyle/>
        <a:p>
          <a:pPr>
            <a:lnSpc>
              <a:spcPct val="100000"/>
            </a:lnSpc>
          </a:pPr>
          <a:r>
            <a:rPr lang="en-US" sz="1600" b="1" i="0" baseline="0" dirty="0">
              <a:latin typeface="Arial" panose="020B0604020202020204" pitchFamily="34" charset="0"/>
              <a:cs typeface="Arial" panose="020B0604020202020204" pitchFamily="34" charset="0"/>
            </a:rPr>
            <a:t>Bill of Materials</a:t>
          </a:r>
          <a:r>
            <a:rPr lang="en-US" sz="1600" b="0" i="0" baseline="0" dirty="0">
              <a:latin typeface="Arial" panose="020B0604020202020204" pitchFamily="34" charset="0"/>
              <a:cs typeface="Arial" panose="020B0604020202020204" pitchFamily="34" charset="0"/>
            </a:rPr>
            <a:t>: Organizes hierarchical relationships between finished goods and subcomponents, crucial for manufacturing bicycles and assemblies.</a:t>
          </a:r>
          <a:endParaRPr lang="en-US" sz="1600" dirty="0">
            <a:latin typeface="Arial" panose="020B0604020202020204" pitchFamily="34" charset="0"/>
            <a:cs typeface="Arial" panose="020B0604020202020204" pitchFamily="34" charset="0"/>
          </a:endParaRPr>
        </a:p>
      </dgm:t>
    </dgm:pt>
    <dgm:pt modelId="{79FA71C4-EB3F-41FE-9C37-7F79620384F2}" type="parTrans" cxnId="{728975A9-378E-43EC-9F3F-39218AFDE6DB}">
      <dgm:prSet/>
      <dgm:spPr/>
      <dgm:t>
        <a:bodyPr/>
        <a:lstStyle/>
        <a:p>
          <a:endParaRPr lang="en-US"/>
        </a:p>
      </dgm:t>
    </dgm:pt>
    <dgm:pt modelId="{E3820FB1-53F5-4504-AE65-24F0BC4CD73A}" type="sibTrans" cxnId="{728975A9-378E-43EC-9F3F-39218AFDE6DB}">
      <dgm:prSet/>
      <dgm:spPr/>
      <dgm:t>
        <a:bodyPr/>
        <a:lstStyle/>
        <a:p>
          <a:endParaRPr lang="en-US"/>
        </a:p>
      </dgm:t>
    </dgm:pt>
    <dgm:pt modelId="{1B1CB4B5-6AB0-440A-80E1-8D444E283ED2}">
      <dgm:prSet custT="1"/>
      <dgm:spPr/>
      <dgm:t>
        <a:bodyPr/>
        <a:lstStyle/>
        <a:p>
          <a:pPr>
            <a:lnSpc>
              <a:spcPct val="100000"/>
            </a:lnSpc>
          </a:pPr>
          <a:r>
            <a:rPr lang="en-US" sz="1600" b="1" i="0" baseline="0" dirty="0">
              <a:latin typeface="Arial" panose="020B0604020202020204" pitchFamily="34" charset="0"/>
              <a:cs typeface="Arial" panose="020B0604020202020204" pitchFamily="34" charset="0"/>
            </a:rPr>
            <a:t>Work Order Tracking</a:t>
          </a:r>
          <a:r>
            <a:rPr lang="en-US" sz="1600" b="0" i="0" baseline="0" dirty="0">
              <a:latin typeface="Arial" panose="020B0604020202020204" pitchFamily="34" charset="0"/>
              <a:cs typeface="Arial" panose="020B0604020202020204" pitchFamily="34" charset="0"/>
            </a:rPr>
            <a:t>: Manages manufacturing schedules, production quantities, quality checks, and reasons for failures to ensure inventory alignment.</a:t>
          </a:r>
          <a:endParaRPr lang="en-US" sz="1600" dirty="0">
            <a:latin typeface="Arial" panose="020B0604020202020204" pitchFamily="34" charset="0"/>
            <a:cs typeface="Arial" panose="020B0604020202020204" pitchFamily="34" charset="0"/>
          </a:endParaRPr>
        </a:p>
      </dgm:t>
    </dgm:pt>
    <dgm:pt modelId="{17057E07-37C8-4C39-BEB6-BA26042E7FA8}" type="parTrans" cxnId="{7C825CCD-2934-4C70-A74F-5EE5FEA813C8}">
      <dgm:prSet/>
      <dgm:spPr/>
      <dgm:t>
        <a:bodyPr/>
        <a:lstStyle/>
        <a:p>
          <a:endParaRPr lang="en-US"/>
        </a:p>
      </dgm:t>
    </dgm:pt>
    <dgm:pt modelId="{D5A588E8-1B61-4875-8364-06FA48C6F52D}" type="sibTrans" cxnId="{7C825CCD-2934-4C70-A74F-5EE5FEA813C8}">
      <dgm:prSet/>
      <dgm:spPr/>
      <dgm:t>
        <a:bodyPr/>
        <a:lstStyle/>
        <a:p>
          <a:endParaRPr lang="en-US"/>
        </a:p>
      </dgm:t>
    </dgm:pt>
    <dgm:pt modelId="{A1ABB644-4B6C-414D-BC4B-29D06A3AE30C}">
      <dgm:prSet custT="1"/>
      <dgm:spPr/>
      <dgm:t>
        <a:bodyPr/>
        <a:lstStyle/>
        <a:p>
          <a:pPr>
            <a:lnSpc>
              <a:spcPct val="100000"/>
            </a:lnSpc>
          </a:pPr>
          <a:r>
            <a:rPr lang="en-US" sz="1600" b="1" i="0" baseline="0" dirty="0">
              <a:latin typeface="Arial" panose="020B0604020202020204" pitchFamily="34" charset="0"/>
              <a:cs typeface="Arial" panose="020B0604020202020204" pitchFamily="34" charset="0"/>
            </a:rPr>
            <a:t>Primary &amp; Foreign Keys</a:t>
          </a:r>
          <a:r>
            <a:rPr lang="en-US" sz="1600" b="0" i="0" baseline="0" dirty="0">
              <a:latin typeface="Arial" panose="020B0604020202020204" pitchFamily="34" charset="0"/>
              <a:cs typeface="Arial" panose="020B0604020202020204" pitchFamily="34" charset="0"/>
            </a:rPr>
            <a:t>: Maintain table relationships and enable smooth data navigation and reporting.</a:t>
          </a:r>
          <a:endParaRPr lang="en-US" sz="1600" dirty="0">
            <a:latin typeface="Arial" panose="020B0604020202020204" pitchFamily="34" charset="0"/>
            <a:cs typeface="Arial" panose="020B0604020202020204" pitchFamily="34" charset="0"/>
          </a:endParaRPr>
        </a:p>
      </dgm:t>
    </dgm:pt>
    <dgm:pt modelId="{DA6A4256-4700-402D-993C-FC6397E30D0F}" type="parTrans" cxnId="{9740D841-F093-474F-9333-BD6E441D5333}">
      <dgm:prSet/>
      <dgm:spPr/>
      <dgm:t>
        <a:bodyPr/>
        <a:lstStyle/>
        <a:p>
          <a:endParaRPr lang="en-US"/>
        </a:p>
      </dgm:t>
    </dgm:pt>
    <dgm:pt modelId="{EDA10B43-3CE9-4911-B526-1671FB256989}" type="sibTrans" cxnId="{9740D841-F093-474F-9333-BD6E441D5333}">
      <dgm:prSet/>
      <dgm:spPr/>
      <dgm:t>
        <a:bodyPr/>
        <a:lstStyle/>
        <a:p>
          <a:endParaRPr lang="en-US"/>
        </a:p>
      </dgm:t>
    </dgm:pt>
    <dgm:pt modelId="{329F28A4-EC23-4DED-B250-F1E327C5F80C}">
      <dgm:prSet/>
      <dgm:spPr/>
      <dgm:t>
        <a:bodyPr/>
        <a:lstStyle/>
        <a:p>
          <a:pPr>
            <a:lnSpc>
              <a:spcPct val="100000"/>
            </a:lnSpc>
          </a:pPr>
          <a:r>
            <a:rPr lang="en-US" b="1" i="0" baseline="0" dirty="0">
              <a:latin typeface="Arial" panose="020B0604020202020204" pitchFamily="34" charset="0"/>
              <a:cs typeface="Arial" panose="020B0604020202020204" pitchFamily="34" charset="0"/>
            </a:rPr>
            <a:t>Process Visibility</a:t>
          </a:r>
          <a:r>
            <a:rPr lang="en-US" b="0" i="0" baseline="0" dirty="0">
              <a:latin typeface="Arial" panose="020B0604020202020204" pitchFamily="34" charset="0"/>
              <a:cs typeface="Arial" panose="020B0604020202020204" pitchFamily="34" charset="0"/>
            </a:rPr>
            <a:t>: Tracks purchase orders, production, and inventory flow from issuance to completion.</a:t>
          </a:r>
          <a:endParaRPr lang="en-US" dirty="0">
            <a:latin typeface="Arial" panose="020B0604020202020204" pitchFamily="34" charset="0"/>
            <a:cs typeface="Arial" panose="020B0604020202020204" pitchFamily="34" charset="0"/>
          </a:endParaRPr>
        </a:p>
      </dgm:t>
    </dgm:pt>
    <dgm:pt modelId="{CFA3C28C-5F83-4B55-A342-223B9ADA6CC4}" type="parTrans" cxnId="{D18A7F9B-C6B0-43C0-86E9-26EA54655AD4}">
      <dgm:prSet/>
      <dgm:spPr/>
      <dgm:t>
        <a:bodyPr/>
        <a:lstStyle/>
        <a:p>
          <a:endParaRPr lang="en-US"/>
        </a:p>
      </dgm:t>
    </dgm:pt>
    <dgm:pt modelId="{A6FA5DFD-FC74-4078-82A2-5C88ED2DD779}" type="sibTrans" cxnId="{D18A7F9B-C6B0-43C0-86E9-26EA54655AD4}">
      <dgm:prSet/>
      <dgm:spPr/>
      <dgm:t>
        <a:bodyPr/>
        <a:lstStyle/>
        <a:p>
          <a:endParaRPr lang="en-US"/>
        </a:p>
      </dgm:t>
    </dgm:pt>
    <dgm:pt modelId="{F5F3AC2E-CB4E-44DD-BE55-CC8176470588}">
      <dgm:prSet custT="1"/>
      <dgm:spPr/>
      <dgm:t>
        <a:bodyPr/>
        <a:lstStyle/>
        <a:p>
          <a:pPr>
            <a:lnSpc>
              <a:spcPct val="100000"/>
            </a:lnSpc>
          </a:pPr>
          <a:r>
            <a:rPr lang="en-US" sz="1600" b="1" i="0" baseline="0" dirty="0">
              <a:latin typeface="Arial" panose="020B0604020202020204" pitchFamily="34" charset="0"/>
              <a:cs typeface="Arial" panose="020B0604020202020204" pitchFamily="34" charset="0"/>
            </a:rPr>
            <a:t>Quality Insights</a:t>
          </a:r>
          <a:r>
            <a:rPr lang="en-US" sz="1600" b="0" i="0" baseline="0" dirty="0">
              <a:latin typeface="Arial" panose="020B0604020202020204" pitchFamily="34" charset="0"/>
              <a:cs typeface="Arial" panose="020B0604020202020204" pitchFamily="34" charset="0"/>
            </a:rPr>
            <a:t>: Provides data on inspection failures to address manufacturing inefficiencies and ensure product quality.</a:t>
          </a:r>
          <a:endParaRPr lang="en-US" sz="1600" dirty="0">
            <a:latin typeface="Arial" panose="020B0604020202020204" pitchFamily="34" charset="0"/>
            <a:cs typeface="Arial" panose="020B0604020202020204" pitchFamily="34" charset="0"/>
          </a:endParaRPr>
        </a:p>
      </dgm:t>
    </dgm:pt>
    <dgm:pt modelId="{D6CF053C-D3BC-4677-8291-A10B990D7808}" type="parTrans" cxnId="{53840D30-84FF-468C-987B-3A6FC17E0DB9}">
      <dgm:prSet/>
      <dgm:spPr/>
      <dgm:t>
        <a:bodyPr/>
        <a:lstStyle/>
        <a:p>
          <a:endParaRPr lang="en-US"/>
        </a:p>
      </dgm:t>
    </dgm:pt>
    <dgm:pt modelId="{E4847DBE-D6A2-40CE-96AF-874926CE93C1}" type="sibTrans" cxnId="{53840D30-84FF-468C-987B-3A6FC17E0DB9}">
      <dgm:prSet/>
      <dgm:spPr/>
      <dgm:t>
        <a:bodyPr/>
        <a:lstStyle/>
        <a:p>
          <a:endParaRPr lang="en-US"/>
        </a:p>
      </dgm:t>
    </dgm:pt>
    <dgm:pt modelId="{A85E742D-05C3-459D-9689-97A596737357}" type="pres">
      <dgm:prSet presAssocID="{678EEC0D-0CC1-4057-B251-FA6F8613235A}" presName="root" presStyleCnt="0">
        <dgm:presLayoutVars>
          <dgm:dir/>
          <dgm:resizeHandles val="exact"/>
        </dgm:presLayoutVars>
      </dgm:prSet>
      <dgm:spPr/>
    </dgm:pt>
    <dgm:pt modelId="{CE7384DB-168D-42DA-A806-7A4D77A8BAB3}" type="pres">
      <dgm:prSet presAssocID="{3ED87C68-39DE-4816-84AA-B30FC53DF9C6}" presName="compNode" presStyleCnt="0"/>
      <dgm:spPr/>
    </dgm:pt>
    <dgm:pt modelId="{50E166DB-2950-49FB-A8E6-22CC0446337E}" type="pres">
      <dgm:prSet presAssocID="{3ED87C68-39DE-4816-84AA-B30FC53DF9C6}" presName="bgRect" presStyleLbl="bgShp" presStyleIdx="0" presStyleCnt="7"/>
      <dgm:spPr/>
    </dgm:pt>
    <dgm:pt modelId="{D9B93DBB-2710-4062-AC06-BCFD4D304B32}" type="pres">
      <dgm:prSet presAssocID="{3ED87C68-39DE-4816-84AA-B30FC53DF9C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7CB0FE32-0A31-4305-B0AD-4A4BA6ADEC64}" type="pres">
      <dgm:prSet presAssocID="{3ED87C68-39DE-4816-84AA-B30FC53DF9C6}" presName="spaceRect" presStyleCnt="0"/>
      <dgm:spPr/>
    </dgm:pt>
    <dgm:pt modelId="{241D2DD6-429E-42E4-9976-A7479845C334}" type="pres">
      <dgm:prSet presAssocID="{3ED87C68-39DE-4816-84AA-B30FC53DF9C6}" presName="parTx" presStyleLbl="revTx" presStyleIdx="0" presStyleCnt="7">
        <dgm:presLayoutVars>
          <dgm:chMax val="0"/>
          <dgm:chPref val="0"/>
        </dgm:presLayoutVars>
      </dgm:prSet>
      <dgm:spPr/>
    </dgm:pt>
    <dgm:pt modelId="{BE493725-5565-4AB0-8178-ABE2D3703A09}" type="pres">
      <dgm:prSet presAssocID="{CDB07AF3-8DC0-403E-8489-58662843506C}" presName="sibTrans" presStyleCnt="0"/>
      <dgm:spPr/>
    </dgm:pt>
    <dgm:pt modelId="{C2BD3360-62C1-4C35-ABB4-A295E54DA729}" type="pres">
      <dgm:prSet presAssocID="{B866E9D7-BDD5-4A37-A990-418A589A426A}" presName="compNode" presStyleCnt="0"/>
      <dgm:spPr/>
    </dgm:pt>
    <dgm:pt modelId="{70D7832E-AEA5-4386-9B79-01E8E5A94B56}" type="pres">
      <dgm:prSet presAssocID="{B866E9D7-BDD5-4A37-A990-418A589A426A}" presName="bgRect" presStyleLbl="bgShp" presStyleIdx="1" presStyleCnt="7"/>
      <dgm:spPr/>
    </dgm:pt>
    <dgm:pt modelId="{408EB542-A34B-4B14-AD2B-AE37DBED209A}" type="pres">
      <dgm:prSet presAssocID="{B866E9D7-BDD5-4A37-A990-418A589A426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ipboard"/>
        </a:ext>
      </dgm:extLst>
    </dgm:pt>
    <dgm:pt modelId="{6ED674E3-BBA5-4B38-91D2-EA77E054C434}" type="pres">
      <dgm:prSet presAssocID="{B866E9D7-BDD5-4A37-A990-418A589A426A}" presName="spaceRect" presStyleCnt="0"/>
      <dgm:spPr/>
    </dgm:pt>
    <dgm:pt modelId="{245EE59D-8403-4C5F-95BA-2110F37BCFE1}" type="pres">
      <dgm:prSet presAssocID="{B866E9D7-BDD5-4A37-A990-418A589A426A}" presName="parTx" presStyleLbl="revTx" presStyleIdx="1" presStyleCnt="7">
        <dgm:presLayoutVars>
          <dgm:chMax val="0"/>
          <dgm:chPref val="0"/>
        </dgm:presLayoutVars>
      </dgm:prSet>
      <dgm:spPr/>
    </dgm:pt>
    <dgm:pt modelId="{3EAE89D0-584E-4C4D-B0E4-CB0AD0759C4E}" type="pres">
      <dgm:prSet presAssocID="{5838577A-109B-4F41-B545-24BE0EFD2C75}" presName="sibTrans" presStyleCnt="0"/>
      <dgm:spPr/>
    </dgm:pt>
    <dgm:pt modelId="{019C402A-AAB5-481D-92DC-53E7C4E4EF76}" type="pres">
      <dgm:prSet presAssocID="{BC8E9304-F91E-438C-A035-469DD3B76720}" presName="compNode" presStyleCnt="0"/>
      <dgm:spPr/>
    </dgm:pt>
    <dgm:pt modelId="{7F18238A-D41B-4DEA-98D4-A955B04B4A6B}" type="pres">
      <dgm:prSet presAssocID="{BC8E9304-F91E-438C-A035-469DD3B76720}" presName="bgRect" presStyleLbl="bgShp" presStyleIdx="2" presStyleCnt="7"/>
      <dgm:spPr/>
    </dgm:pt>
    <dgm:pt modelId="{F91888AF-B432-4A9B-B79E-2CA7EB1A3B95}" type="pres">
      <dgm:prSet presAssocID="{BC8E9304-F91E-438C-A035-469DD3B7672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ike"/>
        </a:ext>
      </dgm:extLst>
    </dgm:pt>
    <dgm:pt modelId="{BE4E6074-AB70-4700-BED1-30774729B6EC}" type="pres">
      <dgm:prSet presAssocID="{BC8E9304-F91E-438C-A035-469DD3B76720}" presName="spaceRect" presStyleCnt="0"/>
      <dgm:spPr/>
    </dgm:pt>
    <dgm:pt modelId="{E605B8B7-67E4-4961-AB4B-C0B38B885647}" type="pres">
      <dgm:prSet presAssocID="{BC8E9304-F91E-438C-A035-469DD3B76720}" presName="parTx" presStyleLbl="revTx" presStyleIdx="2" presStyleCnt="7">
        <dgm:presLayoutVars>
          <dgm:chMax val="0"/>
          <dgm:chPref val="0"/>
        </dgm:presLayoutVars>
      </dgm:prSet>
      <dgm:spPr/>
    </dgm:pt>
    <dgm:pt modelId="{A36C66B6-BC8A-43A2-ACEC-8AE315AACB7E}" type="pres">
      <dgm:prSet presAssocID="{E3820FB1-53F5-4504-AE65-24F0BC4CD73A}" presName="sibTrans" presStyleCnt="0"/>
      <dgm:spPr/>
    </dgm:pt>
    <dgm:pt modelId="{43389373-F53A-4F96-854F-E9DCA11E17F2}" type="pres">
      <dgm:prSet presAssocID="{1B1CB4B5-6AB0-440A-80E1-8D444E283ED2}" presName="compNode" presStyleCnt="0"/>
      <dgm:spPr/>
    </dgm:pt>
    <dgm:pt modelId="{51EEC9D0-D4B4-47CB-885F-5D5710CC8087}" type="pres">
      <dgm:prSet presAssocID="{1B1CB4B5-6AB0-440A-80E1-8D444E283ED2}" presName="bgRect" presStyleLbl="bgShp" presStyleIdx="3" presStyleCnt="7"/>
      <dgm:spPr/>
    </dgm:pt>
    <dgm:pt modelId="{3DAB2EC9-6308-4A0E-8947-8653B12021D6}" type="pres">
      <dgm:prSet presAssocID="{1B1CB4B5-6AB0-440A-80E1-8D444E283ED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963A6AB8-701A-4068-A21C-89078936993C}" type="pres">
      <dgm:prSet presAssocID="{1B1CB4B5-6AB0-440A-80E1-8D444E283ED2}" presName="spaceRect" presStyleCnt="0"/>
      <dgm:spPr/>
    </dgm:pt>
    <dgm:pt modelId="{5FECF9E8-FC1C-4272-83C2-DA26E1816803}" type="pres">
      <dgm:prSet presAssocID="{1B1CB4B5-6AB0-440A-80E1-8D444E283ED2}" presName="parTx" presStyleLbl="revTx" presStyleIdx="3" presStyleCnt="7">
        <dgm:presLayoutVars>
          <dgm:chMax val="0"/>
          <dgm:chPref val="0"/>
        </dgm:presLayoutVars>
      </dgm:prSet>
      <dgm:spPr/>
    </dgm:pt>
    <dgm:pt modelId="{00390EE6-CA09-4D1D-A340-CD01BCB254BE}" type="pres">
      <dgm:prSet presAssocID="{D5A588E8-1B61-4875-8364-06FA48C6F52D}" presName="sibTrans" presStyleCnt="0"/>
      <dgm:spPr/>
    </dgm:pt>
    <dgm:pt modelId="{4D66DB07-BB67-4BB7-A6FF-90BE136B3526}" type="pres">
      <dgm:prSet presAssocID="{A1ABB644-4B6C-414D-BC4B-29D06A3AE30C}" presName="compNode" presStyleCnt="0"/>
      <dgm:spPr/>
    </dgm:pt>
    <dgm:pt modelId="{AA250C8C-581C-4D8D-B3D1-DCCBE70786F5}" type="pres">
      <dgm:prSet presAssocID="{A1ABB644-4B6C-414D-BC4B-29D06A3AE30C}" presName="bgRect" presStyleLbl="bgShp" presStyleIdx="4" presStyleCnt="7"/>
      <dgm:spPr/>
    </dgm:pt>
    <dgm:pt modelId="{A780FB5F-424D-4732-A5F7-1CD25FBC01A5}" type="pres">
      <dgm:prSet presAssocID="{A1ABB644-4B6C-414D-BC4B-29D06A3AE30C}"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Key"/>
        </a:ext>
      </dgm:extLst>
    </dgm:pt>
    <dgm:pt modelId="{B61284D0-0210-4485-88CF-79F84AC5A47F}" type="pres">
      <dgm:prSet presAssocID="{A1ABB644-4B6C-414D-BC4B-29D06A3AE30C}" presName="spaceRect" presStyleCnt="0"/>
      <dgm:spPr/>
    </dgm:pt>
    <dgm:pt modelId="{AA4D6A85-5401-4269-87D7-0C2670D3B0B0}" type="pres">
      <dgm:prSet presAssocID="{A1ABB644-4B6C-414D-BC4B-29D06A3AE30C}" presName="parTx" presStyleLbl="revTx" presStyleIdx="4" presStyleCnt="7">
        <dgm:presLayoutVars>
          <dgm:chMax val="0"/>
          <dgm:chPref val="0"/>
        </dgm:presLayoutVars>
      </dgm:prSet>
      <dgm:spPr/>
    </dgm:pt>
    <dgm:pt modelId="{13E8D087-DFB2-4AED-9075-324A4CCBC322}" type="pres">
      <dgm:prSet presAssocID="{EDA10B43-3CE9-4911-B526-1671FB256989}" presName="sibTrans" presStyleCnt="0"/>
      <dgm:spPr/>
    </dgm:pt>
    <dgm:pt modelId="{BB586C94-6502-4B29-A1EA-26B2CBED6C8A}" type="pres">
      <dgm:prSet presAssocID="{329F28A4-EC23-4DED-B250-F1E327C5F80C}" presName="compNode" presStyleCnt="0"/>
      <dgm:spPr/>
    </dgm:pt>
    <dgm:pt modelId="{C41A6715-AB95-44C2-A7E8-1F373D336F0E}" type="pres">
      <dgm:prSet presAssocID="{329F28A4-EC23-4DED-B250-F1E327C5F80C}" presName="bgRect" presStyleLbl="bgShp" presStyleIdx="5" presStyleCnt="7"/>
      <dgm:spPr/>
    </dgm:pt>
    <dgm:pt modelId="{2B101DA9-7E6E-4E09-967E-7A5BFEDFE871}" type="pres">
      <dgm:prSet presAssocID="{329F28A4-EC23-4DED-B250-F1E327C5F80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arcode"/>
        </a:ext>
      </dgm:extLst>
    </dgm:pt>
    <dgm:pt modelId="{24A377CF-8E62-4F39-8576-ADDE5EDFF6E2}" type="pres">
      <dgm:prSet presAssocID="{329F28A4-EC23-4DED-B250-F1E327C5F80C}" presName="spaceRect" presStyleCnt="0"/>
      <dgm:spPr/>
    </dgm:pt>
    <dgm:pt modelId="{7E9C845A-773E-413E-AC1F-348A82AA9458}" type="pres">
      <dgm:prSet presAssocID="{329F28A4-EC23-4DED-B250-F1E327C5F80C}" presName="parTx" presStyleLbl="revTx" presStyleIdx="5" presStyleCnt="7">
        <dgm:presLayoutVars>
          <dgm:chMax val="0"/>
          <dgm:chPref val="0"/>
        </dgm:presLayoutVars>
      </dgm:prSet>
      <dgm:spPr/>
    </dgm:pt>
    <dgm:pt modelId="{46AC6434-A8AE-4DBF-A4F4-564651402A4F}" type="pres">
      <dgm:prSet presAssocID="{A6FA5DFD-FC74-4078-82A2-5C88ED2DD779}" presName="sibTrans" presStyleCnt="0"/>
      <dgm:spPr/>
    </dgm:pt>
    <dgm:pt modelId="{B7006310-5BC1-43CA-B236-21216F4FF468}" type="pres">
      <dgm:prSet presAssocID="{F5F3AC2E-CB4E-44DD-BE55-CC8176470588}" presName="compNode" presStyleCnt="0"/>
      <dgm:spPr/>
    </dgm:pt>
    <dgm:pt modelId="{669CB2BE-FBAD-4C70-B5C5-E6A77319F755}" type="pres">
      <dgm:prSet presAssocID="{F5F3AC2E-CB4E-44DD-BE55-CC8176470588}" presName="bgRect" presStyleLbl="bgShp" presStyleIdx="6" presStyleCnt="7"/>
      <dgm:spPr/>
    </dgm:pt>
    <dgm:pt modelId="{3AB5FBEE-5365-4145-990C-20BB5E86E061}" type="pres">
      <dgm:prSet presAssocID="{F5F3AC2E-CB4E-44DD-BE55-CC817647058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Gears"/>
        </a:ext>
      </dgm:extLst>
    </dgm:pt>
    <dgm:pt modelId="{7CCC4BB8-CD96-4C4B-964C-03E1014FFAF7}" type="pres">
      <dgm:prSet presAssocID="{F5F3AC2E-CB4E-44DD-BE55-CC8176470588}" presName="spaceRect" presStyleCnt="0"/>
      <dgm:spPr/>
    </dgm:pt>
    <dgm:pt modelId="{4198C618-7667-4D96-B910-7958CD61FEDF}" type="pres">
      <dgm:prSet presAssocID="{F5F3AC2E-CB4E-44DD-BE55-CC8176470588}" presName="parTx" presStyleLbl="revTx" presStyleIdx="6" presStyleCnt="7">
        <dgm:presLayoutVars>
          <dgm:chMax val="0"/>
          <dgm:chPref val="0"/>
        </dgm:presLayoutVars>
      </dgm:prSet>
      <dgm:spPr/>
    </dgm:pt>
  </dgm:ptLst>
  <dgm:cxnLst>
    <dgm:cxn modelId="{0B19D70E-C22B-4C9C-A8A5-AAFBC0BA1F00}" type="presOf" srcId="{BC8E9304-F91E-438C-A035-469DD3B76720}" destId="{E605B8B7-67E4-4961-AB4B-C0B38B885647}" srcOrd="0" destOrd="0" presId="urn:microsoft.com/office/officeart/2018/2/layout/IconVerticalSolidList"/>
    <dgm:cxn modelId="{53840D30-84FF-468C-987B-3A6FC17E0DB9}" srcId="{678EEC0D-0CC1-4057-B251-FA6F8613235A}" destId="{F5F3AC2E-CB4E-44DD-BE55-CC8176470588}" srcOrd="6" destOrd="0" parTransId="{D6CF053C-D3BC-4677-8291-A10B990D7808}" sibTransId="{E4847DBE-D6A2-40CE-96AF-874926CE93C1}"/>
    <dgm:cxn modelId="{7D8D5D32-42AA-42D3-9A00-B2E3407338E8}" type="presOf" srcId="{1B1CB4B5-6AB0-440A-80E1-8D444E283ED2}" destId="{5FECF9E8-FC1C-4272-83C2-DA26E1816803}" srcOrd="0" destOrd="0" presId="urn:microsoft.com/office/officeart/2018/2/layout/IconVerticalSolidList"/>
    <dgm:cxn modelId="{56086433-6AE7-4A06-A6D0-F90DBA539C20}" type="presOf" srcId="{678EEC0D-0CC1-4057-B251-FA6F8613235A}" destId="{A85E742D-05C3-459D-9689-97A596737357}" srcOrd="0" destOrd="0" presId="urn:microsoft.com/office/officeart/2018/2/layout/IconVerticalSolidList"/>
    <dgm:cxn modelId="{8FC1A33F-6E59-487E-B93A-0A89EEFBF22E}" type="presOf" srcId="{B866E9D7-BDD5-4A37-A990-418A589A426A}" destId="{245EE59D-8403-4C5F-95BA-2110F37BCFE1}" srcOrd="0" destOrd="0" presId="urn:microsoft.com/office/officeart/2018/2/layout/IconVerticalSolidList"/>
    <dgm:cxn modelId="{617AE25B-5237-4F04-A05E-668B9A302C0F}" type="presOf" srcId="{3ED87C68-39DE-4816-84AA-B30FC53DF9C6}" destId="{241D2DD6-429E-42E4-9976-A7479845C334}" srcOrd="0" destOrd="0" presId="urn:microsoft.com/office/officeart/2018/2/layout/IconVerticalSolidList"/>
    <dgm:cxn modelId="{9740D841-F093-474F-9333-BD6E441D5333}" srcId="{678EEC0D-0CC1-4057-B251-FA6F8613235A}" destId="{A1ABB644-4B6C-414D-BC4B-29D06A3AE30C}" srcOrd="4" destOrd="0" parTransId="{DA6A4256-4700-402D-993C-FC6397E30D0F}" sibTransId="{EDA10B43-3CE9-4911-B526-1671FB256989}"/>
    <dgm:cxn modelId="{0E93877B-8713-4D70-9FF0-6541EFA6FAE6}" srcId="{678EEC0D-0CC1-4057-B251-FA6F8613235A}" destId="{3ED87C68-39DE-4816-84AA-B30FC53DF9C6}" srcOrd="0" destOrd="0" parTransId="{7FFE506E-44F4-401F-BBEA-092147B071A6}" sibTransId="{CDB07AF3-8DC0-403E-8489-58662843506C}"/>
    <dgm:cxn modelId="{D18A7F9B-C6B0-43C0-86E9-26EA54655AD4}" srcId="{678EEC0D-0CC1-4057-B251-FA6F8613235A}" destId="{329F28A4-EC23-4DED-B250-F1E327C5F80C}" srcOrd="5" destOrd="0" parTransId="{CFA3C28C-5F83-4B55-A342-223B9ADA6CC4}" sibTransId="{A6FA5DFD-FC74-4078-82A2-5C88ED2DD779}"/>
    <dgm:cxn modelId="{728975A9-378E-43EC-9F3F-39218AFDE6DB}" srcId="{678EEC0D-0CC1-4057-B251-FA6F8613235A}" destId="{BC8E9304-F91E-438C-A035-469DD3B76720}" srcOrd="2" destOrd="0" parTransId="{79FA71C4-EB3F-41FE-9C37-7F79620384F2}" sibTransId="{E3820FB1-53F5-4504-AE65-24F0BC4CD73A}"/>
    <dgm:cxn modelId="{7C825CCD-2934-4C70-A74F-5EE5FEA813C8}" srcId="{678EEC0D-0CC1-4057-B251-FA6F8613235A}" destId="{1B1CB4B5-6AB0-440A-80E1-8D444E283ED2}" srcOrd="3" destOrd="0" parTransId="{17057E07-37C8-4C39-BEB6-BA26042E7FA8}" sibTransId="{D5A588E8-1B61-4875-8364-06FA48C6F52D}"/>
    <dgm:cxn modelId="{3249CFD8-986A-407A-AC03-9E65F54E4971}" type="presOf" srcId="{F5F3AC2E-CB4E-44DD-BE55-CC8176470588}" destId="{4198C618-7667-4D96-B910-7958CD61FEDF}" srcOrd="0" destOrd="0" presId="urn:microsoft.com/office/officeart/2018/2/layout/IconVerticalSolidList"/>
    <dgm:cxn modelId="{8A9629DF-D66C-4D6E-87A9-9184A96F8156}" srcId="{678EEC0D-0CC1-4057-B251-FA6F8613235A}" destId="{B866E9D7-BDD5-4A37-A990-418A589A426A}" srcOrd="1" destOrd="0" parTransId="{B2283AE8-723A-4155-887F-6251B9CC92CB}" sibTransId="{5838577A-109B-4F41-B545-24BE0EFD2C75}"/>
    <dgm:cxn modelId="{828FC9F1-C829-4ED3-B51E-9F7379DFE9B0}" type="presOf" srcId="{A1ABB644-4B6C-414D-BC4B-29D06A3AE30C}" destId="{AA4D6A85-5401-4269-87D7-0C2670D3B0B0}" srcOrd="0" destOrd="0" presId="urn:microsoft.com/office/officeart/2018/2/layout/IconVerticalSolidList"/>
    <dgm:cxn modelId="{4E7601F8-1EAC-44D9-AAD6-BD3C4ADC9AF9}" type="presOf" srcId="{329F28A4-EC23-4DED-B250-F1E327C5F80C}" destId="{7E9C845A-773E-413E-AC1F-348A82AA9458}" srcOrd="0" destOrd="0" presId="urn:microsoft.com/office/officeart/2018/2/layout/IconVerticalSolidList"/>
    <dgm:cxn modelId="{8D3A9618-05B9-4A21-8D47-3A732C67D045}" type="presParOf" srcId="{A85E742D-05C3-459D-9689-97A596737357}" destId="{CE7384DB-168D-42DA-A806-7A4D77A8BAB3}" srcOrd="0" destOrd="0" presId="urn:microsoft.com/office/officeart/2018/2/layout/IconVerticalSolidList"/>
    <dgm:cxn modelId="{14B20FEA-91EC-4261-91FF-6A12E1AC0B26}" type="presParOf" srcId="{CE7384DB-168D-42DA-A806-7A4D77A8BAB3}" destId="{50E166DB-2950-49FB-A8E6-22CC0446337E}" srcOrd="0" destOrd="0" presId="urn:microsoft.com/office/officeart/2018/2/layout/IconVerticalSolidList"/>
    <dgm:cxn modelId="{80FA890C-74B6-4DE1-9FB7-031BFBC542E9}" type="presParOf" srcId="{CE7384DB-168D-42DA-A806-7A4D77A8BAB3}" destId="{D9B93DBB-2710-4062-AC06-BCFD4D304B32}" srcOrd="1" destOrd="0" presId="urn:microsoft.com/office/officeart/2018/2/layout/IconVerticalSolidList"/>
    <dgm:cxn modelId="{5A339FA8-42F6-481A-B279-3073033F674F}" type="presParOf" srcId="{CE7384DB-168D-42DA-A806-7A4D77A8BAB3}" destId="{7CB0FE32-0A31-4305-B0AD-4A4BA6ADEC64}" srcOrd="2" destOrd="0" presId="urn:microsoft.com/office/officeart/2018/2/layout/IconVerticalSolidList"/>
    <dgm:cxn modelId="{EAE096B2-2551-4902-8995-8160B963C04B}" type="presParOf" srcId="{CE7384DB-168D-42DA-A806-7A4D77A8BAB3}" destId="{241D2DD6-429E-42E4-9976-A7479845C334}" srcOrd="3" destOrd="0" presId="urn:microsoft.com/office/officeart/2018/2/layout/IconVerticalSolidList"/>
    <dgm:cxn modelId="{C9EDFFF7-CAAE-4BC9-9991-6006EB0DF8D4}" type="presParOf" srcId="{A85E742D-05C3-459D-9689-97A596737357}" destId="{BE493725-5565-4AB0-8178-ABE2D3703A09}" srcOrd="1" destOrd="0" presId="urn:microsoft.com/office/officeart/2018/2/layout/IconVerticalSolidList"/>
    <dgm:cxn modelId="{F70731B5-CA0A-405F-865C-13CEF36F5677}" type="presParOf" srcId="{A85E742D-05C3-459D-9689-97A596737357}" destId="{C2BD3360-62C1-4C35-ABB4-A295E54DA729}" srcOrd="2" destOrd="0" presId="urn:microsoft.com/office/officeart/2018/2/layout/IconVerticalSolidList"/>
    <dgm:cxn modelId="{22497381-1F3B-49DD-A321-A54F333368CD}" type="presParOf" srcId="{C2BD3360-62C1-4C35-ABB4-A295E54DA729}" destId="{70D7832E-AEA5-4386-9B79-01E8E5A94B56}" srcOrd="0" destOrd="0" presId="urn:microsoft.com/office/officeart/2018/2/layout/IconVerticalSolidList"/>
    <dgm:cxn modelId="{4DFBA70E-54DB-4F11-A541-DAA5CDAC0A70}" type="presParOf" srcId="{C2BD3360-62C1-4C35-ABB4-A295E54DA729}" destId="{408EB542-A34B-4B14-AD2B-AE37DBED209A}" srcOrd="1" destOrd="0" presId="urn:microsoft.com/office/officeart/2018/2/layout/IconVerticalSolidList"/>
    <dgm:cxn modelId="{D3FD6E12-97E6-4CD7-8571-E86B24510A65}" type="presParOf" srcId="{C2BD3360-62C1-4C35-ABB4-A295E54DA729}" destId="{6ED674E3-BBA5-4B38-91D2-EA77E054C434}" srcOrd="2" destOrd="0" presId="urn:microsoft.com/office/officeart/2018/2/layout/IconVerticalSolidList"/>
    <dgm:cxn modelId="{51D4F8D8-813D-4B88-8C1E-3B3D4458DD37}" type="presParOf" srcId="{C2BD3360-62C1-4C35-ABB4-A295E54DA729}" destId="{245EE59D-8403-4C5F-95BA-2110F37BCFE1}" srcOrd="3" destOrd="0" presId="urn:microsoft.com/office/officeart/2018/2/layout/IconVerticalSolidList"/>
    <dgm:cxn modelId="{5B6EA876-FE77-418F-9F8E-E93EABEF4EB0}" type="presParOf" srcId="{A85E742D-05C3-459D-9689-97A596737357}" destId="{3EAE89D0-584E-4C4D-B0E4-CB0AD0759C4E}" srcOrd="3" destOrd="0" presId="urn:microsoft.com/office/officeart/2018/2/layout/IconVerticalSolidList"/>
    <dgm:cxn modelId="{03F79917-A743-4964-ACDD-FCBCAF601F09}" type="presParOf" srcId="{A85E742D-05C3-459D-9689-97A596737357}" destId="{019C402A-AAB5-481D-92DC-53E7C4E4EF76}" srcOrd="4" destOrd="0" presId="urn:microsoft.com/office/officeart/2018/2/layout/IconVerticalSolidList"/>
    <dgm:cxn modelId="{482DB3B2-3851-4788-A94F-C6CC5C553085}" type="presParOf" srcId="{019C402A-AAB5-481D-92DC-53E7C4E4EF76}" destId="{7F18238A-D41B-4DEA-98D4-A955B04B4A6B}" srcOrd="0" destOrd="0" presId="urn:microsoft.com/office/officeart/2018/2/layout/IconVerticalSolidList"/>
    <dgm:cxn modelId="{FFE5FDE3-CD86-4E9C-B5B0-E44534C4C4D3}" type="presParOf" srcId="{019C402A-AAB5-481D-92DC-53E7C4E4EF76}" destId="{F91888AF-B432-4A9B-B79E-2CA7EB1A3B95}" srcOrd="1" destOrd="0" presId="urn:microsoft.com/office/officeart/2018/2/layout/IconVerticalSolidList"/>
    <dgm:cxn modelId="{B8A4DEDD-5AD3-4C15-9F87-2793B3654ACB}" type="presParOf" srcId="{019C402A-AAB5-481D-92DC-53E7C4E4EF76}" destId="{BE4E6074-AB70-4700-BED1-30774729B6EC}" srcOrd="2" destOrd="0" presId="urn:microsoft.com/office/officeart/2018/2/layout/IconVerticalSolidList"/>
    <dgm:cxn modelId="{2CC6692C-32E7-42FE-BEA8-50C1F47CCCF1}" type="presParOf" srcId="{019C402A-AAB5-481D-92DC-53E7C4E4EF76}" destId="{E605B8B7-67E4-4961-AB4B-C0B38B885647}" srcOrd="3" destOrd="0" presId="urn:microsoft.com/office/officeart/2018/2/layout/IconVerticalSolidList"/>
    <dgm:cxn modelId="{7FB83F08-A948-46ED-ADAD-881ED9F77DEC}" type="presParOf" srcId="{A85E742D-05C3-459D-9689-97A596737357}" destId="{A36C66B6-BC8A-43A2-ACEC-8AE315AACB7E}" srcOrd="5" destOrd="0" presId="urn:microsoft.com/office/officeart/2018/2/layout/IconVerticalSolidList"/>
    <dgm:cxn modelId="{C7B81F19-FB87-42BC-9C1F-388AF887E7FE}" type="presParOf" srcId="{A85E742D-05C3-459D-9689-97A596737357}" destId="{43389373-F53A-4F96-854F-E9DCA11E17F2}" srcOrd="6" destOrd="0" presId="urn:microsoft.com/office/officeart/2018/2/layout/IconVerticalSolidList"/>
    <dgm:cxn modelId="{2D101A7E-6644-4870-AFD7-FA5785E6ADB6}" type="presParOf" srcId="{43389373-F53A-4F96-854F-E9DCA11E17F2}" destId="{51EEC9D0-D4B4-47CB-885F-5D5710CC8087}" srcOrd="0" destOrd="0" presId="urn:microsoft.com/office/officeart/2018/2/layout/IconVerticalSolidList"/>
    <dgm:cxn modelId="{E4709300-1910-4253-B3DF-83781BC9CD56}" type="presParOf" srcId="{43389373-F53A-4F96-854F-E9DCA11E17F2}" destId="{3DAB2EC9-6308-4A0E-8947-8653B12021D6}" srcOrd="1" destOrd="0" presId="urn:microsoft.com/office/officeart/2018/2/layout/IconVerticalSolidList"/>
    <dgm:cxn modelId="{483C2F62-D61E-42D4-9AA7-DA19B8981AD2}" type="presParOf" srcId="{43389373-F53A-4F96-854F-E9DCA11E17F2}" destId="{963A6AB8-701A-4068-A21C-89078936993C}" srcOrd="2" destOrd="0" presId="urn:microsoft.com/office/officeart/2018/2/layout/IconVerticalSolidList"/>
    <dgm:cxn modelId="{B102F794-36C6-4471-A6F6-A5C0BE7B7273}" type="presParOf" srcId="{43389373-F53A-4F96-854F-E9DCA11E17F2}" destId="{5FECF9E8-FC1C-4272-83C2-DA26E1816803}" srcOrd="3" destOrd="0" presId="urn:microsoft.com/office/officeart/2018/2/layout/IconVerticalSolidList"/>
    <dgm:cxn modelId="{D5FBF27F-F417-4190-9767-B169BA757CBB}" type="presParOf" srcId="{A85E742D-05C3-459D-9689-97A596737357}" destId="{00390EE6-CA09-4D1D-A340-CD01BCB254BE}" srcOrd="7" destOrd="0" presId="urn:microsoft.com/office/officeart/2018/2/layout/IconVerticalSolidList"/>
    <dgm:cxn modelId="{17AA46BA-7FF7-4F2F-9FC0-13C58C3EFB0E}" type="presParOf" srcId="{A85E742D-05C3-459D-9689-97A596737357}" destId="{4D66DB07-BB67-4BB7-A6FF-90BE136B3526}" srcOrd="8" destOrd="0" presId="urn:microsoft.com/office/officeart/2018/2/layout/IconVerticalSolidList"/>
    <dgm:cxn modelId="{27C7CF78-5B78-4157-9260-86BD1E65C96D}" type="presParOf" srcId="{4D66DB07-BB67-4BB7-A6FF-90BE136B3526}" destId="{AA250C8C-581C-4D8D-B3D1-DCCBE70786F5}" srcOrd="0" destOrd="0" presId="urn:microsoft.com/office/officeart/2018/2/layout/IconVerticalSolidList"/>
    <dgm:cxn modelId="{010C9719-B1AD-4AD7-B2A6-62603DA60C57}" type="presParOf" srcId="{4D66DB07-BB67-4BB7-A6FF-90BE136B3526}" destId="{A780FB5F-424D-4732-A5F7-1CD25FBC01A5}" srcOrd="1" destOrd="0" presId="urn:microsoft.com/office/officeart/2018/2/layout/IconVerticalSolidList"/>
    <dgm:cxn modelId="{3630B65A-B863-460C-B43F-66A9237DEDB8}" type="presParOf" srcId="{4D66DB07-BB67-4BB7-A6FF-90BE136B3526}" destId="{B61284D0-0210-4485-88CF-79F84AC5A47F}" srcOrd="2" destOrd="0" presId="urn:microsoft.com/office/officeart/2018/2/layout/IconVerticalSolidList"/>
    <dgm:cxn modelId="{577A9057-47B9-4B3F-AFAF-D612241AAF27}" type="presParOf" srcId="{4D66DB07-BB67-4BB7-A6FF-90BE136B3526}" destId="{AA4D6A85-5401-4269-87D7-0C2670D3B0B0}" srcOrd="3" destOrd="0" presId="urn:microsoft.com/office/officeart/2018/2/layout/IconVerticalSolidList"/>
    <dgm:cxn modelId="{3C75F7BC-8D48-487B-BCA5-B18A7CE82400}" type="presParOf" srcId="{A85E742D-05C3-459D-9689-97A596737357}" destId="{13E8D087-DFB2-4AED-9075-324A4CCBC322}" srcOrd="9" destOrd="0" presId="urn:microsoft.com/office/officeart/2018/2/layout/IconVerticalSolidList"/>
    <dgm:cxn modelId="{671276C4-A2B4-4C30-8B5A-F10DD53CC3D4}" type="presParOf" srcId="{A85E742D-05C3-459D-9689-97A596737357}" destId="{BB586C94-6502-4B29-A1EA-26B2CBED6C8A}" srcOrd="10" destOrd="0" presId="urn:microsoft.com/office/officeart/2018/2/layout/IconVerticalSolidList"/>
    <dgm:cxn modelId="{04C1EDAA-EB49-4191-A66A-C72ADB384F4C}" type="presParOf" srcId="{BB586C94-6502-4B29-A1EA-26B2CBED6C8A}" destId="{C41A6715-AB95-44C2-A7E8-1F373D336F0E}" srcOrd="0" destOrd="0" presId="urn:microsoft.com/office/officeart/2018/2/layout/IconVerticalSolidList"/>
    <dgm:cxn modelId="{C9A8DAC7-EC0D-45E0-9462-AC52967167A2}" type="presParOf" srcId="{BB586C94-6502-4B29-A1EA-26B2CBED6C8A}" destId="{2B101DA9-7E6E-4E09-967E-7A5BFEDFE871}" srcOrd="1" destOrd="0" presId="urn:microsoft.com/office/officeart/2018/2/layout/IconVerticalSolidList"/>
    <dgm:cxn modelId="{4836AA57-E4E7-4FA4-99A9-D02E1C7F1DFC}" type="presParOf" srcId="{BB586C94-6502-4B29-A1EA-26B2CBED6C8A}" destId="{24A377CF-8E62-4F39-8576-ADDE5EDFF6E2}" srcOrd="2" destOrd="0" presId="urn:microsoft.com/office/officeart/2018/2/layout/IconVerticalSolidList"/>
    <dgm:cxn modelId="{9ECA5EF9-0536-4825-811F-220359832BC5}" type="presParOf" srcId="{BB586C94-6502-4B29-A1EA-26B2CBED6C8A}" destId="{7E9C845A-773E-413E-AC1F-348A82AA9458}" srcOrd="3" destOrd="0" presId="urn:microsoft.com/office/officeart/2018/2/layout/IconVerticalSolidList"/>
    <dgm:cxn modelId="{8A3C7695-5436-4293-98F8-2118A884FCD7}" type="presParOf" srcId="{A85E742D-05C3-459D-9689-97A596737357}" destId="{46AC6434-A8AE-4DBF-A4F4-564651402A4F}" srcOrd="11" destOrd="0" presId="urn:microsoft.com/office/officeart/2018/2/layout/IconVerticalSolidList"/>
    <dgm:cxn modelId="{57887B4E-7843-452B-A3F9-F20264B51992}" type="presParOf" srcId="{A85E742D-05C3-459D-9689-97A596737357}" destId="{B7006310-5BC1-43CA-B236-21216F4FF468}" srcOrd="12" destOrd="0" presId="urn:microsoft.com/office/officeart/2018/2/layout/IconVerticalSolidList"/>
    <dgm:cxn modelId="{A34008F2-5936-480E-9DDF-F15BFBECEBC0}" type="presParOf" srcId="{B7006310-5BC1-43CA-B236-21216F4FF468}" destId="{669CB2BE-FBAD-4C70-B5C5-E6A77319F755}" srcOrd="0" destOrd="0" presId="urn:microsoft.com/office/officeart/2018/2/layout/IconVerticalSolidList"/>
    <dgm:cxn modelId="{A15FA62F-DC7C-4FE5-9EBE-020C59223863}" type="presParOf" srcId="{B7006310-5BC1-43CA-B236-21216F4FF468}" destId="{3AB5FBEE-5365-4145-990C-20BB5E86E061}" srcOrd="1" destOrd="0" presId="urn:microsoft.com/office/officeart/2018/2/layout/IconVerticalSolidList"/>
    <dgm:cxn modelId="{32AF4A5C-4BA5-4321-B489-57BABFF76895}" type="presParOf" srcId="{B7006310-5BC1-43CA-B236-21216F4FF468}" destId="{7CCC4BB8-CD96-4C4B-964C-03E1014FFAF7}" srcOrd="2" destOrd="0" presId="urn:microsoft.com/office/officeart/2018/2/layout/IconVerticalSolidList"/>
    <dgm:cxn modelId="{39364A86-FADA-447D-98D8-37DDB02EC14D}" type="presParOf" srcId="{B7006310-5BC1-43CA-B236-21216F4FF468}" destId="{4198C618-7667-4D96-B910-7958CD61FED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F3CDC5-6A1B-4C7A-8AB0-3CB9FCC468EF}" type="doc">
      <dgm:prSet loTypeId="urn:microsoft.com/office/officeart/2005/8/layout/vList6" loCatId="list" qsTypeId="urn:microsoft.com/office/officeart/2005/8/quickstyle/simple1" qsCatId="simple" csTypeId="urn:microsoft.com/office/officeart/2005/8/colors/accent2_2" csCatId="accent2" phldr="1"/>
      <dgm:spPr/>
      <dgm:t>
        <a:bodyPr/>
        <a:lstStyle/>
        <a:p>
          <a:endParaRPr lang="en-US"/>
        </a:p>
      </dgm:t>
    </dgm:pt>
    <dgm:pt modelId="{6DB309AB-846C-4318-8DA0-1C8DB2E7D81E}">
      <dgm:prSet phldrT="[Text]" custT="1"/>
      <dgm:spPr/>
      <dgm:t>
        <a:bodyPr/>
        <a:lstStyle/>
        <a:p>
          <a:r>
            <a:rPr lang="en-US" sz="1800" dirty="0">
              <a:latin typeface="Arial" panose="020B0604020202020204" pitchFamily="34" charset="0"/>
              <a:cs typeface="Arial" panose="020B0604020202020204" pitchFamily="34" charset="0"/>
            </a:rPr>
            <a:t>Evaluate Product Performance</a:t>
          </a:r>
        </a:p>
      </dgm:t>
    </dgm:pt>
    <dgm:pt modelId="{D19B0EF6-E6B8-4D27-864C-6B83A1F03BFC}" type="parTrans" cxnId="{72082C9C-3985-48E8-A7E5-BD019CAFD4D4}">
      <dgm:prSet/>
      <dgm:spPr/>
      <dgm:t>
        <a:bodyPr/>
        <a:lstStyle/>
        <a:p>
          <a:endParaRPr lang="en-US" sz="1400">
            <a:latin typeface="Arial" panose="020B0604020202020204" pitchFamily="34" charset="0"/>
            <a:cs typeface="Arial" panose="020B0604020202020204" pitchFamily="34" charset="0"/>
          </a:endParaRPr>
        </a:p>
      </dgm:t>
    </dgm:pt>
    <dgm:pt modelId="{37E4A24F-821D-42B3-9503-94C212E62C02}" type="sibTrans" cxnId="{72082C9C-3985-48E8-A7E5-BD019CAFD4D4}">
      <dgm:prSet/>
      <dgm:spPr/>
      <dgm:t>
        <a:bodyPr/>
        <a:lstStyle/>
        <a:p>
          <a:endParaRPr lang="en-US" sz="1400">
            <a:latin typeface="Arial" panose="020B0604020202020204" pitchFamily="34" charset="0"/>
            <a:cs typeface="Arial" panose="020B0604020202020204" pitchFamily="34" charset="0"/>
          </a:endParaRPr>
        </a:p>
      </dgm:t>
    </dgm:pt>
    <dgm:pt modelId="{34B8E766-049D-430F-9D1D-F5DC7A8A9564}">
      <dgm:prSet phldrT="[Text]" custT="1"/>
      <dgm:spPr/>
      <dgm:t>
        <a:bodyPr/>
        <a:lstStyle/>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Determine the cost structure for each product or service.</a:t>
          </a:r>
        </a:p>
      </dgm:t>
    </dgm:pt>
    <dgm:pt modelId="{A75E4F6E-0001-4F54-90DC-65C2614B7801}" type="parTrans" cxnId="{63AF4697-BE36-4592-B879-AE12A0051DCB}">
      <dgm:prSet/>
      <dgm:spPr/>
      <dgm:t>
        <a:bodyPr/>
        <a:lstStyle/>
        <a:p>
          <a:endParaRPr lang="en-US" sz="1400">
            <a:latin typeface="Arial" panose="020B0604020202020204" pitchFamily="34" charset="0"/>
            <a:cs typeface="Arial" panose="020B0604020202020204" pitchFamily="34" charset="0"/>
          </a:endParaRPr>
        </a:p>
      </dgm:t>
    </dgm:pt>
    <dgm:pt modelId="{69CE150A-885A-4484-8E26-A23FF8789909}" type="sibTrans" cxnId="{63AF4697-BE36-4592-B879-AE12A0051DCB}">
      <dgm:prSet/>
      <dgm:spPr/>
      <dgm:t>
        <a:bodyPr/>
        <a:lstStyle/>
        <a:p>
          <a:endParaRPr lang="en-US" sz="1400">
            <a:latin typeface="Arial" panose="020B0604020202020204" pitchFamily="34" charset="0"/>
            <a:cs typeface="Arial" panose="020B0604020202020204" pitchFamily="34" charset="0"/>
          </a:endParaRPr>
        </a:p>
      </dgm:t>
    </dgm:pt>
    <dgm:pt modelId="{AF9F6CD4-E7FE-4BDF-A0F6-D1144841FFFD}">
      <dgm:prSet phldrT="[Text]" custT="1"/>
      <dgm:spPr/>
      <dgm:t>
        <a:bodyPr/>
        <a:lstStyle/>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Analyze profit margins to ensure pricing strategies are aligned with business goals.</a:t>
          </a:r>
        </a:p>
      </dgm:t>
    </dgm:pt>
    <dgm:pt modelId="{6EE90623-4EB5-4526-B9E5-9D801A0972A6}" type="parTrans" cxnId="{71C57EAC-2B48-44AB-B1FD-23FB9342D084}">
      <dgm:prSet/>
      <dgm:spPr/>
      <dgm:t>
        <a:bodyPr/>
        <a:lstStyle/>
        <a:p>
          <a:endParaRPr lang="en-US" sz="1400">
            <a:latin typeface="Arial" panose="020B0604020202020204" pitchFamily="34" charset="0"/>
            <a:cs typeface="Arial" panose="020B0604020202020204" pitchFamily="34" charset="0"/>
          </a:endParaRPr>
        </a:p>
      </dgm:t>
    </dgm:pt>
    <dgm:pt modelId="{6A6A44CD-D632-4429-90EF-C9D5C5EFC1E5}" type="sibTrans" cxnId="{71C57EAC-2B48-44AB-B1FD-23FB9342D084}">
      <dgm:prSet/>
      <dgm:spPr/>
      <dgm:t>
        <a:bodyPr/>
        <a:lstStyle/>
        <a:p>
          <a:endParaRPr lang="en-US" sz="1400">
            <a:latin typeface="Arial" panose="020B0604020202020204" pitchFamily="34" charset="0"/>
            <a:cs typeface="Arial" panose="020B0604020202020204" pitchFamily="34" charset="0"/>
          </a:endParaRPr>
        </a:p>
      </dgm:t>
    </dgm:pt>
    <dgm:pt modelId="{8FD6F838-4BD3-4A35-84AB-74AC13CB91B4}">
      <dgm:prSet phldrT="[Text]" custT="1"/>
      <dgm:spPr/>
      <dgm:t>
        <a:bodyPr/>
        <a:lstStyle/>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Assess which products or services contribute most to revenue and profit</a:t>
          </a:r>
        </a:p>
      </dgm:t>
    </dgm:pt>
    <dgm:pt modelId="{F0212823-460F-44DE-B414-857FD6BEAD16}" type="parTrans" cxnId="{45C4C88B-78A7-4CC2-8D41-8AA251044650}">
      <dgm:prSet/>
      <dgm:spPr/>
      <dgm:t>
        <a:bodyPr/>
        <a:lstStyle/>
        <a:p>
          <a:endParaRPr lang="en-US" sz="1400">
            <a:latin typeface="Arial" panose="020B0604020202020204" pitchFamily="34" charset="0"/>
            <a:cs typeface="Arial" panose="020B0604020202020204" pitchFamily="34" charset="0"/>
          </a:endParaRPr>
        </a:p>
      </dgm:t>
    </dgm:pt>
    <dgm:pt modelId="{2FF157A2-08EA-4D83-9696-7B3A2D8AAAA5}" type="sibTrans" cxnId="{45C4C88B-78A7-4CC2-8D41-8AA251044650}">
      <dgm:prSet/>
      <dgm:spPr/>
      <dgm:t>
        <a:bodyPr/>
        <a:lstStyle/>
        <a:p>
          <a:endParaRPr lang="en-US" sz="1400">
            <a:latin typeface="Arial" panose="020B0604020202020204" pitchFamily="34" charset="0"/>
            <a:cs typeface="Arial" panose="020B0604020202020204" pitchFamily="34" charset="0"/>
          </a:endParaRPr>
        </a:p>
      </dgm:t>
    </dgm:pt>
    <dgm:pt modelId="{8A19DC0C-5EAE-4F83-B79D-469B1F08190F}">
      <dgm:prSet phldrT="[Text]" custT="1"/>
      <dgm:spPr/>
      <dgm:t>
        <a:bodyPr/>
        <a:lstStyle/>
        <a:p>
          <a:r>
            <a:rPr lang="en-US" sz="1800">
              <a:latin typeface="Arial" panose="020B0604020202020204" pitchFamily="34" charset="0"/>
              <a:cs typeface="Arial" panose="020B0604020202020204" pitchFamily="34" charset="0"/>
            </a:rPr>
            <a:t>Understand Customer Profiles</a:t>
          </a:r>
        </a:p>
      </dgm:t>
    </dgm:pt>
    <dgm:pt modelId="{E785CDF6-3ABC-4572-BA72-ABAE576A9C33}" type="sibTrans" cxnId="{34F51FDD-67FE-46A3-A9D4-5A26BF650E85}">
      <dgm:prSet/>
      <dgm:spPr/>
      <dgm:t>
        <a:bodyPr/>
        <a:lstStyle/>
        <a:p>
          <a:endParaRPr lang="en-US" sz="1400">
            <a:latin typeface="Arial" panose="020B0604020202020204" pitchFamily="34" charset="0"/>
            <a:cs typeface="Arial" panose="020B0604020202020204" pitchFamily="34" charset="0"/>
          </a:endParaRPr>
        </a:p>
      </dgm:t>
    </dgm:pt>
    <dgm:pt modelId="{25C6C300-A83B-4D90-9302-751A4315A2B1}" type="parTrans" cxnId="{34F51FDD-67FE-46A3-A9D4-5A26BF650E85}">
      <dgm:prSet/>
      <dgm:spPr/>
      <dgm:t>
        <a:bodyPr/>
        <a:lstStyle/>
        <a:p>
          <a:endParaRPr lang="en-US" sz="1400">
            <a:latin typeface="Arial" panose="020B0604020202020204" pitchFamily="34" charset="0"/>
            <a:cs typeface="Arial" panose="020B0604020202020204" pitchFamily="34" charset="0"/>
          </a:endParaRPr>
        </a:p>
      </dgm:t>
    </dgm:pt>
    <dgm:pt modelId="{57C283D9-6BD2-4340-893C-9BDB0EE07C5D}">
      <dgm:prSet phldrT="[Text]" custT="1"/>
      <dgm:spPr/>
      <dgm:t>
        <a:bodyPr/>
        <a:lstStyle/>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Identify and segment the different types of customers.</a:t>
          </a:r>
        </a:p>
      </dgm:t>
    </dgm:pt>
    <dgm:pt modelId="{B8BB7AEA-7A03-4373-81BE-6E7CBE39C687}" type="sibTrans" cxnId="{5A13882A-FA78-426B-BEA0-8BD7E852E457}">
      <dgm:prSet/>
      <dgm:spPr/>
      <dgm:t>
        <a:bodyPr/>
        <a:lstStyle/>
        <a:p>
          <a:endParaRPr lang="en-US" sz="1400">
            <a:latin typeface="Arial" panose="020B0604020202020204" pitchFamily="34" charset="0"/>
            <a:cs typeface="Arial" panose="020B0604020202020204" pitchFamily="34" charset="0"/>
          </a:endParaRPr>
        </a:p>
      </dgm:t>
    </dgm:pt>
    <dgm:pt modelId="{2B8B8A79-EC6C-4D9E-9FAD-2B4B7B7AB935}" type="parTrans" cxnId="{5A13882A-FA78-426B-BEA0-8BD7E852E457}">
      <dgm:prSet/>
      <dgm:spPr/>
      <dgm:t>
        <a:bodyPr/>
        <a:lstStyle/>
        <a:p>
          <a:endParaRPr lang="en-US" sz="1400">
            <a:latin typeface="Arial" panose="020B0604020202020204" pitchFamily="34" charset="0"/>
            <a:cs typeface="Arial" panose="020B0604020202020204" pitchFamily="34" charset="0"/>
          </a:endParaRPr>
        </a:p>
      </dgm:t>
    </dgm:pt>
    <dgm:pt modelId="{3FD304F5-4708-4A01-902C-5C0272FE7381}">
      <dgm:prSet phldrT="[Text]" custT="1"/>
      <dgm:spPr/>
      <dgm:t>
        <a:bodyPr/>
        <a:lstStyle/>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Suggest targeted marketing strategies or product enhancements to better serve customer needs.</a:t>
          </a:r>
        </a:p>
      </dgm:t>
    </dgm:pt>
    <dgm:pt modelId="{95EC61A1-0072-42BD-B740-572A2BDFF956}" type="sibTrans" cxnId="{6126DD73-27D9-40C2-9B0A-C6925149B584}">
      <dgm:prSet/>
      <dgm:spPr/>
      <dgm:t>
        <a:bodyPr/>
        <a:lstStyle/>
        <a:p>
          <a:endParaRPr lang="en-US" sz="1400">
            <a:latin typeface="Arial" panose="020B0604020202020204" pitchFamily="34" charset="0"/>
            <a:cs typeface="Arial" panose="020B0604020202020204" pitchFamily="34" charset="0"/>
          </a:endParaRPr>
        </a:p>
      </dgm:t>
    </dgm:pt>
    <dgm:pt modelId="{EB39D3F5-5435-42FF-83FF-9745E7ECEAB9}" type="parTrans" cxnId="{6126DD73-27D9-40C2-9B0A-C6925149B584}">
      <dgm:prSet/>
      <dgm:spPr/>
      <dgm:t>
        <a:bodyPr/>
        <a:lstStyle/>
        <a:p>
          <a:endParaRPr lang="en-US" sz="1400">
            <a:latin typeface="Arial" panose="020B0604020202020204" pitchFamily="34" charset="0"/>
            <a:cs typeface="Arial" panose="020B0604020202020204" pitchFamily="34" charset="0"/>
          </a:endParaRPr>
        </a:p>
      </dgm:t>
    </dgm:pt>
    <dgm:pt modelId="{BB60118B-4EDF-477D-8D58-F1EE23ED0626}">
      <dgm:prSet phldrT="[Text]" custT="1"/>
      <dgm:spPr/>
      <dgm:t>
        <a:bodyPr/>
        <a:lstStyle/>
        <a:p>
          <a:pPr>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dgm:t>
    </dgm:pt>
    <dgm:pt modelId="{EEA6B7C4-FFFB-4314-B566-8F81470B29CE}" type="parTrans" cxnId="{A00ABE6D-8FBE-4343-8C63-A94C71622E62}">
      <dgm:prSet/>
      <dgm:spPr/>
      <dgm:t>
        <a:bodyPr/>
        <a:lstStyle/>
        <a:p>
          <a:endParaRPr lang="en-US"/>
        </a:p>
      </dgm:t>
    </dgm:pt>
    <dgm:pt modelId="{17E1FC2A-9B26-4A92-B1CD-58F37A9D5957}" type="sibTrans" cxnId="{A00ABE6D-8FBE-4343-8C63-A94C71622E62}">
      <dgm:prSet/>
      <dgm:spPr/>
      <dgm:t>
        <a:bodyPr/>
        <a:lstStyle/>
        <a:p>
          <a:endParaRPr lang="en-US"/>
        </a:p>
      </dgm:t>
    </dgm:pt>
    <dgm:pt modelId="{2FC560C8-634A-4236-A704-C49373D4CADC}">
      <dgm:prSet phldrT="[Text]" custT="1"/>
      <dgm:spPr/>
      <dgm:t>
        <a:bodyPr/>
        <a:lstStyle/>
        <a:p>
          <a:pPr>
            <a:buFont typeface="Wingdings" panose="05000000000000000000" pitchFamily="2" charset="2"/>
            <a:buChar char="Ø"/>
          </a:pPr>
          <a:endParaRPr lang="en-US" sz="1400" dirty="0">
            <a:latin typeface="Arial" panose="020B0604020202020204" pitchFamily="34" charset="0"/>
            <a:cs typeface="Arial" panose="020B0604020202020204" pitchFamily="34" charset="0"/>
          </a:endParaRPr>
        </a:p>
      </dgm:t>
    </dgm:pt>
    <dgm:pt modelId="{824D5F29-9B1B-4742-A397-06AE8E3CE8A0}" type="parTrans" cxnId="{152175A2-23F1-4FC8-93F9-13E2F5277EF0}">
      <dgm:prSet/>
      <dgm:spPr/>
      <dgm:t>
        <a:bodyPr/>
        <a:lstStyle/>
        <a:p>
          <a:endParaRPr lang="en-US"/>
        </a:p>
      </dgm:t>
    </dgm:pt>
    <dgm:pt modelId="{3B2968BF-5C26-4CF7-ADE1-B16FBB3DCA7C}" type="sibTrans" cxnId="{152175A2-23F1-4FC8-93F9-13E2F5277EF0}">
      <dgm:prSet/>
      <dgm:spPr/>
      <dgm:t>
        <a:bodyPr/>
        <a:lstStyle/>
        <a:p>
          <a:endParaRPr lang="en-US"/>
        </a:p>
      </dgm:t>
    </dgm:pt>
    <dgm:pt modelId="{C6B8F437-A6B1-4037-84F5-793F0862E543}">
      <dgm:prSet phldrT="[Text]" custT="1"/>
      <dgm:spPr/>
      <dgm:t>
        <a:bodyPr/>
        <a:lstStyle/>
        <a:p>
          <a:pPr>
            <a:buFont typeface="Wingdings" panose="05000000000000000000" pitchFamily="2" charset="2"/>
            <a:buChar char="Ø"/>
          </a:pPr>
          <a:r>
            <a:rPr lang="en-US" sz="1400" dirty="0">
              <a:latin typeface="Arial" panose="020B0604020202020204" pitchFamily="34" charset="0"/>
              <a:cs typeface="Arial" panose="020B0604020202020204" pitchFamily="34" charset="0"/>
            </a:rPr>
            <a:t>Determine their needs, preferences, and purchasing behaviors.</a:t>
          </a:r>
        </a:p>
      </dgm:t>
    </dgm:pt>
    <dgm:pt modelId="{0A19BFF5-E0F6-4CD9-A665-167A550AD7AE}" type="parTrans" cxnId="{F4DD7E8B-8467-4720-AD80-8217C2DCBAC4}">
      <dgm:prSet/>
      <dgm:spPr/>
      <dgm:t>
        <a:bodyPr/>
        <a:lstStyle/>
        <a:p>
          <a:endParaRPr lang="en-US"/>
        </a:p>
      </dgm:t>
    </dgm:pt>
    <dgm:pt modelId="{99DA72A4-48A2-4FEA-92B3-3619EBD1B3BB}" type="sibTrans" cxnId="{F4DD7E8B-8467-4720-AD80-8217C2DCBAC4}">
      <dgm:prSet/>
      <dgm:spPr/>
      <dgm:t>
        <a:bodyPr/>
        <a:lstStyle/>
        <a:p>
          <a:endParaRPr lang="en-US"/>
        </a:p>
      </dgm:t>
    </dgm:pt>
    <dgm:pt modelId="{36488A3B-30BA-4413-9821-5929061C133F}" type="pres">
      <dgm:prSet presAssocID="{C9F3CDC5-6A1B-4C7A-8AB0-3CB9FCC468EF}" presName="Name0" presStyleCnt="0">
        <dgm:presLayoutVars>
          <dgm:dir/>
          <dgm:animLvl val="lvl"/>
          <dgm:resizeHandles/>
        </dgm:presLayoutVars>
      </dgm:prSet>
      <dgm:spPr/>
    </dgm:pt>
    <dgm:pt modelId="{4D441320-771E-4EED-BE2F-3EE52AED0F6A}" type="pres">
      <dgm:prSet presAssocID="{6DB309AB-846C-4318-8DA0-1C8DB2E7D81E}" presName="linNode" presStyleCnt="0"/>
      <dgm:spPr/>
    </dgm:pt>
    <dgm:pt modelId="{F7E80D4D-380B-4C7B-83F4-A8E14A2A334D}" type="pres">
      <dgm:prSet presAssocID="{6DB309AB-846C-4318-8DA0-1C8DB2E7D81E}" presName="parentShp" presStyleLbl="node1" presStyleIdx="0" presStyleCnt="2" custScaleX="72449" custScaleY="135645" custLinFactNeighborX="1545" custLinFactNeighborY="5416">
        <dgm:presLayoutVars>
          <dgm:bulletEnabled val="1"/>
        </dgm:presLayoutVars>
      </dgm:prSet>
      <dgm:spPr/>
    </dgm:pt>
    <dgm:pt modelId="{5709E907-79B2-4581-87E0-32179989C40D}" type="pres">
      <dgm:prSet presAssocID="{6DB309AB-846C-4318-8DA0-1C8DB2E7D81E}" presName="childShp" presStyleLbl="bgAccFollowNode1" presStyleIdx="0" presStyleCnt="2" custScaleX="121642" custScaleY="143709" custLinFactNeighborX="2549" custLinFactNeighborY="6770">
        <dgm:presLayoutVars>
          <dgm:bulletEnabled val="1"/>
        </dgm:presLayoutVars>
      </dgm:prSet>
      <dgm:spPr/>
    </dgm:pt>
    <dgm:pt modelId="{1636B521-94B5-4529-ACB3-33C2E4ED96A8}" type="pres">
      <dgm:prSet presAssocID="{37E4A24F-821D-42B3-9503-94C212E62C02}" presName="spacing" presStyleCnt="0"/>
      <dgm:spPr/>
    </dgm:pt>
    <dgm:pt modelId="{F9DD3E47-184D-418B-81B0-B8C929BF539C}" type="pres">
      <dgm:prSet presAssocID="{8A19DC0C-5EAE-4F83-B79D-469B1F08190F}" presName="linNode" presStyleCnt="0"/>
      <dgm:spPr/>
    </dgm:pt>
    <dgm:pt modelId="{FCF4D704-D065-4CA8-AA6E-CCD54A206701}" type="pres">
      <dgm:prSet presAssocID="{8A19DC0C-5EAE-4F83-B79D-469B1F08190F}" presName="parentShp" presStyleLbl="node1" presStyleIdx="1" presStyleCnt="2" custScaleX="71176" custScaleY="147986" custLinFactNeighborX="1543" custLinFactNeighborY="185">
        <dgm:presLayoutVars>
          <dgm:bulletEnabled val="1"/>
        </dgm:presLayoutVars>
      </dgm:prSet>
      <dgm:spPr/>
    </dgm:pt>
    <dgm:pt modelId="{0ECEB4F7-929D-4D08-9907-9DAC7742EC01}" type="pres">
      <dgm:prSet presAssocID="{8A19DC0C-5EAE-4F83-B79D-469B1F08190F}" presName="childShp" presStyleLbl="bgAccFollowNode1" presStyleIdx="1" presStyleCnt="2" custScaleX="123109" custScaleY="148057" custLinFactNeighborX="2085" custLinFactNeighborY="150">
        <dgm:presLayoutVars>
          <dgm:bulletEnabled val="1"/>
        </dgm:presLayoutVars>
      </dgm:prSet>
      <dgm:spPr/>
    </dgm:pt>
  </dgm:ptLst>
  <dgm:cxnLst>
    <dgm:cxn modelId="{C005B124-4D23-4CE4-9FF2-B8C65C3A276C}" type="presOf" srcId="{57C283D9-6BD2-4340-893C-9BDB0EE07C5D}" destId="{0ECEB4F7-929D-4D08-9907-9DAC7742EC01}" srcOrd="0" destOrd="1" presId="urn:microsoft.com/office/officeart/2005/8/layout/vList6"/>
    <dgm:cxn modelId="{DBE52528-42B9-46DA-AEA7-0F2839B26782}" type="presOf" srcId="{BB60118B-4EDF-477D-8D58-F1EE23ED0626}" destId="{5709E907-79B2-4581-87E0-32179989C40D}" srcOrd="0" destOrd="0" presId="urn:microsoft.com/office/officeart/2005/8/layout/vList6"/>
    <dgm:cxn modelId="{5A13882A-FA78-426B-BEA0-8BD7E852E457}" srcId="{8A19DC0C-5EAE-4F83-B79D-469B1F08190F}" destId="{57C283D9-6BD2-4340-893C-9BDB0EE07C5D}" srcOrd="1" destOrd="0" parTransId="{2B8B8A79-EC6C-4D9E-9FAD-2B4B7B7AB935}" sibTransId="{B8BB7AEA-7A03-4373-81BE-6E7CBE39C687}"/>
    <dgm:cxn modelId="{790FD35E-F2A0-4DAA-A7F3-A195AC947CA4}" type="presOf" srcId="{8A19DC0C-5EAE-4F83-B79D-469B1F08190F}" destId="{FCF4D704-D065-4CA8-AA6E-CCD54A206701}" srcOrd="0" destOrd="0" presId="urn:microsoft.com/office/officeart/2005/8/layout/vList6"/>
    <dgm:cxn modelId="{F7C14669-A19C-454A-B2A2-0404985E81E3}" type="presOf" srcId="{8FD6F838-4BD3-4A35-84AB-74AC13CB91B4}" destId="{5709E907-79B2-4581-87E0-32179989C40D}" srcOrd="0" destOrd="3" presId="urn:microsoft.com/office/officeart/2005/8/layout/vList6"/>
    <dgm:cxn modelId="{A00ABE6D-8FBE-4343-8C63-A94C71622E62}" srcId="{6DB309AB-846C-4318-8DA0-1C8DB2E7D81E}" destId="{BB60118B-4EDF-477D-8D58-F1EE23ED0626}" srcOrd="0" destOrd="0" parTransId="{EEA6B7C4-FFFB-4314-B566-8F81470B29CE}" sibTransId="{17E1FC2A-9B26-4A92-B1CD-58F37A9D5957}"/>
    <dgm:cxn modelId="{6126DD73-27D9-40C2-9B0A-C6925149B584}" srcId="{8A19DC0C-5EAE-4F83-B79D-469B1F08190F}" destId="{3FD304F5-4708-4A01-902C-5C0272FE7381}" srcOrd="3" destOrd="0" parTransId="{EB39D3F5-5435-42FF-83FF-9745E7ECEAB9}" sibTransId="{95EC61A1-0072-42BD-B740-572A2BDFF956}"/>
    <dgm:cxn modelId="{80A46556-CDF5-40D8-8230-12BBA5AE5C64}" type="presOf" srcId="{3FD304F5-4708-4A01-902C-5C0272FE7381}" destId="{0ECEB4F7-929D-4D08-9907-9DAC7742EC01}" srcOrd="0" destOrd="3" presId="urn:microsoft.com/office/officeart/2005/8/layout/vList6"/>
    <dgm:cxn modelId="{F0772680-1B99-49C2-BD5D-F92C7C40FFEC}" type="presOf" srcId="{C9F3CDC5-6A1B-4C7A-8AB0-3CB9FCC468EF}" destId="{36488A3B-30BA-4413-9821-5929061C133F}" srcOrd="0" destOrd="0" presId="urn:microsoft.com/office/officeart/2005/8/layout/vList6"/>
    <dgm:cxn modelId="{F4DD7E8B-8467-4720-AD80-8217C2DCBAC4}" srcId="{8A19DC0C-5EAE-4F83-B79D-469B1F08190F}" destId="{C6B8F437-A6B1-4037-84F5-793F0862E543}" srcOrd="2" destOrd="0" parTransId="{0A19BFF5-E0F6-4CD9-A665-167A550AD7AE}" sibTransId="{99DA72A4-48A2-4FEA-92B3-3619EBD1B3BB}"/>
    <dgm:cxn modelId="{45C4C88B-78A7-4CC2-8D41-8AA251044650}" srcId="{6DB309AB-846C-4318-8DA0-1C8DB2E7D81E}" destId="{8FD6F838-4BD3-4A35-84AB-74AC13CB91B4}" srcOrd="3" destOrd="0" parTransId="{F0212823-460F-44DE-B414-857FD6BEAD16}" sibTransId="{2FF157A2-08EA-4D83-9696-7B3A2D8AAAA5}"/>
    <dgm:cxn modelId="{63AF4697-BE36-4592-B879-AE12A0051DCB}" srcId="{6DB309AB-846C-4318-8DA0-1C8DB2E7D81E}" destId="{34B8E766-049D-430F-9D1D-F5DC7A8A9564}" srcOrd="1" destOrd="0" parTransId="{A75E4F6E-0001-4F54-90DC-65C2614B7801}" sibTransId="{69CE150A-885A-4484-8E26-A23FF8789909}"/>
    <dgm:cxn modelId="{72082C9C-3985-48E8-A7E5-BD019CAFD4D4}" srcId="{C9F3CDC5-6A1B-4C7A-8AB0-3CB9FCC468EF}" destId="{6DB309AB-846C-4318-8DA0-1C8DB2E7D81E}" srcOrd="0" destOrd="0" parTransId="{D19B0EF6-E6B8-4D27-864C-6B83A1F03BFC}" sibTransId="{37E4A24F-821D-42B3-9503-94C212E62C02}"/>
    <dgm:cxn modelId="{1C94429F-3C5E-4668-A77E-3C8A2BB26960}" type="presOf" srcId="{C6B8F437-A6B1-4037-84F5-793F0862E543}" destId="{0ECEB4F7-929D-4D08-9907-9DAC7742EC01}" srcOrd="0" destOrd="2" presId="urn:microsoft.com/office/officeart/2005/8/layout/vList6"/>
    <dgm:cxn modelId="{152175A2-23F1-4FC8-93F9-13E2F5277EF0}" srcId="{8A19DC0C-5EAE-4F83-B79D-469B1F08190F}" destId="{2FC560C8-634A-4236-A704-C49373D4CADC}" srcOrd="0" destOrd="0" parTransId="{824D5F29-9B1B-4742-A397-06AE8E3CE8A0}" sibTransId="{3B2968BF-5C26-4CF7-ADE1-B16FBB3DCA7C}"/>
    <dgm:cxn modelId="{71C57EAC-2B48-44AB-B1FD-23FB9342D084}" srcId="{6DB309AB-846C-4318-8DA0-1C8DB2E7D81E}" destId="{AF9F6CD4-E7FE-4BDF-A0F6-D1144841FFFD}" srcOrd="2" destOrd="0" parTransId="{6EE90623-4EB5-4526-B9E5-9D801A0972A6}" sibTransId="{6A6A44CD-D632-4429-90EF-C9D5C5EFC1E5}"/>
    <dgm:cxn modelId="{F71D75CE-2367-4AB6-93D8-7B9239C7E85A}" type="presOf" srcId="{34B8E766-049D-430F-9D1D-F5DC7A8A9564}" destId="{5709E907-79B2-4581-87E0-32179989C40D}" srcOrd="0" destOrd="1" presId="urn:microsoft.com/office/officeart/2005/8/layout/vList6"/>
    <dgm:cxn modelId="{977EB9D7-F6D6-4D13-89BD-E207BDABD9BD}" type="presOf" srcId="{AF9F6CD4-E7FE-4BDF-A0F6-D1144841FFFD}" destId="{5709E907-79B2-4581-87E0-32179989C40D}" srcOrd="0" destOrd="2" presId="urn:microsoft.com/office/officeart/2005/8/layout/vList6"/>
    <dgm:cxn modelId="{34F51FDD-67FE-46A3-A9D4-5A26BF650E85}" srcId="{C9F3CDC5-6A1B-4C7A-8AB0-3CB9FCC468EF}" destId="{8A19DC0C-5EAE-4F83-B79D-469B1F08190F}" srcOrd="1" destOrd="0" parTransId="{25C6C300-A83B-4D90-9302-751A4315A2B1}" sibTransId="{E785CDF6-3ABC-4572-BA72-ABAE576A9C33}"/>
    <dgm:cxn modelId="{6F9674E9-1094-4BA2-96BB-FB2862E30406}" type="presOf" srcId="{6DB309AB-846C-4318-8DA0-1C8DB2E7D81E}" destId="{F7E80D4D-380B-4C7B-83F4-A8E14A2A334D}" srcOrd="0" destOrd="0" presId="urn:microsoft.com/office/officeart/2005/8/layout/vList6"/>
    <dgm:cxn modelId="{23CD5EEA-8A5D-4FA5-A48C-74D273EC1555}" type="presOf" srcId="{2FC560C8-634A-4236-A704-C49373D4CADC}" destId="{0ECEB4F7-929D-4D08-9907-9DAC7742EC01}" srcOrd="0" destOrd="0" presId="urn:microsoft.com/office/officeart/2005/8/layout/vList6"/>
    <dgm:cxn modelId="{72E503DA-32FC-4AF0-80DB-61121B42287D}" type="presParOf" srcId="{36488A3B-30BA-4413-9821-5929061C133F}" destId="{4D441320-771E-4EED-BE2F-3EE52AED0F6A}" srcOrd="0" destOrd="0" presId="urn:microsoft.com/office/officeart/2005/8/layout/vList6"/>
    <dgm:cxn modelId="{24D6E98F-D55D-4C7F-8307-BC6A904A55DA}" type="presParOf" srcId="{4D441320-771E-4EED-BE2F-3EE52AED0F6A}" destId="{F7E80D4D-380B-4C7B-83F4-A8E14A2A334D}" srcOrd="0" destOrd="0" presId="urn:microsoft.com/office/officeart/2005/8/layout/vList6"/>
    <dgm:cxn modelId="{28027A89-3BE2-42AB-A5AB-E30E6677EBF7}" type="presParOf" srcId="{4D441320-771E-4EED-BE2F-3EE52AED0F6A}" destId="{5709E907-79B2-4581-87E0-32179989C40D}" srcOrd="1" destOrd="0" presId="urn:microsoft.com/office/officeart/2005/8/layout/vList6"/>
    <dgm:cxn modelId="{61F4AFE5-BE2E-4FC7-BFE8-80044676705D}" type="presParOf" srcId="{36488A3B-30BA-4413-9821-5929061C133F}" destId="{1636B521-94B5-4529-ACB3-33C2E4ED96A8}" srcOrd="1" destOrd="0" presId="urn:microsoft.com/office/officeart/2005/8/layout/vList6"/>
    <dgm:cxn modelId="{263AC20A-1047-4473-84ED-38C339D1B104}" type="presParOf" srcId="{36488A3B-30BA-4413-9821-5929061C133F}" destId="{F9DD3E47-184D-418B-81B0-B8C929BF539C}" srcOrd="2" destOrd="0" presId="urn:microsoft.com/office/officeart/2005/8/layout/vList6"/>
    <dgm:cxn modelId="{19EF4F7A-B143-4CD0-A6CB-123810A1A3C5}" type="presParOf" srcId="{F9DD3E47-184D-418B-81B0-B8C929BF539C}" destId="{FCF4D704-D065-4CA8-AA6E-CCD54A206701}" srcOrd="0" destOrd="0" presId="urn:microsoft.com/office/officeart/2005/8/layout/vList6"/>
    <dgm:cxn modelId="{3DDB7898-7328-4200-A980-6AA6E75407AE}" type="presParOf" srcId="{F9DD3E47-184D-418B-81B0-B8C929BF539C}" destId="{0ECEB4F7-929D-4D08-9907-9DAC7742EC0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1E885A-62A4-4528-B6A8-BE2FB15CE16B}" type="doc">
      <dgm:prSet loTypeId="urn:microsoft.com/office/officeart/2005/8/layout/chevron2" loCatId="list" qsTypeId="urn:microsoft.com/office/officeart/2005/8/quickstyle/simple1" qsCatId="simple" csTypeId="urn:microsoft.com/office/officeart/2005/8/colors/accent2_2" csCatId="accent2" phldr="1"/>
      <dgm:spPr/>
      <dgm:t>
        <a:bodyPr/>
        <a:lstStyle/>
        <a:p>
          <a:endParaRPr lang="en-US"/>
        </a:p>
      </dgm:t>
    </dgm:pt>
    <dgm:pt modelId="{F5CCDB72-FBD6-4FCA-B151-5720049B9A4D}">
      <dgm:prSet phldrT="[Text]"/>
      <dgm:spPr/>
      <dgm:t>
        <a:bodyPr/>
        <a:lstStyle/>
        <a:p>
          <a:r>
            <a:rPr lang="en-US" b="1"/>
            <a:t>Customer Segmentation and Behavior</a:t>
          </a:r>
          <a:endParaRPr lang="en-US"/>
        </a:p>
      </dgm:t>
    </dgm:pt>
    <dgm:pt modelId="{F4F87BE8-BEB4-48AC-A023-7B2B9077DE85}" type="parTrans" cxnId="{50FC0B6C-1107-4148-9549-F3B716BB408E}">
      <dgm:prSet/>
      <dgm:spPr/>
      <dgm:t>
        <a:bodyPr/>
        <a:lstStyle/>
        <a:p>
          <a:endParaRPr lang="en-US"/>
        </a:p>
      </dgm:t>
    </dgm:pt>
    <dgm:pt modelId="{732D1342-3441-4F52-AB4F-57DAF33A2E9D}" type="sibTrans" cxnId="{50FC0B6C-1107-4148-9549-F3B716BB408E}">
      <dgm:prSet/>
      <dgm:spPr/>
      <dgm:t>
        <a:bodyPr/>
        <a:lstStyle/>
        <a:p>
          <a:endParaRPr lang="en-US"/>
        </a:p>
      </dgm:t>
    </dgm:pt>
    <dgm:pt modelId="{B2AE1B44-90E4-455E-85AD-A24514B16EF8}">
      <dgm:prSet phldrT="[Text]" custT="1"/>
      <dgm:spPr/>
      <dgm:t>
        <a:bodyPr/>
        <a:lstStyle/>
        <a:p>
          <a:pPr algn="just">
            <a:buSzPts val="1000"/>
            <a:buFont typeface="Symbol" panose="05050102010706020507" pitchFamily="18" charset="2"/>
            <a:buChar char=""/>
          </a:pPr>
          <a:r>
            <a:rPr lang="en-US" sz="1200" dirty="0">
              <a:latin typeface="Arial" panose="020B0604020202020204" pitchFamily="34" charset="0"/>
              <a:cs typeface="Arial" panose="020B0604020202020204" pitchFamily="34" charset="0"/>
            </a:rPr>
            <a:t>Determine which customers are linked to specific product categories and subcategories.</a:t>
          </a:r>
        </a:p>
      </dgm:t>
    </dgm:pt>
    <dgm:pt modelId="{E831D547-BFB2-40F2-AD30-91D97155E789}" type="parTrans" cxnId="{650A8244-6780-48AB-ADFB-5F906C70F7FF}">
      <dgm:prSet/>
      <dgm:spPr/>
      <dgm:t>
        <a:bodyPr/>
        <a:lstStyle/>
        <a:p>
          <a:endParaRPr lang="en-US"/>
        </a:p>
      </dgm:t>
    </dgm:pt>
    <dgm:pt modelId="{392A4D75-CDA4-4CAA-BD15-8FF7E2A4ECB2}" type="sibTrans" cxnId="{650A8244-6780-48AB-ADFB-5F906C70F7FF}">
      <dgm:prSet/>
      <dgm:spPr/>
      <dgm:t>
        <a:bodyPr/>
        <a:lstStyle/>
        <a:p>
          <a:endParaRPr lang="en-US"/>
        </a:p>
      </dgm:t>
    </dgm:pt>
    <dgm:pt modelId="{0093E657-0A7F-4C72-8870-2133AEA00069}">
      <dgm:prSet phldrT="[Text]" custT="1"/>
      <dgm:spPr/>
      <dgm:t>
        <a:bodyPr/>
        <a:lstStyle/>
        <a:p>
          <a:pPr algn="just">
            <a:buSzPts val="1000"/>
            <a:buFont typeface="Symbol" panose="05050102010706020507" pitchFamily="18" charset="2"/>
            <a:buChar char=""/>
          </a:pPr>
          <a:r>
            <a:rPr lang="en-US" sz="1200" dirty="0">
              <a:latin typeface="Arial" panose="020B0604020202020204" pitchFamily="34" charset="0"/>
              <a:cs typeface="Arial" panose="020B0604020202020204" pitchFamily="34" charset="0"/>
            </a:rPr>
            <a:t>Recognize whether customers in different categories have unique needs and preferences and align product offerings accordingly.</a:t>
          </a:r>
        </a:p>
      </dgm:t>
    </dgm:pt>
    <dgm:pt modelId="{A159F15F-7928-497B-A189-630065D64927}" type="parTrans" cxnId="{74513114-762C-466A-94A9-96DAB739A5B9}">
      <dgm:prSet/>
      <dgm:spPr/>
      <dgm:t>
        <a:bodyPr/>
        <a:lstStyle/>
        <a:p>
          <a:endParaRPr lang="en-US"/>
        </a:p>
      </dgm:t>
    </dgm:pt>
    <dgm:pt modelId="{E3D2D316-0154-43EF-B28D-C60EA724C875}" type="sibTrans" cxnId="{74513114-762C-466A-94A9-96DAB739A5B9}">
      <dgm:prSet/>
      <dgm:spPr/>
      <dgm:t>
        <a:bodyPr/>
        <a:lstStyle/>
        <a:p>
          <a:endParaRPr lang="en-US"/>
        </a:p>
      </dgm:t>
    </dgm:pt>
    <dgm:pt modelId="{418E1742-A2FE-44F9-AC4A-11B3EFD44480}">
      <dgm:prSet phldrT="[Text]"/>
      <dgm:spPr/>
      <dgm:t>
        <a:bodyPr/>
        <a:lstStyle/>
        <a:p>
          <a:r>
            <a:rPr lang="en-US" b="1"/>
            <a:t>Revenue Analysis</a:t>
          </a:r>
          <a:endParaRPr lang="en-US"/>
        </a:p>
      </dgm:t>
    </dgm:pt>
    <dgm:pt modelId="{4FF96AE8-85E1-47B2-AEE3-3C28C4D7F3C2}" type="parTrans" cxnId="{358F06EE-31F7-4C81-88B1-F3FECEAF5F88}">
      <dgm:prSet/>
      <dgm:spPr/>
      <dgm:t>
        <a:bodyPr/>
        <a:lstStyle/>
        <a:p>
          <a:endParaRPr lang="en-US"/>
        </a:p>
      </dgm:t>
    </dgm:pt>
    <dgm:pt modelId="{3219A887-9691-419A-8F1C-B69550AAC303}" type="sibTrans" cxnId="{358F06EE-31F7-4C81-88B1-F3FECEAF5F88}">
      <dgm:prSet/>
      <dgm:spPr/>
      <dgm:t>
        <a:bodyPr/>
        <a:lstStyle/>
        <a:p>
          <a:endParaRPr lang="en-US"/>
        </a:p>
      </dgm:t>
    </dgm:pt>
    <dgm:pt modelId="{20B2B31D-4AD4-4840-A0F9-B30343D6AD3F}">
      <dgm:prSet phldrT="[Text]" custT="1"/>
      <dgm:spPr/>
      <dgm:t>
        <a:bodyPr/>
        <a:lstStyle/>
        <a:p>
          <a:pPr algn="just">
            <a:buSzPts val="1000"/>
            <a:buFont typeface="Symbol" panose="05050102010706020507" pitchFamily="18" charset="2"/>
            <a:buChar char=""/>
          </a:pPr>
          <a:r>
            <a:rPr lang="en-US" sz="1200">
              <a:latin typeface="Arial" panose="020B0604020202020204" pitchFamily="34" charset="0"/>
              <a:cs typeface="Arial" panose="020B0604020202020204" pitchFamily="34" charset="0"/>
            </a:rPr>
            <a:t>Examine how each product category and subcategory contributes to overall revenue. Which ones are the top performers?</a:t>
          </a:r>
        </a:p>
      </dgm:t>
    </dgm:pt>
    <dgm:pt modelId="{D98B94E8-2795-4D55-A7B2-D71407E04795}" type="parTrans" cxnId="{A45A9331-B4D7-41A7-A8A4-9C582A2F4F23}">
      <dgm:prSet/>
      <dgm:spPr/>
      <dgm:t>
        <a:bodyPr/>
        <a:lstStyle/>
        <a:p>
          <a:endParaRPr lang="en-US"/>
        </a:p>
      </dgm:t>
    </dgm:pt>
    <dgm:pt modelId="{0919A39C-44F3-44B5-B653-F0B5EE7A900B}" type="sibTrans" cxnId="{A45A9331-B4D7-41A7-A8A4-9C582A2F4F23}">
      <dgm:prSet/>
      <dgm:spPr/>
      <dgm:t>
        <a:bodyPr/>
        <a:lstStyle/>
        <a:p>
          <a:endParaRPr lang="en-US"/>
        </a:p>
      </dgm:t>
    </dgm:pt>
    <dgm:pt modelId="{F6F0A1B9-5096-4E33-B0CA-7DCD8EF47CF4}">
      <dgm:prSet phldrT="[Text]" custT="1"/>
      <dgm:spPr/>
      <dgm:t>
        <a:bodyPr/>
        <a:lstStyle/>
        <a:p>
          <a:pPr algn="just"/>
          <a:r>
            <a:rPr lang="en-US" sz="1200">
              <a:latin typeface="Arial" panose="020B0604020202020204" pitchFamily="34" charset="0"/>
              <a:cs typeface="Arial" panose="020B0604020202020204" pitchFamily="34" charset="0"/>
            </a:rPr>
            <a:t>Determine if certain categories or subcategories experience seasonal sales spikes and adjust strategies to capitalize on these trends.</a:t>
          </a:r>
        </a:p>
      </dgm:t>
    </dgm:pt>
    <dgm:pt modelId="{AEC23FE0-A7CB-4D46-A7D6-84F4E26D8968}" type="parTrans" cxnId="{54488C42-1333-4DF0-872F-F5488DF84198}">
      <dgm:prSet/>
      <dgm:spPr/>
      <dgm:t>
        <a:bodyPr/>
        <a:lstStyle/>
        <a:p>
          <a:endParaRPr lang="en-US"/>
        </a:p>
      </dgm:t>
    </dgm:pt>
    <dgm:pt modelId="{840EB1FE-C50B-473D-B9B8-B89119C7FD85}" type="sibTrans" cxnId="{54488C42-1333-4DF0-872F-F5488DF84198}">
      <dgm:prSet/>
      <dgm:spPr/>
      <dgm:t>
        <a:bodyPr/>
        <a:lstStyle/>
        <a:p>
          <a:endParaRPr lang="en-US"/>
        </a:p>
      </dgm:t>
    </dgm:pt>
    <dgm:pt modelId="{38D8876A-7CD7-472E-B513-1377F1F8B2DE}">
      <dgm:prSet phldrT="[Text]"/>
      <dgm:spPr/>
      <dgm:t>
        <a:bodyPr/>
        <a:lstStyle/>
        <a:p>
          <a:r>
            <a:rPr lang="en-US" b="1"/>
            <a:t>Profitability and Cost Structure</a:t>
          </a:r>
          <a:endParaRPr lang="en-US"/>
        </a:p>
      </dgm:t>
    </dgm:pt>
    <dgm:pt modelId="{CCBFC7DE-AC55-4E63-9E9B-F48849B49432}" type="parTrans" cxnId="{34BC58E0-5C86-4165-A539-3EC6F4D43FF5}">
      <dgm:prSet/>
      <dgm:spPr/>
      <dgm:t>
        <a:bodyPr/>
        <a:lstStyle/>
        <a:p>
          <a:endParaRPr lang="en-US"/>
        </a:p>
      </dgm:t>
    </dgm:pt>
    <dgm:pt modelId="{6423DAF3-3781-49A3-A370-04A439BCF704}" type="sibTrans" cxnId="{34BC58E0-5C86-4165-A539-3EC6F4D43FF5}">
      <dgm:prSet/>
      <dgm:spPr/>
      <dgm:t>
        <a:bodyPr/>
        <a:lstStyle/>
        <a:p>
          <a:endParaRPr lang="en-US"/>
        </a:p>
      </dgm:t>
    </dgm:pt>
    <dgm:pt modelId="{BC76EA25-0FF5-4F98-AAB9-BC51987F14D9}">
      <dgm:prSet phldrT="[Text]" custT="1"/>
      <dgm:spPr/>
      <dgm:t>
        <a:bodyPr/>
        <a:lstStyle/>
        <a:p>
          <a:pPr algn="just">
            <a:buSzPts val="1000"/>
            <a:buFont typeface="Symbol" panose="05050102010706020507" pitchFamily="18" charset="2"/>
            <a:buChar char=""/>
          </a:pPr>
          <a:r>
            <a:rPr lang="en-US" sz="1200">
              <a:latin typeface="Arial" panose="020B0604020202020204" pitchFamily="34" charset="0"/>
              <a:cs typeface="Arial" panose="020B0604020202020204" pitchFamily="34" charset="0"/>
            </a:rPr>
            <a:t>Assess how profitable each product subcategory is. Are some subcategories generating more profit than others?</a:t>
          </a:r>
        </a:p>
      </dgm:t>
    </dgm:pt>
    <dgm:pt modelId="{A9AB642D-8173-4067-AD4E-F45A3440C10E}" type="parTrans" cxnId="{6A1C888F-5835-4EFC-A114-B9558F6EC383}">
      <dgm:prSet/>
      <dgm:spPr/>
      <dgm:t>
        <a:bodyPr/>
        <a:lstStyle/>
        <a:p>
          <a:endParaRPr lang="en-US"/>
        </a:p>
      </dgm:t>
    </dgm:pt>
    <dgm:pt modelId="{C936163E-ADEC-440D-9C07-0F4746F67B92}" type="sibTrans" cxnId="{6A1C888F-5835-4EFC-A114-B9558F6EC383}">
      <dgm:prSet/>
      <dgm:spPr/>
      <dgm:t>
        <a:bodyPr/>
        <a:lstStyle/>
        <a:p>
          <a:endParaRPr lang="en-US"/>
        </a:p>
      </dgm:t>
    </dgm:pt>
    <dgm:pt modelId="{F61A9A80-1506-48D0-92C3-AD90FC5A434D}">
      <dgm:prSet phldrT="[Text]" custT="1"/>
      <dgm:spPr/>
      <dgm:t>
        <a:bodyPr/>
        <a:lstStyle/>
        <a:p>
          <a:pPr algn="just">
            <a:buSzPts val="1000"/>
            <a:buFont typeface="Symbol" panose="05050102010706020507" pitchFamily="18" charset="2"/>
            <a:buChar char=""/>
          </a:pPr>
          <a:r>
            <a:rPr lang="en-US" sz="1200">
              <a:latin typeface="Arial" panose="020B0604020202020204" pitchFamily="34" charset="0"/>
              <a:cs typeface="Arial" panose="020B0604020202020204" pitchFamily="34" charset="0"/>
            </a:rPr>
            <a:t>Evaluate the cost structure tied to each product subcategory, looking for opportunities to reduce costs while maintaining quality.</a:t>
          </a:r>
        </a:p>
      </dgm:t>
    </dgm:pt>
    <dgm:pt modelId="{901D8860-15C1-4BD4-8123-B30A50BC53E6}" type="parTrans" cxnId="{97AC43ED-57A9-4022-B189-9E6521E79508}">
      <dgm:prSet/>
      <dgm:spPr/>
      <dgm:t>
        <a:bodyPr/>
        <a:lstStyle/>
        <a:p>
          <a:endParaRPr lang="en-US"/>
        </a:p>
      </dgm:t>
    </dgm:pt>
    <dgm:pt modelId="{E1703044-952B-4495-B246-2CC882653FB9}" type="sibTrans" cxnId="{97AC43ED-57A9-4022-B189-9E6521E79508}">
      <dgm:prSet/>
      <dgm:spPr/>
      <dgm:t>
        <a:bodyPr/>
        <a:lstStyle/>
        <a:p>
          <a:endParaRPr lang="en-US"/>
        </a:p>
      </dgm:t>
    </dgm:pt>
    <dgm:pt modelId="{6661374E-42EF-4FB7-A1A8-FD8431895AED}">
      <dgm:prSet phldrT="[Text]" custT="1"/>
      <dgm:spPr/>
      <dgm:t>
        <a:bodyPr/>
        <a:lstStyle/>
        <a:p>
          <a:pPr algn="just">
            <a:buSzPts val="1000"/>
            <a:buFont typeface="Symbol" panose="05050102010706020507" pitchFamily="18" charset="2"/>
            <a:buChar char=""/>
          </a:pPr>
          <a:r>
            <a:rPr lang="en-US" sz="1200">
              <a:latin typeface="Arial" panose="020B0604020202020204" pitchFamily="34" charset="0"/>
              <a:cs typeface="Arial" panose="020B0604020202020204" pitchFamily="34" charset="0"/>
            </a:rPr>
            <a:t>Study how customer purchasing patterns vary across product subcategories.</a:t>
          </a:r>
        </a:p>
      </dgm:t>
    </dgm:pt>
    <dgm:pt modelId="{DF97F49E-947F-42E9-A9AE-797426BBCD9E}" type="parTrans" cxnId="{2AFB621C-D99B-4E96-AE6F-43FBCD7D0261}">
      <dgm:prSet/>
      <dgm:spPr/>
      <dgm:t>
        <a:bodyPr/>
        <a:lstStyle/>
        <a:p>
          <a:endParaRPr lang="en-US"/>
        </a:p>
      </dgm:t>
    </dgm:pt>
    <dgm:pt modelId="{0CAE9392-9AC6-4606-B4B7-95490EE594D4}" type="sibTrans" cxnId="{2AFB621C-D99B-4E96-AE6F-43FBCD7D0261}">
      <dgm:prSet/>
      <dgm:spPr/>
      <dgm:t>
        <a:bodyPr/>
        <a:lstStyle/>
        <a:p>
          <a:endParaRPr lang="en-US"/>
        </a:p>
      </dgm:t>
    </dgm:pt>
    <dgm:pt modelId="{C1AE0B6A-AE46-46E6-8B47-79F2A4D01A0C}">
      <dgm:prSet phldrT="[Text]" custT="1"/>
      <dgm:spPr/>
      <dgm:t>
        <a:bodyPr/>
        <a:lstStyle/>
        <a:p>
          <a:pPr algn="just">
            <a:buSzPts val="1000"/>
            <a:buFont typeface="Symbol" panose="05050102010706020507" pitchFamily="18" charset="2"/>
            <a:buChar char=""/>
          </a:pPr>
          <a:r>
            <a:rPr lang="en-US" sz="1200">
              <a:latin typeface="Arial" panose="020B0604020202020204" pitchFamily="34" charset="0"/>
              <a:cs typeface="Arial" panose="020B0604020202020204" pitchFamily="34" charset="0"/>
            </a:rPr>
            <a:t>Analyze the distribution of revenue across customer segments and product categories to identify key revenue drivers.</a:t>
          </a:r>
        </a:p>
      </dgm:t>
    </dgm:pt>
    <dgm:pt modelId="{2EA725AE-D376-49D9-B5C5-68169699B378}" type="parTrans" cxnId="{4F65A4A2-0C3C-4A16-85AC-FB3B870A40D9}">
      <dgm:prSet/>
      <dgm:spPr/>
      <dgm:t>
        <a:bodyPr/>
        <a:lstStyle/>
        <a:p>
          <a:endParaRPr lang="en-US"/>
        </a:p>
      </dgm:t>
    </dgm:pt>
    <dgm:pt modelId="{0BAEE1E0-685A-4313-8380-EAB11D555C02}" type="sibTrans" cxnId="{4F65A4A2-0C3C-4A16-85AC-FB3B870A40D9}">
      <dgm:prSet/>
      <dgm:spPr/>
      <dgm:t>
        <a:bodyPr/>
        <a:lstStyle/>
        <a:p>
          <a:endParaRPr lang="en-US"/>
        </a:p>
      </dgm:t>
    </dgm:pt>
    <dgm:pt modelId="{26878DEE-97E8-427F-91F9-51AA8D48A667}">
      <dgm:prSet phldrT="[Text]" custT="1"/>
      <dgm:spPr/>
      <dgm:t>
        <a:bodyPr/>
        <a:lstStyle/>
        <a:p>
          <a:pPr algn="just">
            <a:buSzPts val="1000"/>
            <a:buFont typeface="Symbol" panose="05050102010706020507" pitchFamily="18" charset="2"/>
            <a:buChar char=""/>
          </a:pPr>
          <a:r>
            <a:rPr lang="en-US" sz="1200">
              <a:latin typeface="Arial" panose="020B0604020202020204" pitchFamily="34" charset="0"/>
              <a:cs typeface="Arial" panose="020B0604020202020204" pitchFamily="34" charset="0"/>
            </a:rPr>
            <a:t>Explore the impact of discounts within specific subcategories and assess if these discounts are justified or need reevaluation based on their impact on profitability.</a:t>
          </a:r>
        </a:p>
      </dgm:t>
    </dgm:pt>
    <dgm:pt modelId="{AD149078-F819-4173-867A-F9B7D0487045}" type="parTrans" cxnId="{94A7E7D1-6903-4C9F-8484-7F3EBBE0748B}">
      <dgm:prSet/>
      <dgm:spPr/>
      <dgm:t>
        <a:bodyPr/>
        <a:lstStyle/>
        <a:p>
          <a:endParaRPr lang="en-US"/>
        </a:p>
      </dgm:t>
    </dgm:pt>
    <dgm:pt modelId="{9EBD7530-F8EA-4E3E-9195-7B2ED0C2203D}" type="sibTrans" cxnId="{94A7E7D1-6903-4C9F-8484-7F3EBBE0748B}">
      <dgm:prSet/>
      <dgm:spPr/>
      <dgm:t>
        <a:bodyPr/>
        <a:lstStyle/>
        <a:p>
          <a:endParaRPr lang="en-US"/>
        </a:p>
      </dgm:t>
    </dgm:pt>
    <dgm:pt modelId="{80FA14A1-7211-463D-B5E1-9BAE7D284221}">
      <dgm:prSet phldrT="[Text]" custT="1"/>
      <dgm:spPr/>
      <dgm:t>
        <a:bodyPr/>
        <a:lstStyle/>
        <a:p>
          <a:pPr algn="just">
            <a:buSzPts val="1000"/>
            <a:buFont typeface="Symbol" panose="05050102010706020507" pitchFamily="18" charset="2"/>
            <a:buNone/>
          </a:pPr>
          <a:endParaRPr lang="en-US" sz="1200">
            <a:latin typeface="Arial" panose="020B0604020202020204" pitchFamily="34" charset="0"/>
            <a:cs typeface="Arial" panose="020B0604020202020204" pitchFamily="34" charset="0"/>
          </a:endParaRPr>
        </a:p>
      </dgm:t>
    </dgm:pt>
    <dgm:pt modelId="{3F2AE4A9-62FB-4D1C-95C4-38D67B78B981}" type="parTrans" cxnId="{966DF1BB-34DD-4FEC-B166-62D47B0350D3}">
      <dgm:prSet/>
      <dgm:spPr/>
      <dgm:t>
        <a:bodyPr/>
        <a:lstStyle/>
        <a:p>
          <a:endParaRPr lang="en-US"/>
        </a:p>
      </dgm:t>
    </dgm:pt>
    <dgm:pt modelId="{89B61FF3-EE99-41B6-81C8-E787296427F9}" type="sibTrans" cxnId="{966DF1BB-34DD-4FEC-B166-62D47B0350D3}">
      <dgm:prSet/>
      <dgm:spPr/>
      <dgm:t>
        <a:bodyPr/>
        <a:lstStyle/>
        <a:p>
          <a:endParaRPr lang="en-US"/>
        </a:p>
      </dgm:t>
    </dgm:pt>
    <dgm:pt modelId="{DBCB9385-7D87-43FE-AEC8-EFF0D9204110}">
      <dgm:prSet phldrT="[Text]" custT="1"/>
      <dgm:spPr/>
      <dgm:t>
        <a:bodyPr/>
        <a:lstStyle/>
        <a:p>
          <a:pPr algn="just">
            <a:buSzPts val="1000"/>
            <a:buFont typeface="Symbol" panose="05050102010706020507" pitchFamily="18" charset="2"/>
            <a:buNone/>
          </a:pPr>
          <a:endParaRPr lang="en-US" sz="1200">
            <a:latin typeface="Arial" panose="020B0604020202020204" pitchFamily="34" charset="0"/>
            <a:cs typeface="Arial" panose="020B0604020202020204" pitchFamily="34" charset="0"/>
          </a:endParaRPr>
        </a:p>
      </dgm:t>
    </dgm:pt>
    <dgm:pt modelId="{63968FCF-06B8-4929-95EB-00EE590C3DA7}" type="parTrans" cxnId="{C040E0B0-B1EB-4F49-BB7A-57FF04B720E0}">
      <dgm:prSet/>
      <dgm:spPr/>
      <dgm:t>
        <a:bodyPr/>
        <a:lstStyle/>
        <a:p>
          <a:endParaRPr lang="en-US"/>
        </a:p>
      </dgm:t>
    </dgm:pt>
    <dgm:pt modelId="{C99C425C-8198-4DF8-B42B-9923BCBED0F8}" type="sibTrans" cxnId="{C040E0B0-B1EB-4F49-BB7A-57FF04B720E0}">
      <dgm:prSet/>
      <dgm:spPr/>
      <dgm:t>
        <a:bodyPr/>
        <a:lstStyle/>
        <a:p>
          <a:endParaRPr lang="en-US"/>
        </a:p>
      </dgm:t>
    </dgm:pt>
    <dgm:pt modelId="{F13823D5-1766-496A-A003-6E3EAEC781F8}">
      <dgm:prSet phldrT="[Text]" custT="1"/>
      <dgm:spPr/>
      <dgm:t>
        <a:bodyPr/>
        <a:lstStyle/>
        <a:p>
          <a:pPr algn="just">
            <a:buSzPts val="1000"/>
            <a:buFont typeface="Symbol" panose="05050102010706020507" pitchFamily="18" charset="2"/>
            <a:buNone/>
          </a:pPr>
          <a:endParaRPr lang="en-US" sz="1200">
            <a:latin typeface="Arial" panose="020B0604020202020204" pitchFamily="34" charset="0"/>
            <a:cs typeface="Arial" panose="020B0604020202020204" pitchFamily="34" charset="0"/>
          </a:endParaRPr>
        </a:p>
      </dgm:t>
    </dgm:pt>
    <dgm:pt modelId="{9084A1AD-165D-45A7-A9D1-DCC70CB3EF0A}" type="parTrans" cxnId="{5EAC32F8-079C-4A72-8923-D3A7FEEAA710}">
      <dgm:prSet/>
      <dgm:spPr/>
      <dgm:t>
        <a:bodyPr/>
        <a:lstStyle/>
        <a:p>
          <a:endParaRPr lang="en-US"/>
        </a:p>
      </dgm:t>
    </dgm:pt>
    <dgm:pt modelId="{85F8B1A8-B053-46BD-AB1D-3369663C4356}" type="sibTrans" cxnId="{5EAC32F8-079C-4A72-8923-D3A7FEEAA710}">
      <dgm:prSet/>
      <dgm:spPr/>
      <dgm:t>
        <a:bodyPr/>
        <a:lstStyle/>
        <a:p>
          <a:endParaRPr lang="en-US"/>
        </a:p>
      </dgm:t>
    </dgm:pt>
    <dgm:pt modelId="{D1B302A1-4C65-40EE-9626-916A2153CE96}">
      <dgm:prSet phldrT="[Text]" custT="1"/>
      <dgm:spPr/>
      <dgm:t>
        <a:bodyPr/>
        <a:lstStyle/>
        <a:p>
          <a:pPr algn="just"/>
          <a:endParaRPr lang="en-US" sz="1200">
            <a:latin typeface="Arial" panose="020B0604020202020204" pitchFamily="34" charset="0"/>
            <a:cs typeface="Arial" panose="020B0604020202020204" pitchFamily="34" charset="0"/>
          </a:endParaRPr>
        </a:p>
      </dgm:t>
    </dgm:pt>
    <dgm:pt modelId="{959DF38D-389C-480C-A929-A73F9890A01E}" type="parTrans" cxnId="{EC7087C8-FAEC-4912-9267-2DF70CD0A386}">
      <dgm:prSet/>
      <dgm:spPr/>
      <dgm:t>
        <a:bodyPr/>
        <a:lstStyle/>
        <a:p>
          <a:endParaRPr lang="en-US"/>
        </a:p>
      </dgm:t>
    </dgm:pt>
    <dgm:pt modelId="{782160D1-F327-4AC0-8DC9-5818C38C42E5}" type="sibTrans" cxnId="{EC7087C8-FAEC-4912-9267-2DF70CD0A386}">
      <dgm:prSet/>
      <dgm:spPr/>
      <dgm:t>
        <a:bodyPr/>
        <a:lstStyle/>
        <a:p>
          <a:endParaRPr lang="en-US"/>
        </a:p>
      </dgm:t>
    </dgm:pt>
    <dgm:pt modelId="{FB95E378-0783-4654-9AD1-C39EECE66236}">
      <dgm:prSet phldrT="[Text]" custT="1"/>
      <dgm:spPr/>
      <dgm:t>
        <a:bodyPr/>
        <a:lstStyle/>
        <a:p>
          <a:pPr algn="just">
            <a:buSzPts val="1000"/>
            <a:buFont typeface="Symbol" panose="05050102010706020507" pitchFamily="18" charset="2"/>
            <a:buChar char=""/>
          </a:pPr>
          <a:endParaRPr lang="en-US" sz="1200">
            <a:latin typeface="Arial" panose="020B0604020202020204" pitchFamily="34" charset="0"/>
            <a:cs typeface="Arial" panose="020B0604020202020204" pitchFamily="34" charset="0"/>
          </a:endParaRPr>
        </a:p>
      </dgm:t>
    </dgm:pt>
    <dgm:pt modelId="{B23AA7D3-28C7-4230-B899-4ACAD60C81D2}" type="parTrans" cxnId="{C94463AA-CCE7-45C4-98C4-C24FB4D42444}">
      <dgm:prSet/>
      <dgm:spPr/>
      <dgm:t>
        <a:bodyPr/>
        <a:lstStyle/>
        <a:p>
          <a:endParaRPr lang="en-US"/>
        </a:p>
      </dgm:t>
    </dgm:pt>
    <dgm:pt modelId="{DCABECA0-0E43-40AE-B0B6-63F1E9542F50}" type="sibTrans" cxnId="{C94463AA-CCE7-45C4-98C4-C24FB4D42444}">
      <dgm:prSet/>
      <dgm:spPr/>
      <dgm:t>
        <a:bodyPr/>
        <a:lstStyle/>
        <a:p>
          <a:endParaRPr lang="en-US"/>
        </a:p>
      </dgm:t>
    </dgm:pt>
    <dgm:pt modelId="{AECE6293-B1AA-4011-BF8D-EA3F7AA5AA09}">
      <dgm:prSet phldrT="[Text]" custT="1"/>
      <dgm:spPr/>
      <dgm:t>
        <a:bodyPr/>
        <a:lstStyle/>
        <a:p>
          <a:pPr algn="just">
            <a:buSzPts val="1000"/>
            <a:buFont typeface="Symbol" panose="05050102010706020507" pitchFamily="18" charset="2"/>
            <a:buChar char=""/>
          </a:pPr>
          <a:endParaRPr lang="en-US" sz="1200">
            <a:latin typeface="Arial" panose="020B0604020202020204" pitchFamily="34" charset="0"/>
            <a:cs typeface="Arial" panose="020B0604020202020204" pitchFamily="34" charset="0"/>
          </a:endParaRPr>
        </a:p>
      </dgm:t>
    </dgm:pt>
    <dgm:pt modelId="{8BAB07FE-5B1E-46A2-B809-A6D8FA1BC56F}" type="parTrans" cxnId="{7EEFE182-4FBB-4299-9AD8-D29AFFD780DA}">
      <dgm:prSet/>
      <dgm:spPr/>
      <dgm:t>
        <a:bodyPr/>
        <a:lstStyle/>
        <a:p>
          <a:endParaRPr lang="en-US"/>
        </a:p>
      </dgm:t>
    </dgm:pt>
    <dgm:pt modelId="{E6130435-6C35-4A24-9108-21CB4110A390}" type="sibTrans" cxnId="{7EEFE182-4FBB-4299-9AD8-D29AFFD780DA}">
      <dgm:prSet/>
      <dgm:spPr/>
      <dgm:t>
        <a:bodyPr/>
        <a:lstStyle/>
        <a:p>
          <a:endParaRPr lang="en-US"/>
        </a:p>
      </dgm:t>
    </dgm:pt>
    <dgm:pt modelId="{C1C38E4F-CB3F-4A92-81B4-09B647CAEFA9}" type="pres">
      <dgm:prSet presAssocID="{861E885A-62A4-4528-B6A8-BE2FB15CE16B}" presName="linearFlow" presStyleCnt="0">
        <dgm:presLayoutVars>
          <dgm:dir/>
          <dgm:animLvl val="lvl"/>
          <dgm:resizeHandles val="exact"/>
        </dgm:presLayoutVars>
      </dgm:prSet>
      <dgm:spPr/>
    </dgm:pt>
    <dgm:pt modelId="{1E133C6C-19B6-4AA3-B97B-130D1D5C2C47}" type="pres">
      <dgm:prSet presAssocID="{F5CCDB72-FBD6-4FCA-B151-5720049B9A4D}" presName="composite" presStyleCnt="0"/>
      <dgm:spPr/>
    </dgm:pt>
    <dgm:pt modelId="{23F411B1-1D4B-4968-A787-96FDE5A7C325}" type="pres">
      <dgm:prSet presAssocID="{F5CCDB72-FBD6-4FCA-B151-5720049B9A4D}" presName="parentText" presStyleLbl="alignNode1" presStyleIdx="0" presStyleCnt="3">
        <dgm:presLayoutVars>
          <dgm:chMax val="1"/>
          <dgm:bulletEnabled val="1"/>
        </dgm:presLayoutVars>
      </dgm:prSet>
      <dgm:spPr/>
    </dgm:pt>
    <dgm:pt modelId="{E662D9DA-17F8-4272-9701-75AFA9AEC8C1}" type="pres">
      <dgm:prSet presAssocID="{F5CCDB72-FBD6-4FCA-B151-5720049B9A4D}" presName="descendantText" presStyleLbl="alignAcc1" presStyleIdx="0" presStyleCnt="3">
        <dgm:presLayoutVars>
          <dgm:bulletEnabled val="1"/>
        </dgm:presLayoutVars>
      </dgm:prSet>
      <dgm:spPr/>
    </dgm:pt>
    <dgm:pt modelId="{AD9BCE5F-D591-4E62-ACC3-2B551AEA3B59}" type="pres">
      <dgm:prSet presAssocID="{732D1342-3441-4F52-AB4F-57DAF33A2E9D}" presName="sp" presStyleCnt="0"/>
      <dgm:spPr/>
    </dgm:pt>
    <dgm:pt modelId="{B610EC7D-3782-4F1E-8B9C-D8AB7993021C}" type="pres">
      <dgm:prSet presAssocID="{418E1742-A2FE-44F9-AC4A-11B3EFD44480}" presName="composite" presStyleCnt="0"/>
      <dgm:spPr/>
    </dgm:pt>
    <dgm:pt modelId="{DF0DCC4C-5283-49CF-BC36-40508D192BD5}" type="pres">
      <dgm:prSet presAssocID="{418E1742-A2FE-44F9-AC4A-11B3EFD44480}" presName="parentText" presStyleLbl="alignNode1" presStyleIdx="1" presStyleCnt="3">
        <dgm:presLayoutVars>
          <dgm:chMax val="1"/>
          <dgm:bulletEnabled val="1"/>
        </dgm:presLayoutVars>
      </dgm:prSet>
      <dgm:spPr/>
    </dgm:pt>
    <dgm:pt modelId="{D8A16B5E-317F-4100-AC61-2D2999F75BF3}" type="pres">
      <dgm:prSet presAssocID="{418E1742-A2FE-44F9-AC4A-11B3EFD44480}" presName="descendantText" presStyleLbl="alignAcc1" presStyleIdx="1" presStyleCnt="3">
        <dgm:presLayoutVars>
          <dgm:bulletEnabled val="1"/>
        </dgm:presLayoutVars>
      </dgm:prSet>
      <dgm:spPr/>
    </dgm:pt>
    <dgm:pt modelId="{20E99860-AA7A-4E81-A1D9-92B678C974EE}" type="pres">
      <dgm:prSet presAssocID="{3219A887-9691-419A-8F1C-B69550AAC303}" presName="sp" presStyleCnt="0"/>
      <dgm:spPr/>
    </dgm:pt>
    <dgm:pt modelId="{30B5466C-8126-4BCA-B9D5-0AC7A98EA645}" type="pres">
      <dgm:prSet presAssocID="{38D8876A-7CD7-472E-B513-1377F1F8B2DE}" presName="composite" presStyleCnt="0"/>
      <dgm:spPr/>
    </dgm:pt>
    <dgm:pt modelId="{47E965F8-9F92-4F59-9E21-FC97BAF5D669}" type="pres">
      <dgm:prSet presAssocID="{38D8876A-7CD7-472E-B513-1377F1F8B2DE}" presName="parentText" presStyleLbl="alignNode1" presStyleIdx="2" presStyleCnt="3">
        <dgm:presLayoutVars>
          <dgm:chMax val="1"/>
          <dgm:bulletEnabled val="1"/>
        </dgm:presLayoutVars>
      </dgm:prSet>
      <dgm:spPr/>
    </dgm:pt>
    <dgm:pt modelId="{6A4B3F27-D31C-4B0E-ACB5-205EAB5459FF}" type="pres">
      <dgm:prSet presAssocID="{38D8876A-7CD7-472E-B513-1377F1F8B2DE}" presName="descendantText" presStyleLbl="alignAcc1" presStyleIdx="2" presStyleCnt="3">
        <dgm:presLayoutVars>
          <dgm:bulletEnabled val="1"/>
        </dgm:presLayoutVars>
      </dgm:prSet>
      <dgm:spPr/>
    </dgm:pt>
  </dgm:ptLst>
  <dgm:cxnLst>
    <dgm:cxn modelId="{D49C6711-76BF-48E0-A39B-189758E30A21}" type="presOf" srcId="{B2AE1B44-90E4-455E-85AD-A24514B16EF8}" destId="{E662D9DA-17F8-4272-9701-75AFA9AEC8C1}" srcOrd="0" destOrd="0" presId="urn:microsoft.com/office/officeart/2005/8/layout/chevron2"/>
    <dgm:cxn modelId="{74513114-762C-466A-94A9-96DAB739A5B9}" srcId="{F5CCDB72-FBD6-4FCA-B151-5720049B9A4D}" destId="{0093E657-0A7F-4C72-8870-2133AEA00069}" srcOrd="2" destOrd="0" parTransId="{A159F15F-7928-497B-A189-630065D64927}" sibTransId="{E3D2D316-0154-43EF-B28D-C60EA724C875}"/>
    <dgm:cxn modelId="{2AFB621C-D99B-4E96-AE6F-43FBCD7D0261}" srcId="{F5CCDB72-FBD6-4FCA-B151-5720049B9A4D}" destId="{6661374E-42EF-4FB7-A1A8-FD8431895AED}" srcOrd="4" destOrd="0" parTransId="{DF97F49E-947F-42E9-A9AE-797426BBCD9E}" sibTransId="{0CAE9392-9AC6-4606-B4B7-95490EE594D4}"/>
    <dgm:cxn modelId="{8CA02323-98BC-4908-BF6A-C432EB2AD5A5}" type="presOf" srcId="{861E885A-62A4-4528-B6A8-BE2FB15CE16B}" destId="{C1C38E4F-CB3F-4A92-81B4-09B647CAEFA9}" srcOrd="0" destOrd="0" presId="urn:microsoft.com/office/officeart/2005/8/layout/chevron2"/>
    <dgm:cxn modelId="{A3E60527-7875-430F-B758-BE3B0612B0EF}" type="presOf" srcId="{20B2B31D-4AD4-4840-A0F9-B30343D6AD3F}" destId="{D8A16B5E-317F-4100-AC61-2D2999F75BF3}" srcOrd="0" destOrd="0" presId="urn:microsoft.com/office/officeart/2005/8/layout/chevron2"/>
    <dgm:cxn modelId="{A160992A-3CF4-467C-8DAE-07095A12BB8A}" type="presOf" srcId="{26878DEE-97E8-427F-91F9-51AA8D48A667}" destId="{6A4B3F27-D31C-4B0E-ACB5-205EAB5459FF}" srcOrd="0" destOrd="4" presId="urn:microsoft.com/office/officeart/2005/8/layout/chevron2"/>
    <dgm:cxn modelId="{A45A9331-B4D7-41A7-A8A4-9C582A2F4F23}" srcId="{418E1742-A2FE-44F9-AC4A-11B3EFD44480}" destId="{20B2B31D-4AD4-4840-A0F9-B30343D6AD3F}" srcOrd="0" destOrd="0" parTransId="{D98B94E8-2795-4D55-A7B2-D71407E04795}" sibTransId="{0919A39C-44F3-44B5-B653-F0B5EE7A900B}"/>
    <dgm:cxn modelId="{9735A03F-DDAC-4585-8E10-68E625AA0334}" type="presOf" srcId="{FB95E378-0783-4654-9AD1-C39EECE66236}" destId="{6A4B3F27-D31C-4B0E-ACB5-205EAB5459FF}" srcOrd="0" destOrd="1" presId="urn:microsoft.com/office/officeart/2005/8/layout/chevron2"/>
    <dgm:cxn modelId="{54488C42-1333-4DF0-872F-F5488DF84198}" srcId="{418E1742-A2FE-44F9-AC4A-11B3EFD44480}" destId="{F6F0A1B9-5096-4E33-B0CA-7DCD8EF47CF4}" srcOrd="2" destOrd="0" parTransId="{AEC23FE0-A7CB-4D46-A7D6-84F4E26D8968}" sibTransId="{840EB1FE-C50B-473D-B9B8-B89119C7FD85}"/>
    <dgm:cxn modelId="{EF554544-F506-44A7-B981-6118595B4471}" type="presOf" srcId="{F5CCDB72-FBD6-4FCA-B151-5720049B9A4D}" destId="{23F411B1-1D4B-4968-A787-96FDE5A7C325}" srcOrd="0" destOrd="0" presId="urn:microsoft.com/office/officeart/2005/8/layout/chevron2"/>
    <dgm:cxn modelId="{650A8244-6780-48AB-ADFB-5F906C70F7FF}" srcId="{F5CCDB72-FBD6-4FCA-B151-5720049B9A4D}" destId="{B2AE1B44-90E4-455E-85AD-A24514B16EF8}" srcOrd="0" destOrd="0" parTransId="{E831D547-BFB2-40F2-AD30-91D97155E789}" sibTransId="{392A4D75-CDA4-4CAA-BD15-8FF7E2A4ECB2}"/>
    <dgm:cxn modelId="{3FE57846-6FFE-4B53-BBB0-68652A9C6059}" type="presOf" srcId="{F6F0A1B9-5096-4E33-B0CA-7DCD8EF47CF4}" destId="{D8A16B5E-317F-4100-AC61-2D2999F75BF3}" srcOrd="0" destOrd="2" presId="urn:microsoft.com/office/officeart/2005/8/layout/chevron2"/>
    <dgm:cxn modelId="{50FC0B6C-1107-4148-9549-F3B716BB408E}" srcId="{861E885A-62A4-4528-B6A8-BE2FB15CE16B}" destId="{F5CCDB72-FBD6-4FCA-B151-5720049B9A4D}" srcOrd="0" destOrd="0" parTransId="{F4F87BE8-BEB4-48AC-A023-7B2B9077DE85}" sibTransId="{732D1342-3441-4F52-AB4F-57DAF33A2E9D}"/>
    <dgm:cxn modelId="{8ADF1D53-E0A8-4E73-A097-24D734F05E34}" type="presOf" srcId="{6661374E-42EF-4FB7-A1A8-FD8431895AED}" destId="{E662D9DA-17F8-4272-9701-75AFA9AEC8C1}" srcOrd="0" destOrd="4" presId="urn:microsoft.com/office/officeart/2005/8/layout/chevron2"/>
    <dgm:cxn modelId="{7EEFE182-4FBB-4299-9AD8-D29AFFD780DA}" srcId="{38D8876A-7CD7-472E-B513-1377F1F8B2DE}" destId="{AECE6293-B1AA-4011-BF8D-EA3F7AA5AA09}" srcOrd="3" destOrd="0" parTransId="{8BAB07FE-5B1E-46A2-B809-A6D8FA1BC56F}" sibTransId="{E6130435-6C35-4A24-9108-21CB4110A390}"/>
    <dgm:cxn modelId="{C8B70787-837A-4326-A40B-7E6B2DFCDB8D}" type="presOf" srcId="{BC76EA25-0FF5-4F98-AAB9-BC51987F14D9}" destId="{6A4B3F27-D31C-4B0E-ACB5-205EAB5459FF}" srcOrd="0" destOrd="0" presId="urn:microsoft.com/office/officeart/2005/8/layout/chevron2"/>
    <dgm:cxn modelId="{512FC08D-B8BD-44C8-B2C4-D773F320C54C}" type="presOf" srcId="{418E1742-A2FE-44F9-AC4A-11B3EFD44480}" destId="{DF0DCC4C-5283-49CF-BC36-40508D192BD5}" srcOrd="0" destOrd="0" presId="urn:microsoft.com/office/officeart/2005/8/layout/chevron2"/>
    <dgm:cxn modelId="{6A1C888F-5835-4EFC-A114-B9558F6EC383}" srcId="{38D8876A-7CD7-472E-B513-1377F1F8B2DE}" destId="{BC76EA25-0FF5-4F98-AAB9-BC51987F14D9}" srcOrd="0" destOrd="0" parTransId="{A9AB642D-8173-4067-AD4E-F45A3440C10E}" sibTransId="{C936163E-ADEC-440D-9C07-0F4746F67B92}"/>
    <dgm:cxn modelId="{770FC19B-AFDC-47B5-A51D-1D4DACA236CA}" type="presOf" srcId="{F61A9A80-1506-48D0-92C3-AD90FC5A434D}" destId="{6A4B3F27-D31C-4B0E-ACB5-205EAB5459FF}" srcOrd="0" destOrd="2" presId="urn:microsoft.com/office/officeart/2005/8/layout/chevron2"/>
    <dgm:cxn modelId="{A1A7599D-862D-48DD-90AF-8C639D256E91}" type="presOf" srcId="{AECE6293-B1AA-4011-BF8D-EA3F7AA5AA09}" destId="{6A4B3F27-D31C-4B0E-ACB5-205EAB5459FF}" srcOrd="0" destOrd="3" presId="urn:microsoft.com/office/officeart/2005/8/layout/chevron2"/>
    <dgm:cxn modelId="{4F65A4A2-0C3C-4A16-85AC-FB3B870A40D9}" srcId="{418E1742-A2FE-44F9-AC4A-11B3EFD44480}" destId="{C1AE0B6A-AE46-46E6-8B47-79F2A4D01A0C}" srcOrd="4" destOrd="0" parTransId="{2EA725AE-D376-49D9-B5C5-68169699B378}" sibTransId="{0BAEE1E0-685A-4313-8380-EAB11D555C02}"/>
    <dgm:cxn modelId="{C94463AA-CCE7-45C4-98C4-C24FB4D42444}" srcId="{38D8876A-7CD7-472E-B513-1377F1F8B2DE}" destId="{FB95E378-0783-4654-9AD1-C39EECE66236}" srcOrd="1" destOrd="0" parTransId="{B23AA7D3-28C7-4230-B899-4ACAD60C81D2}" sibTransId="{DCABECA0-0E43-40AE-B0B6-63F1E9542F50}"/>
    <dgm:cxn modelId="{9ACAC8B0-B84E-4755-9EF7-42803A373910}" type="presOf" srcId="{C1AE0B6A-AE46-46E6-8B47-79F2A4D01A0C}" destId="{D8A16B5E-317F-4100-AC61-2D2999F75BF3}" srcOrd="0" destOrd="4" presId="urn:microsoft.com/office/officeart/2005/8/layout/chevron2"/>
    <dgm:cxn modelId="{C040E0B0-B1EB-4F49-BB7A-57FF04B720E0}" srcId="{F5CCDB72-FBD6-4FCA-B151-5720049B9A4D}" destId="{DBCB9385-7D87-43FE-AEC8-EFF0D9204110}" srcOrd="3" destOrd="0" parTransId="{63968FCF-06B8-4929-95EB-00EE590C3DA7}" sibTransId="{C99C425C-8198-4DF8-B42B-9923BCBED0F8}"/>
    <dgm:cxn modelId="{966DF1BB-34DD-4FEC-B166-62D47B0350D3}" srcId="{F5CCDB72-FBD6-4FCA-B151-5720049B9A4D}" destId="{80FA14A1-7211-463D-B5E1-9BAE7D284221}" srcOrd="1" destOrd="0" parTransId="{3F2AE4A9-62FB-4D1C-95C4-38D67B78B981}" sibTransId="{89B61FF3-EE99-41B6-81C8-E787296427F9}"/>
    <dgm:cxn modelId="{13518CC3-63BC-40FC-8B91-923A1C9A3AAF}" type="presOf" srcId="{38D8876A-7CD7-472E-B513-1377F1F8B2DE}" destId="{47E965F8-9F92-4F59-9E21-FC97BAF5D669}" srcOrd="0" destOrd="0" presId="urn:microsoft.com/office/officeart/2005/8/layout/chevron2"/>
    <dgm:cxn modelId="{EC7087C8-FAEC-4912-9267-2DF70CD0A386}" srcId="{418E1742-A2FE-44F9-AC4A-11B3EFD44480}" destId="{D1B302A1-4C65-40EE-9626-916A2153CE96}" srcOrd="3" destOrd="0" parTransId="{959DF38D-389C-480C-A929-A73F9890A01E}" sibTransId="{782160D1-F327-4AC0-8DC9-5818C38C42E5}"/>
    <dgm:cxn modelId="{63EB5CCC-E6E6-40AD-8607-843184A20CEC}" type="presOf" srcId="{DBCB9385-7D87-43FE-AEC8-EFF0D9204110}" destId="{E662D9DA-17F8-4272-9701-75AFA9AEC8C1}" srcOrd="0" destOrd="3" presId="urn:microsoft.com/office/officeart/2005/8/layout/chevron2"/>
    <dgm:cxn modelId="{4E33CBCF-029A-44FC-8874-32FB8063BF3C}" type="presOf" srcId="{F13823D5-1766-496A-A003-6E3EAEC781F8}" destId="{D8A16B5E-317F-4100-AC61-2D2999F75BF3}" srcOrd="0" destOrd="1" presId="urn:microsoft.com/office/officeart/2005/8/layout/chevron2"/>
    <dgm:cxn modelId="{D2DED0D1-85F5-4563-B6D9-100EEF30082B}" type="presOf" srcId="{0093E657-0A7F-4C72-8870-2133AEA00069}" destId="{E662D9DA-17F8-4272-9701-75AFA9AEC8C1}" srcOrd="0" destOrd="2" presId="urn:microsoft.com/office/officeart/2005/8/layout/chevron2"/>
    <dgm:cxn modelId="{94A7E7D1-6903-4C9F-8484-7F3EBBE0748B}" srcId="{38D8876A-7CD7-472E-B513-1377F1F8B2DE}" destId="{26878DEE-97E8-427F-91F9-51AA8D48A667}" srcOrd="4" destOrd="0" parTransId="{AD149078-F819-4173-867A-F9B7D0487045}" sibTransId="{9EBD7530-F8EA-4E3E-9195-7B2ED0C2203D}"/>
    <dgm:cxn modelId="{12BED3D3-344A-455A-96D6-681DEE79C663}" type="presOf" srcId="{80FA14A1-7211-463D-B5E1-9BAE7D284221}" destId="{E662D9DA-17F8-4272-9701-75AFA9AEC8C1}" srcOrd="0" destOrd="1" presId="urn:microsoft.com/office/officeart/2005/8/layout/chevron2"/>
    <dgm:cxn modelId="{4CC52CD9-6874-4BB0-8811-07E1E500937B}" type="presOf" srcId="{D1B302A1-4C65-40EE-9626-916A2153CE96}" destId="{D8A16B5E-317F-4100-AC61-2D2999F75BF3}" srcOrd="0" destOrd="3" presId="urn:microsoft.com/office/officeart/2005/8/layout/chevron2"/>
    <dgm:cxn modelId="{34BC58E0-5C86-4165-A539-3EC6F4D43FF5}" srcId="{861E885A-62A4-4528-B6A8-BE2FB15CE16B}" destId="{38D8876A-7CD7-472E-B513-1377F1F8B2DE}" srcOrd="2" destOrd="0" parTransId="{CCBFC7DE-AC55-4E63-9E9B-F48849B49432}" sibTransId="{6423DAF3-3781-49A3-A370-04A439BCF704}"/>
    <dgm:cxn modelId="{97AC43ED-57A9-4022-B189-9E6521E79508}" srcId="{38D8876A-7CD7-472E-B513-1377F1F8B2DE}" destId="{F61A9A80-1506-48D0-92C3-AD90FC5A434D}" srcOrd="2" destOrd="0" parTransId="{901D8860-15C1-4BD4-8123-B30A50BC53E6}" sibTransId="{E1703044-952B-4495-B246-2CC882653FB9}"/>
    <dgm:cxn modelId="{358F06EE-31F7-4C81-88B1-F3FECEAF5F88}" srcId="{861E885A-62A4-4528-B6A8-BE2FB15CE16B}" destId="{418E1742-A2FE-44F9-AC4A-11B3EFD44480}" srcOrd="1" destOrd="0" parTransId="{4FF96AE8-85E1-47B2-AEE3-3C28C4D7F3C2}" sibTransId="{3219A887-9691-419A-8F1C-B69550AAC303}"/>
    <dgm:cxn modelId="{5EAC32F8-079C-4A72-8923-D3A7FEEAA710}" srcId="{418E1742-A2FE-44F9-AC4A-11B3EFD44480}" destId="{F13823D5-1766-496A-A003-6E3EAEC781F8}" srcOrd="1" destOrd="0" parTransId="{9084A1AD-165D-45A7-A9D1-DCC70CB3EF0A}" sibTransId="{85F8B1A8-B053-46BD-AB1D-3369663C4356}"/>
    <dgm:cxn modelId="{1AC9834A-EAAE-4182-901B-4CE915926283}" type="presParOf" srcId="{C1C38E4F-CB3F-4A92-81B4-09B647CAEFA9}" destId="{1E133C6C-19B6-4AA3-B97B-130D1D5C2C47}" srcOrd="0" destOrd="0" presId="urn:microsoft.com/office/officeart/2005/8/layout/chevron2"/>
    <dgm:cxn modelId="{08D63C10-1301-4F03-9798-949B6DF30D4D}" type="presParOf" srcId="{1E133C6C-19B6-4AA3-B97B-130D1D5C2C47}" destId="{23F411B1-1D4B-4968-A787-96FDE5A7C325}" srcOrd="0" destOrd="0" presId="urn:microsoft.com/office/officeart/2005/8/layout/chevron2"/>
    <dgm:cxn modelId="{1133546A-9F46-4A8E-825A-657BFDEF0677}" type="presParOf" srcId="{1E133C6C-19B6-4AA3-B97B-130D1D5C2C47}" destId="{E662D9DA-17F8-4272-9701-75AFA9AEC8C1}" srcOrd="1" destOrd="0" presId="urn:microsoft.com/office/officeart/2005/8/layout/chevron2"/>
    <dgm:cxn modelId="{4E659273-4040-4107-AB67-00157AAD4155}" type="presParOf" srcId="{C1C38E4F-CB3F-4A92-81B4-09B647CAEFA9}" destId="{AD9BCE5F-D591-4E62-ACC3-2B551AEA3B59}" srcOrd="1" destOrd="0" presId="urn:microsoft.com/office/officeart/2005/8/layout/chevron2"/>
    <dgm:cxn modelId="{DF0AFAF9-B7E7-4DF7-99C3-A832B6CD0FDE}" type="presParOf" srcId="{C1C38E4F-CB3F-4A92-81B4-09B647CAEFA9}" destId="{B610EC7D-3782-4F1E-8B9C-D8AB7993021C}" srcOrd="2" destOrd="0" presId="urn:microsoft.com/office/officeart/2005/8/layout/chevron2"/>
    <dgm:cxn modelId="{B88BBC24-DE6D-483E-BFEB-EAC06C74D9CD}" type="presParOf" srcId="{B610EC7D-3782-4F1E-8B9C-D8AB7993021C}" destId="{DF0DCC4C-5283-49CF-BC36-40508D192BD5}" srcOrd="0" destOrd="0" presId="urn:microsoft.com/office/officeart/2005/8/layout/chevron2"/>
    <dgm:cxn modelId="{74D7A2C2-E1EE-4E19-9514-9BC9535BD041}" type="presParOf" srcId="{B610EC7D-3782-4F1E-8B9C-D8AB7993021C}" destId="{D8A16B5E-317F-4100-AC61-2D2999F75BF3}" srcOrd="1" destOrd="0" presId="urn:microsoft.com/office/officeart/2005/8/layout/chevron2"/>
    <dgm:cxn modelId="{3385A3FC-E6A0-46F2-8021-D39734C4E294}" type="presParOf" srcId="{C1C38E4F-CB3F-4A92-81B4-09B647CAEFA9}" destId="{20E99860-AA7A-4E81-A1D9-92B678C974EE}" srcOrd="3" destOrd="0" presId="urn:microsoft.com/office/officeart/2005/8/layout/chevron2"/>
    <dgm:cxn modelId="{656A02E2-FD1F-4973-927A-E25F81A3DCB5}" type="presParOf" srcId="{C1C38E4F-CB3F-4A92-81B4-09B647CAEFA9}" destId="{30B5466C-8126-4BCA-B9D5-0AC7A98EA645}" srcOrd="4" destOrd="0" presId="urn:microsoft.com/office/officeart/2005/8/layout/chevron2"/>
    <dgm:cxn modelId="{AF4B2E20-9536-4EE3-949E-00AA080B0AE2}" type="presParOf" srcId="{30B5466C-8126-4BCA-B9D5-0AC7A98EA645}" destId="{47E965F8-9F92-4F59-9E21-FC97BAF5D669}" srcOrd="0" destOrd="0" presId="urn:microsoft.com/office/officeart/2005/8/layout/chevron2"/>
    <dgm:cxn modelId="{F641930B-76ED-4B7F-A9D6-AC64434D0AFD}" type="presParOf" srcId="{30B5466C-8126-4BCA-B9D5-0AC7A98EA645}" destId="{6A4B3F27-D31C-4B0E-ACB5-205EAB5459F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B9F6FF-ED4E-47D3-ADA2-C17C5063FEAC}" type="doc">
      <dgm:prSet loTypeId="urn:microsoft.com/office/officeart/2005/8/layout/hierarchy3" loCatId="hierarchy" qsTypeId="urn:microsoft.com/office/officeart/2005/8/quickstyle/simple1" qsCatId="simple" csTypeId="urn:microsoft.com/office/officeart/2005/8/colors/accent2_2" csCatId="accent2" phldr="1"/>
      <dgm:spPr/>
      <dgm:t>
        <a:bodyPr/>
        <a:lstStyle/>
        <a:p>
          <a:endParaRPr lang="en-US"/>
        </a:p>
      </dgm:t>
    </dgm:pt>
    <dgm:pt modelId="{FA291AA7-00CF-47B5-A222-CCCC1373770D}">
      <dgm:prSet phldrT="[Text]" custT="1"/>
      <dgm:spPr/>
      <dgm:t>
        <a:bodyPr/>
        <a:lstStyle/>
        <a:p>
          <a:r>
            <a:rPr lang="en-US" sz="1800">
              <a:latin typeface="Arial" panose="020B0604020202020204" pitchFamily="34" charset="0"/>
              <a:cs typeface="Arial" panose="020B0604020202020204" pitchFamily="34" charset="0"/>
            </a:rPr>
            <a:t>Optimizing Inventory</a:t>
          </a:r>
        </a:p>
      </dgm:t>
    </dgm:pt>
    <dgm:pt modelId="{EC2F696A-94B1-4498-B0B5-D763F1AC19A3}" type="parTrans" cxnId="{C8D8192E-874F-4479-A723-6C1C39836794}">
      <dgm:prSet/>
      <dgm:spPr/>
      <dgm:t>
        <a:bodyPr/>
        <a:lstStyle/>
        <a:p>
          <a:endParaRPr lang="en-US" sz="900">
            <a:latin typeface="Arial" panose="020B0604020202020204" pitchFamily="34" charset="0"/>
            <a:cs typeface="Arial" panose="020B0604020202020204" pitchFamily="34" charset="0"/>
          </a:endParaRPr>
        </a:p>
      </dgm:t>
    </dgm:pt>
    <dgm:pt modelId="{1C196320-B5BA-4C6F-BF99-4264B16A8839}" type="sibTrans" cxnId="{C8D8192E-874F-4479-A723-6C1C39836794}">
      <dgm:prSet/>
      <dgm:spPr/>
      <dgm:t>
        <a:bodyPr/>
        <a:lstStyle/>
        <a:p>
          <a:endParaRPr lang="en-US" sz="900">
            <a:latin typeface="Arial" panose="020B0604020202020204" pitchFamily="34" charset="0"/>
            <a:cs typeface="Arial" panose="020B0604020202020204" pitchFamily="34" charset="0"/>
          </a:endParaRPr>
        </a:p>
      </dgm:t>
    </dgm:pt>
    <dgm:pt modelId="{A91C64DA-5E7E-4524-87EF-ACFC40EA05BE}">
      <dgm:prSet phldrT="[Text]" custT="1"/>
      <dgm:spPr/>
      <dgm:t>
        <a:bodyPr/>
        <a:lstStyle/>
        <a:p>
          <a:pPr>
            <a:buFont typeface="Symbol" panose="05050102010706020507" pitchFamily="18" charset="2"/>
            <a:buChar char=""/>
          </a:pPr>
          <a:r>
            <a:rPr lang="en-US" sz="1200" dirty="0">
              <a:latin typeface="Arial" panose="020B0604020202020204" pitchFamily="34" charset="0"/>
              <a:cs typeface="Arial" panose="020B0604020202020204" pitchFamily="34" charset="0"/>
            </a:rPr>
            <a:t>Align inventory levels and supply chain processes with the profitability and demand of each product category. </a:t>
          </a:r>
        </a:p>
      </dgm:t>
    </dgm:pt>
    <dgm:pt modelId="{03DD1E53-BEA5-41D6-AA4A-B0316D1C894B}" type="parTrans" cxnId="{3EDA6B58-48D4-4B53-A072-28E1A84736CA}">
      <dgm:prSet/>
      <dgm:spPr/>
      <dgm:t>
        <a:bodyPr/>
        <a:lstStyle/>
        <a:p>
          <a:endParaRPr lang="en-US" sz="900">
            <a:latin typeface="Arial" panose="020B0604020202020204" pitchFamily="34" charset="0"/>
            <a:cs typeface="Arial" panose="020B0604020202020204" pitchFamily="34" charset="0"/>
          </a:endParaRPr>
        </a:p>
      </dgm:t>
    </dgm:pt>
    <dgm:pt modelId="{0CDAEF3F-BD7B-4A53-A2E8-23ECB22EA5CB}" type="sibTrans" cxnId="{3EDA6B58-48D4-4B53-A072-28E1A84736CA}">
      <dgm:prSet/>
      <dgm:spPr/>
      <dgm:t>
        <a:bodyPr/>
        <a:lstStyle/>
        <a:p>
          <a:endParaRPr lang="en-US" sz="900">
            <a:latin typeface="Arial" panose="020B0604020202020204" pitchFamily="34" charset="0"/>
            <a:cs typeface="Arial" panose="020B0604020202020204" pitchFamily="34" charset="0"/>
          </a:endParaRPr>
        </a:p>
      </dgm:t>
    </dgm:pt>
    <dgm:pt modelId="{2F8B14E1-4923-4E00-83A8-F43501373618}">
      <dgm:prSet phldrT="[Text]" custT="1"/>
      <dgm:spPr/>
      <dgm:t>
        <a:bodyPr/>
        <a:lstStyle/>
        <a:p>
          <a:pPr>
            <a:buFont typeface="Symbol" panose="05050102010706020507" pitchFamily="18" charset="2"/>
            <a:buChar char=""/>
          </a:pPr>
          <a:r>
            <a:rPr lang="en-US" sz="1200" dirty="0">
              <a:latin typeface="Arial" panose="020B0604020202020204" pitchFamily="34" charset="0"/>
              <a:cs typeface="Arial" panose="020B0604020202020204" pitchFamily="34" charset="0"/>
            </a:rPr>
            <a:t>If Road Bikes are highly profitable, we might increase their stock levels to meet demand and prevent stockouts. </a:t>
          </a:r>
        </a:p>
      </dgm:t>
    </dgm:pt>
    <dgm:pt modelId="{B6A7F04B-80BE-4E9D-BBD6-E80F330F3B74}" type="parTrans" cxnId="{D8ADBC96-999E-48FF-83DC-A14B3BE107BE}">
      <dgm:prSet/>
      <dgm:spPr/>
      <dgm:t>
        <a:bodyPr/>
        <a:lstStyle/>
        <a:p>
          <a:endParaRPr lang="en-US" sz="900">
            <a:latin typeface="Arial" panose="020B0604020202020204" pitchFamily="34" charset="0"/>
            <a:cs typeface="Arial" panose="020B0604020202020204" pitchFamily="34" charset="0"/>
          </a:endParaRPr>
        </a:p>
      </dgm:t>
    </dgm:pt>
    <dgm:pt modelId="{A02E983B-274A-4645-B983-EA7C5227FEC8}" type="sibTrans" cxnId="{D8ADBC96-999E-48FF-83DC-A14B3BE107BE}">
      <dgm:prSet/>
      <dgm:spPr/>
      <dgm:t>
        <a:bodyPr/>
        <a:lstStyle/>
        <a:p>
          <a:endParaRPr lang="en-US" sz="900">
            <a:latin typeface="Arial" panose="020B0604020202020204" pitchFamily="34" charset="0"/>
            <a:cs typeface="Arial" panose="020B0604020202020204" pitchFamily="34" charset="0"/>
          </a:endParaRPr>
        </a:p>
      </dgm:t>
    </dgm:pt>
    <dgm:pt modelId="{A6FD757A-9B7A-44E8-A45B-8F73A5D2F485}">
      <dgm:prSet phldrT="[Text]" custT="1"/>
      <dgm:spPr/>
      <dgm:t>
        <a:bodyPr/>
        <a:lstStyle/>
        <a:p>
          <a:r>
            <a:rPr lang="en-US" sz="1800">
              <a:latin typeface="Arial" panose="020B0604020202020204" pitchFamily="34" charset="0"/>
              <a:cs typeface="Arial" panose="020B0604020202020204" pitchFamily="34" charset="0"/>
            </a:rPr>
            <a:t>Adjusting Pricing Strategies</a:t>
          </a:r>
        </a:p>
      </dgm:t>
    </dgm:pt>
    <dgm:pt modelId="{503492C7-6086-49A0-8F7C-50E65075EDC2}" type="parTrans" cxnId="{01E71020-4BF2-4D81-A38E-6D61A222CC27}">
      <dgm:prSet/>
      <dgm:spPr/>
      <dgm:t>
        <a:bodyPr/>
        <a:lstStyle/>
        <a:p>
          <a:endParaRPr lang="en-US" sz="900">
            <a:latin typeface="Arial" panose="020B0604020202020204" pitchFamily="34" charset="0"/>
            <a:cs typeface="Arial" panose="020B0604020202020204" pitchFamily="34" charset="0"/>
          </a:endParaRPr>
        </a:p>
      </dgm:t>
    </dgm:pt>
    <dgm:pt modelId="{FF9768C7-CDD3-4D30-86BB-0570392401F5}" type="sibTrans" cxnId="{01E71020-4BF2-4D81-A38E-6D61A222CC27}">
      <dgm:prSet/>
      <dgm:spPr/>
      <dgm:t>
        <a:bodyPr/>
        <a:lstStyle/>
        <a:p>
          <a:endParaRPr lang="en-US" sz="900">
            <a:latin typeface="Arial" panose="020B0604020202020204" pitchFamily="34" charset="0"/>
            <a:cs typeface="Arial" panose="020B0604020202020204" pitchFamily="34" charset="0"/>
          </a:endParaRPr>
        </a:p>
      </dgm:t>
    </dgm:pt>
    <dgm:pt modelId="{9FDA4539-120C-4291-B45E-280AB1E461FC}">
      <dgm:prSet phldrT="[Text]" custT="1"/>
      <dgm:spPr/>
      <dgm:t>
        <a:bodyPr/>
        <a:lstStyle/>
        <a:p>
          <a:pPr>
            <a:buFont typeface="Symbol" panose="05050102010706020507" pitchFamily="18" charset="2"/>
            <a:buChar char=""/>
          </a:pPr>
          <a:r>
            <a:rPr lang="en-US" sz="1200" dirty="0">
              <a:latin typeface="Arial" panose="020B0604020202020204" pitchFamily="34" charset="0"/>
              <a:cs typeface="Arial" panose="020B0604020202020204" pitchFamily="34" charset="0"/>
            </a:rPr>
            <a:t>Refine pricing and markup strategies based on profitability analysis, especially for less profitable categories. </a:t>
          </a:r>
        </a:p>
      </dgm:t>
    </dgm:pt>
    <dgm:pt modelId="{0E4EFE39-333D-4D5E-A823-7840CD584317}" type="parTrans" cxnId="{B986B5CE-5057-464B-9990-09940F19ED8E}">
      <dgm:prSet/>
      <dgm:spPr/>
      <dgm:t>
        <a:bodyPr/>
        <a:lstStyle/>
        <a:p>
          <a:endParaRPr lang="en-US" sz="900">
            <a:latin typeface="Arial" panose="020B0604020202020204" pitchFamily="34" charset="0"/>
            <a:cs typeface="Arial" panose="020B0604020202020204" pitchFamily="34" charset="0"/>
          </a:endParaRPr>
        </a:p>
      </dgm:t>
    </dgm:pt>
    <dgm:pt modelId="{14F512C5-AA21-479E-BCF4-54E5B0ADE007}" type="sibTrans" cxnId="{B986B5CE-5057-464B-9990-09940F19ED8E}">
      <dgm:prSet/>
      <dgm:spPr/>
      <dgm:t>
        <a:bodyPr/>
        <a:lstStyle/>
        <a:p>
          <a:endParaRPr lang="en-US" sz="900">
            <a:latin typeface="Arial" panose="020B0604020202020204" pitchFamily="34" charset="0"/>
            <a:cs typeface="Arial" panose="020B0604020202020204" pitchFamily="34" charset="0"/>
          </a:endParaRPr>
        </a:p>
      </dgm:t>
    </dgm:pt>
    <dgm:pt modelId="{4CA3789F-280A-49FE-84BF-5A2AC90C66B6}">
      <dgm:prSet phldrT="[Text]" custT="1"/>
      <dgm:spPr/>
      <dgm:t>
        <a:bodyPr/>
        <a:lstStyle/>
        <a:p>
          <a:pPr>
            <a:buFont typeface="Symbol" panose="05050102010706020507" pitchFamily="18" charset="2"/>
            <a:buChar char=""/>
          </a:pPr>
          <a:r>
            <a:rPr lang="en-US" sz="1200" dirty="0">
              <a:latin typeface="Arial" panose="020B0604020202020204" pitchFamily="34" charset="0"/>
              <a:cs typeface="Arial" panose="020B0604020202020204" pitchFamily="34" charset="0"/>
            </a:rPr>
            <a:t>Increase marketing efforts and promotional activities for high-margin and high-demand products like Road Bikes and Socks. </a:t>
          </a:r>
        </a:p>
      </dgm:t>
    </dgm:pt>
    <dgm:pt modelId="{E502EE84-3DF4-4092-A160-A0E11C256DE0}" type="parTrans" cxnId="{7F76C4DD-48D5-4169-8C1C-31E42B79EB66}">
      <dgm:prSet/>
      <dgm:spPr/>
      <dgm:t>
        <a:bodyPr/>
        <a:lstStyle/>
        <a:p>
          <a:endParaRPr lang="en-US" sz="900">
            <a:latin typeface="Arial" panose="020B0604020202020204" pitchFamily="34" charset="0"/>
            <a:cs typeface="Arial" panose="020B0604020202020204" pitchFamily="34" charset="0"/>
          </a:endParaRPr>
        </a:p>
      </dgm:t>
    </dgm:pt>
    <dgm:pt modelId="{D4DC1428-F5E0-4805-AB08-629097D17052}" type="sibTrans" cxnId="{7F76C4DD-48D5-4169-8C1C-31E42B79EB66}">
      <dgm:prSet/>
      <dgm:spPr/>
      <dgm:t>
        <a:bodyPr/>
        <a:lstStyle/>
        <a:p>
          <a:endParaRPr lang="en-US" sz="900">
            <a:latin typeface="Arial" panose="020B0604020202020204" pitchFamily="34" charset="0"/>
            <a:cs typeface="Arial" panose="020B0604020202020204" pitchFamily="34" charset="0"/>
          </a:endParaRPr>
        </a:p>
      </dgm:t>
    </dgm:pt>
    <dgm:pt modelId="{82775E1E-294C-4460-98E1-64A4C7ED4F3D}">
      <dgm:prSet custT="1"/>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Conversely, for Caps and Jerseys, which are less profitable, company could reduce inventory levels to avoid overstocking and tie up capital in low-margin items.</a:t>
          </a:r>
        </a:p>
      </dgm:t>
    </dgm:pt>
    <dgm:pt modelId="{8495298B-BFC9-412F-9DD6-B24222D4FD9D}" type="parTrans" cxnId="{2A376C95-6CC1-46F4-B3DD-B7A1ACA1948E}">
      <dgm:prSet/>
      <dgm:spPr/>
      <dgm:t>
        <a:bodyPr/>
        <a:lstStyle/>
        <a:p>
          <a:endParaRPr lang="en-US" sz="900">
            <a:latin typeface="Arial" panose="020B0604020202020204" pitchFamily="34" charset="0"/>
            <a:cs typeface="Arial" panose="020B0604020202020204" pitchFamily="34" charset="0"/>
          </a:endParaRPr>
        </a:p>
      </dgm:t>
    </dgm:pt>
    <dgm:pt modelId="{C9AC458C-1A3E-4C52-B6A1-24BDE4A08BCA}" type="sibTrans" cxnId="{2A376C95-6CC1-46F4-B3DD-B7A1ACA1948E}">
      <dgm:prSet/>
      <dgm:spPr/>
      <dgm:t>
        <a:bodyPr/>
        <a:lstStyle/>
        <a:p>
          <a:endParaRPr lang="en-US" sz="900">
            <a:latin typeface="Arial" panose="020B0604020202020204" pitchFamily="34" charset="0"/>
            <a:cs typeface="Arial" panose="020B0604020202020204" pitchFamily="34" charset="0"/>
          </a:endParaRPr>
        </a:p>
      </dgm:t>
    </dgm:pt>
    <dgm:pt modelId="{4E2970EE-4483-437E-8F6D-B63FE2276E6D}">
      <dgm:prSet phldrT="[Text]" custT="1"/>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For Socks, Adventure works can think about implementing exclusive promotions that showcase their exceptional design and value or introducing time-limited offers to increase sales.</a:t>
          </a:r>
        </a:p>
      </dgm:t>
    </dgm:pt>
    <dgm:pt modelId="{C03AFDB4-2D59-400A-A585-508AA9804868}" type="parTrans" cxnId="{18CBBC8C-D098-48D0-BC91-60F562A88DE1}">
      <dgm:prSet/>
      <dgm:spPr/>
      <dgm:t>
        <a:bodyPr/>
        <a:lstStyle/>
        <a:p>
          <a:endParaRPr lang="en-US" sz="900">
            <a:latin typeface="Arial" panose="020B0604020202020204" pitchFamily="34" charset="0"/>
            <a:cs typeface="Arial" panose="020B0604020202020204" pitchFamily="34" charset="0"/>
          </a:endParaRPr>
        </a:p>
      </dgm:t>
    </dgm:pt>
    <dgm:pt modelId="{72B6307E-E719-4D0C-8954-909551FCCA20}" type="sibTrans" cxnId="{18CBBC8C-D098-48D0-BC91-60F562A88DE1}">
      <dgm:prSet/>
      <dgm:spPr/>
      <dgm:t>
        <a:bodyPr/>
        <a:lstStyle/>
        <a:p>
          <a:endParaRPr lang="en-US" sz="900">
            <a:latin typeface="Arial" panose="020B0604020202020204" pitchFamily="34" charset="0"/>
            <a:cs typeface="Arial" panose="020B0604020202020204" pitchFamily="34" charset="0"/>
          </a:endParaRPr>
        </a:p>
      </dgm:t>
    </dgm:pt>
    <dgm:pt modelId="{8CA77B4A-F4DD-4E28-A43C-6B439735E2E2}">
      <dgm:prSet custT="1"/>
      <dgm:spPr/>
      <dgm:t>
        <a:bodyPr/>
        <a:lstStyle/>
        <a:p>
          <a:r>
            <a:rPr lang="en-US" sz="1800">
              <a:latin typeface="Arial" panose="020B0604020202020204" pitchFamily="34" charset="0"/>
              <a:cs typeface="Arial" panose="020B0604020202020204" pitchFamily="34" charset="0"/>
            </a:rPr>
            <a:t>Enhancing Marketing and Sales Efforts</a:t>
          </a:r>
        </a:p>
      </dgm:t>
    </dgm:pt>
    <dgm:pt modelId="{11E91D9B-C20E-4E23-9C0B-26157AD7CDB6}" type="parTrans" cxnId="{E85AD154-EFC2-4971-9AB7-ACC125C0780C}">
      <dgm:prSet/>
      <dgm:spPr/>
      <dgm:t>
        <a:bodyPr/>
        <a:lstStyle/>
        <a:p>
          <a:endParaRPr lang="en-US" sz="900">
            <a:latin typeface="Arial" panose="020B0604020202020204" pitchFamily="34" charset="0"/>
            <a:cs typeface="Arial" panose="020B0604020202020204" pitchFamily="34" charset="0"/>
          </a:endParaRPr>
        </a:p>
      </dgm:t>
    </dgm:pt>
    <dgm:pt modelId="{2F7D815C-A08A-4BFA-8F00-59712998710F}" type="sibTrans" cxnId="{E85AD154-EFC2-4971-9AB7-ACC125C0780C}">
      <dgm:prSet/>
      <dgm:spPr/>
      <dgm:t>
        <a:bodyPr/>
        <a:lstStyle/>
        <a:p>
          <a:endParaRPr lang="en-US" sz="900">
            <a:latin typeface="Arial" panose="020B0604020202020204" pitchFamily="34" charset="0"/>
            <a:cs typeface="Arial" panose="020B0604020202020204" pitchFamily="34" charset="0"/>
          </a:endParaRPr>
        </a:p>
      </dgm:t>
    </dgm:pt>
    <dgm:pt modelId="{7BFC959F-59D3-45FD-8C17-64ACDDAEB566}">
      <dgm:prSet phldrT="[Text]" custT="1"/>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On the other hand, for Caps with the smallest markup percentage, Adventure works might consider increasing the price slightly or bundling Caps with other products to improve overall margins.</a:t>
          </a:r>
        </a:p>
      </dgm:t>
    </dgm:pt>
    <dgm:pt modelId="{88CF7B8E-4AFE-4C9A-A75E-F0FDDF4F418B}" type="parTrans" cxnId="{08A2C14C-2CF0-4B58-BB13-F1C574C37A53}">
      <dgm:prSet/>
      <dgm:spPr/>
      <dgm:t>
        <a:bodyPr/>
        <a:lstStyle/>
        <a:p>
          <a:endParaRPr lang="en-US" sz="900">
            <a:latin typeface="Arial" panose="020B0604020202020204" pitchFamily="34" charset="0"/>
            <a:cs typeface="Arial" panose="020B0604020202020204" pitchFamily="34" charset="0"/>
          </a:endParaRPr>
        </a:p>
      </dgm:t>
    </dgm:pt>
    <dgm:pt modelId="{52AABE30-C185-415A-8492-940244407E5D}" type="sibTrans" cxnId="{08A2C14C-2CF0-4B58-BB13-F1C574C37A53}">
      <dgm:prSet/>
      <dgm:spPr/>
      <dgm:t>
        <a:bodyPr/>
        <a:lstStyle/>
        <a:p>
          <a:endParaRPr lang="en-US" sz="900">
            <a:latin typeface="Arial" panose="020B0604020202020204" pitchFamily="34" charset="0"/>
            <a:cs typeface="Arial" panose="020B0604020202020204" pitchFamily="34" charset="0"/>
          </a:endParaRPr>
        </a:p>
      </dgm:t>
    </dgm:pt>
    <dgm:pt modelId="{1CF69FDB-C659-401E-9AAB-1807F89676E4}">
      <dgm:prSet phldrT="[Text]" custT="1"/>
      <dgm:spPr/>
      <dgm:t>
        <a:bodyPr/>
        <a:lstStyle/>
        <a:p>
          <a:pPr>
            <a:buFont typeface="Symbol" panose="05050102010706020507" pitchFamily="18" charset="2"/>
            <a:buChar char=""/>
          </a:pPr>
          <a:r>
            <a:rPr lang="en-US" sz="1200" dirty="0">
              <a:latin typeface="Arial" panose="020B0604020202020204" pitchFamily="34" charset="0"/>
              <a:cs typeface="Arial" panose="020B0604020202020204" pitchFamily="34" charset="0"/>
            </a:rPr>
            <a:t>Since Socks have the highest markup percentage, we might experiment with pricing strategies to further enhance profitability. </a:t>
          </a:r>
        </a:p>
      </dgm:t>
    </dgm:pt>
    <dgm:pt modelId="{C17863FF-75F8-4482-907B-605B8A981C0F}" type="parTrans" cxnId="{B6B31A86-3EEE-4D3A-BB1E-7778D61EAF0B}">
      <dgm:prSet/>
      <dgm:spPr/>
      <dgm:t>
        <a:bodyPr/>
        <a:lstStyle/>
        <a:p>
          <a:endParaRPr lang="en-US" sz="900">
            <a:latin typeface="Arial" panose="020B0604020202020204" pitchFamily="34" charset="0"/>
            <a:cs typeface="Arial" panose="020B0604020202020204" pitchFamily="34" charset="0"/>
          </a:endParaRPr>
        </a:p>
      </dgm:t>
    </dgm:pt>
    <dgm:pt modelId="{1A274A4E-86A9-4CB1-82C8-D9E81F0D0384}" type="sibTrans" cxnId="{B6B31A86-3EEE-4D3A-BB1E-7778D61EAF0B}">
      <dgm:prSet/>
      <dgm:spPr/>
      <dgm:t>
        <a:bodyPr/>
        <a:lstStyle/>
        <a:p>
          <a:endParaRPr lang="en-US" sz="900">
            <a:latin typeface="Arial" panose="020B0604020202020204" pitchFamily="34" charset="0"/>
            <a:cs typeface="Arial" panose="020B0604020202020204" pitchFamily="34" charset="0"/>
          </a:endParaRPr>
        </a:p>
      </dgm:t>
    </dgm:pt>
    <dgm:pt modelId="{A671A00E-656C-425D-B7C4-C77A4683ED0D}">
      <dgm:prSet phldrT="[Text]" custT="1"/>
      <dgm:spPr/>
      <dgm:t>
        <a:bodyPr/>
        <a:lstStyle/>
        <a:p>
          <a:pPr>
            <a:buFont typeface="Symbol" panose="05050102010706020507" pitchFamily="18" charset="2"/>
            <a:buChar char=""/>
          </a:pPr>
          <a:r>
            <a:rPr lang="en-US" sz="1200" dirty="0">
              <a:latin typeface="Arial" panose="020B0604020202020204" pitchFamily="34" charset="0"/>
              <a:cs typeface="Arial" panose="020B0604020202020204" pitchFamily="34" charset="0"/>
            </a:rPr>
            <a:t>Increase the marketing budget for Road Bikes by investing in targeted advertising campaigns, sponsoring cycling events, and collaborating with cycling influencers. </a:t>
          </a:r>
        </a:p>
      </dgm:t>
    </dgm:pt>
    <dgm:pt modelId="{66C5A522-A0EA-4285-9780-41D8D432CF97}" type="parTrans" cxnId="{96F2128B-3405-4883-98B8-D1F65B5FEA35}">
      <dgm:prSet/>
      <dgm:spPr/>
      <dgm:t>
        <a:bodyPr/>
        <a:lstStyle/>
        <a:p>
          <a:endParaRPr lang="en-US" sz="900">
            <a:latin typeface="Arial" panose="020B0604020202020204" pitchFamily="34" charset="0"/>
            <a:cs typeface="Arial" panose="020B0604020202020204" pitchFamily="34" charset="0"/>
          </a:endParaRPr>
        </a:p>
      </dgm:t>
    </dgm:pt>
    <dgm:pt modelId="{DBE9DA3C-7928-4F63-A479-D9DDA8408D2E}" type="sibTrans" cxnId="{96F2128B-3405-4883-98B8-D1F65B5FEA35}">
      <dgm:prSet/>
      <dgm:spPr/>
      <dgm:t>
        <a:bodyPr/>
        <a:lstStyle/>
        <a:p>
          <a:endParaRPr lang="en-US" sz="900">
            <a:latin typeface="Arial" panose="020B0604020202020204" pitchFamily="34" charset="0"/>
            <a:cs typeface="Arial" panose="020B0604020202020204" pitchFamily="34" charset="0"/>
          </a:endParaRPr>
        </a:p>
      </dgm:t>
    </dgm:pt>
    <dgm:pt modelId="{85CC00D3-C775-4171-A1E3-388DC988E5B0}" type="pres">
      <dgm:prSet presAssocID="{57B9F6FF-ED4E-47D3-ADA2-C17C5063FEAC}" presName="diagram" presStyleCnt="0">
        <dgm:presLayoutVars>
          <dgm:chPref val="1"/>
          <dgm:dir/>
          <dgm:animOne val="branch"/>
          <dgm:animLvl val="lvl"/>
          <dgm:resizeHandles/>
        </dgm:presLayoutVars>
      </dgm:prSet>
      <dgm:spPr/>
    </dgm:pt>
    <dgm:pt modelId="{831445F9-ADA2-4B4D-AF60-A1DB92F76715}" type="pres">
      <dgm:prSet presAssocID="{FA291AA7-00CF-47B5-A222-CCCC1373770D}" presName="root" presStyleCnt="0"/>
      <dgm:spPr/>
    </dgm:pt>
    <dgm:pt modelId="{B4BC7379-1B0D-41FF-ADD1-766DF5D0FF8A}" type="pres">
      <dgm:prSet presAssocID="{FA291AA7-00CF-47B5-A222-CCCC1373770D}" presName="rootComposite" presStyleCnt="0"/>
      <dgm:spPr/>
    </dgm:pt>
    <dgm:pt modelId="{CEB92BEB-A2FE-499B-B3FD-7B665A20F6FD}" type="pres">
      <dgm:prSet presAssocID="{FA291AA7-00CF-47B5-A222-CCCC1373770D}" presName="rootText" presStyleLbl="node1" presStyleIdx="0" presStyleCnt="3" custScaleX="142943"/>
      <dgm:spPr/>
    </dgm:pt>
    <dgm:pt modelId="{B524B89A-04E3-4CE4-B771-AABFBA16C5BA}" type="pres">
      <dgm:prSet presAssocID="{FA291AA7-00CF-47B5-A222-CCCC1373770D}" presName="rootConnector" presStyleLbl="node1" presStyleIdx="0" presStyleCnt="3"/>
      <dgm:spPr/>
    </dgm:pt>
    <dgm:pt modelId="{35EA13EF-625D-4453-9314-3CD829416DDC}" type="pres">
      <dgm:prSet presAssocID="{FA291AA7-00CF-47B5-A222-CCCC1373770D}" presName="childShape" presStyleCnt="0"/>
      <dgm:spPr/>
    </dgm:pt>
    <dgm:pt modelId="{A5EB5153-D5B2-425A-8FCE-C955293A8CC4}" type="pres">
      <dgm:prSet presAssocID="{03DD1E53-BEA5-41D6-AA4A-B0316D1C894B}" presName="Name13" presStyleLbl="parChTrans1D2" presStyleIdx="0" presStyleCnt="9"/>
      <dgm:spPr/>
    </dgm:pt>
    <dgm:pt modelId="{CE1CDF1C-1536-44C0-AFB7-CD82D14A8459}" type="pres">
      <dgm:prSet presAssocID="{A91C64DA-5E7E-4524-87EF-ACFC40EA05BE}" presName="childText" presStyleLbl="bgAcc1" presStyleIdx="0" presStyleCnt="9" custScaleX="211153" custScaleY="156651">
        <dgm:presLayoutVars>
          <dgm:bulletEnabled val="1"/>
        </dgm:presLayoutVars>
      </dgm:prSet>
      <dgm:spPr/>
    </dgm:pt>
    <dgm:pt modelId="{CB36E2DE-DFA4-4A6D-8BA3-26693FA6BBD6}" type="pres">
      <dgm:prSet presAssocID="{B6A7F04B-80BE-4E9D-BBD6-E80F330F3B74}" presName="Name13" presStyleLbl="parChTrans1D2" presStyleIdx="1" presStyleCnt="9"/>
      <dgm:spPr/>
    </dgm:pt>
    <dgm:pt modelId="{617F561B-D005-4F6A-826D-5AFF9F86D422}" type="pres">
      <dgm:prSet presAssocID="{2F8B14E1-4923-4E00-83A8-F43501373618}" presName="childText" presStyleLbl="bgAcc1" presStyleIdx="1" presStyleCnt="9" custScaleX="212932" custScaleY="181313">
        <dgm:presLayoutVars>
          <dgm:bulletEnabled val="1"/>
        </dgm:presLayoutVars>
      </dgm:prSet>
      <dgm:spPr/>
    </dgm:pt>
    <dgm:pt modelId="{C46B7A3B-28F6-45B4-BA7E-4FE5B73AFB89}" type="pres">
      <dgm:prSet presAssocID="{8495298B-BFC9-412F-9DD6-B24222D4FD9D}" presName="Name13" presStyleLbl="parChTrans1D2" presStyleIdx="2" presStyleCnt="9"/>
      <dgm:spPr/>
    </dgm:pt>
    <dgm:pt modelId="{07A094EB-6813-4FCD-B6F5-FCCD3476CDCF}" type="pres">
      <dgm:prSet presAssocID="{82775E1E-294C-4460-98E1-64A4C7ED4F3D}" presName="childText" presStyleLbl="bgAcc1" presStyleIdx="2" presStyleCnt="9" custScaleX="212579" custScaleY="182520">
        <dgm:presLayoutVars>
          <dgm:bulletEnabled val="1"/>
        </dgm:presLayoutVars>
      </dgm:prSet>
      <dgm:spPr/>
    </dgm:pt>
    <dgm:pt modelId="{9FD3786D-4C09-4E10-AE02-A62A7563778D}" type="pres">
      <dgm:prSet presAssocID="{A6FD757A-9B7A-44E8-A45B-8F73A5D2F485}" presName="root" presStyleCnt="0"/>
      <dgm:spPr/>
    </dgm:pt>
    <dgm:pt modelId="{615E3DDF-4709-40FA-9A54-1E707046D553}" type="pres">
      <dgm:prSet presAssocID="{A6FD757A-9B7A-44E8-A45B-8F73A5D2F485}" presName="rootComposite" presStyleCnt="0"/>
      <dgm:spPr/>
    </dgm:pt>
    <dgm:pt modelId="{D109F863-8565-4472-AB8D-63F7E9E51FFD}" type="pres">
      <dgm:prSet presAssocID="{A6FD757A-9B7A-44E8-A45B-8F73A5D2F485}" presName="rootText" presStyleLbl="node1" presStyleIdx="1" presStyleCnt="3" custScaleX="142943"/>
      <dgm:spPr/>
    </dgm:pt>
    <dgm:pt modelId="{4AEBD44D-D4DE-4AEF-ACBB-C3C3E5870D48}" type="pres">
      <dgm:prSet presAssocID="{A6FD757A-9B7A-44E8-A45B-8F73A5D2F485}" presName="rootConnector" presStyleLbl="node1" presStyleIdx="1" presStyleCnt="3"/>
      <dgm:spPr/>
    </dgm:pt>
    <dgm:pt modelId="{83A77238-EC72-46FB-AA09-7BCC8A2B6D4A}" type="pres">
      <dgm:prSet presAssocID="{A6FD757A-9B7A-44E8-A45B-8F73A5D2F485}" presName="childShape" presStyleCnt="0"/>
      <dgm:spPr/>
    </dgm:pt>
    <dgm:pt modelId="{BD7C9136-6108-497E-8F7A-53213C4F5FDD}" type="pres">
      <dgm:prSet presAssocID="{0E4EFE39-333D-4D5E-A823-7840CD584317}" presName="Name13" presStyleLbl="parChTrans1D2" presStyleIdx="3" presStyleCnt="9"/>
      <dgm:spPr/>
    </dgm:pt>
    <dgm:pt modelId="{C442DC37-E677-497B-93C1-BDA6D86B37FA}" type="pres">
      <dgm:prSet presAssocID="{9FDA4539-120C-4291-B45E-280AB1E461FC}" presName="childText" presStyleLbl="bgAcc1" presStyleIdx="3" presStyleCnt="9" custScaleX="198466" custScaleY="160202">
        <dgm:presLayoutVars>
          <dgm:bulletEnabled val="1"/>
        </dgm:presLayoutVars>
      </dgm:prSet>
      <dgm:spPr/>
    </dgm:pt>
    <dgm:pt modelId="{5D40A917-D8E9-4F1B-A080-678FBFCDD580}" type="pres">
      <dgm:prSet presAssocID="{C17863FF-75F8-4482-907B-605B8A981C0F}" presName="Name13" presStyleLbl="parChTrans1D2" presStyleIdx="4" presStyleCnt="9"/>
      <dgm:spPr/>
    </dgm:pt>
    <dgm:pt modelId="{38618D94-877F-49E7-BB17-9263D8F314E7}" type="pres">
      <dgm:prSet presAssocID="{1CF69FDB-C659-401E-9AAB-1807F89676E4}" presName="childText" presStyleLbl="bgAcc1" presStyleIdx="4" presStyleCnt="9" custScaleX="198963" custScaleY="173772">
        <dgm:presLayoutVars>
          <dgm:bulletEnabled val="1"/>
        </dgm:presLayoutVars>
      </dgm:prSet>
      <dgm:spPr/>
    </dgm:pt>
    <dgm:pt modelId="{C2405235-525F-46A1-857D-85FABA7D9019}" type="pres">
      <dgm:prSet presAssocID="{88CF7B8E-4AFE-4C9A-A75E-F0FDDF4F418B}" presName="Name13" presStyleLbl="parChTrans1D2" presStyleIdx="5" presStyleCnt="9"/>
      <dgm:spPr/>
    </dgm:pt>
    <dgm:pt modelId="{102F91F6-65B5-4E87-B0C5-C92E64070CE9}" type="pres">
      <dgm:prSet presAssocID="{7BFC959F-59D3-45FD-8C17-64ACDDAEB566}" presName="childText" presStyleLbl="bgAcc1" presStyleIdx="5" presStyleCnt="9" custScaleX="193626" custScaleY="182590">
        <dgm:presLayoutVars>
          <dgm:bulletEnabled val="1"/>
        </dgm:presLayoutVars>
      </dgm:prSet>
      <dgm:spPr/>
    </dgm:pt>
    <dgm:pt modelId="{BFD5A238-A753-4A30-A92D-32B1BCB7427A}" type="pres">
      <dgm:prSet presAssocID="{8CA77B4A-F4DD-4E28-A43C-6B439735E2E2}" presName="root" presStyleCnt="0"/>
      <dgm:spPr/>
    </dgm:pt>
    <dgm:pt modelId="{04C017D6-2B6F-432C-9BE1-508C6CB2365C}" type="pres">
      <dgm:prSet presAssocID="{8CA77B4A-F4DD-4E28-A43C-6B439735E2E2}" presName="rootComposite" presStyleCnt="0"/>
      <dgm:spPr/>
    </dgm:pt>
    <dgm:pt modelId="{76CEE11A-DB53-4636-8418-8DC423BC3E87}" type="pres">
      <dgm:prSet presAssocID="{8CA77B4A-F4DD-4E28-A43C-6B439735E2E2}" presName="rootText" presStyleLbl="node1" presStyleIdx="2" presStyleCnt="3" custScaleX="142943"/>
      <dgm:spPr/>
    </dgm:pt>
    <dgm:pt modelId="{E482E2C7-DBA4-4DFB-BBF1-F112A892BA59}" type="pres">
      <dgm:prSet presAssocID="{8CA77B4A-F4DD-4E28-A43C-6B439735E2E2}" presName="rootConnector" presStyleLbl="node1" presStyleIdx="2" presStyleCnt="3"/>
      <dgm:spPr/>
    </dgm:pt>
    <dgm:pt modelId="{7289E8C7-BD44-4042-8DED-AEFFC2F92F20}" type="pres">
      <dgm:prSet presAssocID="{8CA77B4A-F4DD-4E28-A43C-6B439735E2E2}" presName="childShape" presStyleCnt="0"/>
      <dgm:spPr/>
    </dgm:pt>
    <dgm:pt modelId="{F6E00B22-9899-44C4-B2FA-EFB3522FC005}" type="pres">
      <dgm:prSet presAssocID="{E502EE84-3DF4-4092-A160-A0E11C256DE0}" presName="Name13" presStyleLbl="parChTrans1D2" presStyleIdx="6" presStyleCnt="9"/>
      <dgm:spPr/>
    </dgm:pt>
    <dgm:pt modelId="{B4C97B94-C85F-48C9-88E4-C2256564501B}" type="pres">
      <dgm:prSet presAssocID="{4CA3789F-280A-49FE-84BF-5A2AC90C66B6}" presName="childText" presStyleLbl="bgAcc1" presStyleIdx="6" presStyleCnt="9" custScaleX="234577" custScaleY="158099" custLinFactNeighborX="2669" custLinFactNeighborY="4866">
        <dgm:presLayoutVars>
          <dgm:bulletEnabled val="1"/>
        </dgm:presLayoutVars>
      </dgm:prSet>
      <dgm:spPr/>
    </dgm:pt>
    <dgm:pt modelId="{333F3295-F9C9-4833-8ECE-8DFD0B6A9F0E}" type="pres">
      <dgm:prSet presAssocID="{66C5A522-A0EA-4285-9780-41D8D432CF97}" presName="Name13" presStyleLbl="parChTrans1D2" presStyleIdx="7" presStyleCnt="9"/>
      <dgm:spPr/>
    </dgm:pt>
    <dgm:pt modelId="{49767C4A-01EB-43DB-88BD-83F4805A62A2}" type="pres">
      <dgm:prSet presAssocID="{A671A00E-656C-425D-B7C4-C77A4683ED0D}" presName="childText" presStyleLbl="bgAcc1" presStyleIdx="7" presStyleCnt="9" custScaleX="235860" custScaleY="169604">
        <dgm:presLayoutVars>
          <dgm:bulletEnabled val="1"/>
        </dgm:presLayoutVars>
      </dgm:prSet>
      <dgm:spPr/>
    </dgm:pt>
    <dgm:pt modelId="{1E5519CE-36AA-4C41-8677-24E12F24B13A}" type="pres">
      <dgm:prSet presAssocID="{C03AFDB4-2D59-400A-A585-508AA9804868}" presName="Name13" presStyleLbl="parChTrans1D2" presStyleIdx="8" presStyleCnt="9"/>
      <dgm:spPr/>
    </dgm:pt>
    <dgm:pt modelId="{2EE900D6-FE4A-4AFB-9EA7-E4D4E25B37A5}" type="pres">
      <dgm:prSet presAssocID="{4E2970EE-4483-437E-8F6D-B63FE2276E6D}" presName="childText" presStyleLbl="bgAcc1" presStyleIdx="8" presStyleCnt="9" custScaleX="238921" custScaleY="190442">
        <dgm:presLayoutVars>
          <dgm:bulletEnabled val="1"/>
        </dgm:presLayoutVars>
      </dgm:prSet>
      <dgm:spPr/>
    </dgm:pt>
  </dgm:ptLst>
  <dgm:cxnLst>
    <dgm:cxn modelId="{D14AEC00-8A20-44BD-A3E3-0CC0861D3F85}" type="presOf" srcId="{C17863FF-75F8-4482-907B-605B8A981C0F}" destId="{5D40A917-D8E9-4F1B-A080-678FBFCDD580}" srcOrd="0" destOrd="0" presId="urn:microsoft.com/office/officeart/2005/8/layout/hierarchy3"/>
    <dgm:cxn modelId="{6DB79303-3C18-47C4-9AFD-CA17D9D4E873}" type="presOf" srcId="{8CA77B4A-F4DD-4E28-A43C-6B439735E2E2}" destId="{76CEE11A-DB53-4636-8418-8DC423BC3E87}" srcOrd="0" destOrd="0" presId="urn:microsoft.com/office/officeart/2005/8/layout/hierarchy3"/>
    <dgm:cxn modelId="{E7FCCE06-ED12-4255-B668-C1E3137621DA}" type="presOf" srcId="{7BFC959F-59D3-45FD-8C17-64ACDDAEB566}" destId="{102F91F6-65B5-4E87-B0C5-C92E64070CE9}" srcOrd="0" destOrd="0" presId="urn:microsoft.com/office/officeart/2005/8/layout/hierarchy3"/>
    <dgm:cxn modelId="{BFE1980E-FB4F-443F-A439-BEA9065CAC58}" type="presOf" srcId="{B6A7F04B-80BE-4E9D-BBD6-E80F330F3B74}" destId="{CB36E2DE-DFA4-4A6D-8BA3-26693FA6BBD6}" srcOrd="0" destOrd="0" presId="urn:microsoft.com/office/officeart/2005/8/layout/hierarchy3"/>
    <dgm:cxn modelId="{01E71020-4BF2-4D81-A38E-6D61A222CC27}" srcId="{57B9F6FF-ED4E-47D3-ADA2-C17C5063FEAC}" destId="{A6FD757A-9B7A-44E8-A45B-8F73A5D2F485}" srcOrd="1" destOrd="0" parTransId="{503492C7-6086-49A0-8F7C-50E65075EDC2}" sibTransId="{FF9768C7-CDD3-4D30-86BB-0570392401F5}"/>
    <dgm:cxn modelId="{C8D8192E-874F-4479-A723-6C1C39836794}" srcId="{57B9F6FF-ED4E-47D3-ADA2-C17C5063FEAC}" destId="{FA291AA7-00CF-47B5-A222-CCCC1373770D}" srcOrd="0" destOrd="0" parTransId="{EC2F696A-94B1-4498-B0B5-D763F1AC19A3}" sibTransId="{1C196320-B5BA-4C6F-BF99-4264B16A8839}"/>
    <dgm:cxn modelId="{48A23B34-87AE-42E5-A761-8915DF1F4252}" type="presOf" srcId="{E502EE84-3DF4-4092-A160-A0E11C256DE0}" destId="{F6E00B22-9899-44C4-B2FA-EFB3522FC005}" srcOrd="0" destOrd="0" presId="urn:microsoft.com/office/officeart/2005/8/layout/hierarchy3"/>
    <dgm:cxn modelId="{1F1ED139-4803-42B6-9621-59FDA1F6EF98}" type="presOf" srcId="{82775E1E-294C-4460-98E1-64A4C7ED4F3D}" destId="{07A094EB-6813-4FCD-B6F5-FCCD3476CDCF}" srcOrd="0" destOrd="0" presId="urn:microsoft.com/office/officeart/2005/8/layout/hierarchy3"/>
    <dgm:cxn modelId="{5F8E8C3F-B1A2-4284-AB25-331B28C53D52}" type="presOf" srcId="{9FDA4539-120C-4291-B45E-280AB1E461FC}" destId="{C442DC37-E677-497B-93C1-BDA6D86B37FA}" srcOrd="0" destOrd="0" presId="urn:microsoft.com/office/officeart/2005/8/layout/hierarchy3"/>
    <dgm:cxn modelId="{6F8F135D-4501-4EAA-9153-2E146A4F239E}" type="presOf" srcId="{57B9F6FF-ED4E-47D3-ADA2-C17C5063FEAC}" destId="{85CC00D3-C775-4171-A1E3-388DC988E5B0}" srcOrd="0" destOrd="0" presId="urn:microsoft.com/office/officeart/2005/8/layout/hierarchy3"/>
    <dgm:cxn modelId="{4834DF5D-0473-431E-B6BA-D22852BFB009}" type="presOf" srcId="{03DD1E53-BEA5-41D6-AA4A-B0316D1C894B}" destId="{A5EB5153-D5B2-425A-8FCE-C955293A8CC4}" srcOrd="0" destOrd="0" presId="urn:microsoft.com/office/officeart/2005/8/layout/hierarchy3"/>
    <dgm:cxn modelId="{D7CC8F5F-6F78-4400-B2CC-AD530E46E0E8}" type="presOf" srcId="{A91C64DA-5E7E-4524-87EF-ACFC40EA05BE}" destId="{CE1CDF1C-1536-44C0-AFB7-CD82D14A8459}" srcOrd="0" destOrd="0" presId="urn:microsoft.com/office/officeart/2005/8/layout/hierarchy3"/>
    <dgm:cxn modelId="{ABC2626A-5B59-44B8-B20B-F8D77551DA73}" type="presOf" srcId="{8CA77B4A-F4DD-4E28-A43C-6B439735E2E2}" destId="{E482E2C7-DBA4-4DFB-BBF1-F112A892BA59}" srcOrd="1" destOrd="0" presId="urn:microsoft.com/office/officeart/2005/8/layout/hierarchy3"/>
    <dgm:cxn modelId="{33BD7A6B-9194-45CB-8403-24C788DB3892}" type="presOf" srcId="{A671A00E-656C-425D-B7C4-C77A4683ED0D}" destId="{49767C4A-01EB-43DB-88BD-83F4805A62A2}" srcOrd="0" destOrd="0" presId="urn:microsoft.com/office/officeart/2005/8/layout/hierarchy3"/>
    <dgm:cxn modelId="{08A2C14C-2CF0-4B58-BB13-F1C574C37A53}" srcId="{A6FD757A-9B7A-44E8-A45B-8F73A5D2F485}" destId="{7BFC959F-59D3-45FD-8C17-64ACDDAEB566}" srcOrd="2" destOrd="0" parTransId="{88CF7B8E-4AFE-4C9A-A75E-F0FDDF4F418B}" sibTransId="{52AABE30-C185-415A-8492-940244407E5D}"/>
    <dgm:cxn modelId="{5AA7F971-6788-4EC3-A9BE-CBC018FC57D6}" type="presOf" srcId="{8495298B-BFC9-412F-9DD6-B24222D4FD9D}" destId="{C46B7A3B-28F6-45B4-BA7E-4FE5B73AFB89}" srcOrd="0" destOrd="0" presId="urn:microsoft.com/office/officeart/2005/8/layout/hierarchy3"/>
    <dgm:cxn modelId="{E85AD154-EFC2-4971-9AB7-ACC125C0780C}" srcId="{57B9F6FF-ED4E-47D3-ADA2-C17C5063FEAC}" destId="{8CA77B4A-F4DD-4E28-A43C-6B439735E2E2}" srcOrd="2" destOrd="0" parTransId="{11E91D9B-C20E-4E23-9C0B-26157AD7CDB6}" sibTransId="{2F7D815C-A08A-4BFA-8F00-59712998710F}"/>
    <dgm:cxn modelId="{6EA5EA75-8896-4BD1-B935-46E8DF8522B0}" type="presOf" srcId="{2F8B14E1-4923-4E00-83A8-F43501373618}" destId="{617F561B-D005-4F6A-826D-5AFF9F86D422}" srcOrd="0" destOrd="0" presId="urn:microsoft.com/office/officeart/2005/8/layout/hierarchy3"/>
    <dgm:cxn modelId="{3EDA6B58-48D4-4B53-A072-28E1A84736CA}" srcId="{FA291AA7-00CF-47B5-A222-CCCC1373770D}" destId="{A91C64DA-5E7E-4524-87EF-ACFC40EA05BE}" srcOrd="0" destOrd="0" parTransId="{03DD1E53-BEA5-41D6-AA4A-B0316D1C894B}" sibTransId="{0CDAEF3F-BD7B-4A53-A2E8-23ECB22EA5CB}"/>
    <dgm:cxn modelId="{5A928378-6CB7-4682-B76A-DF66A30D6A27}" type="presOf" srcId="{A6FD757A-9B7A-44E8-A45B-8F73A5D2F485}" destId="{D109F863-8565-4472-AB8D-63F7E9E51FFD}" srcOrd="0" destOrd="0" presId="urn:microsoft.com/office/officeart/2005/8/layout/hierarchy3"/>
    <dgm:cxn modelId="{38C0A883-0307-44EC-AE8E-3D92060D3ACF}" type="presOf" srcId="{4CA3789F-280A-49FE-84BF-5A2AC90C66B6}" destId="{B4C97B94-C85F-48C9-88E4-C2256564501B}" srcOrd="0" destOrd="0" presId="urn:microsoft.com/office/officeart/2005/8/layout/hierarchy3"/>
    <dgm:cxn modelId="{B6B31A86-3EEE-4D3A-BB1E-7778D61EAF0B}" srcId="{A6FD757A-9B7A-44E8-A45B-8F73A5D2F485}" destId="{1CF69FDB-C659-401E-9AAB-1807F89676E4}" srcOrd="1" destOrd="0" parTransId="{C17863FF-75F8-4482-907B-605B8A981C0F}" sibTransId="{1A274A4E-86A9-4CB1-82C8-D9E81F0D0384}"/>
    <dgm:cxn modelId="{96F2128B-3405-4883-98B8-D1F65B5FEA35}" srcId="{8CA77B4A-F4DD-4E28-A43C-6B439735E2E2}" destId="{A671A00E-656C-425D-B7C4-C77A4683ED0D}" srcOrd="1" destOrd="0" parTransId="{66C5A522-A0EA-4285-9780-41D8D432CF97}" sibTransId="{DBE9DA3C-7928-4F63-A479-D9DDA8408D2E}"/>
    <dgm:cxn modelId="{18CBBC8C-D098-48D0-BC91-60F562A88DE1}" srcId="{8CA77B4A-F4DD-4E28-A43C-6B439735E2E2}" destId="{4E2970EE-4483-437E-8F6D-B63FE2276E6D}" srcOrd="2" destOrd="0" parTransId="{C03AFDB4-2D59-400A-A585-508AA9804868}" sibTransId="{72B6307E-E719-4D0C-8954-909551FCCA20}"/>
    <dgm:cxn modelId="{2A376C95-6CC1-46F4-B3DD-B7A1ACA1948E}" srcId="{FA291AA7-00CF-47B5-A222-CCCC1373770D}" destId="{82775E1E-294C-4460-98E1-64A4C7ED4F3D}" srcOrd="2" destOrd="0" parTransId="{8495298B-BFC9-412F-9DD6-B24222D4FD9D}" sibTransId="{C9AC458C-1A3E-4C52-B6A1-24BDE4A08BCA}"/>
    <dgm:cxn modelId="{D8ADBC96-999E-48FF-83DC-A14B3BE107BE}" srcId="{FA291AA7-00CF-47B5-A222-CCCC1373770D}" destId="{2F8B14E1-4923-4E00-83A8-F43501373618}" srcOrd="1" destOrd="0" parTransId="{B6A7F04B-80BE-4E9D-BBD6-E80F330F3B74}" sibTransId="{A02E983B-274A-4645-B983-EA7C5227FEC8}"/>
    <dgm:cxn modelId="{30A03AAC-B8A5-4F6A-9BB7-1A0F560882E4}" type="presOf" srcId="{C03AFDB4-2D59-400A-A585-508AA9804868}" destId="{1E5519CE-36AA-4C41-8677-24E12F24B13A}" srcOrd="0" destOrd="0" presId="urn:microsoft.com/office/officeart/2005/8/layout/hierarchy3"/>
    <dgm:cxn modelId="{06651FB1-CFEE-49B7-81EE-EA55983EA2E7}" type="presOf" srcId="{0E4EFE39-333D-4D5E-A823-7840CD584317}" destId="{BD7C9136-6108-497E-8F7A-53213C4F5FDD}" srcOrd="0" destOrd="0" presId="urn:microsoft.com/office/officeart/2005/8/layout/hierarchy3"/>
    <dgm:cxn modelId="{C9B81BB9-8DA8-4997-B631-CC0ED7994F0D}" type="presOf" srcId="{1CF69FDB-C659-401E-9AAB-1807F89676E4}" destId="{38618D94-877F-49E7-BB17-9263D8F314E7}" srcOrd="0" destOrd="0" presId="urn:microsoft.com/office/officeart/2005/8/layout/hierarchy3"/>
    <dgm:cxn modelId="{CD13E8CB-8EFA-4B9E-8E4E-AEC7C5B12E5A}" type="presOf" srcId="{88CF7B8E-4AFE-4C9A-A75E-F0FDDF4F418B}" destId="{C2405235-525F-46A1-857D-85FABA7D9019}" srcOrd="0" destOrd="0" presId="urn:microsoft.com/office/officeart/2005/8/layout/hierarchy3"/>
    <dgm:cxn modelId="{B986B5CE-5057-464B-9990-09940F19ED8E}" srcId="{A6FD757A-9B7A-44E8-A45B-8F73A5D2F485}" destId="{9FDA4539-120C-4291-B45E-280AB1E461FC}" srcOrd="0" destOrd="0" parTransId="{0E4EFE39-333D-4D5E-A823-7840CD584317}" sibTransId="{14F512C5-AA21-479E-BCF4-54E5B0ADE007}"/>
    <dgm:cxn modelId="{3CA3C9D1-89B1-42A2-859C-349E16DB617E}" type="presOf" srcId="{66C5A522-A0EA-4285-9780-41D8D432CF97}" destId="{333F3295-F9C9-4833-8ECE-8DFD0B6A9F0E}" srcOrd="0" destOrd="0" presId="urn:microsoft.com/office/officeart/2005/8/layout/hierarchy3"/>
    <dgm:cxn modelId="{A56D04D4-FC45-4023-B720-399FF7E63F2D}" type="presOf" srcId="{A6FD757A-9B7A-44E8-A45B-8F73A5D2F485}" destId="{4AEBD44D-D4DE-4AEF-ACBB-C3C3E5870D48}" srcOrd="1" destOrd="0" presId="urn:microsoft.com/office/officeart/2005/8/layout/hierarchy3"/>
    <dgm:cxn modelId="{659F7FDA-DCA1-48F7-A1EA-089A39D15329}" type="presOf" srcId="{4E2970EE-4483-437E-8F6D-B63FE2276E6D}" destId="{2EE900D6-FE4A-4AFB-9EA7-E4D4E25B37A5}" srcOrd="0" destOrd="0" presId="urn:microsoft.com/office/officeart/2005/8/layout/hierarchy3"/>
    <dgm:cxn modelId="{7F76C4DD-48D5-4169-8C1C-31E42B79EB66}" srcId="{8CA77B4A-F4DD-4E28-A43C-6B439735E2E2}" destId="{4CA3789F-280A-49FE-84BF-5A2AC90C66B6}" srcOrd="0" destOrd="0" parTransId="{E502EE84-3DF4-4092-A160-A0E11C256DE0}" sibTransId="{D4DC1428-F5E0-4805-AB08-629097D17052}"/>
    <dgm:cxn modelId="{C95979EB-2E7F-4A98-A57F-CA9B2732DFD5}" type="presOf" srcId="{FA291AA7-00CF-47B5-A222-CCCC1373770D}" destId="{B524B89A-04E3-4CE4-B771-AABFBA16C5BA}" srcOrd="1" destOrd="0" presId="urn:microsoft.com/office/officeart/2005/8/layout/hierarchy3"/>
    <dgm:cxn modelId="{7E54EFF6-80E1-43EB-98BD-E35354FCB693}" type="presOf" srcId="{FA291AA7-00CF-47B5-A222-CCCC1373770D}" destId="{CEB92BEB-A2FE-499B-B3FD-7B665A20F6FD}" srcOrd="0" destOrd="0" presId="urn:microsoft.com/office/officeart/2005/8/layout/hierarchy3"/>
    <dgm:cxn modelId="{B03B153C-41D3-4042-A912-1751539727E3}" type="presParOf" srcId="{85CC00D3-C775-4171-A1E3-388DC988E5B0}" destId="{831445F9-ADA2-4B4D-AF60-A1DB92F76715}" srcOrd="0" destOrd="0" presId="urn:microsoft.com/office/officeart/2005/8/layout/hierarchy3"/>
    <dgm:cxn modelId="{4A28FEE6-9DFE-4556-808A-9645B94874F2}" type="presParOf" srcId="{831445F9-ADA2-4B4D-AF60-A1DB92F76715}" destId="{B4BC7379-1B0D-41FF-ADD1-766DF5D0FF8A}" srcOrd="0" destOrd="0" presId="urn:microsoft.com/office/officeart/2005/8/layout/hierarchy3"/>
    <dgm:cxn modelId="{59C8E639-3C0C-4C76-AD98-51C3792EC8DA}" type="presParOf" srcId="{B4BC7379-1B0D-41FF-ADD1-766DF5D0FF8A}" destId="{CEB92BEB-A2FE-499B-B3FD-7B665A20F6FD}" srcOrd="0" destOrd="0" presId="urn:microsoft.com/office/officeart/2005/8/layout/hierarchy3"/>
    <dgm:cxn modelId="{56958100-CF66-4D18-8CAA-DF3B311DF544}" type="presParOf" srcId="{B4BC7379-1B0D-41FF-ADD1-766DF5D0FF8A}" destId="{B524B89A-04E3-4CE4-B771-AABFBA16C5BA}" srcOrd="1" destOrd="0" presId="urn:microsoft.com/office/officeart/2005/8/layout/hierarchy3"/>
    <dgm:cxn modelId="{C668BA70-3940-4B94-8815-74C9F9830093}" type="presParOf" srcId="{831445F9-ADA2-4B4D-AF60-A1DB92F76715}" destId="{35EA13EF-625D-4453-9314-3CD829416DDC}" srcOrd="1" destOrd="0" presId="urn:microsoft.com/office/officeart/2005/8/layout/hierarchy3"/>
    <dgm:cxn modelId="{90970700-AB82-480E-9A9C-C320C7FD6260}" type="presParOf" srcId="{35EA13EF-625D-4453-9314-3CD829416DDC}" destId="{A5EB5153-D5B2-425A-8FCE-C955293A8CC4}" srcOrd="0" destOrd="0" presId="urn:microsoft.com/office/officeart/2005/8/layout/hierarchy3"/>
    <dgm:cxn modelId="{B53B0648-D8B2-4469-8AD6-2281C62168DF}" type="presParOf" srcId="{35EA13EF-625D-4453-9314-3CD829416DDC}" destId="{CE1CDF1C-1536-44C0-AFB7-CD82D14A8459}" srcOrd="1" destOrd="0" presId="urn:microsoft.com/office/officeart/2005/8/layout/hierarchy3"/>
    <dgm:cxn modelId="{E5CF7121-F6F3-4BCE-8E87-2E7BF8E0E30D}" type="presParOf" srcId="{35EA13EF-625D-4453-9314-3CD829416DDC}" destId="{CB36E2DE-DFA4-4A6D-8BA3-26693FA6BBD6}" srcOrd="2" destOrd="0" presId="urn:microsoft.com/office/officeart/2005/8/layout/hierarchy3"/>
    <dgm:cxn modelId="{63EB4718-C6DC-4B49-84DF-0F6C4A66A2FF}" type="presParOf" srcId="{35EA13EF-625D-4453-9314-3CD829416DDC}" destId="{617F561B-D005-4F6A-826D-5AFF9F86D422}" srcOrd="3" destOrd="0" presId="urn:microsoft.com/office/officeart/2005/8/layout/hierarchy3"/>
    <dgm:cxn modelId="{5EEC5E22-F485-4FF7-8147-27F653CBCA9D}" type="presParOf" srcId="{35EA13EF-625D-4453-9314-3CD829416DDC}" destId="{C46B7A3B-28F6-45B4-BA7E-4FE5B73AFB89}" srcOrd="4" destOrd="0" presId="urn:microsoft.com/office/officeart/2005/8/layout/hierarchy3"/>
    <dgm:cxn modelId="{4E6F859F-76E8-4622-B0A2-428B2D48E456}" type="presParOf" srcId="{35EA13EF-625D-4453-9314-3CD829416DDC}" destId="{07A094EB-6813-4FCD-B6F5-FCCD3476CDCF}" srcOrd="5" destOrd="0" presId="urn:microsoft.com/office/officeart/2005/8/layout/hierarchy3"/>
    <dgm:cxn modelId="{08597048-A662-4F76-9FFC-FCCAFD6E0458}" type="presParOf" srcId="{85CC00D3-C775-4171-A1E3-388DC988E5B0}" destId="{9FD3786D-4C09-4E10-AE02-A62A7563778D}" srcOrd="1" destOrd="0" presId="urn:microsoft.com/office/officeart/2005/8/layout/hierarchy3"/>
    <dgm:cxn modelId="{4CE2E055-CAC0-4735-BF40-67D55C7C8540}" type="presParOf" srcId="{9FD3786D-4C09-4E10-AE02-A62A7563778D}" destId="{615E3DDF-4709-40FA-9A54-1E707046D553}" srcOrd="0" destOrd="0" presId="urn:microsoft.com/office/officeart/2005/8/layout/hierarchy3"/>
    <dgm:cxn modelId="{367BE798-7B9C-41F6-B18C-D525D7E6F18A}" type="presParOf" srcId="{615E3DDF-4709-40FA-9A54-1E707046D553}" destId="{D109F863-8565-4472-AB8D-63F7E9E51FFD}" srcOrd="0" destOrd="0" presId="urn:microsoft.com/office/officeart/2005/8/layout/hierarchy3"/>
    <dgm:cxn modelId="{95E6B763-AC76-4FDB-9C68-D83331A7360E}" type="presParOf" srcId="{615E3DDF-4709-40FA-9A54-1E707046D553}" destId="{4AEBD44D-D4DE-4AEF-ACBB-C3C3E5870D48}" srcOrd="1" destOrd="0" presId="urn:microsoft.com/office/officeart/2005/8/layout/hierarchy3"/>
    <dgm:cxn modelId="{6892F72C-A962-4E80-8D99-0BE90B07E6AE}" type="presParOf" srcId="{9FD3786D-4C09-4E10-AE02-A62A7563778D}" destId="{83A77238-EC72-46FB-AA09-7BCC8A2B6D4A}" srcOrd="1" destOrd="0" presId="urn:microsoft.com/office/officeart/2005/8/layout/hierarchy3"/>
    <dgm:cxn modelId="{E28D2AE7-C79E-4756-8853-923BB3DAEA42}" type="presParOf" srcId="{83A77238-EC72-46FB-AA09-7BCC8A2B6D4A}" destId="{BD7C9136-6108-497E-8F7A-53213C4F5FDD}" srcOrd="0" destOrd="0" presId="urn:microsoft.com/office/officeart/2005/8/layout/hierarchy3"/>
    <dgm:cxn modelId="{8BC52591-170F-4FA0-822C-D1D67D42164A}" type="presParOf" srcId="{83A77238-EC72-46FB-AA09-7BCC8A2B6D4A}" destId="{C442DC37-E677-497B-93C1-BDA6D86B37FA}" srcOrd="1" destOrd="0" presId="urn:microsoft.com/office/officeart/2005/8/layout/hierarchy3"/>
    <dgm:cxn modelId="{DD25865F-F0C8-4A29-A424-CDDBC1F14580}" type="presParOf" srcId="{83A77238-EC72-46FB-AA09-7BCC8A2B6D4A}" destId="{5D40A917-D8E9-4F1B-A080-678FBFCDD580}" srcOrd="2" destOrd="0" presId="urn:microsoft.com/office/officeart/2005/8/layout/hierarchy3"/>
    <dgm:cxn modelId="{27D1545C-008A-4709-9EB7-0077AA391232}" type="presParOf" srcId="{83A77238-EC72-46FB-AA09-7BCC8A2B6D4A}" destId="{38618D94-877F-49E7-BB17-9263D8F314E7}" srcOrd="3" destOrd="0" presId="urn:microsoft.com/office/officeart/2005/8/layout/hierarchy3"/>
    <dgm:cxn modelId="{2763E000-77AE-439D-8318-4472278DDA2E}" type="presParOf" srcId="{83A77238-EC72-46FB-AA09-7BCC8A2B6D4A}" destId="{C2405235-525F-46A1-857D-85FABA7D9019}" srcOrd="4" destOrd="0" presId="urn:microsoft.com/office/officeart/2005/8/layout/hierarchy3"/>
    <dgm:cxn modelId="{0C72A9FB-1ED6-4B76-82B0-7CEC2D9251B2}" type="presParOf" srcId="{83A77238-EC72-46FB-AA09-7BCC8A2B6D4A}" destId="{102F91F6-65B5-4E87-B0C5-C92E64070CE9}" srcOrd="5" destOrd="0" presId="urn:microsoft.com/office/officeart/2005/8/layout/hierarchy3"/>
    <dgm:cxn modelId="{8A1C5BE1-DAE2-4A1C-ABE3-31EF9B590775}" type="presParOf" srcId="{85CC00D3-C775-4171-A1E3-388DC988E5B0}" destId="{BFD5A238-A753-4A30-A92D-32B1BCB7427A}" srcOrd="2" destOrd="0" presId="urn:microsoft.com/office/officeart/2005/8/layout/hierarchy3"/>
    <dgm:cxn modelId="{1375EBA0-C721-4D89-9053-BCEC759F96E8}" type="presParOf" srcId="{BFD5A238-A753-4A30-A92D-32B1BCB7427A}" destId="{04C017D6-2B6F-432C-9BE1-508C6CB2365C}" srcOrd="0" destOrd="0" presId="urn:microsoft.com/office/officeart/2005/8/layout/hierarchy3"/>
    <dgm:cxn modelId="{4B7EDCD5-F8C1-429F-970D-903BAC59B776}" type="presParOf" srcId="{04C017D6-2B6F-432C-9BE1-508C6CB2365C}" destId="{76CEE11A-DB53-4636-8418-8DC423BC3E87}" srcOrd="0" destOrd="0" presId="urn:microsoft.com/office/officeart/2005/8/layout/hierarchy3"/>
    <dgm:cxn modelId="{0A739C58-7F05-40CF-A7EE-9099F30F5B60}" type="presParOf" srcId="{04C017D6-2B6F-432C-9BE1-508C6CB2365C}" destId="{E482E2C7-DBA4-4DFB-BBF1-F112A892BA59}" srcOrd="1" destOrd="0" presId="urn:microsoft.com/office/officeart/2005/8/layout/hierarchy3"/>
    <dgm:cxn modelId="{AE5508C4-EABA-4B63-8FBD-BAD1FB0570E0}" type="presParOf" srcId="{BFD5A238-A753-4A30-A92D-32B1BCB7427A}" destId="{7289E8C7-BD44-4042-8DED-AEFFC2F92F20}" srcOrd="1" destOrd="0" presId="urn:microsoft.com/office/officeart/2005/8/layout/hierarchy3"/>
    <dgm:cxn modelId="{54502F9D-71F2-4029-81FA-5794E5A9CA44}" type="presParOf" srcId="{7289E8C7-BD44-4042-8DED-AEFFC2F92F20}" destId="{F6E00B22-9899-44C4-B2FA-EFB3522FC005}" srcOrd="0" destOrd="0" presId="urn:microsoft.com/office/officeart/2005/8/layout/hierarchy3"/>
    <dgm:cxn modelId="{D473E00A-9174-459F-ABDF-2BC4017A6DDC}" type="presParOf" srcId="{7289E8C7-BD44-4042-8DED-AEFFC2F92F20}" destId="{B4C97B94-C85F-48C9-88E4-C2256564501B}" srcOrd="1" destOrd="0" presId="urn:microsoft.com/office/officeart/2005/8/layout/hierarchy3"/>
    <dgm:cxn modelId="{7E2318A3-5E34-4938-890C-19083FB6D7CD}" type="presParOf" srcId="{7289E8C7-BD44-4042-8DED-AEFFC2F92F20}" destId="{333F3295-F9C9-4833-8ECE-8DFD0B6A9F0E}" srcOrd="2" destOrd="0" presId="urn:microsoft.com/office/officeart/2005/8/layout/hierarchy3"/>
    <dgm:cxn modelId="{7EDE70F9-B2EC-4F16-8DFE-6001854C3193}" type="presParOf" srcId="{7289E8C7-BD44-4042-8DED-AEFFC2F92F20}" destId="{49767C4A-01EB-43DB-88BD-83F4805A62A2}" srcOrd="3" destOrd="0" presId="urn:microsoft.com/office/officeart/2005/8/layout/hierarchy3"/>
    <dgm:cxn modelId="{AC5FC5D6-86F8-48AF-A44A-D6A29BE9255B}" type="presParOf" srcId="{7289E8C7-BD44-4042-8DED-AEFFC2F92F20}" destId="{1E5519CE-36AA-4C41-8677-24E12F24B13A}" srcOrd="4" destOrd="0" presId="urn:microsoft.com/office/officeart/2005/8/layout/hierarchy3"/>
    <dgm:cxn modelId="{9CCE0034-FCD9-4804-8BD2-0ED3424F1CCD}" type="presParOf" srcId="{7289E8C7-BD44-4042-8DED-AEFFC2F92F20}" destId="{2EE900D6-FE4A-4AFB-9EA7-E4D4E25B37A5}"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C80B7F-C3FA-4DFD-A2BA-ECE76792F9B0}" type="doc">
      <dgm:prSet loTypeId="urn:microsoft.com/office/officeart/2005/8/layout/hierarchy2" loCatId="hierarchy" qsTypeId="urn:microsoft.com/office/officeart/2005/8/quickstyle/simple1" qsCatId="simple" csTypeId="urn:microsoft.com/office/officeart/2005/8/colors/accent2_2" csCatId="accent2" phldr="1"/>
      <dgm:spPr/>
      <dgm:t>
        <a:bodyPr/>
        <a:lstStyle/>
        <a:p>
          <a:endParaRPr lang="en-US"/>
        </a:p>
      </dgm:t>
    </dgm:pt>
    <dgm:pt modelId="{A26DE4B0-F0A1-4900-8ED4-8168B0C69586}">
      <dgm:prSet phldrT="[Text]"/>
      <dgm:spPr/>
      <dgm:t>
        <a:bodyPr/>
        <a:lstStyle/>
        <a:p>
          <a:r>
            <a:rPr lang="en-US"/>
            <a:t>Customers</a:t>
          </a:r>
        </a:p>
      </dgm:t>
    </dgm:pt>
    <dgm:pt modelId="{20376942-81D0-4032-AC37-ACF0E96244DD}" type="parTrans" cxnId="{68E6772E-CD8D-42A3-8D48-C94F381031F7}">
      <dgm:prSet/>
      <dgm:spPr/>
      <dgm:t>
        <a:bodyPr/>
        <a:lstStyle/>
        <a:p>
          <a:endParaRPr lang="en-US"/>
        </a:p>
      </dgm:t>
    </dgm:pt>
    <dgm:pt modelId="{87D55443-344B-462B-932F-5BA4EA1DC0E2}" type="sibTrans" cxnId="{68E6772E-CD8D-42A3-8D48-C94F381031F7}">
      <dgm:prSet/>
      <dgm:spPr/>
      <dgm:t>
        <a:bodyPr/>
        <a:lstStyle/>
        <a:p>
          <a:endParaRPr lang="en-US"/>
        </a:p>
      </dgm:t>
    </dgm:pt>
    <dgm:pt modelId="{133C2A14-27D6-4474-BC30-9DEFCAB5B2E3}">
      <dgm:prSet phldrT="[Text]"/>
      <dgm:spPr/>
      <dgm:t>
        <a:bodyPr/>
        <a:lstStyle/>
        <a:p>
          <a:r>
            <a:rPr lang="en-US"/>
            <a:t>Stores</a:t>
          </a:r>
        </a:p>
      </dgm:t>
    </dgm:pt>
    <dgm:pt modelId="{1DAC0F27-1B16-44D5-8069-E4AFBD73C84B}" type="parTrans" cxnId="{5D10A4AD-4772-498B-9647-AC99B47DC089}">
      <dgm:prSet/>
      <dgm:spPr/>
      <dgm:t>
        <a:bodyPr/>
        <a:lstStyle/>
        <a:p>
          <a:endParaRPr lang="en-US"/>
        </a:p>
      </dgm:t>
    </dgm:pt>
    <dgm:pt modelId="{92D876F0-9E1F-4E94-B676-BDFF4EA33E4D}" type="sibTrans" cxnId="{5D10A4AD-4772-498B-9647-AC99B47DC089}">
      <dgm:prSet/>
      <dgm:spPr/>
      <dgm:t>
        <a:bodyPr/>
        <a:lstStyle/>
        <a:p>
          <a:endParaRPr lang="en-US"/>
        </a:p>
      </dgm:t>
    </dgm:pt>
    <dgm:pt modelId="{D623C256-0449-4EAC-A679-3612F09261AB}">
      <dgm:prSet phldrT="[Text]"/>
      <dgm:spPr/>
      <dgm:t>
        <a:bodyPr/>
        <a:lstStyle/>
        <a:p>
          <a:r>
            <a:rPr lang="en-US"/>
            <a:t>Store Customers</a:t>
          </a:r>
        </a:p>
      </dgm:t>
    </dgm:pt>
    <dgm:pt modelId="{43E76940-BE33-45E4-BCE2-E71F3A1F7C5B}" type="parTrans" cxnId="{7AB4ABE6-0F98-4476-BADA-C0C3E17B676F}">
      <dgm:prSet/>
      <dgm:spPr/>
      <dgm:t>
        <a:bodyPr/>
        <a:lstStyle/>
        <a:p>
          <a:endParaRPr lang="en-US"/>
        </a:p>
      </dgm:t>
    </dgm:pt>
    <dgm:pt modelId="{6ABE6719-0344-404A-8D3C-27E34F29632C}" type="sibTrans" cxnId="{7AB4ABE6-0F98-4476-BADA-C0C3E17B676F}">
      <dgm:prSet/>
      <dgm:spPr/>
      <dgm:t>
        <a:bodyPr/>
        <a:lstStyle/>
        <a:p>
          <a:endParaRPr lang="en-US"/>
        </a:p>
      </dgm:t>
    </dgm:pt>
    <dgm:pt modelId="{BA8DF6AD-1119-4355-BBD8-2D5A20931E55}">
      <dgm:prSet phldrT="[Text]"/>
      <dgm:spPr/>
      <dgm:t>
        <a:bodyPr/>
        <a:lstStyle/>
        <a:p>
          <a:r>
            <a:rPr lang="en-US"/>
            <a:t>Store with Contact Customers</a:t>
          </a:r>
        </a:p>
      </dgm:t>
    </dgm:pt>
    <dgm:pt modelId="{37E73857-80EE-4740-8044-1EB51F2330D8}" type="parTrans" cxnId="{310589A0-D7A0-4276-A5D1-C47E8F87BD83}">
      <dgm:prSet/>
      <dgm:spPr/>
      <dgm:t>
        <a:bodyPr/>
        <a:lstStyle/>
        <a:p>
          <a:endParaRPr lang="en-US"/>
        </a:p>
      </dgm:t>
    </dgm:pt>
    <dgm:pt modelId="{821C97DE-4FD6-4FC8-85DA-B1C1B1920F07}" type="sibTrans" cxnId="{310589A0-D7A0-4276-A5D1-C47E8F87BD83}">
      <dgm:prSet/>
      <dgm:spPr/>
      <dgm:t>
        <a:bodyPr/>
        <a:lstStyle/>
        <a:p>
          <a:endParaRPr lang="en-US"/>
        </a:p>
      </dgm:t>
    </dgm:pt>
    <dgm:pt modelId="{7F716563-C18F-4665-AF53-4A6FA962E2B3}">
      <dgm:prSet phldrT="[Text]"/>
      <dgm:spPr/>
      <dgm:t>
        <a:bodyPr/>
        <a:lstStyle/>
        <a:p>
          <a:r>
            <a:rPr lang="en-US"/>
            <a:t>Individuals</a:t>
          </a:r>
        </a:p>
      </dgm:t>
    </dgm:pt>
    <dgm:pt modelId="{53E8A7DE-9F91-40BD-B2F5-CC8A0C4677CB}" type="parTrans" cxnId="{9514EA3D-2A95-4E9E-8BAC-C8EA8F47ABA3}">
      <dgm:prSet/>
      <dgm:spPr/>
      <dgm:t>
        <a:bodyPr/>
        <a:lstStyle/>
        <a:p>
          <a:endParaRPr lang="en-US"/>
        </a:p>
      </dgm:t>
    </dgm:pt>
    <dgm:pt modelId="{D73250A9-02D0-4931-B664-86EC4B1F2566}" type="sibTrans" cxnId="{9514EA3D-2A95-4E9E-8BAC-C8EA8F47ABA3}">
      <dgm:prSet/>
      <dgm:spPr/>
      <dgm:t>
        <a:bodyPr/>
        <a:lstStyle/>
        <a:p>
          <a:endParaRPr lang="en-US"/>
        </a:p>
      </dgm:t>
    </dgm:pt>
    <dgm:pt modelId="{6380CC51-1A35-4090-B735-81D111A65FB9}">
      <dgm:prSet phldrT="[Text]"/>
      <dgm:spPr/>
      <dgm:t>
        <a:bodyPr/>
        <a:lstStyle/>
        <a:p>
          <a:r>
            <a:rPr lang="en-US" dirty="0"/>
            <a:t>Person Customers</a:t>
          </a:r>
        </a:p>
      </dgm:t>
    </dgm:pt>
    <dgm:pt modelId="{063A7400-7EC6-4911-A97C-4CA1C448577A}" type="parTrans" cxnId="{2BE9DF13-32E1-46F5-8C95-B273EF8C4C18}">
      <dgm:prSet/>
      <dgm:spPr/>
      <dgm:t>
        <a:bodyPr/>
        <a:lstStyle/>
        <a:p>
          <a:endParaRPr lang="en-US"/>
        </a:p>
      </dgm:t>
    </dgm:pt>
    <dgm:pt modelId="{C92EC549-7771-4251-8B72-BA4A7E82CB25}" type="sibTrans" cxnId="{2BE9DF13-32E1-46F5-8C95-B273EF8C4C18}">
      <dgm:prSet/>
      <dgm:spPr/>
      <dgm:t>
        <a:bodyPr/>
        <a:lstStyle/>
        <a:p>
          <a:endParaRPr lang="en-US"/>
        </a:p>
      </dgm:t>
    </dgm:pt>
    <dgm:pt modelId="{B3EB4B6B-F9F9-4C83-BF26-A6A430117072}" type="pres">
      <dgm:prSet presAssocID="{C1C80B7F-C3FA-4DFD-A2BA-ECE76792F9B0}" presName="diagram" presStyleCnt="0">
        <dgm:presLayoutVars>
          <dgm:chPref val="1"/>
          <dgm:dir/>
          <dgm:animOne val="branch"/>
          <dgm:animLvl val="lvl"/>
          <dgm:resizeHandles val="exact"/>
        </dgm:presLayoutVars>
      </dgm:prSet>
      <dgm:spPr/>
    </dgm:pt>
    <dgm:pt modelId="{E1D015EF-7CCF-4079-AD58-55D16F37835E}" type="pres">
      <dgm:prSet presAssocID="{A26DE4B0-F0A1-4900-8ED4-8168B0C69586}" presName="root1" presStyleCnt="0"/>
      <dgm:spPr/>
    </dgm:pt>
    <dgm:pt modelId="{1EEEC08C-C19C-4418-A252-B9D8DA66F3B8}" type="pres">
      <dgm:prSet presAssocID="{A26DE4B0-F0A1-4900-8ED4-8168B0C69586}" presName="LevelOneTextNode" presStyleLbl="node0" presStyleIdx="0" presStyleCnt="1">
        <dgm:presLayoutVars>
          <dgm:chPref val="3"/>
        </dgm:presLayoutVars>
      </dgm:prSet>
      <dgm:spPr/>
    </dgm:pt>
    <dgm:pt modelId="{D15FDF8B-90DF-4CAC-A249-798FFAA69023}" type="pres">
      <dgm:prSet presAssocID="{A26DE4B0-F0A1-4900-8ED4-8168B0C69586}" presName="level2hierChild" presStyleCnt="0"/>
      <dgm:spPr/>
    </dgm:pt>
    <dgm:pt modelId="{B7192448-A71D-44AA-998B-02B8AF4C2647}" type="pres">
      <dgm:prSet presAssocID="{1DAC0F27-1B16-44D5-8069-E4AFBD73C84B}" presName="conn2-1" presStyleLbl="parChTrans1D2" presStyleIdx="0" presStyleCnt="2"/>
      <dgm:spPr/>
    </dgm:pt>
    <dgm:pt modelId="{F61BBB48-6ACC-49D2-91AA-126820E2C73A}" type="pres">
      <dgm:prSet presAssocID="{1DAC0F27-1B16-44D5-8069-E4AFBD73C84B}" presName="connTx" presStyleLbl="parChTrans1D2" presStyleIdx="0" presStyleCnt="2"/>
      <dgm:spPr/>
    </dgm:pt>
    <dgm:pt modelId="{3CCC3CEC-7040-427C-89DE-AFC43DDF3D79}" type="pres">
      <dgm:prSet presAssocID="{133C2A14-27D6-4474-BC30-9DEFCAB5B2E3}" presName="root2" presStyleCnt="0"/>
      <dgm:spPr/>
    </dgm:pt>
    <dgm:pt modelId="{A9A0592F-AF9C-41F9-ADEF-D529D98FE66B}" type="pres">
      <dgm:prSet presAssocID="{133C2A14-27D6-4474-BC30-9DEFCAB5B2E3}" presName="LevelTwoTextNode" presStyleLbl="node2" presStyleIdx="0" presStyleCnt="2">
        <dgm:presLayoutVars>
          <dgm:chPref val="3"/>
        </dgm:presLayoutVars>
      </dgm:prSet>
      <dgm:spPr/>
    </dgm:pt>
    <dgm:pt modelId="{3B70F582-3F46-4752-9AA5-73A7EF9898EC}" type="pres">
      <dgm:prSet presAssocID="{133C2A14-27D6-4474-BC30-9DEFCAB5B2E3}" presName="level3hierChild" presStyleCnt="0"/>
      <dgm:spPr/>
    </dgm:pt>
    <dgm:pt modelId="{0C308D07-9640-4FCE-9A8F-F7F50833A708}" type="pres">
      <dgm:prSet presAssocID="{43E76940-BE33-45E4-BCE2-E71F3A1F7C5B}" presName="conn2-1" presStyleLbl="parChTrans1D3" presStyleIdx="0" presStyleCnt="3"/>
      <dgm:spPr/>
    </dgm:pt>
    <dgm:pt modelId="{D9E394FB-435A-44AA-86C8-A3ABDCCB4D50}" type="pres">
      <dgm:prSet presAssocID="{43E76940-BE33-45E4-BCE2-E71F3A1F7C5B}" presName="connTx" presStyleLbl="parChTrans1D3" presStyleIdx="0" presStyleCnt="3"/>
      <dgm:spPr/>
    </dgm:pt>
    <dgm:pt modelId="{FFDF4FDE-37A9-4948-B4EC-8F43EFDB9F74}" type="pres">
      <dgm:prSet presAssocID="{D623C256-0449-4EAC-A679-3612F09261AB}" presName="root2" presStyleCnt="0"/>
      <dgm:spPr/>
    </dgm:pt>
    <dgm:pt modelId="{0B311101-D787-485A-8B93-A7CD01ADE3C7}" type="pres">
      <dgm:prSet presAssocID="{D623C256-0449-4EAC-A679-3612F09261AB}" presName="LevelTwoTextNode" presStyleLbl="node3" presStyleIdx="0" presStyleCnt="3">
        <dgm:presLayoutVars>
          <dgm:chPref val="3"/>
        </dgm:presLayoutVars>
      </dgm:prSet>
      <dgm:spPr/>
    </dgm:pt>
    <dgm:pt modelId="{FE68B165-3B92-4F2D-A841-39511E59EDCF}" type="pres">
      <dgm:prSet presAssocID="{D623C256-0449-4EAC-A679-3612F09261AB}" presName="level3hierChild" presStyleCnt="0"/>
      <dgm:spPr/>
    </dgm:pt>
    <dgm:pt modelId="{FFF3C4BA-7095-4534-A267-76B0BBAF8A09}" type="pres">
      <dgm:prSet presAssocID="{37E73857-80EE-4740-8044-1EB51F2330D8}" presName="conn2-1" presStyleLbl="parChTrans1D3" presStyleIdx="1" presStyleCnt="3"/>
      <dgm:spPr/>
    </dgm:pt>
    <dgm:pt modelId="{5E2EF5C9-8D42-4280-B728-3481C39B18BA}" type="pres">
      <dgm:prSet presAssocID="{37E73857-80EE-4740-8044-1EB51F2330D8}" presName="connTx" presStyleLbl="parChTrans1D3" presStyleIdx="1" presStyleCnt="3"/>
      <dgm:spPr/>
    </dgm:pt>
    <dgm:pt modelId="{4EFB755D-961F-42CA-9C4A-13CC696BD8C2}" type="pres">
      <dgm:prSet presAssocID="{BA8DF6AD-1119-4355-BBD8-2D5A20931E55}" presName="root2" presStyleCnt="0"/>
      <dgm:spPr/>
    </dgm:pt>
    <dgm:pt modelId="{98472BF5-C4C0-410E-BC59-7B1DA4257F41}" type="pres">
      <dgm:prSet presAssocID="{BA8DF6AD-1119-4355-BBD8-2D5A20931E55}" presName="LevelTwoTextNode" presStyleLbl="node3" presStyleIdx="1" presStyleCnt="3">
        <dgm:presLayoutVars>
          <dgm:chPref val="3"/>
        </dgm:presLayoutVars>
      </dgm:prSet>
      <dgm:spPr/>
    </dgm:pt>
    <dgm:pt modelId="{4471810C-3A8F-45AF-8825-B576DE402CDB}" type="pres">
      <dgm:prSet presAssocID="{BA8DF6AD-1119-4355-BBD8-2D5A20931E55}" presName="level3hierChild" presStyleCnt="0"/>
      <dgm:spPr/>
    </dgm:pt>
    <dgm:pt modelId="{1F26CBF6-28A7-4E1D-8E32-119CFEEC8354}" type="pres">
      <dgm:prSet presAssocID="{53E8A7DE-9F91-40BD-B2F5-CC8A0C4677CB}" presName="conn2-1" presStyleLbl="parChTrans1D2" presStyleIdx="1" presStyleCnt="2"/>
      <dgm:spPr/>
    </dgm:pt>
    <dgm:pt modelId="{503080BC-632E-44CD-A4E8-D0445D82A639}" type="pres">
      <dgm:prSet presAssocID="{53E8A7DE-9F91-40BD-B2F5-CC8A0C4677CB}" presName="connTx" presStyleLbl="parChTrans1D2" presStyleIdx="1" presStyleCnt="2"/>
      <dgm:spPr/>
    </dgm:pt>
    <dgm:pt modelId="{369EDEB4-022C-46AD-9C54-7A45952E2776}" type="pres">
      <dgm:prSet presAssocID="{7F716563-C18F-4665-AF53-4A6FA962E2B3}" presName="root2" presStyleCnt="0"/>
      <dgm:spPr/>
    </dgm:pt>
    <dgm:pt modelId="{065B0E68-8FE3-4F48-B307-3CDEE5F6B8EB}" type="pres">
      <dgm:prSet presAssocID="{7F716563-C18F-4665-AF53-4A6FA962E2B3}" presName="LevelTwoTextNode" presStyleLbl="node2" presStyleIdx="1" presStyleCnt="2">
        <dgm:presLayoutVars>
          <dgm:chPref val="3"/>
        </dgm:presLayoutVars>
      </dgm:prSet>
      <dgm:spPr/>
    </dgm:pt>
    <dgm:pt modelId="{6245CD6B-DEE0-4744-98A9-45F7162ED9B1}" type="pres">
      <dgm:prSet presAssocID="{7F716563-C18F-4665-AF53-4A6FA962E2B3}" presName="level3hierChild" presStyleCnt="0"/>
      <dgm:spPr/>
    </dgm:pt>
    <dgm:pt modelId="{9E24FF1D-EDCA-47C3-916F-991D036F6400}" type="pres">
      <dgm:prSet presAssocID="{063A7400-7EC6-4911-A97C-4CA1C448577A}" presName="conn2-1" presStyleLbl="parChTrans1D3" presStyleIdx="2" presStyleCnt="3"/>
      <dgm:spPr/>
    </dgm:pt>
    <dgm:pt modelId="{16F99F61-77A5-44D4-A1F7-9E1080CF51D9}" type="pres">
      <dgm:prSet presAssocID="{063A7400-7EC6-4911-A97C-4CA1C448577A}" presName="connTx" presStyleLbl="parChTrans1D3" presStyleIdx="2" presStyleCnt="3"/>
      <dgm:spPr/>
    </dgm:pt>
    <dgm:pt modelId="{412625E6-36CE-4A41-9AC4-36A555C4CA5D}" type="pres">
      <dgm:prSet presAssocID="{6380CC51-1A35-4090-B735-81D111A65FB9}" presName="root2" presStyleCnt="0"/>
      <dgm:spPr/>
    </dgm:pt>
    <dgm:pt modelId="{EB35837A-F1D7-4E40-BC04-D70B38B29088}" type="pres">
      <dgm:prSet presAssocID="{6380CC51-1A35-4090-B735-81D111A65FB9}" presName="LevelTwoTextNode" presStyleLbl="node3" presStyleIdx="2" presStyleCnt="3">
        <dgm:presLayoutVars>
          <dgm:chPref val="3"/>
        </dgm:presLayoutVars>
      </dgm:prSet>
      <dgm:spPr/>
    </dgm:pt>
    <dgm:pt modelId="{609BC617-07DB-40C8-8688-D4731C4082AB}" type="pres">
      <dgm:prSet presAssocID="{6380CC51-1A35-4090-B735-81D111A65FB9}" presName="level3hierChild" presStyleCnt="0"/>
      <dgm:spPr/>
    </dgm:pt>
  </dgm:ptLst>
  <dgm:cxnLst>
    <dgm:cxn modelId="{2146DE06-9F49-441B-A312-B8CF6E335F8C}" type="presOf" srcId="{43E76940-BE33-45E4-BCE2-E71F3A1F7C5B}" destId="{0C308D07-9640-4FCE-9A8F-F7F50833A708}" srcOrd="0" destOrd="0" presId="urn:microsoft.com/office/officeart/2005/8/layout/hierarchy2"/>
    <dgm:cxn modelId="{2BE9DF13-32E1-46F5-8C95-B273EF8C4C18}" srcId="{7F716563-C18F-4665-AF53-4A6FA962E2B3}" destId="{6380CC51-1A35-4090-B735-81D111A65FB9}" srcOrd="0" destOrd="0" parTransId="{063A7400-7EC6-4911-A97C-4CA1C448577A}" sibTransId="{C92EC549-7771-4251-8B72-BA4A7E82CB25}"/>
    <dgm:cxn modelId="{B3C22B14-36D5-4AB9-8765-50979BB149E4}" type="presOf" srcId="{D623C256-0449-4EAC-A679-3612F09261AB}" destId="{0B311101-D787-485A-8B93-A7CD01ADE3C7}" srcOrd="0" destOrd="0" presId="urn:microsoft.com/office/officeart/2005/8/layout/hierarchy2"/>
    <dgm:cxn modelId="{5426BE1A-5B0C-4D60-8B4B-BA023C5BBC30}" type="presOf" srcId="{7F716563-C18F-4665-AF53-4A6FA962E2B3}" destId="{065B0E68-8FE3-4F48-B307-3CDEE5F6B8EB}" srcOrd="0" destOrd="0" presId="urn:microsoft.com/office/officeart/2005/8/layout/hierarchy2"/>
    <dgm:cxn modelId="{68E6772E-CD8D-42A3-8D48-C94F381031F7}" srcId="{C1C80B7F-C3FA-4DFD-A2BA-ECE76792F9B0}" destId="{A26DE4B0-F0A1-4900-8ED4-8168B0C69586}" srcOrd="0" destOrd="0" parTransId="{20376942-81D0-4032-AC37-ACF0E96244DD}" sibTransId="{87D55443-344B-462B-932F-5BA4EA1DC0E2}"/>
    <dgm:cxn modelId="{8669CE38-2278-41AB-BD22-E1A6A68F2CFA}" type="presOf" srcId="{1DAC0F27-1B16-44D5-8069-E4AFBD73C84B}" destId="{B7192448-A71D-44AA-998B-02B8AF4C2647}" srcOrd="0" destOrd="0" presId="urn:microsoft.com/office/officeart/2005/8/layout/hierarchy2"/>
    <dgm:cxn modelId="{9514EA3D-2A95-4E9E-8BAC-C8EA8F47ABA3}" srcId="{A26DE4B0-F0A1-4900-8ED4-8168B0C69586}" destId="{7F716563-C18F-4665-AF53-4A6FA962E2B3}" srcOrd="1" destOrd="0" parTransId="{53E8A7DE-9F91-40BD-B2F5-CC8A0C4677CB}" sibTransId="{D73250A9-02D0-4931-B664-86EC4B1F2566}"/>
    <dgm:cxn modelId="{5A73AC5D-1780-4ED5-BE1A-FE8ACA38B1E6}" type="presOf" srcId="{53E8A7DE-9F91-40BD-B2F5-CC8A0C4677CB}" destId="{1F26CBF6-28A7-4E1D-8E32-119CFEEC8354}" srcOrd="0" destOrd="0" presId="urn:microsoft.com/office/officeart/2005/8/layout/hierarchy2"/>
    <dgm:cxn modelId="{D6E9D36A-E717-4AE8-8C91-28663FB83D47}" type="presOf" srcId="{6380CC51-1A35-4090-B735-81D111A65FB9}" destId="{EB35837A-F1D7-4E40-BC04-D70B38B29088}" srcOrd="0" destOrd="0" presId="urn:microsoft.com/office/officeart/2005/8/layout/hierarchy2"/>
    <dgm:cxn modelId="{C601BB6E-EF88-434A-8699-709BCA338DAB}" type="presOf" srcId="{BA8DF6AD-1119-4355-BBD8-2D5A20931E55}" destId="{98472BF5-C4C0-410E-BC59-7B1DA4257F41}" srcOrd="0" destOrd="0" presId="urn:microsoft.com/office/officeart/2005/8/layout/hierarchy2"/>
    <dgm:cxn modelId="{25E5F54E-0EA7-4B84-AD4B-EE9A4D2B03E6}" type="presOf" srcId="{43E76940-BE33-45E4-BCE2-E71F3A1F7C5B}" destId="{D9E394FB-435A-44AA-86C8-A3ABDCCB4D50}" srcOrd="1" destOrd="0" presId="urn:microsoft.com/office/officeart/2005/8/layout/hierarchy2"/>
    <dgm:cxn modelId="{76A7854F-6A7E-437B-AF07-998D921267FD}" type="presOf" srcId="{37E73857-80EE-4740-8044-1EB51F2330D8}" destId="{5E2EF5C9-8D42-4280-B728-3481C39B18BA}" srcOrd="1" destOrd="0" presId="urn:microsoft.com/office/officeart/2005/8/layout/hierarchy2"/>
    <dgm:cxn modelId="{1C11DB84-E8F4-4087-8514-4D073BAB93B6}" type="presOf" srcId="{063A7400-7EC6-4911-A97C-4CA1C448577A}" destId="{16F99F61-77A5-44D4-A1F7-9E1080CF51D9}" srcOrd="1" destOrd="0" presId="urn:microsoft.com/office/officeart/2005/8/layout/hierarchy2"/>
    <dgm:cxn modelId="{FCFF468B-FCEC-429A-95EE-6AD12E8B0001}" type="presOf" srcId="{A26DE4B0-F0A1-4900-8ED4-8168B0C69586}" destId="{1EEEC08C-C19C-4418-A252-B9D8DA66F3B8}" srcOrd="0" destOrd="0" presId="urn:microsoft.com/office/officeart/2005/8/layout/hierarchy2"/>
    <dgm:cxn modelId="{4F514F97-EECE-4E3C-98E3-7B8576AB8457}" type="presOf" srcId="{53E8A7DE-9F91-40BD-B2F5-CC8A0C4677CB}" destId="{503080BC-632E-44CD-A4E8-D0445D82A639}" srcOrd="1" destOrd="0" presId="urn:microsoft.com/office/officeart/2005/8/layout/hierarchy2"/>
    <dgm:cxn modelId="{310589A0-D7A0-4276-A5D1-C47E8F87BD83}" srcId="{133C2A14-27D6-4474-BC30-9DEFCAB5B2E3}" destId="{BA8DF6AD-1119-4355-BBD8-2D5A20931E55}" srcOrd="1" destOrd="0" parTransId="{37E73857-80EE-4740-8044-1EB51F2330D8}" sibTransId="{821C97DE-4FD6-4FC8-85DA-B1C1B1920F07}"/>
    <dgm:cxn modelId="{3FA92BAC-2205-4DB8-8B47-14AD0AB5F7C4}" type="presOf" srcId="{063A7400-7EC6-4911-A97C-4CA1C448577A}" destId="{9E24FF1D-EDCA-47C3-916F-991D036F6400}" srcOrd="0" destOrd="0" presId="urn:microsoft.com/office/officeart/2005/8/layout/hierarchy2"/>
    <dgm:cxn modelId="{5D10A4AD-4772-498B-9647-AC99B47DC089}" srcId="{A26DE4B0-F0A1-4900-8ED4-8168B0C69586}" destId="{133C2A14-27D6-4474-BC30-9DEFCAB5B2E3}" srcOrd="0" destOrd="0" parTransId="{1DAC0F27-1B16-44D5-8069-E4AFBD73C84B}" sibTransId="{92D876F0-9E1F-4E94-B676-BDFF4EA33E4D}"/>
    <dgm:cxn modelId="{7BEC96B6-15F2-473C-9CBC-2DFD2DF9BC53}" type="presOf" srcId="{C1C80B7F-C3FA-4DFD-A2BA-ECE76792F9B0}" destId="{B3EB4B6B-F9F9-4C83-BF26-A6A430117072}" srcOrd="0" destOrd="0" presId="urn:microsoft.com/office/officeart/2005/8/layout/hierarchy2"/>
    <dgm:cxn modelId="{DAC237BB-BA09-4CEA-A3DF-FB42993A1129}" type="presOf" srcId="{37E73857-80EE-4740-8044-1EB51F2330D8}" destId="{FFF3C4BA-7095-4534-A267-76B0BBAF8A09}" srcOrd="0" destOrd="0" presId="urn:microsoft.com/office/officeart/2005/8/layout/hierarchy2"/>
    <dgm:cxn modelId="{8B9A75BF-3401-4F30-9858-4E8D62F6DFDC}" type="presOf" srcId="{1DAC0F27-1B16-44D5-8069-E4AFBD73C84B}" destId="{F61BBB48-6ACC-49D2-91AA-126820E2C73A}" srcOrd="1" destOrd="0" presId="urn:microsoft.com/office/officeart/2005/8/layout/hierarchy2"/>
    <dgm:cxn modelId="{7AB4ABE6-0F98-4476-BADA-C0C3E17B676F}" srcId="{133C2A14-27D6-4474-BC30-9DEFCAB5B2E3}" destId="{D623C256-0449-4EAC-A679-3612F09261AB}" srcOrd="0" destOrd="0" parTransId="{43E76940-BE33-45E4-BCE2-E71F3A1F7C5B}" sibTransId="{6ABE6719-0344-404A-8D3C-27E34F29632C}"/>
    <dgm:cxn modelId="{E9C37BF7-0A3B-495D-8930-EEFFE72A4FD3}" type="presOf" srcId="{133C2A14-27D6-4474-BC30-9DEFCAB5B2E3}" destId="{A9A0592F-AF9C-41F9-ADEF-D529D98FE66B}" srcOrd="0" destOrd="0" presId="urn:microsoft.com/office/officeart/2005/8/layout/hierarchy2"/>
    <dgm:cxn modelId="{0E7901BA-55C6-4AB5-B83A-900D6D93B364}" type="presParOf" srcId="{B3EB4B6B-F9F9-4C83-BF26-A6A430117072}" destId="{E1D015EF-7CCF-4079-AD58-55D16F37835E}" srcOrd="0" destOrd="0" presId="urn:microsoft.com/office/officeart/2005/8/layout/hierarchy2"/>
    <dgm:cxn modelId="{795A3F33-B3E8-48B4-85D0-2D549367B585}" type="presParOf" srcId="{E1D015EF-7CCF-4079-AD58-55D16F37835E}" destId="{1EEEC08C-C19C-4418-A252-B9D8DA66F3B8}" srcOrd="0" destOrd="0" presId="urn:microsoft.com/office/officeart/2005/8/layout/hierarchy2"/>
    <dgm:cxn modelId="{3E633109-698A-446E-BB7D-2C612DC04362}" type="presParOf" srcId="{E1D015EF-7CCF-4079-AD58-55D16F37835E}" destId="{D15FDF8B-90DF-4CAC-A249-798FFAA69023}" srcOrd="1" destOrd="0" presId="urn:microsoft.com/office/officeart/2005/8/layout/hierarchy2"/>
    <dgm:cxn modelId="{A0EC29B1-ACA1-40CC-B6AD-08BD07DFB469}" type="presParOf" srcId="{D15FDF8B-90DF-4CAC-A249-798FFAA69023}" destId="{B7192448-A71D-44AA-998B-02B8AF4C2647}" srcOrd="0" destOrd="0" presId="urn:microsoft.com/office/officeart/2005/8/layout/hierarchy2"/>
    <dgm:cxn modelId="{31A8FA22-F552-49FB-B775-B1DB71BEC090}" type="presParOf" srcId="{B7192448-A71D-44AA-998B-02B8AF4C2647}" destId="{F61BBB48-6ACC-49D2-91AA-126820E2C73A}" srcOrd="0" destOrd="0" presId="urn:microsoft.com/office/officeart/2005/8/layout/hierarchy2"/>
    <dgm:cxn modelId="{940E69B3-28CE-4577-B292-EC9F521EFAB8}" type="presParOf" srcId="{D15FDF8B-90DF-4CAC-A249-798FFAA69023}" destId="{3CCC3CEC-7040-427C-89DE-AFC43DDF3D79}" srcOrd="1" destOrd="0" presId="urn:microsoft.com/office/officeart/2005/8/layout/hierarchy2"/>
    <dgm:cxn modelId="{2DA70163-E300-47FD-B8F1-2266239D8F8F}" type="presParOf" srcId="{3CCC3CEC-7040-427C-89DE-AFC43DDF3D79}" destId="{A9A0592F-AF9C-41F9-ADEF-D529D98FE66B}" srcOrd="0" destOrd="0" presId="urn:microsoft.com/office/officeart/2005/8/layout/hierarchy2"/>
    <dgm:cxn modelId="{917F980F-CA33-436D-B3B4-1C46D9ACA2E6}" type="presParOf" srcId="{3CCC3CEC-7040-427C-89DE-AFC43DDF3D79}" destId="{3B70F582-3F46-4752-9AA5-73A7EF9898EC}" srcOrd="1" destOrd="0" presId="urn:microsoft.com/office/officeart/2005/8/layout/hierarchy2"/>
    <dgm:cxn modelId="{C9BD36CD-047E-4064-867A-4EAEE4BF95E8}" type="presParOf" srcId="{3B70F582-3F46-4752-9AA5-73A7EF9898EC}" destId="{0C308D07-9640-4FCE-9A8F-F7F50833A708}" srcOrd="0" destOrd="0" presId="urn:microsoft.com/office/officeart/2005/8/layout/hierarchy2"/>
    <dgm:cxn modelId="{019A73A7-BA88-48CC-945F-E941270E770B}" type="presParOf" srcId="{0C308D07-9640-4FCE-9A8F-F7F50833A708}" destId="{D9E394FB-435A-44AA-86C8-A3ABDCCB4D50}" srcOrd="0" destOrd="0" presId="urn:microsoft.com/office/officeart/2005/8/layout/hierarchy2"/>
    <dgm:cxn modelId="{4C996E42-67CF-4AA1-9E36-438EB8B21469}" type="presParOf" srcId="{3B70F582-3F46-4752-9AA5-73A7EF9898EC}" destId="{FFDF4FDE-37A9-4948-B4EC-8F43EFDB9F74}" srcOrd="1" destOrd="0" presId="urn:microsoft.com/office/officeart/2005/8/layout/hierarchy2"/>
    <dgm:cxn modelId="{0B61C657-C0B4-4A01-812F-28DBE145709E}" type="presParOf" srcId="{FFDF4FDE-37A9-4948-B4EC-8F43EFDB9F74}" destId="{0B311101-D787-485A-8B93-A7CD01ADE3C7}" srcOrd="0" destOrd="0" presId="urn:microsoft.com/office/officeart/2005/8/layout/hierarchy2"/>
    <dgm:cxn modelId="{229ACCDB-76CF-4AD3-A31B-0E5B781CFAFE}" type="presParOf" srcId="{FFDF4FDE-37A9-4948-B4EC-8F43EFDB9F74}" destId="{FE68B165-3B92-4F2D-A841-39511E59EDCF}" srcOrd="1" destOrd="0" presId="urn:microsoft.com/office/officeart/2005/8/layout/hierarchy2"/>
    <dgm:cxn modelId="{FDD8C93A-9F2E-484B-A638-A6B4D979394A}" type="presParOf" srcId="{3B70F582-3F46-4752-9AA5-73A7EF9898EC}" destId="{FFF3C4BA-7095-4534-A267-76B0BBAF8A09}" srcOrd="2" destOrd="0" presId="urn:microsoft.com/office/officeart/2005/8/layout/hierarchy2"/>
    <dgm:cxn modelId="{4040AAF9-1322-4A34-90C5-931B200C9737}" type="presParOf" srcId="{FFF3C4BA-7095-4534-A267-76B0BBAF8A09}" destId="{5E2EF5C9-8D42-4280-B728-3481C39B18BA}" srcOrd="0" destOrd="0" presId="urn:microsoft.com/office/officeart/2005/8/layout/hierarchy2"/>
    <dgm:cxn modelId="{51B34062-EC1C-470E-A1DD-523F70771E3B}" type="presParOf" srcId="{3B70F582-3F46-4752-9AA5-73A7EF9898EC}" destId="{4EFB755D-961F-42CA-9C4A-13CC696BD8C2}" srcOrd="3" destOrd="0" presId="urn:microsoft.com/office/officeart/2005/8/layout/hierarchy2"/>
    <dgm:cxn modelId="{0C29C2B6-1E15-4D5C-943D-6F8A95B930C8}" type="presParOf" srcId="{4EFB755D-961F-42CA-9C4A-13CC696BD8C2}" destId="{98472BF5-C4C0-410E-BC59-7B1DA4257F41}" srcOrd="0" destOrd="0" presId="urn:microsoft.com/office/officeart/2005/8/layout/hierarchy2"/>
    <dgm:cxn modelId="{ADF9ADB5-E3EA-4251-9E9A-4D59DED381D0}" type="presParOf" srcId="{4EFB755D-961F-42CA-9C4A-13CC696BD8C2}" destId="{4471810C-3A8F-45AF-8825-B576DE402CDB}" srcOrd="1" destOrd="0" presId="urn:microsoft.com/office/officeart/2005/8/layout/hierarchy2"/>
    <dgm:cxn modelId="{6B383DFF-5972-45DF-AE37-6503ED624C20}" type="presParOf" srcId="{D15FDF8B-90DF-4CAC-A249-798FFAA69023}" destId="{1F26CBF6-28A7-4E1D-8E32-119CFEEC8354}" srcOrd="2" destOrd="0" presId="urn:microsoft.com/office/officeart/2005/8/layout/hierarchy2"/>
    <dgm:cxn modelId="{1EA47044-2DE6-4598-B1EF-F3C3A390CDE6}" type="presParOf" srcId="{1F26CBF6-28A7-4E1D-8E32-119CFEEC8354}" destId="{503080BC-632E-44CD-A4E8-D0445D82A639}" srcOrd="0" destOrd="0" presId="urn:microsoft.com/office/officeart/2005/8/layout/hierarchy2"/>
    <dgm:cxn modelId="{9F481030-4625-4358-A560-0418EDBD2030}" type="presParOf" srcId="{D15FDF8B-90DF-4CAC-A249-798FFAA69023}" destId="{369EDEB4-022C-46AD-9C54-7A45952E2776}" srcOrd="3" destOrd="0" presId="urn:microsoft.com/office/officeart/2005/8/layout/hierarchy2"/>
    <dgm:cxn modelId="{405E71F0-5C02-4221-BC0F-3720DEEA43BD}" type="presParOf" srcId="{369EDEB4-022C-46AD-9C54-7A45952E2776}" destId="{065B0E68-8FE3-4F48-B307-3CDEE5F6B8EB}" srcOrd="0" destOrd="0" presId="urn:microsoft.com/office/officeart/2005/8/layout/hierarchy2"/>
    <dgm:cxn modelId="{6D032D3D-D2F3-4652-8337-92217BB72F9F}" type="presParOf" srcId="{369EDEB4-022C-46AD-9C54-7A45952E2776}" destId="{6245CD6B-DEE0-4744-98A9-45F7162ED9B1}" srcOrd="1" destOrd="0" presId="urn:microsoft.com/office/officeart/2005/8/layout/hierarchy2"/>
    <dgm:cxn modelId="{9A7FE320-BF2E-433F-AF8D-932A9F9389EB}" type="presParOf" srcId="{6245CD6B-DEE0-4744-98A9-45F7162ED9B1}" destId="{9E24FF1D-EDCA-47C3-916F-991D036F6400}" srcOrd="0" destOrd="0" presId="urn:microsoft.com/office/officeart/2005/8/layout/hierarchy2"/>
    <dgm:cxn modelId="{12908051-DC3B-45A2-944C-831033C25E61}" type="presParOf" srcId="{9E24FF1D-EDCA-47C3-916F-991D036F6400}" destId="{16F99F61-77A5-44D4-A1F7-9E1080CF51D9}" srcOrd="0" destOrd="0" presId="urn:microsoft.com/office/officeart/2005/8/layout/hierarchy2"/>
    <dgm:cxn modelId="{FAC1B10F-799A-4582-AE69-8E9B173D80C2}" type="presParOf" srcId="{6245CD6B-DEE0-4744-98A9-45F7162ED9B1}" destId="{412625E6-36CE-4A41-9AC4-36A555C4CA5D}" srcOrd="1" destOrd="0" presId="urn:microsoft.com/office/officeart/2005/8/layout/hierarchy2"/>
    <dgm:cxn modelId="{15267F97-4999-4CAF-9743-00824A391F1B}" type="presParOf" srcId="{412625E6-36CE-4A41-9AC4-36A555C4CA5D}" destId="{EB35837A-F1D7-4E40-BC04-D70B38B29088}" srcOrd="0" destOrd="0" presId="urn:microsoft.com/office/officeart/2005/8/layout/hierarchy2"/>
    <dgm:cxn modelId="{29F63865-D5E1-4325-80E3-73FE07EAB717}" type="presParOf" srcId="{412625E6-36CE-4A41-9AC4-36A555C4CA5D}" destId="{609BC617-07DB-40C8-8688-D4731C4082AB}" srcOrd="1" destOrd="0" presId="urn:microsoft.com/office/officeart/2005/8/layout/hierarchy2"/>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E78307-E526-4DC6-8BF1-18968D6BB0D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en-US"/>
        </a:p>
      </dgm:t>
    </dgm:pt>
    <dgm:pt modelId="{FEEFA574-66BD-47EC-91B0-2626FFA1D3A5}">
      <dgm:prSet phldrT="[Text]" custT="1"/>
      <dgm:spPr/>
      <dgm:t>
        <a:bodyPr/>
        <a:lstStyle/>
        <a:p>
          <a:r>
            <a:rPr lang="en-US" sz="1600">
              <a:latin typeface="Arial" panose="020B0604020202020204" pitchFamily="34" charset="0"/>
              <a:cs typeface="Arial" panose="020B0604020202020204" pitchFamily="34" charset="0"/>
            </a:rPr>
            <a:t>Revenue Optimization</a:t>
          </a:r>
        </a:p>
      </dgm:t>
    </dgm:pt>
    <dgm:pt modelId="{159F96DE-EC54-486E-B9BE-1098D0A008AB}" type="parTrans" cxnId="{A538CA41-87EE-4D15-8979-BFB95DDB740F}">
      <dgm:prSet/>
      <dgm:spPr/>
      <dgm:t>
        <a:bodyPr/>
        <a:lstStyle/>
        <a:p>
          <a:endParaRPr lang="en-US" sz="1600">
            <a:latin typeface="Arial" panose="020B0604020202020204" pitchFamily="34" charset="0"/>
            <a:cs typeface="Arial" panose="020B0604020202020204" pitchFamily="34" charset="0"/>
          </a:endParaRPr>
        </a:p>
      </dgm:t>
    </dgm:pt>
    <dgm:pt modelId="{77E46C6B-438D-4DCD-ADD2-EF1239158B7A}" type="sibTrans" cxnId="{A538CA41-87EE-4D15-8979-BFB95DDB740F}">
      <dgm:prSet/>
      <dgm:spPr/>
      <dgm:t>
        <a:bodyPr/>
        <a:lstStyle/>
        <a:p>
          <a:endParaRPr lang="en-US" sz="1600">
            <a:latin typeface="Arial" panose="020B0604020202020204" pitchFamily="34" charset="0"/>
            <a:cs typeface="Arial" panose="020B0604020202020204" pitchFamily="34" charset="0"/>
          </a:endParaRPr>
        </a:p>
      </dgm:t>
    </dgm:pt>
    <dgm:pt modelId="{5373A052-E155-4674-80F4-FDA32B8725FF}">
      <dgm:prSet phldrT="[Text]" custT="1"/>
      <dgm:spPr/>
      <dgm:t>
        <a:bodyPr/>
        <a:lstStyle/>
        <a:p>
          <a:endParaRPr lang="en-US" sz="1600">
            <a:latin typeface="Arial" panose="020B0604020202020204" pitchFamily="34" charset="0"/>
            <a:cs typeface="Arial" panose="020B0604020202020204" pitchFamily="34" charset="0"/>
          </a:endParaRPr>
        </a:p>
      </dgm:t>
    </dgm:pt>
    <dgm:pt modelId="{E4A994D3-DED5-4B0E-8778-91E031F6C118}" type="parTrans" cxnId="{982F27D1-E19C-4E1F-BEEA-40AABFA91B77}">
      <dgm:prSet/>
      <dgm:spPr/>
      <dgm:t>
        <a:bodyPr/>
        <a:lstStyle/>
        <a:p>
          <a:endParaRPr lang="en-US" sz="1600">
            <a:latin typeface="Arial" panose="020B0604020202020204" pitchFamily="34" charset="0"/>
            <a:cs typeface="Arial" panose="020B0604020202020204" pitchFamily="34" charset="0"/>
          </a:endParaRPr>
        </a:p>
      </dgm:t>
    </dgm:pt>
    <dgm:pt modelId="{4EE11418-5B8F-4192-9283-2775B274CCCC}" type="sibTrans" cxnId="{982F27D1-E19C-4E1F-BEEA-40AABFA91B77}">
      <dgm:prSet/>
      <dgm:spPr/>
      <dgm:t>
        <a:bodyPr/>
        <a:lstStyle/>
        <a:p>
          <a:endParaRPr lang="en-US" sz="1600">
            <a:latin typeface="Arial" panose="020B0604020202020204" pitchFamily="34" charset="0"/>
            <a:cs typeface="Arial" panose="020B0604020202020204" pitchFamily="34" charset="0"/>
          </a:endParaRPr>
        </a:p>
      </dgm:t>
    </dgm:pt>
    <dgm:pt modelId="{BA722C59-95F2-4993-B793-AD4A1AE73AF9}">
      <dgm:prSet phldrT="[Text]" custT="1"/>
      <dgm:spPr/>
      <dgm:t>
        <a:bodyPr/>
        <a:lstStyle/>
        <a:p>
          <a:r>
            <a:rPr lang="en-US" sz="1600">
              <a:latin typeface="Arial" panose="020B0604020202020204" pitchFamily="34" charset="0"/>
              <a:cs typeface="Arial" panose="020B0604020202020204" pitchFamily="34" charset="0"/>
            </a:rPr>
            <a:t>Marketing Campaigns</a:t>
          </a:r>
        </a:p>
      </dgm:t>
    </dgm:pt>
    <dgm:pt modelId="{6D2E1382-6FF6-4BE8-8FCA-5B63EBAE839A}" type="parTrans" cxnId="{68591148-2CF4-4810-AC27-191ABD1CF98F}">
      <dgm:prSet/>
      <dgm:spPr/>
      <dgm:t>
        <a:bodyPr/>
        <a:lstStyle/>
        <a:p>
          <a:endParaRPr lang="en-US" sz="1600">
            <a:latin typeface="Arial" panose="020B0604020202020204" pitchFamily="34" charset="0"/>
            <a:cs typeface="Arial" panose="020B0604020202020204" pitchFamily="34" charset="0"/>
          </a:endParaRPr>
        </a:p>
      </dgm:t>
    </dgm:pt>
    <dgm:pt modelId="{E80ABBA4-452D-4CF5-B8A3-2BE4577F54F5}" type="sibTrans" cxnId="{68591148-2CF4-4810-AC27-191ABD1CF98F}">
      <dgm:prSet/>
      <dgm:spPr/>
      <dgm:t>
        <a:bodyPr/>
        <a:lstStyle/>
        <a:p>
          <a:endParaRPr lang="en-US" sz="1600">
            <a:latin typeface="Arial" panose="020B0604020202020204" pitchFamily="34" charset="0"/>
            <a:cs typeface="Arial" panose="020B0604020202020204" pitchFamily="34" charset="0"/>
          </a:endParaRPr>
        </a:p>
      </dgm:t>
    </dgm:pt>
    <dgm:pt modelId="{ABEE0345-5288-4090-AB5A-B8047293CE2E}">
      <dgm:prSet phldrT="[Text]" custT="1"/>
      <dgm:spPr/>
      <dgm:t>
        <a:bodyPr/>
        <a:lstStyle/>
        <a:p>
          <a:pPr>
            <a:buSzPts val="1000"/>
            <a:buFont typeface="Symbol" panose="05050102010706020507" pitchFamily="18" charset="2"/>
            <a:buChar char=""/>
          </a:pPr>
          <a:r>
            <a:rPr lang="en-US" sz="1600">
              <a:latin typeface="Arial" panose="020B0604020202020204" pitchFamily="34" charset="0"/>
              <a:cs typeface="Arial" panose="020B0604020202020204" pitchFamily="34" charset="0"/>
            </a:rPr>
            <a:t>Tailor marketing strategies based on customer type:</a:t>
          </a:r>
        </a:p>
      </dgm:t>
    </dgm:pt>
    <dgm:pt modelId="{62E36547-3EBB-4FAB-9794-8A5B3C87ECB0}" type="parTrans" cxnId="{C0876F27-1B4C-4DBB-9BEE-B8924C7CCF34}">
      <dgm:prSet/>
      <dgm:spPr/>
      <dgm:t>
        <a:bodyPr/>
        <a:lstStyle/>
        <a:p>
          <a:endParaRPr lang="en-US" sz="1600">
            <a:latin typeface="Arial" panose="020B0604020202020204" pitchFamily="34" charset="0"/>
            <a:cs typeface="Arial" panose="020B0604020202020204" pitchFamily="34" charset="0"/>
          </a:endParaRPr>
        </a:p>
      </dgm:t>
    </dgm:pt>
    <dgm:pt modelId="{FC45488F-AE39-4A2B-BCC8-69B1F49A934D}" type="sibTrans" cxnId="{C0876F27-1B4C-4DBB-9BEE-B8924C7CCF34}">
      <dgm:prSet/>
      <dgm:spPr/>
      <dgm:t>
        <a:bodyPr/>
        <a:lstStyle/>
        <a:p>
          <a:endParaRPr lang="en-US" sz="1600">
            <a:latin typeface="Arial" panose="020B0604020202020204" pitchFamily="34" charset="0"/>
            <a:cs typeface="Arial" panose="020B0604020202020204" pitchFamily="34" charset="0"/>
          </a:endParaRPr>
        </a:p>
      </dgm:t>
    </dgm:pt>
    <dgm:pt modelId="{EC75515F-9E18-4D30-881F-E91CEDE2CD59}">
      <dgm:prSet phldrT="[Text]" custT="1"/>
      <dgm:spPr/>
      <dgm:t>
        <a:bodyPr/>
        <a:lstStyle/>
        <a:p>
          <a:r>
            <a:rPr lang="en-US" sz="1600">
              <a:latin typeface="Arial" panose="020B0604020202020204" pitchFamily="34" charset="0"/>
              <a:cs typeface="Arial" panose="020B0604020202020204" pitchFamily="34" charset="0"/>
            </a:rPr>
            <a:t>Sales Performance Analysis</a:t>
          </a:r>
        </a:p>
      </dgm:t>
    </dgm:pt>
    <dgm:pt modelId="{2D0C0C71-3093-45C0-9E07-DE7EDEBF7D59}" type="parTrans" cxnId="{C891FDC0-107A-44B4-826B-75038CBBEA0B}">
      <dgm:prSet/>
      <dgm:spPr/>
      <dgm:t>
        <a:bodyPr/>
        <a:lstStyle/>
        <a:p>
          <a:endParaRPr lang="en-US" sz="1600">
            <a:latin typeface="Arial" panose="020B0604020202020204" pitchFamily="34" charset="0"/>
            <a:cs typeface="Arial" panose="020B0604020202020204" pitchFamily="34" charset="0"/>
          </a:endParaRPr>
        </a:p>
      </dgm:t>
    </dgm:pt>
    <dgm:pt modelId="{CE07A780-9318-47E2-9851-CB19BFD6B649}" type="sibTrans" cxnId="{C891FDC0-107A-44B4-826B-75038CBBEA0B}">
      <dgm:prSet/>
      <dgm:spPr/>
      <dgm:t>
        <a:bodyPr/>
        <a:lstStyle/>
        <a:p>
          <a:endParaRPr lang="en-US" sz="1600">
            <a:latin typeface="Arial" panose="020B0604020202020204" pitchFamily="34" charset="0"/>
            <a:cs typeface="Arial" panose="020B0604020202020204" pitchFamily="34" charset="0"/>
          </a:endParaRPr>
        </a:p>
      </dgm:t>
    </dgm:pt>
    <dgm:pt modelId="{85488223-6D9F-46B2-AA4F-EC8CE7EC9853}">
      <dgm:prSet phldrT="[Text]" custT="1"/>
      <dgm:spPr/>
      <dgm:t>
        <a:bodyPr/>
        <a:lstStyle/>
        <a:p>
          <a:pPr>
            <a:buSzPts val="1000"/>
            <a:buFont typeface="Symbol" panose="05050102010706020507" pitchFamily="18" charset="2"/>
            <a:buChar char=""/>
          </a:pPr>
          <a:r>
            <a:rPr lang="en-US" sz="1600">
              <a:latin typeface="Arial" panose="020B0604020202020204" pitchFamily="34" charset="0"/>
              <a:cs typeface="Arial" panose="020B0604020202020204" pitchFamily="34" charset="0"/>
            </a:rPr>
            <a:t>Analyze sales performance by customer type to identify high-performing segments:</a:t>
          </a:r>
        </a:p>
      </dgm:t>
    </dgm:pt>
    <dgm:pt modelId="{9BF540E7-7E66-4576-8A51-1F8AF92629B2}" type="parTrans" cxnId="{0E448FF0-D717-45E2-8DD6-E450AC67E955}">
      <dgm:prSet/>
      <dgm:spPr/>
      <dgm:t>
        <a:bodyPr/>
        <a:lstStyle/>
        <a:p>
          <a:endParaRPr lang="en-US" sz="1600">
            <a:latin typeface="Arial" panose="020B0604020202020204" pitchFamily="34" charset="0"/>
            <a:cs typeface="Arial" panose="020B0604020202020204" pitchFamily="34" charset="0"/>
          </a:endParaRPr>
        </a:p>
      </dgm:t>
    </dgm:pt>
    <dgm:pt modelId="{A1F93621-996E-4BAB-834F-CE571E0A9D75}" type="sibTrans" cxnId="{0E448FF0-D717-45E2-8DD6-E450AC67E955}">
      <dgm:prSet/>
      <dgm:spPr/>
      <dgm:t>
        <a:bodyPr/>
        <a:lstStyle/>
        <a:p>
          <a:endParaRPr lang="en-US" sz="1600">
            <a:latin typeface="Arial" panose="020B0604020202020204" pitchFamily="34" charset="0"/>
            <a:cs typeface="Arial" panose="020B0604020202020204" pitchFamily="34" charset="0"/>
          </a:endParaRPr>
        </a:p>
      </dgm:t>
    </dgm:pt>
    <dgm:pt modelId="{6B30805A-A664-4AC2-87DA-CD2799CBBAEF}">
      <dgm:prSet custT="1"/>
      <dgm:spPr/>
      <dgm:t>
        <a:bodyPr/>
        <a:lstStyle/>
        <a:p>
          <a:pPr>
            <a:buSzPts val="1000"/>
            <a:buFont typeface="Symbol" panose="05050102010706020507" pitchFamily="18" charset="2"/>
            <a:buChar char=""/>
          </a:pPr>
          <a:r>
            <a:rPr lang="en-US" sz="1600">
              <a:latin typeface="Arial" panose="020B0604020202020204" pitchFamily="34" charset="0"/>
              <a:cs typeface="Arial" panose="020B0604020202020204" pitchFamily="34" charset="0"/>
            </a:rPr>
            <a:t>Prioritize personalized marketing efforts to increase purchase frequency among individuals.</a:t>
          </a:r>
        </a:p>
      </dgm:t>
    </dgm:pt>
    <dgm:pt modelId="{4842FD18-A713-46E5-A55C-B080D7EBFF41}" type="parTrans" cxnId="{C35395A6-AD72-4A64-AA0A-6D4E0E894242}">
      <dgm:prSet/>
      <dgm:spPr/>
      <dgm:t>
        <a:bodyPr/>
        <a:lstStyle/>
        <a:p>
          <a:endParaRPr lang="en-US" sz="1600">
            <a:latin typeface="Arial" panose="020B0604020202020204" pitchFamily="34" charset="0"/>
            <a:cs typeface="Arial" panose="020B0604020202020204" pitchFamily="34" charset="0"/>
          </a:endParaRPr>
        </a:p>
      </dgm:t>
    </dgm:pt>
    <dgm:pt modelId="{B93E7C01-63E6-4613-8053-8FC995CAEFC2}" type="sibTrans" cxnId="{C35395A6-AD72-4A64-AA0A-6D4E0E894242}">
      <dgm:prSet/>
      <dgm:spPr/>
      <dgm:t>
        <a:bodyPr/>
        <a:lstStyle/>
        <a:p>
          <a:endParaRPr lang="en-US" sz="1600">
            <a:latin typeface="Arial" panose="020B0604020202020204" pitchFamily="34" charset="0"/>
            <a:cs typeface="Arial" panose="020B0604020202020204" pitchFamily="34" charset="0"/>
          </a:endParaRPr>
        </a:p>
      </dgm:t>
    </dgm:pt>
    <dgm:pt modelId="{8B48C589-610E-401A-8279-C696CEF8C027}">
      <dgm:prSet custT="1"/>
      <dgm:spPr/>
      <dgm:t>
        <a:bodyPr/>
        <a:lstStyle/>
        <a:p>
          <a:pPr>
            <a:buFont typeface="Wingdings" panose="05000000000000000000" pitchFamily="2" charset="2"/>
            <a:buChar char=""/>
          </a:pPr>
          <a:r>
            <a:rPr lang="en-US" sz="1600">
              <a:latin typeface="Arial" panose="020B0604020202020204" pitchFamily="34" charset="0"/>
              <a:cs typeface="Arial" panose="020B0604020202020204" pitchFamily="34" charset="0"/>
            </a:rPr>
            <a:t>Develop personalized offers for individual customers.</a:t>
          </a:r>
        </a:p>
      </dgm:t>
    </dgm:pt>
    <dgm:pt modelId="{39B7C86C-F6ED-46AE-95BC-436BC0189081}" type="parTrans" cxnId="{D5D28DCA-440C-4361-856C-F5E3D7572CB4}">
      <dgm:prSet/>
      <dgm:spPr/>
      <dgm:t>
        <a:bodyPr/>
        <a:lstStyle/>
        <a:p>
          <a:endParaRPr lang="en-US" sz="1600">
            <a:latin typeface="Arial" panose="020B0604020202020204" pitchFamily="34" charset="0"/>
            <a:cs typeface="Arial" panose="020B0604020202020204" pitchFamily="34" charset="0"/>
          </a:endParaRPr>
        </a:p>
      </dgm:t>
    </dgm:pt>
    <dgm:pt modelId="{E05858B0-F66A-445E-AC13-161E023FC720}" type="sibTrans" cxnId="{D5D28DCA-440C-4361-856C-F5E3D7572CB4}">
      <dgm:prSet/>
      <dgm:spPr/>
      <dgm:t>
        <a:bodyPr/>
        <a:lstStyle/>
        <a:p>
          <a:endParaRPr lang="en-US" sz="1600">
            <a:latin typeface="Arial" panose="020B0604020202020204" pitchFamily="34" charset="0"/>
            <a:cs typeface="Arial" panose="020B0604020202020204" pitchFamily="34" charset="0"/>
          </a:endParaRPr>
        </a:p>
      </dgm:t>
    </dgm:pt>
    <dgm:pt modelId="{58174560-0AEF-4EDC-9BAF-E94F7224546A}">
      <dgm:prSet custT="1"/>
      <dgm:spPr/>
      <dgm:t>
        <a:bodyPr/>
        <a:lstStyle/>
        <a:p>
          <a:pPr>
            <a:buFont typeface="Wingdings" panose="05000000000000000000" pitchFamily="2" charset="2"/>
            <a:buChar char=""/>
          </a:pPr>
          <a:r>
            <a:rPr lang="en-US" sz="1600">
              <a:latin typeface="Arial" panose="020B0604020202020204" pitchFamily="34" charset="0"/>
              <a:cs typeface="Arial" panose="020B0604020202020204" pitchFamily="34" charset="0"/>
            </a:rPr>
            <a:t>Create bulk purchase incentives for stores (701) and store contacts (635).</a:t>
          </a:r>
        </a:p>
      </dgm:t>
    </dgm:pt>
    <dgm:pt modelId="{3B78FE1C-8B0C-441E-95ED-AAF819605C5C}" type="parTrans" cxnId="{60502B95-9A82-464B-A1A8-37D266BECB72}">
      <dgm:prSet/>
      <dgm:spPr/>
      <dgm:t>
        <a:bodyPr/>
        <a:lstStyle/>
        <a:p>
          <a:endParaRPr lang="en-US" sz="1600">
            <a:latin typeface="Arial" panose="020B0604020202020204" pitchFamily="34" charset="0"/>
            <a:cs typeface="Arial" panose="020B0604020202020204" pitchFamily="34" charset="0"/>
          </a:endParaRPr>
        </a:p>
      </dgm:t>
    </dgm:pt>
    <dgm:pt modelId="{9735FAD8-8A11-4A04-BA30-1CF39F265FAB}" type="sibTrans" cxnId="{60502B95-9A82-464B-A1A8-37D266BECB72}">
      <dgm:prSet/>
      <dgm:spPr/>
      <dgm:t>
        <a:bodyPr/>
        <a:lstStyle/>
        <a:p>
          <a:endParaRPr lang="en-US" sz="1600">
            <a:latin typeface="Arial" panose="020B0604020202020204" pitchFamily="34" charset="0"/>
            <a:cs typeface="Arial" panose="020B0604020202020204" pitchFamily="34" charset="0"/>
          </a:endParaRPr>
        </a:p>
      </dgm:t>
    </dgm:pt>
    <dgm:pt modelId="{E3434A4B-8C43-4949-ACD0-F5ADFA32FD63}">
      <dgm:prSet custT="1"/>
      <dgm:spPr/>
      <dgm:t>
        <a:bodyPr/>
        <a:lstStyle/>
        <a:p>
          <a:pPr>
            <a:buSzPts val="1000"/>
            <a:buFont typeface="Symbol" panose="05050102010706020507" pitchFamily="18" charset="2"/>
            <a:buChar char=""/>
          </a:pPr>
          <a:r>
            <a:rPr lang="en-US" sz="1600">
              <a:latin typeface="Arial" panose="020B0604020202020204" pitchFamily="34" charset="0"/>
              <a:cs typeface="Arial" panose="020B0604020202020204" pitchFamily="34" charset="0"/>
            </a:rPr>
            <a:t>Evaluate campaign success rates across segments to refine marketing approaches.</a:t>
          </a:r>
        </a:p>
      </dgm:t>
    </dgm:pt>
    <dgm:pt modelId="{69234A77-01EF-4904-AF95-1BAFF48F55C1}" type="parTrans" cxnId="{96563403-1C98-4955-9741-6D9913561782}">
      <dgm:prSet/>
      <dgm:spPr/>
      <dgm:t>
        <a:bodyPr/>
        <a:lstStyle/>
        <a:p>
          <a:endParaRPr lang="en-US" sz="1600">
            <a:latin typeface="Arial" panose="020B0604020202020204" pitchFamily="34" charset="0"/>
            <a:cs typeface="Arial" panose="020B0604020202020204" pitchFamily="34" charset="0"/>
          </a:endParaRPr>
        </a:p>
      </dgm:t>
    </dgm:pt>
    <dgm:pt modelId="{4C4A11FA-C89F-4374-811C-B394B1099FC5}" type="sibTrans" cxnId="{96563403-1C98-4955-9741-6D9913561782}">
      <dgm:prSet/>
      <dgm:spPr/>
      <dgm:t>
        <a:bodyPr/>
        <a:lstStyle/>
        <a:p>
          <a:endParaRPr lang="en-US" sz="1600">
            <a:latin typeface="Arial" panose="020B0604020202020204" pitchFamily="34" charset="0"/>
            <a:cs typeface="Arial" panose="020B0604020202020204" pitchFamily="34" charset="0"/>
          </a:endParaRPr>
        </a:p>
      </dgm:t>
    </dgm:pt>
    <dgm:pt modelId="{C75EB15B-5967-429A-9503-00D09144D359}">
      <dgm:prSet custT="1"/>
      <dgm:spPr/>
      <dgm:t>
        <a:bodyPr/>
        <a:lstStyle/>
        <a:p>
          <a:pPr>
            <a:buFont typeface="Wingdings" panose="05000000000000000000" pitchFamily="2" charset="2"/>
            <a:buChar char=""/>
          </a:pPr>
          <a:r>
            <a:rPr lang="en-US" sz="1600">
              <a:latin typeface="Arial" panose="020B0604020202020204" pitchFamily="34" charset="0"/>
              <a:cs typeface="Arial" panose="020B0604020202020204" pitchFamily="34" charset="0"/>
            </a:rPr>
            <a:t>Track individual customer transactions for loyalty insights.</a:t>
          </a:r>
        </a:p>
      </dgm:t>
    </dgm:pt>
    <dgm:pt modelId="{1A6C3EBE-047B-4120-9DF6-0AFF1531E33B}" type="parTrans" cxnId="{00FCB74E-64CD-41FA-BEB8-AF5AC9213A68}">
      <dgm:prSet/>
      <dgm:spPr/>
      <dgm:t>
        <a:bodyPr/>
        <a:lstStyle/>
        <a:p>
          <a:endParaRPr lang="en-US" sz="1600">
            <a:latin typeface="Arial" panose="020B0604020202020204" pitchFamily="34" charset="0"/>
            <a:cs typeface="Arial" panose="020B0604020202020204" pitchFamily="34" charset="0"/>
          </a:endParaRPr>
        </a:p>
      </dgm:t>
    </dgm:pt>
    <dgm:pt modelId="{8CBF583E-DEB0-4B14-ABC1-A02248AC4944}" type="sibTrans" cxnId="{00FCB74E-64CD-41FA-BEB8-AF5AC9213A68}">
      <dgm:prSet/>
      <dgm:spPr/>
      <dgm:t>
        <a:bodyPr/>
        <a:lstStyle/>
        <a:p>
          <a:endParaRPr lang="en-US" sz="1600">
            <a:latin typeface="Arial" panose="020B0604020202020204" pitchFamily="34" charset="0"/>
            <a:cs typeface="Arial" panose="020B0604020202020204" pitchFamily="34" charset="0"/>
          </a:endParaRPr>
        </a:p>
      </dgm:t>
    </dgm:pt>
    <dgm:pt modelId="{C3EA61A0-4156-474B-B7AC-EA9EFCA41B58}">
      <dgm:prSet custT="1"/>
      <dgm:spPr/>
      <dgm:t>
        <a:bodyPr/>
        <a:lstStyle/>
        <a:p>
          <a:pPr>
            <a:buFont typeface="Wingdings" panose="05000000000000000000" pitchFamily="2" charset="2"/>
            <a:buChar char=""/>
          </a:pPr>
          <a:r>
            <a:rPr lang="en-US" sz="1600">
              <a:latin typeface="Arial" panose="020B0604020202020204" pitchFamily="34" charset="0"/>
              <a:cs typeface="Arial" panose="020B0604020202020204" pitchFamily="34" charset="0"/>
            </a:rPr>
            <a:t>Assess store customer purchase frequency for potential improvements.</a:t>
          </a:r>
        </a:p>
      </dgm:t>
    </dgm:pt>
    <dgm:pt modelId="{ED046CDF-0655-4278-9BA7-0FB676DC61E5}" type="parTrans" cxnId="{410C9351-BB39-4338-ABBC-882D522F4355}">
      <dgm:prSet/>
      <dgm:spPr/>
      <dgm:t>
        <a:bodyPr/>
        <a:lstStyle/>
        <a:p>
          <a:endParaRPr lang="en-US" sz="1600">
            <a:latin typeface="Arial" panose="020B0604020202020204" pitchFamily="34" charset="0"/>
            <a:cs typeface="Arial" panose="020B0604020202020204" pitchFamily="34" charset="0"/>
          </a:endParaRPr>
        </a:p>
      </dgm:t>
    </dgm:pt>
    <dgm:pt modelId="{D369534C-F2CB-4745-A26C-96585C8210BC}" type="sibTrans" cxnId="{410C9351-BB39-4338-ABBC-882D522F4355}">
      <dgm:prSet/>
      <dgm:spPr/>
      <dgm:t>
        <a:bodyPr/>
        <a:lstStyle/>
        <a:p>
          <a:endParaRPr lang="en-US" sz="1600">
            <a:latin typeface="Arial" panose="020B0604020202020204" pitchFamily="34" charset="0"/>
            <a:cs typeface="Arial" panose="020B0604020202020204" pitchFamily="34" charset="0"/>
          </a:endParaRPr>
        </a:p>
      </dgm:t>
    </dgm:pt>
    <dgm:pt modelId="{F347E4D7-D0F3-4A24-B13D-0DB307699FE2}">
      <dgm:prSet custT="1"/>
      <dgm:spPr/>
      <dgm:t>
        <a:bodyPr/>
        <a:lstStyle/>
        <a:p>
          <a:pPr>
            <a:buSzPts val="1000"/>
            <a:buFont typeface="Symbol" panose="05050102010706020507" pitchFamily="18" charset="2"/>
            <a:buChar char=""/>
          </a:pPr>
          <a:r>
            <a:rPr lang="en-US" sz="1600">
              <a:latin typeface="Arial" panose="020B0604020202020204" pitchFamily="34" charset="0"/>
              <a:cs typeface="Arial" panose="020B0604020202020204" pitchFamily="34" charset="0"/>
            </a:rPr>
            <a:t>Use customer count data to adjust sales tactics and pricing strategies effectively.</a:t>
          </a:r>
        </a:p>
      </dgm:t>
    </dgm:pt>
    <dgm:pt modelId="{8FED1215-339A-4BA9-A150-604719727C0D}" type="parTrans" cxnId="{6B27EB8C-1349-448C-B868-CAF9FA8FE09B}">
      <dgm:prSet/>
      <dgm:spPr/>
      <dgm:t>
        <a:bodyPr/>
        <a:lstStyle/>
        <a:p>
          <a:endParaRPr lang="en-US" sz="1600">
            <a:latin typeface="Arial" panose="020B0604020202020204" pitchFamily="34" charset="0"/>
            <a:cs typeface="Arial" panose="020B0604020202020204" pitchFamily="34" charset="0"/>
          </a:endParaRPr>
        </a:p>
      </dgm:t>
    </dgm:pt>
    <dgm:pt modelId="{61744F7E-C8D9-468B-8C92-8A6B387590BD}" type="sibTrans" cxnId="{6B27EB8C-1349-448C-B868-CAF9FA8FE09B}">
      <dgm:prSet/>
      <dgm:spPr/>
      <dgm:t>
        <a:bodyPr/>
        <a:lstStyle/>
        <a:p>
          <a:endParaRPr lang="en-US" sz="1600">
            <a:latin typeface="Arial" panose="020B0604020202020204" pitchFamily="34" charset="0"/>
            <a:cs typeface="Arial" panose="020B0604020202020204" pitchFamily="34" charset="0"/>
          </a:endParaRPr>
        </a:p>
      </dgm:t>
    </dgm:pt>
    <dgm:pt modelId="{AACBB559-8040-435A-AB07-D47FA51707A2}">
      <dgm:prSet custT="1"/>
      <dgm:spPr/>
      <dgm:t>
        <a:bodyPr/>
        <a:lstStyle/>
        <a:p>
          <a:pPr>
            <a:buSzPts val="1000"/>
            <a:buFont typeface="Symbol" panose="05050102010706020507" pitchFamily="18" charset="2"/>
            <a:buChar char=""/>
          </a:pPr>
          <a:endParaRPr lang="en-US" sz="1600">
            <a:latin typeface="Arial" panose="020B0604020202020204" pitchFamily="34" charset="0"/>
            <a:cs typeface="Arial" panose="020B0604020202020204" pitchFamily="34" charset="0"/>
          </a:endParaRPr>
        </a:p>
      </dgm:t>
    </dgm:pt>
    <dgm:pt modelId="{0BBBA24D-1112-4D88-A27B-430B5DB97E0D}" type="parTrans" cxnId="{4E37D546-EE31-466A-8D49-78E23448B019}">
      <dgm:prSet/>
      <dgm:spPr/>
      <dgm:t>
        <a:bodyPr/>
        <a:lstStyle/>
        <a:p>
          <a:endParaRPr lang="en-US" sz="1600">
            <a:latin typeface="Arial" panose="020B0604020202020204" pitchFamily="34" charset="0"/>
            <a:cs typeface="Arial" panose="020B0604020202020204" pitchFamily="34" charset="0"/>
          </a:endParaRPr>
        </a:p>
      </dgm:t>
    </dgm:pt>
    <dgm:pt modelId="{1BFB51BF-1D1E-4B5D-9BAA-509FCFA275AE}" type="sibTrans" cxnId="{4E37D546-EE31-466A-8D49-78E23448B019}">
      <dgm:prSet/>
      <dgm:spPr/>
      <dgm:t>
        <a:bodyPr/>
        <a:lstStyle/>
        <a:p>
          <a:endParaRPr lang="en-US" sz="1600">
            <a:latin typeface="Arial" panose="020B0604020202020204" pitchFamily="34" charset="0"/>
            <a:cs typeface="Arial" panose="020B0604020202020204" pitchFamily="34" charset="0"/>
          </a:endParaRPr>
        </a:p>
      </dgm:t>
    </dgm:pt>
    <dgm:pt modelId="{8AEBF66B-D562-47B6-8EEA-E30068537094}">
      <dgm:prSet custT="1"/>
      <dgm:spPr/>
      <dgm:t>
        <a:bodyPr/>
        <a:lstStyle/>
        <a:p>
          <a:pPr>
            <a:buFont typeface="Wingdings" panose="05000000000000000000" pitchFamily="2" charset="2"/>
            <a:buChar char=""/>
          </a:pPr>
          <a:endParaRPr lang="en-US" sz="1600">
            <a:latin typeface="Arial" panose="020B0604020202020204" pitchFamily="34" charset="0"/>
            <a:cs typeface="Arial" panose="020B0604020202020204" pitchFamily="34" charset="0"/>
          </a:endParaRPr>
        </a:p>
      </dgm:t>
    </dgm:pt>
    <dgm:pt modelId="{A1813170-2B55-4F4A-9E61-C399B36A8E4E}" type="parTrans" cxnId="{B647187E-5C14-414C-A5DF-90E085E6BD17}">
      <dgm:prSet/>
      <dgm:spPr/>
      <dgm:t>
        <a:bodyPr/>
        <a:lstStyle/>
        <a:p>
          <a:endParaRPr lang="en-US" sz="1600">
            <a:latin typeface="Arial" panose="020B0604020202020204" pitchFamily="34" charset="0"/>
            <a:cs typeface="Arial" panose="020B0604020202020204" pitchFamily="34" charset="0"/>
          </a:endParaRPr>
        </a:p>
      </dgm:t>
    </dgm:pt>
    <dgm:pt modelId="{C1CA5876-C75C-460D-8316-CC7CBCAA3ED5}" type="sibTrans" cxnId="{B647187E-5C14-414C-A5DF-90E085E6BD17}">
      <dgm:prSet/>
      <dgm:spPr/>
      <dgm:t>
        <a:bodyPr/>
        <a:lstStyle/>
        <a:p>
          <a:endParaRPr lang="en-US" sz="1600">
            <a:latin typeface="Arial" panose="020B0604020202020204" pitchFamily="34" charset="0"/>
            <a:cs typeface="Arial" panose="020B0604020202020204" pitchFamily="34" charset="0"/>
          </a:endParaRPr>
        </a:p>
      </dgm:t>
    </dgm:pt>
    <dgm:pt modelId="{347948E0-7ADA-4880-B277-7FA77E0E69DC}">
      <dgm:prSet custT="1"/>
      <dgm:spPr/>
      <dgm:t>
        <a:bodyPr/>
        <a:lstStyle/>
        <a:p>
          <a:pPr>
            <a:buFont typeface="Wingdings" panose="05000000000000000000" pitchFamily="2" charset="2"/>
            <a:buChar char=""/>
          </a:pPr>
          <a:endParaRPr lang="en-US" sz="1600">
            <a:latin typeface="Arial" panose="020B0604020202020204" pitchFamily="34" charset="0"/>
            <a:cs typeface="Arial" panose="020B0604020202020204" pitchFamily="34" charset="0"/>
          </a:endParaRPr>
        </a:p>
      </dgm:t>
    </dgm:pt>
    <dgm:pt modelId="{4510AA61-08AA-46EC-9E57-849526E82493}" type="parTrans" cxnId="{FFDDD4E8-745E-4278-AA5A-EEA0EA26EE2C}">
      <dgm:prSet/>
      <dgm:spPr/>
      <dgm:t>
        <a:bodyPr/>
        <a:lstStyle/>
        <a:p>
          <a:endParaRPr lang="en-US" sz="1600">
            <a:latin typeface="Arial" panose="020B0604020202020204" pitchFamily="34" charset="0"/>
            <a:cs typeface="Arial" panose="020B0604020202020204" pitchFamily="34" charset="0"/>
          </a:endParaRPr>
        </a:p>
      </dgm:t>
    </dgm:pt>
    <dgm:pt modelId="{67E489B9-8148-43F3-9BFA-54EAC8F93087}" type="sibTrans" cxnId="{FFDDD4E8-745E-4278-AA5A-EEA0EA26EE2C}">
      <dgm:prSet/>
      <dgm:spPr/>
      <dgm:t>
        <a:bodyPr/>
        <a:lstStyle/>
        <a:p>
          <a:endParaRPr lang="en-US" sz="1600">
            <a:latin typeface="Arial" panose="020B0604020202020204" pitchFamily="34" charset="0"/>
            <a:cs typeface="Arial" panose="020B0604020202020204" pitchFamily="34" charset="0"/>
          </a:endParaRPr>
        </a:p>
      </dgm:t>
    </dgm:pt>
    <dgm:pt modelId="{8AF6A656-4F0E-4CD3-BEC7-C3C66765DC63}">
      <dgm:prSet phldrT="[Text]" custT="1"/>
      <dgm:spPr/>
      <dgm:t>
        <a:bodyPr/>
        <a:lstStyle/>
        <a:p>
          <a:pPr>
            <a:buSzPts val="1000"/>
            <a:buFont typeface="Symbol" panose="05050102010706020507" pitchFamily="18" charset="2"/>
            <a:buNone/>
          </a:pPr>
          <a:endParaRPr lang="en-US" sz="1600">
            <a:latin typeface="Arial" panose="020B0604020202020204" pitchFamily="34" charset="0"/>
            <a:cs typeface="Arial" panose="020B0604020202020204" pitchFamily="34" charset="0"/>
          </a:endParaRPr>
        </a:p>
      </dgm:t>
    </dgm:pt>
    <dgm:pt modelId="{0F406AD4-A30F-490C-B31D-2B079060E177}" type="parTrans" cxnId="{9F1967D2-8C50-4D2A-AC8E-49C61A30BE78}">
      <dgm:prSet/>
      <dgm:spPr/>
      <dgm:t>
        <a:bodyPr/>
        <a:lstStyle/>
        <a:p>
          <a:endParaRPr lang="en-US" sz="1600">
            <a:latin typeface="Arial" panose="020B0604020202020204" pitchFamily="34" charset="0"/>
            <a:cs typeface="Arial" panose="020B0604020202020204" pitchFamily="34" charset="0"/>
          </a:endParaRPr>
        </a:p>
      </dgm:t>
    </dgm:pt>
    <dgm:pt modelId="{9159B6B5-C4D1-4B3B-AFA6-42AA68EC1964}" type="sibTrans" cxnId="{9F1967D2-8C50-4D2A-AC8E-49C61A30BE78}">
      <dgm:prSet/>
      <dgm:spPr/>
      <dgm:t>
        <a:bodyPr/>
        <a:lstStyle/>
        <a:p>
          <a:endParaRPr lang="en-US" sz="1600">
            <a:latin typeface="Arial" panose="020B0604020202020204" pitchFamily="34" charset="0"/>
            <a:cs typeface="Arial" panose="020B0604020202020204" pitchFamily="34" charset="0"/>
          </a:endParaRPr>
        </a:p>
      </dgm:t>
    </dgm:pt>
    <dgm:pt modelId="{81560359-8291-4BF2-B1AB-CD2264880EB6}">
      <dgm:prSet custT="1"/>
      <dgm:spPr/>
      <dgm:t>
        <a:bodyPr/>
        <a:lstStyle/>
        <a:p>
          <a:pPr>
            <a:buFont typeface="Wingdings" panose="05000000000000000000" pitchFamily="2" charset="2"/>
            <a:buChar char=""/>
          </a:pPr>
          <a:endParaRPr lang="en-US" sz="1600">
            <a:latin typeface="Arial" panose="020B0604020202020204" pitchFamily="34" charset="0"/>
            <a:cs typeface="Arial" panose="020B0604020202020204" pitchFamily="34" charset="0"/>
          </a:endParaRPr>
        </a:p>
      </dgm:t>
    </dgm:pt>
    <dgm:pt modelId="{F5F274CF-7E9C-4CB0-A8D1-6E60C280E87C}" type="parTrans" cxnId="{1D28364F-6E59-4C64-9A7B-8D16A77DA97D}">
      <dgm:prSet/>
      <dgm:spPr/>
      <dgm:t>
        <a:bodyPr/>
        <a:lstStyle/>
        <a:p>
          <a:endParaRPr lang="en-US" sz="1600">
            <a:latin typeface="Arial" panose="020B0604020202020204" pitchFamily="34" charset="0"/>
            <a:cs typeface="Arial" panose="020B0604020202020204" pitchFamily="34" charset="0"/>
          </a:endParaRPr>
        </a:p>
      </dgm:t>
    </dgm:pt>
    <dgm:pt modelId="{4A70E663-6B21-457F-B0E6-567C6333D969}" type="sibTrans" cxnId="{1D28364F-6E59-4C64-9A7B-8D16A77DA97D}">
      <dgm:prSet/>
      <dgm:spPr/>
      <dgm:t>
        <a:bodyPr/>
        <a:lstStyle/>
        <a:p>
          <a:endParaRPr lang="en-US" sz="1600">
            <a:latin typeface="Arial" panose="020B0604020202020204" pitchFamily="34" charset="0"/>
            <a:cs typeface="Arial" panose="020B0604020202020204" pitchFamily="34" charset="0"/>
          </a:endParaRPr>
        </a:p>
      </dgm:t>
    </dgm:pt>
    <dgm:pt modelId="{CBEF9129-8AAD-43BB-AB9A-7B80D9B02F7A}">
      <dgm:prSet phldrT="[Text]" custT="1"/>
      <dgm:spPr/>
      <dgm:t>
        <a:bodyPr/>
        <a:lstStyle/>
        <a:p>
          <a:pPr>
            <a:buSzPts val="1000"/>
            <a:buFont typeface="Symbol" panose="05050102010706020507" pitchFamily="18" charset="2"/>
            <a:buChar char=""/>
          </a:pPr>
          <a:endParaRPr lang="en-US" sz="1600">
            <a:latin typeface="Arial" panose="020B0604020202020204" pitchFamily="34" charset="0"/>
            <a:cs typeface="Arial" panose="020B0604020202020204" pitchFamily="34" charset="0"/>
          </a:endParaRPr>
        </a:p>
      </dgm:t>
    </dgm:pt>
    <dgm:pt modelId="{EB7FF468-8776-49E4-89DD-667981655E2E}" type="parTrans" cxnId="{23F570EA-3759-44BF-86F1-7019CF5A9577}">
      <dgm:prSet/>
      <dgm:spPr/>
      <dgm:t>
        <a:bodyPr/>
        <a:lstStyle/>
        <a:p>
          <a:endParaRPr lang="en-US" sz="1600">
            <a:latin typeface="Arial" panose="020B0604020202020204" pitchFamily="34" charset="0"/>
            <a:cs typeface="Arial" panose="020B0604020202020204" pitchFamily="34" charset="0"/>
          </a:endParaRPr>
        </a:p>
      </dgm:t>
    </dgm:pt>
    <dgm:pt modelId="{514DC066-18AE-4DEA-A814-397C99E17E5D}" type="sibTrans" cxnId="{23F570EA-3759-44BF-86F1-7019CF5A9577}">
      <dgm:prSet/>
      <dgm:spPr/>
      <dgm:t>
        <a:bodyPr/>
        <a:lstStyle/>
        <a:p>
          <a:endParaRPr lang="en-US" sz="1600">
            <a:latin typeface="Arial" panose="020B0604020202020204" pitchFamily="34" charset="0"/>
            <a:cs typeface="Arial" panose="020B0604020202020204" pitchFamily="34" charset="0"/>
          </a:endParaRPr>
        </a:p>
      </dgm:t>
    </dgm:pt>
    <dgm:pt modelId="{D368AA93-8A78-4B65-BF19-1A6D81874249}">
      <dgm:prSet custT="1"/>
      <dgm:spPr/>
      <dgm:t>
        <a:bodyPr/>
        <a:lstStyle/>
        <a:p>
          <a:pPr>
            <a:buFont typeface="Wingdings" panose="05000000000000000000" pitchFamily="2" charset="2"/>
            <a:buChar char=""/>
          </a:pPr>
          <a:endParaRPr lang="en-US" sz="1600">
            <a:latin typeface="Arial" panose="020B0604020202020204" pitchFamily="34" charset="0"/>
            <a:cs typeface="Arial" panose="020B0604020202020204" pitchFamily="34" charset="0"/>
          </a:endParaRPr>
        </a:p>
      </dgm:t>
    </dgm:pt>
    <dgm:pt modelId="{BB06D476-0625-4BBA-8871-3FE4B3110472}" type="parTrans" cxnId="{5CE14007-2415-44E1-8582-05D96C93F1C1}">
      <dgm:prSet/>
      <dgm:spPr/>
      <dgm:t>
        <a:bodyPr/>
        <a:lstStyle/>
        <a:p>
          <a:endParaRPr lang="en-US" sz="1600">
            <a:latin typeface="Arial" panose="020B0604020202020204" pitchFamily="34" charset="0"/>
            <a:cs typeface="Arial" panose="020B0604020202020204" pitchFamily="34" charset="0"/>
          </a:endParaRPr>
        </a:p>
      </dgm:t>
    </dgm:pt>
    <dgm:pt modelId="{036C8148-CE00-4C16-BC29-BF83BB851869}" type="sibTrans" cxnId="{5CE14007-2415-44E1-8582-05D96C93F1C1}">
      <dgm:prSet/>
      <dgm:spPr/>
      <dgm:t>
        <a:bodyPr/>
        <a:lstStyle/>
        <a:p>
          <a:endParaRPr lang="en-US" sz="1600">
            <a:latin typeface="Arial" panose="020B0604020202020204" pitchFamily="34" charset="0"/>
            <a:cs typeface="Arial" panose="020B0604020202020204" pitchFamily="34" charset="0"/>
          </a:endParaRPr>
        </a:p>
      </dgm:t>
    </dgm:pt>
    <dgm:pt modelId="{8D106F94-5D99-473E-B957-35B6D348633C}">
      <dgm:prSet custT="1"/>
      <dgm:spPr/>
      <dgm:t>
        <a:bodyPr/>
        <a:lstStyle/>
        <a:p>
          <a:pPr>
            <a:buSzPts val="1000"/>
            <a:buFont typeface="Symbol" panose="05050102010706020507" pitchFamily="18" charset="2"/>
            <a:buChar char=""/>
          </a:pPr>
          <a:r>
            <a:rPr lang="en-US" sz="1600">
              <a:latin typeface="Arial" panose="020B0604020202020204" pitchFamily="34" charset="0"/>
              <a:cs typeface="Arial" panose="020B0604020202020204" pitchFamily="34" charset="0"/>
            </a:rPr>
            <a:t>Analyze purchasing behavior and preferences to enhance product recommendations.</a:t>
          </a:r>
        </a:p>
      </dgm:t>
    </dgm:pt>
    <dgm:pt modelId="{03EF10D5-D01F-4DBE-AE91-62DB84730498}" type="parTrans" cxnId="{6955D8F2-AB0E-4B15-8DBD-F028FC68B582}">
      <dgm:prSet/>
      <dgm:spPr/>
      <dgm:t>
        <a:bodyPr/>
        <a:lstStyle/>
        <a:p>
          <a:endParaRPr lang="en-US" sz="1600">
            <a:latin typeface="Arial" panose="020B0604020202020204" pitchFamily="34" charset="0"/>
            <a:cs typeface="Arial" panose="020B0604020202020204" pitchFamily="34" charset="0"/>
          </a:endParaRPr>
        </a:p>
      </dgm:t>
    </dgm:pt>
    <dgm:pt modelId="{6A785036-F8D3-40FB-A59A-F596D6608BB2}" type="sibTrans" cxnId="{6955D8F2-AB0E-4B15-8DBD-F028FC68B582}">
      <dgm:prSet/>
      <dgm:spPr/>
      <dgm:t>
        <a:bodyPr/>
        <a:lstStyle/>
        <a:p>
          <a:endParaRPr lang="en-US" sz="1600">
            <a:latin typeface="Arial" panose="020B0604020202020204" pitchFamily="34" charset="0"/>
            <a:cs typeface="Arial" panose="020B0604020202020204" pitchFamily="34" charset="0"/>
          </a:endParaRPr>
        </a:p>
      </dgm:t>
    </dgm:pt>
    <dgm:pt modelId="{FA08BF9A-05BA-41AA-BEBB-9291DB932ED2}">
      <dgm:prSet custT="1"/>
      <dgm:spPr/>
      <dgm:t>
        <a:bodyPr/>
        <a:lstStyle/>
        <a:p>
          <a:pPr>
            <a:buSzPts val="1000"/>
            <a:buFont typeface="Symbol" panose="05050102010706020507" pitchFamily="18" charset="2"/>
            <a:buChar char=""/>
          </a:pPr>
          <a:endParaRPr lang="en-US" sz="1600">
            <a:latin typeface="Arial" panose="020B0604020202020204" pitchFamily="34" charset="0"/>
            <a:cs typeface="Arial" panose="020B0604020202020204" pitchFamily="34" charset="0"/>
          </a:endParaRPr>
        </a:p>
      </dgm:t>
    </dgm:pt>
    <dgm:pt modelId="{276A1811-DC34-47C4-91D5-F146504B6264}" type="parTrans" cxnId="{4EBC4816-1BEA-43F3-9255-2391F8C1D935}">
      <dgm:prSet/>
      <dgm:spPr/>
      <dgm:t>
        <a:bodyPr/>
        <a:lstStyle/>
        <a:p>
          <a:endParaRPr lang="en-US" sz="1600">
            <a:latin typeface="Arial" panose="020B0604020202020204" pitchFamily="34" charset="0"/>
            <a:cs typeface="Arial" panose="020B0604020202020204" pitchFamily="34" charset="0"/>
          </a:endParaRPr>
        </a:p>
      </dgm:t>
    </dgm:pt>
    <dgm:pt modelId="{259E5398-E5C2-4D69-9CCA-055459885ECB}" type="sibTrans" cxnId="{4EBC4816-1BEA-43F3-9255-2391F8C1D935}">
      <dgm:prSet/>
      <dgm:spPr/>
      <dgm:t>
        <a:bodyPr/>
        <a:lstStyle/>
        <a:p>
          <a:endParaRPr lang="en-US" sz="1600">
            <a:latin typeface="Arial" panose="020B0604020202020204" pitchFamily="34" charset="0"/>
            <a:cs typeface="Arial" panose="020B0604020202020204" pitchFamily="34" charset="0"/>
          </a:endParaRPr>
        </a:p>
      </dgm:t>
    </dgm:pt>
    <dgm:pt modelId="{726ED1CB-C837-4DF2-B226-F928FA678C7E}">
      <dgm:prSet custT="1"/>
      <dgm:spPr/>
      <dgm:t>
        <a:bodyPr/>
        <a:lstStyle/>
        <a:p>
          <a:pPr>
            <a:buSzPts val="1000"/>
            <a:buFont typeface="Symbol" panose="05050102010706020507" pitchFamily="18" charset="2"/>
            <a:buChar char=""/>
          </a:pPr>
          <a:r>
            <a:rPr lang="en-US" sz="1600">
              <a:latin typeface="Arial" panose="020B0604020202020204" pitchFamily="34" charset="0"/>
              <a:cs typeface="Arial" panose="020B0604020202020204" pitchFamily="34" charset="0"/>
            </a:rPr>
            <a:t>Focus on individual customers (18,484) as the largest segment for targeted revenue strategies.</a:t>
          </a:r>
        </a:p>
      </dgm:t>
    </dgm:pt>
    <dgm:pt modelId="{D4FF2BE9-3A46-450B-91C9-76414300BA31}" type="sibTrans" cxnId="{279B6179-5153-4246-A88E-49B12F2AF21F}">
      <dgm:prSet/>
      <dgm:spPr/>
      <dgm:t>
        <a:bodyPr/>
        <a:lstStyle/>
        <a:p>
          <a:endParaRPr lang="en-US" sz="1600">
            <a:latin typeface="Arial" panose="020B0604020202020204" pitchFamily="34" charset="0"/>
            <a:cs typeface="Arial" panose="020B0604020202020204" pitchFamily="34" charset="0"/>
          </a:endParaRPr>
        </a:p>
      </dgm:t>
    </dgm:pt>
    <dgm:pt modelId="{7B8408B1-3D7C-4370-A55D-E3422AE86AB3}" type="parTrans" cxnId="{279B6179-5153-4246-A88E-49B12F2AF21F}">
      <dgm:prSet/>
      <dgm:spPr/>
      <dgm:t>
        <a:bodyPr/>
        <a:lstStyle/>
        <a:p>
          <a:endParaRPr lang="en-US" sz="1600">
            <a:latin typeface="Arial" panose="020B0604020202020204" pitchFamily="34" charset="0"/>
            <a:cs typeface="Arial" panose="020B0604020202020204" pitchFamily="34" charset="0"/>
          </a:endParaRPr>
        </a:p>
      </dgm:t>
    </dgm:pt>
    <dgm:pt modelId="{73652B52-FBED-4CBE-901D-9C6A4378E84D}">
      <dgm:prSet phldrT="[Text]" custT="1"/>
      <dgm:spPr/>
      <dgm:t>
        <a:bodyPr/>
        <a:lstStyle/>
        <a:p>
          <a:pPr>
            <a:buSzPts val="1000"/>
            <a:buFont typeface="Symbol" panose="05050102010706020507" pitchFamily="18" charset="2"/>
            <a:buChar char=""/>
          </a:pPr>
          <a:endParaRPr lang="en-US" sz="1600">
            <a:latin typeface="Arial" panose="020B0604020202020204" pitchFamily="34" charset="0"/>
            <a:cs typeface="Arial" panose="020B0604020202020204" pitchFamily="34" charset="0"/>
          </a:endParaRPr>
        </a:p>
      </dgm:t>
    </dgm:pt>
    <dgm:pt modelId="{D7E7340D-6527-4926-8135-45FD405992DA}" type="parTrans" cxnId="{7A4158F6-99D4-4682-BF16-5F9FE77D9537}">
      <dgm:prSet/>
      <dgm:spPr/>
      <dgm:t>
        <a:bodyPr/>
        <a:lstStyle/>
        <a:p>
          <a:endParaRPr lang="en-US" sz="1600">
            <a:latin typeface="Arial" panose="020B0604020202020204" pitchFamily="34" charset="0"/>
            <a:cs typeface="Arial" panose="020B0604020202020204" pitchFamily="34" charset="0"/>
          </a:endParaRPr>
        </a:p>
      </dgm:t>
    </dgm:pt>
    <dgm:pt modelId="{F96B4680-B9DC-4EDD-BBB0-2A0CB03B7D73}" type="sibTrans" cxnId="{7A4158F6-99D4-4682-BF16-5F9FE77D9537}">
      <dgm:prSet/>
      <dgm:spPr/>
      <dgm:t>
        <a:bodyPr/>
        <a:lstStyle/>
        <a:p>
          <a:endParaRPr lang="en-US" sz="1600">
            <a:latin typeface="Arial" panose="020B0604020202020204" pitchFamily="34" charset="0"/>
            <a:cs typeface="Arial" panose="020B0604020202020204" pitchFamily="34" charset="0"/>
          </a:endParaRPr>
        </a:p>
      </dgm:t>
    </dgm:pt>
    <dgm:pt modelId="{D054D286-DFF7-454B-B84E-FCFA492A30D1}">
      <dgm:prSet phldrT="[Text]" custT="1"/>
      <dgm:spPr/>
      <dgm:t>
        <a:bodyPr/>
        <a:lstStyle/>
        <a:p>
          <a:pPr>
            <a:buSzPts val="1000"/>
            <a:buFont typeface="Symbol" panose="05050102010706020507" pitchFamily="18" charset="2"/>
            <a:buChar char=""/>
          </a:pPr>
          <a:endParaRPr lang="en-US" sz="1600">
            <a:latin typeface="Arial" panose="020B0604020202020204" pitchFamily="34" charset="0"/>
            <a:cs typeface="Arial" panose="020B0604020202020204" pitchFamily="34" charset="0"/>
          </a:endParaRPr>
        </a:p>
      </dgm:t>
    </dgm:pt>
    <dgm:pt modelId="{6A885D14-F6D2-46AB-81A7-D97C9C6EE92D}" type="parTrans" cxnId="{A5B3E6DC-D29C-4761-81A1-8A2E808A8CC6}">
      <dgm:prSet/>
      <dgm:spPr/>
      <dgm:t>
        <a:bodyPr/>
        <a:lstStyle/>
        <a:p>
          <a:endParaRPr lang="en-US" sz="1600">
            <a:latin typeface="Arial" panose="020B0604020202020204" pitchFamily="34" charset="0"/>
            <a:cs typeface="Arial" panose="020B0604020202020204" pitchFamily="34" charset="0"/>
          </a:endParaRPr>
        </a:p>
      </dgm:t>
    </dgm:pt>
    <dgm:pt modelId="{980FE938-BDF7-4401-981F-D79C3D43DD46}" type="sibTrans" cxnId="{A5B3E6DC-D29C-4761-81A1-8A2E808A8CC6}">
      <dgm:prSet/>
      <dgm:spPr/>
      <dgm:t>
        <a:bodyPr/>
        <a:lstStyle/>
        <a:p>
          <a:endParaRPr lang="en-US" sz="1600">
            <a:latin typeface="Arial" panose="020B0604020202020204" pitchFamily="34" charset="0"/>
            <a:cs typeface="Arial" panose="020B0604020202020204" pitchFamily="34" charset="0"/>
          </a:endParaRPr>
        </a:p>
      </dgm:t>
    </dgm:pt>
    <dgm:pt modelId="{6610BB82-2369-4AB0-A652-AA0EB876AB89}" type="pres">
      <dgm:prSet presAssocID="{69E78307-E526-4DC6-8BF1-18968D6BB0DA}" presName="Name0" presStyleCnt="0">
        <dgm:presLayoutVars>
          <dgm:dir/>
          <dgm:animLvl val="lvl"/>
          <dgm:resizeHandles val="exact"/>
        </dgm:presLayoutVars>
      </dgm:prSet>
      <dgm:spPr/>
    </dgm:pt>
    <dgm:pt modelId="{6DC1C21F-9D9C-4575-AB8A-581A16802D89}" type="pres">
      <dgm:prSet presAssocID="{FEEFA574-66BD-47EC-91B0-2626FFA1D3A5}" presName="composite" presStyleCnt="0"/>
      <dgm:spPr/>
    </dgm:pt>
    <dgm:pt modelId="{0157F525-0631-4733-9E4E-368AE40A36DC}" type="pres">
      <dgm:prSet presAssocID="{FEEFA574-66BD-47EC-91B0-2626FFA1D3A5}" presName="parTx" presStyleLbl="alignNode1" presStyleIdx="0" presStyleCnt="3">
        <dgm:presLayoutVars>
          <dgm:chMax val="0"/>
          <dgm:chPref val="0"/>
          <dgm:bulletEnabled val="1"/>
        </dgm:presLayoutVars>
      </dgm:prSet>
      <dgm:spPr/>
    </dgm:pt>
    <dgm:pt modelId="{EFE00ED3-0117-43FF-A043-8091C331AFE6}" type="pres">
      <dgm:prSet presAssocID="{FEEFA574-66BD-47EC-91B0-2626FFA1D3A5}" presName="desTx" presStyleLbl="alignAccFollowNode1" presStyleIdx="0" presStyleCnt="3">
        <dgm:presLayoutVars>
          <dgm:bulletEnabled val="1"/>
        </dgm:presLayoutVars>
      </dgm:prSet>
      <dgm:spPr/>
    </dgm:pt>
    <dgm:pt modelId="{1ED9CE2D-3078-4AE2-A4C5-04FC97AE66A7}" type="pres">
      <dgm:prSet presAssocID="{77E46C6B-438D-4DCD-ADD2-EF1239158B7A}" presName="space" presStyleCnt="0"/>
      <dgm:spPr/>
    </dgm:pt>
    <dgm:pt modelId="{A26E0D9A-1090-42FD-ADE1-1C77D604BA0B}" type="pres">
      <dgm:prSet presAssocID="{BA722C59-95F2-4993-B793-AD4A1AE73AF9}" presName="composite" presStyleCnt="0"/>
      <dgm:spPr/>
    </dgm:pt>
    <dgm:pt modelId="{49B8743D-2F41-4128-B735-C425B12F45F0}" type="pres">
      <dgm:prSet presAssocID="{BA722C59-95F2-4993-B793-AD4A1AE73AF9}" presName="parTx" presStyleLbl="alignNode1" presStyleIdx="1" presStyleCnt="3">
        <dgm:presLayoutVars>
          <dgm:chMax val="0"/>
          <dgm:chPref val="0"/>
          <dgm:bulletEnabled val="1"/>
        </dgm:presLayoutVars>
      </dgm:prSet>
      <dgm:spPr/>
    </dgm:pt>
    <dgm:pt modelId="{D25A6CCC-73A0-44C4-AF22-1E0D8960601F}" type="pres">
      <dgm:prSet presAssocID="{BA722C59-95F2-4993-B793-AD4A1AE73AF9}" presName="desTx" presStyleLbl="alignAccFollowNode1" presStyleIdx="1" presStyleCnt="3">
        <dgm:presLayoutVars>
          <dgm:bulletEnabled val="1"/>
        </dgm:presLayoutVars>
      </dgm:prSet>
      <dgm:spPr/>
    </dgm:pt>
    <dgm:pt modelId="{C50A2FCB-74C5-4F84-A22D-41D9CFBBE323}" type="pres">
      <dgm:prSet presAssocID="{E80ABBA4-452D-4CF5-B8A3-2BE4577F54F5}" presName="space" presStyleCnt="0"/>
      <dgm:spPr/>
    </dgm:pt>
    <dgm:pt modelId="{128040B8-BABE-4765-A9AD-5B8F80069832}" type="pres">
      <dgm:prSet presAssocID="{EC75515F-9E18-4D30-881F-E91CEDE2CD59}" presName="composite" presStyleCnt="0"/>
      <dgm:spPr/>
    </dgm:pt>
    <dgm:pt modelId="{7BCDB609-EF37-434C-A897-F037DACE8C29}" type="pres">
      <dgm:prSet presAssocID="{EC75515F-9E18-4D30-881F-E91CEDE2CD59}" presName="parTx" presStyleLbl="alignNode1" presStyleIdx="2" presStyleCnt="3">
        <dgm:presLayoutVars>
          <dgm:chMax val="0"/>
          <dgm:chPref val="0"/>
          <dgm:bulletEnabled val="1"/>
        </dgm:presLayoutVars>
      </dgm:prSet>
      <dgm:spPr/>
    </dgm:pt>
    <dgm:pt modelId="{10DB624A-39D4-43AF-BC55-471E587B9BD4}" type="pres">
      <dgm:prSet presAssocID="{EC75515F-9E18-4D30-881F-E91CEDE2CD59}" presName="desTx" presStyleLbl="alignAccFollowNode1" presStyleIdx="2" presStyleCnt="3">
        <dgm:presLayoutVars>
          <dgm:bulletEnabled val="1"/>
        </dgm:presLayoutVars>
      </dgm:prSet>
      <dgm:spPr/>
    </dgm:pt>
  </dgm:ptLst>
  <dgm:cxnLst>
    <dgm:cxn modelId="{3AA1D502-A042-4644-BF28-967EEBBA312C}" type="presOf" srcId="{E3434A4B-8C43-4949-ACD0-F5ADFA32FD63}" destId="{D25A6CCC-73A0-44C4-AF22-1E0D8960601F}" srcOrd="0" destOrd="7" presId="urn:microsoft.com/office/officeart/2005/8/layout/hList1"/>
    <dgm:cxn modelId="{96563403-1C98-4955-9741-6D9913561782}" srcId="{BA722C59-95F2-4993-B793-AD4A1AE73AF9}" destId="{E3434A4B-8C43-4949-ACD0-F5ADFA32FD63}" srcOrd="3" destOrd="0" parTransId="{69234A77-01EF-4904-AF95-1BAFF48F55C1}" sibTransId="{4C4A11FA-C89F-4374-811C-B394B1099FC5}"/>
    <dgm:cxn modelId="{5CE14007-2415-44E1-8582-05D96C93F1C1}" srcId="{CBEF9129-8AAD-43BB-AB9A-7B80D9B02F7A}" destId="{D368AA93-8A78-4B65-BF19-1A6D81874249}" srcOrd="1" destOrd="0" parTransId="{BB06D476-0625-4BBA-8871-3FE4B3110472}" sibTransId="{036C8148-CE00-4C16-BC29-BF83BB851869}"/>
    <dgm:cxn modelId="{B986F714-542D-487D-ADF2-697C44BE257B}" type="presOf" srcId="{8AF6A656-4F0E-4CD3-BEC7-C3C66765DC63}" destId="{D25A6CCC-73A0-44C4-AF22-1E0D8960601F}" srcOrd="0" destOrd="2" presId="urn:microsoft.com/office/officeart/2005/8/layout/hList1"/>
    <dgm:cxn modelId="{B06C5C15-1224-4DCD-BC62-0782F60E91B4}" type="presOf" srcId="{C75EB15B-5967-429A-9503-00D09144D359}" destId="{10DB624A-39D4-43AF-BC55-471E587B9BD4}" srcOrd="0" destOrd="3" presId="urn:microsoft.com/office/officeart/2005/8/layout/hList1"/>
    <dgm:cxn modelId="{4EBC4816-1BEA-43F3-9255-2391F8C1D935}" srcId="{FEEFA574-66BD-47EC-91B0-2626FFA1D3A5}" destId="{FA08BF9A-05BA-41AA-BEBB-9291DB932ED2}" srcOrd="2" destOrd="0" parTransId="{276A1811-DC34-47C4-91D5-F146504B6264}" sibTransId="{259E5398-E5C2-4D69-9CCA-055459885ECB}"/>
    <dgm:cxn modelId="{851E0422-50A0-414D-A24E-3DB348684A44}" type="presOf" srcId="{69E78307-E526-4DC6-8BF1-18968D6BB0DA}" destId="{6610BB82-2369-4AB0-A652-AA0EB876AB89}" srcOrd="0" destOrd="0" presId="urn:microsoft.com/office/officeart/2005/8/layout/hList1"/>
    <dgm:cxn modelId="{C0876F27-1B4C-4DBB-9BEE-B8924C7CCF34}" srcId="{BA722C59-95F2-4993-B793-AD4A1AE73AF9}" destId="{ABEE0345-5288-4090-AB5A-B8047293CE2E}" srcOrd="1" destOrd="0" parTransId="{62E36547-3EBB-4FAB-9794-8A5B3C87ECB0}" sibTransId="{FC45488F-AE39-4A2B-BCC8-69B1F49A934D}"/>
    <dgm:cxn modelId="{D0CB992D-D176-4DC7-8E74-3974A50E0BE8}" type="presOf" srcId="{D054D286-DFF7-454B-B84E-FCFA492A30D1}" destId="{10DB624A-39D4-43AF-BC55-471E587B9BD4}" srcOrd="0" destOrd="0" presId="urn:microsoft.com/office/officeart/2005/8/layout/hList1"/>
    <dgm:cxn modelId="{3C8ECB2D-1AB5-4C05-8B63-6A861878B993}" type="presOf" srcId="{73652B52-FBED-4CBE-901D-9C6A4378E84D}" destId="{D25A6CCC-73A0-44C4-AF22-1E0D8960601F}" srcOrd="0" destOrd="0" presId="urn:microsoft.com/office/officeart/2005/8/layout/hList1"/>
    <dgm:cxn modelId="{A6EE773E-CE98-4163-8C4B-33F1B258B033}" type="presOf" srcId="{8D106F94-5D99-473E-B957-35B6D348633C}" destId="{EFE00ED3-0117-43FF-A043-8091C331AFE6}" srcOrd="0" destOrd="3" presId="urn:microsoft.com/office/officeart/2005/8/layout/hList1"/>
    <dgm:cxn modelId="{A538CA41-87EE-4D15-8979-BFB95DDB740F}" srcId="{69E78307-E526-4DC6-8BF1-18968D6BB0DA}" destId="{FEEFA574-66BD-47EC-91B0-2626FFA1D3A5}" srcOrd="0" destOrd="0" parTransId="{159F96DE-EC54-486E-B9BE-1098D0A008AB}" sibTransId="{77E46C6B-438D-4DCD-ADD2-EF1239158B7A}"/>
    <dgm:cxn modelId="{4E37D546-EE31-466A-8D49-78E23448B019}" srcId="{FEEFA574-66BD-47EC-91B0-2626FFA1D3A5}" destId="{AACBB559-8040-435A-AB07-D47FA51707A2}" srcOrd="4" destOrd="0" parTransId="{0BBBA24D-1112-4D88-A27B-430B5DB97E0D}" sibTransId="{1BFB51BF-1D1E-4B5D-9BAA-509FCFA275AE}"/>
    <dgm:cxn modelId="{68591148-2CF4-4810-AC27-191ABD1CF98F}" srcId="{69E78307-E526-4DC6-8BF1-18968D6BB0DA}" destId="{BA722C59-95F2-4993-B793-AD4A1AE73AF9}" srcOrd="1" destOrd="0" parTransId="{6D2E1382-6FF6-4BE8-8FCA-5B63EBAE839A}" sibTransId="{E80ABBA4-452D-4CF5-B8A3-2BE4577F54F5}"/>
    <dgm:cxn modelId="{359BC248-742C-4DF5-8DDE-2E06AD68F021}" type="presOf" srcId="{FA08BF9A-05BA-41AA-BEBB-9291DB932ED2}" destId="{EFE00ED3-0117-43FF-A043-8091C331AFE6}" srcOrd="0" destOrd="2" presId="urn:microsoft.com/office/officeart/2005/8/layout/hList1"/>
    <dgm:cxn modelId="{6423B04A-D20C-47F3-A8CC-6DD85048BCB6}" type="presOf" srcId="{6B30805A-A664-4AC2-87DA-CD2799CBBAEF}" destId="{EFE00ED3-0117-43FF-A043-8091C331AFE6}" srcOrd="0" destOrd="5" presId="urn:microsoft.com/office/officeart/2005/8/layout/hList1"/>
    <dgm:cxn modelId="{DD0BA94D-C93A-4A53-A01C-1BC955BA2B73}" type="presOf" srcId="{8AEBF66B-D562-47B6-8EEA-E30068537094}" destId="{D25A6CCC-73A0-44C4-AF22-1E0D8960601F}" srcOrd="0" destOrd="6" presId="urn:microsoft.com/office/officeart/2005/8/layout/hList1"/>
    <dgm:cxn modelId="{00FCB74E-64CD-41FA-BEB8-AF5AC9213A68}" srcId="{CBEF9129-8AAD-43BB-AB9A-7B80D9B02F7A}" destId="{C75EB15B-5967-429A-9503-00D09144D359}" srcOrd="0" destOrd="0" parTransId="{1A6C3EBE-047B-4120-9DF6-0AFF1531E33B}" sibTransId="{8CBF583E-DEB0-4B14-ABC1-A02248AC4944}"/>
    <dgm:cxn modelId="{1D28364F-6E59-4C64-9A7B-8D16A77DA97D}" srcId="{8AF6A656-4F0E-4CD3-BEC7-C3C66765DC63}" destId="{81560359-8291-4BF2-B1AB-CD2264880EB6}" srcOrd="1" destOrd="0" parTransId="{F5F274CF-7E9C-4CB0-A8D1-6E60C280E87C}" sibTransId="{4A70E663-6B21-457F-B0E6-567C6333D969}"/>
    <dgm:cxn modelId="{81C4D74F-2945-4437-AEE8-82B746D2CB7B}" type="presOf" srcId="{347948E0-7ADA-4880-B277-7FA77E0E69DC}" destId="{10DB624A-39D4-43AF-BC55-471E587B9BD4}" srcOrd="0" destOrd="6" presId="urn:microsoft.com/office/officeart/2005/8/layout/hList1"/>
    <dgm:cxn modelId="{410C9351-BB39-4338-ABBC-882D522F4355}" srcId="{CBEF9129-8AAD-43BB-AB9A-7B80D9B02F7A}" destId="{C3EA61A0-4156-474B-B7AC-EA9EFCA41B58}" srcOrd="2" destOrd="0" parTransId="{ED046CDF-0655-4278-9BA7-0FB676DC61E5}" sibTransId="{D369534C-F2CB-4745-A26C-96585C8210BC}"/>
    <dgm:cxn modelId="{51BFAD73-EE7B-4513-8153-12CFA0EE28D5}" type="presOf" srcId="{AACBB559-8040-435A-AB07-D47FA51707A2}" destId="{EFE00ED3-0117-43FF-A043-8091C331AFE6}" srcOrd="0" destOrd="4" presId="urn:microsoft.com/office/officeart/2005/8/layout/hList1"/>
    <dgm:cxn modelId="{279B6179-5153-4246-A88E-49B12F2AF21F}" srcId="{FEEFA574-66BD-47EC-91B0-2626FFA1D3A5}" destId="{726ED1CB-C837-4DF2-B226-F928FA678C7E}" srcOrd="1" destOrd="0" parTransId="{7B8408B1-3D7C-4370-A55D-E3422AE86AB3}" sibTransId="{D4FF2BE9-3A46-450B-91C9-76414300BA31}"/>
    <dgm:cxn modelId="{FC0BAD7A-6A6B-432E-9EE1-6A027B7F6B19}" type="presOf" srcId="{EC75515F-9E18-4D30-881F-E91CEDE2CD59}" destId="{7BCDB609-EF37-434C-A897-F037DACE8C29}" srcOrd="0" destOrd="0" presId="urn:microsoft.com/office/officeart/2005/8/layout/hList1"/>
    <dgm:cxn modelId="{B647187E-5C14-414C-A5DF-90E085E6BD17}" srcId="{8AF6A656-4F0E-4CD3-BEC7-C3C66765DC63}" destId="{8AEBF66B-D562-47B6-8EEA-E30068537094}" srcOrd="3" destOrd="0" parTransId="{A1813170-2B55-4F4A-9E61-C399B36A8E4E}" sibTransId="{C1CA5876-C75C-460D-8316-CC7CBCAA3ED5}"/>
    <dgm:cxn modelId="{6B27EB8C-1349-448C-B868-CAF9FA8FE09B}" srcId="{EC75515F-9E18-4D30-881F-E91CEDE2CD59}" destId="{F347E4D7-D0F3-4A24-B13D-0DB307699FE2}" srcOrd="4" destOrd="0" parTransId="{8FED1215-339A-4BA9-A150-604719727C0D}" sibTransId="{61744F7E-C8D9-468B-8C92-8A6B387590BD}"/>
    <dgm:cxn modelId="{6B803B8D-F7F4-4930-B62D-C234C8366967}" type="presOf" srcId="{8B48C589-610E-401A-8279-C696CEF8C027}" destId="{D25A6CCC-73A0-44C4-AF22-1E0D8960601F}" srcOrd="0" destOrd="3" presId="urn:microsoft.com/office/officeart/2005/8/layout/hList1"/>
    <dgm:cxn modelId="{8354D292-EB64-4C65-BA7F-09376C5DF939}" type="presOf" srcId="{BA722C59-95F2-4993-B793-AD4A1AE73AF9}" destId="{49B8743D-2F41-4128-B735-C425B12F45F0}" srcOrd="0" destOrd="0" presId="urn:microsoft.com/office/officeart/2005/8/layout/hList1"/>
    <dgm:cxn modelId="{60502B95-9A82-464B-A1A8-37D266BECB72}" srcId="{8AF6A656-4F0E-4CD3-BEC7-C3C66765DC63}" destId="{58174560-0AEF-4EDC-9BAF-E94F7224546A}" srcOrd="2" destOrd="0" parTransId="{3B78FE1C-8B0C-441E-95ED-AAF819605C5C}" sibTransId="{9735FAD8-8A11-4A04-BA30-1CF39F265FAB}"/>
    <dgm:cxn modelId="{08267896-6615-40D5-91F9-DB039A957D75}" type="presOf" srcId="{81560359-8291-4BF2-B1AB-CD2264880EB6}" destId="{D25A6CCC-73A0-44C4-AF22-1E0D8960601F}" srcOrd="0" destOrd="4" presId="urn:microsoft.com/office/officeart/2005/8/layout/hList1"/>
    <dgm:cxn modelId="{E2419097-603F-40C8-81C8-FB35EFB25BE0}" type="presOf" srcId="{ABEE0345-5288-4090-AB5A-B8047293CE2E}" destId="{D25A6CCC-73A0-44C4-AF22-1E0D8960601F}" srcOrd="0" destOrd="1" presId="urn:microsoft.com/office/officeart/2005/8/layout/hList1"/>
    <dgm:cxn modelId="{F1029F97-FA84-4E25-B678-1A624615B891}" type="presOf" srcId="{FEEFA574-66BD-47EC-91B0-2626FFA1D3A5}" destId="{0157F525-0631-4733-9E4E-368AE40A36DC}" srcOrd="0" destOrd="0" presId="urn:microsoft.com/office/officeart/2005/8/layout/hList1"/>
    <dgm:cxn modelId="{31A0339C-BF8C-42AC-AD9A-53B8AFCA2D67}" type="presOf" srcId="{D368AA93-8A78-4B65-BF19-1A6D81874249}" destId="{10DB624A-39D4-43AF-BC55-471E587B9BD4}" srcOrd="0" destOrd="4" presId="urn:microsoft.com/office/officeart/2005/8/layout/hList1"/>
    <dgm:cxn modelId="{3501DEA3-B085-4C08-97D7-5BB425696599}" type="presOf" srcId="{5373A052-E155-4674-80F4-FDA32B8725FF}" destId="{EFE00ED3-0117-43FF-A043-8091C331AFE6}" srcOrd="0" destOrd="0" presId="urn:microsoft.com/office/officeart/2005/8/layout/hList1"/>
    <dgm:cxn modelId="{C35395A6-AD72-4A64-AA0A-6D4E0E894242}" srcId="{FEEFA574-66BD-47EC-91B0-2626FFA1D3A5}" destId="{6B30805A-A664-4AC2-87DA-CD2799CBBAEF}" srcOrd="5" destOrd="0" parTransId="{4842FD18-A713-46E5-A55C-B080D7EBFF41}" sibTransId="{B93E7C01-63E6-4613-8053-8FC995CAEFC2}"/>
    <dgm:cxn modelId="{C891FDC0-107A-44B4-826B-75038CBBEA0B}" srcId="{69E78307-E526-4DC6-8BF1-18968D6BB0DA}" destId="{EC75515F-9E18-4D30-881F-E91CEDE2CD59}" srcOrd="2" destOrd="0" parTransId="{2D0C0C71-3093-45C0-9E07-DE7EDEBF7D59}" sibTransId="{CE07A780-9318-47E2-9851-CB19BFD6B649}"/>
    <dgm:cxn modelId="{D5D28DCA-440C-4361-856C-F5E3D7572CB4}" srcId="{8AF6A656-4F0E-4CD3-BEC7-C3C66765DC63}" destId="{8B48C589-610E-401A-8279-C696CEF8C027}" srcOrd="0" destOrd="0" parTransId="{39B7C86C-F6ED-46AE-95BC-436BC0189081}" sibTransId="{E05858B0-F66A-445E-AC13-161E023FC720}"/>
    <dgm:cxn modelId="{0A9023D0-523C-49CC-807D-46D1A14ACB2B}" type="presOf" srcId="{58174560-0AEF-4EDC-9BAF-E94F7224546A}" destId="{D25A6CCC-73A0-44C4-AF22-1E0D8960601F}" srcOrd="0" destOrd="5" presId="urn:microsoft.com/office/officeart/2005/8/layout/hList1"/>
    <dgm:cxn modelId="{982F27D1-E19C-4E1F-BEEA-40AABFA91B77}" srcId="{FEEFA574-66BD-47EC-91B0-2626FFA1D3A5}" destId="{5373A052-E155-4674-80F4-FDA32B8725FF}" srcOrd="0" destOrd="0" parTransId="{E4A994D3-DED5-4B0E-8778-91E031F6C118}" sibTransId="{4EE11418-5B8F-4192-9283-2775B274CCCC}"/>
    <dgm:cxn modelId="{9F1967D2-8C50-4D2A-AC8E-49C61A30BE78}" srcId="{BA722C59-95F2-4993-B793-AD4A1AE73AF9}" destId="{8AF6A656-4F0E-4CD3-BEC7-C3C66765DC63}" srcOrd="2" destOrd="0" parTransId="{0F406AD4-A30F-490C-B31D-2B079060E177}" sibTransId="{9159B6B5-C4D1-4B3B-AFA6-42AA68EC1964}"/>
    <dgm:cxn modelId="{6E3754D2-4009-4678-9CC8-E29973762AAD}" type="presOf" srcId="{C3EA61A0-4156-474B-B7AC-EA9EFCA41B58}" destId="{10DB624A-39D4-43AF-BC55-471E587B9BD4}" srcOrd="0" destOrd="5" presId="urn:microsoft.com/office/officeart/2005/8/layout/hList1"/>
    <dgm:cxn modelId="{A5B3E6DC-D29C-4761-81A1-8A2E808A8CC6}" srcId="{EC75515F-9E18-4D30-881F-E91CEDE2CD59}" destId="{D054D286-DFF7-454B-B84E-FCFA492A30D1}" srcOrd="0" destOrd="0" parTransId="{6A885D14-F6D2-46AB-81A7-D97C9C6EE92D}" sibTransId="{980FE938-BDF7-4401-981F-D79C3D43DD46}"/>
    <dgm:cxn modelId="{0943E1E6-B8DF-4C34-BC0D-B391FCD6D9EA}" type="presOf" srcId="{CBEF9129-8AAD-43BB-AB9A-7B80D9B02F7A}" destId="{10DB624A-39D4-43AF-BC55-471E587B9BD4}" srcOrd="0" destOrd="2" presId="urn:microsoft.com/office/officeart/2005/8/layout/hList1"/>
    <dgm:cxn modelId="{FFDDD4E8-745E-4278-AA5A-EEA0EA26EE2C}" srcId="{EC75515F-9E18-4D30-881F-E91CEDE2CD59}" destId="{347948E0-7ADA-4880-B277-7FA77E0E69DC}" srcOrd="3" destOrd="0" parTransId="{4510AA61-08AA-46EC-9E57-849526E82493}" sibTransId="{67E489B9-8148-43F3-9BFA-54EAC8F93087}"/>
    <dgm:cxn modelId="{D51DDAE8-76B6-4F86-8091-98F658F372BE}" type="presOf" srcId="{726ED1CB-C837-4DF2-B226-F928FA678C7E}" destId="{EFE00ED3-0117-43FF-A043-8091C331AFE6}" srcOrd="0" destOrd="1" presId="urn:microsoft.com/office/officeart/2005/8/layout/hList1"/>
    <dgm:cxn modelId="{23F570EA-3759-44BF-86F1-7019CF5A9577}" srcId="{EC75515F-9E18-4D30-881F-E91CEDE2CD59}" destId="{CBEF9129-8AAD-43BB-AB9A-7B80D9B02F7A}" srcOrd="2" destOrd="0" parTransId="{EB7FF468-8776-49E4-89DD-667981655E2E}" sibTransId="{514DC066-18AE-4DEA-A814-397C99E17E5D}"/>
    <dgm:cxn modelId="{0E448FF0-D717-45E2-8DD6-E450AC67E955}" srcId="{EC75515F-9E18-4D30-881F-E91CEDE2CD59}" destId="{85488223-6D9F-46B2-AA4F-EC8CE7EC9853}" srcOrd="1" destOrd="0" parTransId="{9BF540E7-7E66-4576-8A51-1F8AF92629B2}" sibTransId="{A1F93621-996E-4BAB-834F-CE571E0A9D75}"/>
    <dgm:cxn modelId="{6955D8F2-AB0E-4B15-8DBD-F028FC68B582}" srcId="{FEEFA574-66BD-47EC-91B0-2626FFA1D3A5}" destId="{8D106F94-5D99-473E-B957-35B6D348633C}" srcOrd="3" destOrd="0" parTransId="{03EF10D5-D01F-4DBE-AE91-62DB84730498}" sibTransId="{6A785036-F8D3-40FB-A59A-F596D6608BB2}"/>
    <dgm:cxn modelId="{7A4158F6-99D4-4682-BF16-5F9FE77D9537}" srcId="{BA722C59-95F2-4993-B793-AD4A1AE73AF9}" destId="{73652B52-FBED-4CBE-901D-9C6A4378E84D}" srcOrd="0" destOrd="0" parTransId="{D7E7340D-6527-4926-8135-45FD405992DA}" sibTransId="{F96B4680-B9DC-4EDD-BBB0-2A0CB03B7D73}"/>
    <dgm:cxn modelId="{63ACC7F6-706A-423D-B051-5D7CDACA7257}" type="presOf" srcId="{85488223-6D9F-46B2-AA4F-EC8CE7EC9853}" destId="{10DB624A-39D4-43AF-BC55-471E587B9BD4}" srcOrd="0" destOrd="1" presId="urn:microsoft.com/office/officeart/2005/8/layout/hList1"/>
    <dgm:cxn modelId="{EB6BFCF6-3796-4AB1-B8DB-AE6F2AF8864B}" type="presOf" srcId="{F347E4D7-D0F3-4A24-B13D-0DB307699FE2}" destId="{10DB624A-39D4-43AF-BC55-471E587B9BD4}" srcOrd="0" destOrd="7" presId="urn:microsoft.com/office/officeart/2005/8/layout/hList1"/>
    <dgm:cxn modelId="{9F90E624-7160-4DDD-B7F2-A76726DF3D29}" type="presParOf" srcId="{6610BB82-2369-4AB0-A652-AA0EB876AB89}" destId="{6DC1C21F-9D9C-4575-AB8A-581A16802D89}" srcOrd="0" destOrd="0" presId="urn:microsoft.com/office/officeart/2005/8/layout/hList1"/>
    <dgm:cxn modelId="{EAF33885-0780-4E04-B97A-E6F2E2BE49CE}" type="presParOf" srcId="{6DC1C21F-9D9C-4575-AB8A-581A16802D89}" destId="{0157F525-0631-4733-9E4E-368AE40A36DC}" srcOrd="0" destOrd="0" presId="urn:microsoft.com/office/officeart/2005/8/layout/hList1"/>
    <dgm:cxn modelId="{A8EEC8BA-0025-42DF-8F41-226789B6A995}" type="presParOf" srcId="{6DC1C21F-9D9C-4575-AB8A-581A16802D89}" destId="{EFE00ED3-0117-43FF-A043-8091C331AFE6}" srcOrd="1" destOrd="0" presId="urn:microsoft.com/office/officeart/2005/8/layout/hList1"/>
    <dgm:cxn modelId="{16561DB9-E3FE-43D2-BDE0-2F7AB20DB57A}" type="presParOf" srcId="{6610BB82-2369-4AB0-A652-AA0EB876AB89}" destId="{1ED9CE2D-3078-4AE2-A4C5-04FC97AE66A7}" srcOrd="1" destOrd="0" presId="urn:microsoft.com/office/officeart/2005/8/layout/hList1"/>
    <dgm:cxn modelId="{8D4FA13F-6ED5-4D72-8403-1B685F2DDD65}" type="presParOf" srcId="{6610BB82-2369-4AB0-A652-AA0EB876AB89}" destId="{A26E0D9A-1090-42FD-ADE1-1C77D604BA0B}" srcOrd="2" destOrd="0" presId="urn:microsoft.com/office/officeart/2005/8/layout/hList1"/>
    <dgm:cxn modelId="{79E16E71-E1D1-496C-9523-8061D1396FA9}" type="presParOf" srcId="{A26E0D9A-1090-42FD-ADE1-1C77D604BA0B}" destId="{49B8743D-2F41-4128-B735-C425B12F45F0}" srcOrd="0" destOrd="0" presId="urn:microsoft.com/office/officeart/2005/8/layout/hList1"/>
    <dgm:cxn modelId="{D6770DC2-ED41-4937-9EAF-ED6C7C7DCEEF}" type="presParOf" srcId="{A26E0D9A-1090-42FD-ADE1-1C77D604BA0B}" destId="{D25A6CCC-73A0-44C4-AF22-1E0D8960601F}" srcOrd="1" destOrd="0" presId="urn:microsoft.com/office/officeart/2005/8/layout/hList1"/>
    <dgm:cxn modelId="{C35C7C83-D2DD-456E-8224-F7146DE200D6}" type="presParOf" srcId="{6610BB82-2369-4AB0-A652-AA0EB876AB89}" destId="{C50A2FCB-74C5-4F84-A22D-41D9CFBBE323}" srcOrd="3" destOrd="0" presId="urn:microsoft.com/office/officeart/2005/8/layout/hList1"/>
    <dgm:cxn modelId="{77558E89-569E-4F39-965F-40B0D7852FE0}" type="presParOf" srcId="{6610BB82-2369-4AB0-A652-AA0EB876AB89}" destId="{128040B8-BABE-4765-A9AD-5B8F80069832}" srcOrd="4" destOrd="0" presId="urn:microsoft.com/office/officeart/2005/8/layout/hList1"/>
    <dgm:cxn modelId="{68577DDD-9784-4714-AF3A-CDD94F28E0F2}" type="presParOf" srcId="{128040B8-BABE-4765-A9AD-5B8F80069832}" destId="{7BCDB609-EF37-434C-A897-F037DACE8C29}" srcOrd="0" destOrd="0" presId="urn:microsoft.com/office/officeart/2005/8/layout/hList1"/>
    <dgm:cxn modelId="{360CA43E-7066-47A4-B43E-942C5F3E8B80}" type="presParOf" srcId="{128040B8-BABE-4765-A9AD-5B8F80069832}" destId="{10DB624A-39D4-43AF-BC55-471E587B9BD4}"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701DF5-6342-472E-A2D2-110626487A3E}" type="doc">
      <dgm:prSet loTypeId="urn:microsoft.com/office/officeart/2008/layout/VerticalAccentList" loCatId="list" qsTypeId="urn:microsoft.com/office/officeart/2005/8/quickstyle/simple1" qsCatId="simple" csTypeId="urn:microsoft.com/office/officeart/2005/8/colors/accent2_2" csCatId="accent2" phldr="1"/>
      <dgm:spPr/>
      <dgm:t>
        <a:bodyPr/>
        <a:lstStyle/>
        <a:p>
          <a:endParaRPr lang="en-US"/>
        </a:p>
      </dgm:t>
    </dgm:pt>
    <dgm:pt modelId="{5CDF2961-35BB-4BB0-8F8D-6F602D3CBCFB}">
      <dgm:prSet phldrT="[Text]" custT="1"/>
      <dgm:spPr/>
      <dgm:t>
        <a:bodyPr/>
        <a:lstStyle/>
        <a:p>
          <a:r>
            <a:rPr lang="en-US" sz="2000" b="1" dirty="0">
              <a:latin typeface="Arial" panose="020B0604020202020204" pitchFamily="34" charset="0"/>
              <a:cs typeface="Arial" panose="020B0604020202020204" pitchFamily="34" charset="0"/>
            </a:rPr>
            <a:t>Conduct a Stakeholder Analysis</a:t>
          </a:r>
        </a:p>
      </dgm:t>
    </dgm:pt>
    <dgm:pt modelId="{2A6AEDDA-F9B1-4BCE-A26E-889737082276}" type="parTrans" cxnId="{A679756B-E8E1-4BCD-8B29-AD8343A0D5CA}">
      <dgm:prSet/>
      <dgm:spPr/>
      <dgm:t>
        <a:bodyPr/>
        <a:lstStyle/>
        <a:p>
          <a:endParaRPr lang="en-US" sz="1200">
            <a:latin typeface="Arial" panose="020B0604020202020204" pitchFamily="34" charset="0"/>
            <a:cs typeface="Arial" panose="020B0604020202020204" pitchFamily="34" charset="0"/>
          </a:endParaRPr>
        </a:p>
      </dgm:t>
    </dgm:pt>
    <dgm:pt modelId="{991D2682-D936-4123-A0DD-115B038EACE2}" type="sibTrans" cxnId="{A679756B-E8E1-4BCD-8B29-AD8343A0D5CA}">
      <dgm:prSet/>
      <dgm:spPr/>
      <dgm:t>
        <a:bodyPr/>
        <a:lstStyle/>
        <a:p>
          <a:endParaRPr lang="en-US" sz="1200">
            <a:latin typeface="Arial" panose="020B0604020202020204" pitchFamily="34" charset="0"/>
            <a:cs typeface="Arial" panose="020B0604020202020204" pitchFamily="34" charset="0"/>
          </a:endParaRPr>
        </a:p>
      </dgm:t>
    </dgm:pt>
    <dgm:pt modelId="{93FBD35F-0200-4B2E-B7F6-6CD952B7819A}">
      <dgm:prSet phldrT="[Text]" custT="1"/>
      <dgm:spPr/>
      <dgm:t>
        <a:bodyPr/>
        <a:lstStyle/>
        <a:p>
          <a:pPr>
            <a:buSzPts val="1000"/>
            <a:buFont typeface="Symbol" panose="05050102010706020507" pitchFamily="18" charset="2"/>
            <a:buChar char=""/>
          </a:pPr>
          <a:r>
            <a:rPr lang="en-US" sz="1200" b="1">
              <a:latin typeface="Arial" panose="020B0604020202020204" pitchFamily="34" charset="0"/>
              <a:cs typeface="Arial" panose="020B0604020202020204" pitchFamily="34" charset="0"/>
            </a:rPr>
            <a:t>Identify Key Products</a:t>
          </a:r>
          <a:r>
            <a:rPr lang="en-US" sz="1200">
              <a:latin typeface="Arial" panose="020B0604020202020204" pitchFamily="34" charset="0"/>
              <a:cs typeface="Arial" panose="020B0604020202020204" pitchFamily="34" charset="0"/>
            </a:rPr>
            <a:t>: Focus on the most and least profitable products like Mountain-200 (most profitable) and Road-650 (least profitable).</a:t>
          </a:r>
        </a:p>
      </dgm:t>
    </dgm:pt>
    <dgm:pt modelId="{5E7D28F4-FC59-4C5B-BDB6-CF8040CA34B4}" type="parTrans" cxnId="{6AAC6438-D911-4590-BA8B-CC6C4A3D3D6A}">
      <dgm:prSet/>
      <dgm:spPr/>
      <dgm:t>
        <a:bodyPr/>
        <a:lstStyle/>
        <a:p>
          <a:endParaRPr lang="en-US" sz="1200">
            <a:latin typeface="Arial" panose="020B0604020202020204" pitchFamily="34" charset="0"/>
            <a:cs typeface="Arial" panose="020B0604020202020204" pitchFamily="34" charset="0"/>
          </a:endParaRPr>
        </a:p>
      </dgm:t>
    </dgm:pt>
    <dgm:pt modelId="{B53E92A3-71A3-4406-9DEF-D53B33CA1526}" type="sibTrans" cxnId="{6AAC6438-D911-4590-BA8B-CC6C4A3D3D6A}">
      <dgm:prSet/>
      <dgm:spPr/>
      <dgm:t>
        <a:bodyPr/>
        <a:lstStyle/>
        <a:p>
          <a:endParaRPr lang="en-US" sz="1200">
            <a:latin typeface="Arial" panose="020B0604020202020204" pitchFamily="34" charset="0"/>
            <a:cs typeface="Arial" panose="020B0604020202020204" pitchFamily="34" charset="0"/>
          </a:endParaRPr>
        </a:p>
      </dgm:t>
    </dgm:pt>
    <dgm:pt modelId="{FFCC90EB-FC8B-4230-8CFA-E8B4720BF9DE}">
      <dgm:prSet phldrT="[Text]" custT="1"/>
      <dgm:spPr/>
      <dgm:t>
        <a:bodyPr/>
        <a:lstStyle/>
        <a:p>
          <a:r>
            <a:rPr lang="en-US" sz="2000" b="1" dirty="0">
              <a:latin typeface="Arial" panose="020B0604020202020204" pitchFamily="34" charset="0"/>
              <a:cs typeface="Arial" panose="020B0604020202020204" pitchFamily="34" charset="0"/>
            </a:rPr>
            <a:t>Define Key Performance Indicators (KPIs</a:t>
          </a:r>
          <a:r>
            <a:rPr lang="en-US" sz="1200" b="1"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dgm:t>
    </dgm:pt>
    <dgm:pt modelId="{E6ABD6AF-0244-4A15-BB3F-D8AB5CB90570}" type="parTrans" cxnId="{352A5C9F-D3F1-493B-A303-906387CF0F57}">
      <dgm:prSet/>
      <dgm:spPr/>
      <dgm:t>
        <a:bodyPr/>
        <a:lstStyle/>
        <a:p>
          <a:endParaRPr lang="en-US" sz="1200">
            <a:latin typeface="Arial" panose="020B0604020202020204" pitchFamily="34" charset="0"/>
            <a:cs typeface="Arial" panose="020B0604020202020204" pitchFamily="34" charset="0"/>
          </a:endParaRPr>
        </a:p>
      </dgm:t>
    </dgm:pt>
    <dgm:pt modelId="{EFA06861-5226-4772-B7FA-D3F874A180AE}" type="sibTrans" cxnId="{352A5C9F-D3F1-493B-A303-906387CF0F57}">
      <dgm:prSet/>
      <dgm:spPr/>
      <dgm:t>
        <a:bodyPr/>
        <a:lstStyle/>
        <a:p>
          <a:endParaRPr lang="en-US" sz="1200">
            <a:latin typeface="Arial" panose="020B0604020202020204" pitchFamily="34" charset="0"/>
            <a:cs typeface="Arial" panose="020B0604020202020204" pitchFamily="34" charset="0"/>
          </a:endParaRPr>
        </a:p>
      </dgm:t>
    </dgm:pt>
    <dgm:pt modelId="{41AC340E-8978-4146-85C1-B0A8E6ECF985}">
      <dgm:prSet phldrT="[Text]" custT="1"/>
      <dgm:spPr/>
      <dgm:t>
        <a:bodyPr/>
        <a:lstStyle/>
        <a:p>
          <a:pPr>
            <a:buSzPts val="1000"/>
            <a:buFont typeface="Symbol" panose="05050102010706020507" pitchFamily="18" charset="2"/>
            <a:buChar char=""/>
          </a:pPr>
          <a:r>
            <a:rPr lang="en-US" sz="1200" b="1" dirty="0">
              <a:latin typeface="Arial" panose="020B0604020202020204" pitchFamily="34" charset="0"/>
              <a:cs typeface="Arial" panose="020B0604020202020204" pitchFamily="34" charset="0"/>
            </a:rPr>
            <a:t>Select Product-Specific Metrics</a:t>
          </a:r>
          <a:r>
            <a:rPr lang="en-US" sz="1200" dirty="0">
              <a:latin typeface="Arial" panose="020B0604020202020204" pitchFamily="34" charset="0"/>
              <a:cs typeface="Arial" panose="020B0604020202020204" pitchFamily="34" charset="0"/>
            </a:rPr>
            <a:t>: Use metrics like profit margin for the Mountain-200 and return rates for the Road-650.</a:t>
          </a:r>
        </a:p>
      </dgm:t>
    </dgm:pt>
    <dgm:pt modelId="{06FAE389-80FF-43DC-A745-149DA6C3AA02}" type="parTrans" cxnId="{4394ABF3-BC0D-4F5F-8CF3-5D9982F71A8D}">
      <dgm:prSet/>
      <dgm:spPr/>
      <dgm:t>
        <a:bodyPr/>
        <a:lstStyle/>
        <a:p>
          <a:endParaRPr lang="en-US" sz="1200">
            <a:latin typeface="Arial" panose="020B0604020202020204" pitchFamily="34" charset="0"/>
            <a:cs typeface="Arial" panose="020B0604020202020204" pitchFamily="34" charset="0"/>
          </a:endParaRPr>
        </a:p>
      </dgm:t>
    </dgm:pt>
    <dgm:pt modelId="{1FF00EA9-D475-42EB-A902-2A5BDDF90C52}" type="sibTrans" cxnId="{4394ABF3-BC0D-4F5F-8CF3-5D9982F71A8D}">
      <dgm:prSet/>
      <dgm:spPr/>
      <dgm:t>
        <a:bodyPr/>
        <a:lstStyle/>
        <a:p>
          <a:endParaRPr lang="en-US" sz="1200">
            <a:latin typeface="Arial" panose="020B0604020202020204" pitchFamily="34" charset="0"/>
            <a:cs typeface="Arial" panose="020B0604020202020204" pitchFamily="34" charset="0"/>
          </a:endParaRPr>
        </a:p>
      </dgm:t>
    </dgm:pt>
    <dgm:pt modelId="{668E70B3-1803-42EE-8FBD-74828938731A}">
      <dgm:prSet phldrT="[Text]" custT="1"/>
      <dgm:spPr/>
      <dgm:t>
        <a:bodyPr/>
        <a:lstStyle/>
        <a:p>
          <a:r>
            <a:rPr lang="en-US" sz="2000" b="1" dirty="0">
              <a:latin typeface="Arial" panose="020B0604020202020204" pitchFamily="34" charset="0"/>
              <a:cs typeface="Arial" panose="020B0604020202020204" pitchFamily="34" charset="0"/>
            </a:rPr>
            <a:t>Perform a Root Cause Analysis</a:t>
          </a:r>
          <a:endParaRPr lang="en-US" sz="2000" dirty="0">
            <a:latin typeface="Arial" panose="020B0604020202020204" pitchFamily="34" charset="0"/>
            <a:cs typeface="Arial" panose="020B0604020202020204" pitchFamily="34" charset="0"/>
          </a:endParaRPr>
        </a:p>
      </dgm:t>
    </dgm:pt>
    <dgm:pt modelId="{1A45D98A-E76E-46A0-BAF2-7EF45A8E9AC5}" type="parTrans" cxnId="{A0D582DF-7969-4F04-B195-D2BED2424257}">
      <dgm:prSet/>
      <dgm:spPr/>
      <dgm:t>
        <a:bodyPr/>
        <a:lstStyle/>
        <a:p>
          <a:endParaRPr lang="en-US" sz="1200">
            <a:latin typeface="Arial" panose="020B0604020202020204" pitchFamily="34" charset="0"/>
            <a:cs typeface="Arial" panose="020B0604020202020204" pitchFamily="34" charset="0"/>
          </a:endParaRPr>
        </a:p>
      </dgm:t>
    </dgm:pt>
    <dgm:pt modelId="{3C64F010-716F-4D5C-B6C1-2E57300B61C0}" type="sibTrans" cxnId="{A0D582DF-7969-4F04-B195-D2BED2424257}">
      <dgm:prSet/>
      <dgm:spPr/>
      <dgm:t>
        <a:bodyPr/>
        <a:lstStyle/>
        <a:p>
          <a:endParaRPr lang="en-US" sz="1200">
            <a:latin typeface="Arial" panose="020B0604020202020204" pitchFamily="34" charset="0"/>
            <a:cs typeface="Arial" panose="020B0604020202020204" pitchFamily="34" charset="0"/>
          </a:endParaRPr>
        </a:p>
      </dgm:t>
    </dgm:pt>
    <dgm:pt modelId="{A86E4EA2-E41C-4B46-904A-80176B04199B}">
      <dgm:prSet phldrT="[Text]" custT="1"/>
      <dgm:spPr/>
      <dgm:t>
        <a:bodyPr/>
        <a:lstStyle/>
        <a:p>
          <a:pPr>
            <a:buSzPts val="1000"/>
            <a:buFont typeface="Symbol" panose="05050102010706020507" pitchFamily="18" charset="2"/>
            <a:buChar char=""/>
          </a:pPr>
          <a:r>
            <a:rPr lang="en-US" sz="1200" b="1">
              <a:latin typeface="Arial" panose="020B0604020202020204" pitchFamily="34" charset="0"/>
              <a:cs typeface="Arial" panose="020B0604020202020204" pitchFamily="34" charset="0"/>
            </a:rPr>
            <a:t>Analyze Performance</a:t>
          </a:r>
          <a:r>
            <a:rPr lang="en-US" sz="1200">
              <a:latin typeface="Arial" panose="020B0604020202020204" pitchFamily="34" charset="0"/>
              <a:cs typeface="Arial" panose="020B0604020202020204" pitchFamily="34" charset="0"/>
            </a:rPr>
            <a:t>: Investigate why the Mountain-200 is highly profitable and why Road-650 is underperforming.</a:t>
          </a:r>
        </a:p>
      </dgm:t>
    </dgm:pt>
    <dgm:pt modelId="{EFE69D13-0E3C-4061-A004-334105459C1C}" type="parTrans" cxnId="{67DE41A9-9519-4EFF-93EF-12A3BB97AAA3}">
      <dgm:prSet/>
      <dgm:spPr/>
      <dgm:t>
        <a:bodyPr/>
        <a:lstStyle/>
        <a:p>
          <a:endParaRPr lang="en-US" sz="1200">
            <a:latin typeface="Arial" panose="020B0604020202020204" pitchFamily="34" charset="0"/>
            <a:cs typeface="Arial" panose="020B0604020202020204" pitchFamily="34" charset="0"/>
          </a:endParaRPr>
        </a:p>
      </dgm:t>
    </dgm:pt>
    <dgm:pt modelId="{0268F5B4-D99E-44CC-A9EB-1E60E36BDFA3}" type="sibTrans" cxnId="{67DE41A9-9519-4EFF-93EF-12A3BB97AAA3}">
      <dgm:prSet/>
      <dgm:spPr/>
      <dgm:t>
        <a:bodyPr/>
        <a:lstStyle/>
        <a:p>
          <a:endParaRPr lang="en-US" sz="1200">
            <a:latin typeface="Arial" panose="020B0604020202020204" pitchFamily="34" charset="0"/>
            <a:cs typeface="Arial" panose="020B0604020202020204" pitchFamily="34" charset="0"/>
          </a:endParaRPr>
        </a:p>
      </dgm:t>
    </dgm:pt>
    <dgm:pt modelId="{A534A7E7-E751-4D30-A1C0-DA50DA1EAD44}">
      <dgm:prSet phldrT="[Text]" custT="1"/>
      <dgm:spPr/>
      <dgm:t>
        <a:bodyPr/>
        <a:lstStyle/>
        <a:p>
          <a:pPr>
            <a:buSzPts val="1000"/>
            <a:buFont typeface="Symbol" panose="05050102010706020507" pitchFamily="18" charset="2"/>
            <a:buChar char=""/>
          </a:pPr>
          <a:r>
            <a:rPr lang="en-US" sz="1200" b="1" dirty="0">
              <a:latin typeface="Arial" panose="020B0604020202020204" pitchFamily="34" charset="0"/>
              <a:cs typeface="Arial" panose="020B0604020202020204" pitchFamily="34" charset="0"/>
            </a:rPr>
            <a:t>Gather Insights</a:t>
          </a:r>
          <a:r>
            <a:rPr lang="en-US" sz="1200" dirty="0">
              <a:latin typeface="Arial" panose="020B0604020202020204" pitchFamily="34" charset="0"/>
              <a:cs typeface="Arial" panose="020B0604020202020204" pitchFamily="34" charset="0"/>
            </a:rPr>
            <a:t>: Collect feedback from stakeholders about these specific products to understand their performance.</a:t>
          </a:r>
        </a:p>
      </dgm:t>
    </dgm:pt>
    <dgm:pt modelId="{9C11C289-61A3-4675-B5FD-C944151B2C9C}" type="parTrans" cxnId="{E15A6649-0D57-474B-AB4D-4385E1840851}">
      <dgm:prSet/>
      <dgm:spPr/>
      <dgm:t>
        <a:bodyPr/>
        <a:lstStyle/>
        <a:p>
          <a:endParaRPr lang="en-US" sz="1200">
            <a:latin typeface="Arial" panose="020B0604020202020204" pitchFamily="34" charset="0"/>
            <a:cs typeface="Arial" panose="020B0604020202020204" pitchFamily="34" charset="0"/>
          </a:endParaRPr>
        </a:p>
      </dgm:t>
    </dgm:pt>
    <dgm:pt modelId="{A95858AE-2F68-44D8-844C-D0FB8AA0D2F2}" type="sibTrans" cxnId="{E15A6649-0D57-474B-AB4D-4385E1840851}">
      <dgm:prSet/>
      <dgm:spPr/>
      <dgm:t>
        <a:bodyPr/>
        <a:lstStyle/>
        <a:p>
          <a:endParaRPr lang="en-US" sz="1200">
            <a:latin typeface="Arial" panose="020B0604020202020204" pitchFamily="34" charset="0"/>
            <a:cs typeface="Arial" panose="020B0604020202020204" pitchFamily="34" charset="0"/>
          </a:endParaRPr>
        </a:p>
      </dgm:t>
    </dgm:pt>
    <dgm:pt modelId="{192D71AA-5D44-4EAA-B56B-03B0700B8865}">
      <dgm:prSet phldrT="[Text]" custT="1"/>
      <dgm:spPr/>
      <dgm:t>
        <a:bodyPr/>
        <a:lstStyle/>
        <a:p>
          <a:r>
            <a:rPr lang="en-US" sz="1200" b="1">
              <a:latin typeface="Arial" panose="020B0604020202020204" pitchFamily="34" charset="0"/>
              <a:cs typeface="Arial" panose="020B0604020202020204" pitchFamily="34" charset="0"/>
            </a:rPr>
            <a:t>Communicate Findings</a:t>
          </a:r>
          <a:r>
            <a:rPr lang="en-US" sz="1200">
              <a:latin typeface="Arial" panose="020B0604020202020204" pitchFamily="34" charset="0"/>
              <a:cs typeface="Arial" panose="020B0604020202020204" pitchFamily="34" charset="0"/>
            </a:rPr>
            <a:t>: Keep stakeholders informed about insights related to the profitability of these products</a:t>
          </a:r>
        </a:p>
      </dgm:t>
    </dgm:pt>
    <dgm:pt modelId="{C153B235-A1EE-44A4-93E1-4EE8216AF55C}" type="parTrans" cxnId="{CC4456B5-1F5E-4DBE-8C14-6889E1AC7CEB}">
      <dgm:prSet/>
      <dgm:spPr/>
      <dgm:t>
        <a:bodyPr/>
        <a:lstStyle/>
        <a:p>
          <a:endParaRPr lang="en-US" sz="1200">
            <a:latin typeface="Arial" panose="020B0604020202020204" pitchFamily="34" charset="0"/>
            <a:cs typeface="Arial" panose="020B0604020202020204" pitchFamily="34" charset="0"/>
          </a:endParaRPr>
        </a:p>
      </dgm:t>
    </dgm:pt>
    <dgm:pt modelId="{27518867-1C9A-4FB8-BA3D-CFB36B0E5957}" type="sibTrans" cxnId="{CC4456B5-1F5E-4DBE-8C14-6889E1AC7CEB}">
      <dgm:prSet/>
      <dgm:spPr/>
      <dgm:t>
        <a:bodyPr/>
        <a:lstStyle/>
        <a:p>
          <a:endParaRPr lang="en-US" sz="1200">
            <a:latin typeface="Arial" panose="020B0604020202020204" pitchFamily="34" charset="0"/>
            <a:cs typeface="Arial" panose="020B0604020202020204" pitchFamily="34" charset="0"/>
          </a:endParaRPr>
        </a:p>
      </dgm:t>
    </dgm:pt>
    <dgm:pt modelId="{7F2B6C69-CC79-47DB-A873-8F4A1772AF22}">
      <dgm:prSet custT="1"/>
      <dgm:spPr/>
      <dgm:t>
        <a:bodyPr/>
        <a:lstStyle/>
        <a:p>
          <a:pPr>
            <a:buSzPts val="1000"/>
            <a:buFont typeface="Symbol" panose="05050102010706020507" pitchFamily="18" charset="2"/>
            <a:buChar char=""/>
          </a:pPr>
          <a:r>
            <a:rPr lang="en-US" sz="1200" b="1">
              <a:latin typeface="Arial" panose="020B0604020202020204" pitchFamily="34" charset="0"/>
              <a:cs typeface="Arial" panose="020B0604020202020204" pitchFamily="34" charset="0"/>
            </a:rPr>
            <a:t>Set Targets</a:t>
          </a:r>
          <a:r>
            <a:rPr lang="en-US" sz="1200">
              <a:latin typeface="Arial" panose="020B0604020202020204" pitchFamily="34" charset="0"/>
              <a:cs typeface="Arial" panose="020B0604020202020204" pitchFamily="34" charset="0"/>
            </a:rPr>
            <a:t>: Define performance goals for both the most and least profitable products.</a:t>
          </a:r>
        </a:p>
      </dgm:t>
    </dgm:pt>
    <dgm:pt modelId="{39F4158A-0568-4D22-BBD6-D01C361F59D3}" type="parTrans" cxnId="{7BDD600D-227A-42D4-A40D-AB17FB9C4F1A}">
      <dgm:prSet/>
      <dgm:spPr/>
      <dgm:t>
        <a:bodyPr/>
        <a:lstStyle/>
        <a:p>
          <a:endParaRPr lang="en-US" sz="1200">
            <a:latin typeface="Arial" panose="020B0604020202020204" pitchFamily="34" charset="0"/>
            <a:cs typeface="Arial" panose="020B0604020202020204" pitchFamily="34" charset="0"/>
          </a:endParaRPr>
        </a:p>
      </dgm:t>
    </dgm:pt>
    <dgm:pt modelId="{8BE9E0BA-4659-41A6-B6BE-507FCF299AD7}" type="sibTrans" cxnId="{7BDD600D-227A-42D4-A40D-AB17FB9C4F1A}">
      <dgm:prSet/>
      <dgm:spPr/>
      <dgm:t>
        <a:bodyPr/>
        <a:lstStyle/>
        <a:p>
          <a:endParaRPr lang="en-US" sz="1200">
            <a:latin typeface="Arial" panose="020B0604020202020204" pitchFamily="34" charset="0"/>
            <a:cs typeface="Arial" panose="020B0604020202020204" pitchFamily="34" charset="0"/>
          </a:endParaRPr>
        </a:p>
      </dgm:t>
    </dgm:pt>
    <dgm:pt modelId="{938A4917-B548-4730-9A91-C547C0CD78B9}">
      <dgm:prSet custT="1"/>
      <dgm:spPr/>
      <dgm:t>
        <a:bodyPr/>
        <a:lstStyle/>
        <a:p>
          <a:pPr>
            <a:buSzPts val="1000"/>
            <a:buFont typeface="Symbol" panose="05050102010706020507" pitchFamily="18" charset="2"/>
            <a:buChar char=""/>
          </a:pPr>
          <a:r>
            <a:rPr lang="en-US" sz="1200" b="1">
              <a:latin typeface="Arial" panose="020B0604020202020204" pitchFamily="34" charset="0"/>
              <a:cs typeface="Arial" panose="020B0604020202020204" pitchFamily="34" charset="0"/>
            </a:rPr>
            <a:t>Review Performance Regularly</a:t>
          </a:r>
          <a:r>
            <a:rPr lang="en-US" sz="1200">
              <a:latin typeface="Arial" panose="020B0604020202020204" pitchFamily="34" charset="0"/>
              <a:cs typeface="Arial" panose="020B0604020202020204" pitchFamily="34" charset="0"/>
            </a:rPr>
            <a:t>: Monitor KPIs to track the profitability of these products over time.</a:t>
          </a:r>
        </a:p>
      </dgm:t>
    </dgm:pt>
    <dgm:pt modelId="{DF1D1A34-ADE2-4B81-B069-F572DB0F1FFB}" type="parTrans" cxnId="{63626D44-AF08-406C-B548-3F251F05D140}">
      <dgm:prSet/>
      <dgm:spPr/>
      <dgm:t>
        <a:bodyPr/>
        <a:lstStyle/>
        <a:p>
          <a:endParaRPr lang="en-US" sz="1200">
            <a:latin typeface="Arial" panose="020B0604020202020204" pitchFamily="34" charset="0"/>
            <a:cs typeface="Arial" panose="020B0604020202020204" pitchFamily="34" charset="0"/>
          </a:endParaRPr>
        </a:p>
      </dgm:t>
    </dgm:pt>
    <dgm:pt modelId="{8AA09746-62B6-4D19-921E-7C93A4E7AE15}" type="sibTrans" cxnId="{63626D44-AF08-406C-B548-3F251F05D140}">
      <dgm:prSet/>
      <dgm:spPr/>
      <dgm:t>
        <a:bodyPr/>
        <a:lstStyle/>
        <a:p>
          <a:endParaRPr lang="en-US" sz="1200">
            <a:latin typeface="Arial" panose="020B0604020202020204" pitchFamily="34" charset="0"/>
            <a:cs typeface="Arial" panose="020B0604020202020204" pitchFamily="34" charset="0"/>
          </a:endParaRPr>
        </a:p>
      </dgm:t>
    </dgm:pt>
    <dgm:pt modelId="{1CB86C2E-FF5F-4499-B7F9-AE06F85097B6}">
      <dgm:prSet custT="1"/>
      <dgm:spPr/>
      <dgm:t>
        <a:bodyPr/>
        <a:lstStyle/>
        <a:p>
          <a:pPr>
            <a:buSzPts val="1000"/>
            <a:buFont typeface="Symbol" panose="05050102010706020507" pitchFamily="18" charset="2"/>
            <a:buChar char=""/>
          </a:pPr>
          <a:r>
            <a:rPr lang="en-US" sz="1200" b="1">
              <a:latin typeface="Arial" panose="020B0604020202020204" pitchFamily="34" charset="0"/>
              <a:cs typeface="Arial" panose="020B0604020202020204" pitchFamily="34" charset="0"/>
            </a:rPr>
            <a:t>Investigate Customer Feedback</a:t>
          </a:r>
          <a:r>
            <a:rPr lang="en-US" sz="1200">
              <a:latin typeface="Arial" panose="020B0604020202020204" pitchFamily="34" charset="0"/>
              <a:cs typeface="Arial" panose="020B0604020202020204" pitchFamily="34" charset="0"/>
            </a:rPr>
            <a:t>: Review of feedback to identify specific issues impacting the least profitable products.</a:t>
          </a:r>
        </a:p>
      </dgm:t>
    </dgm:pt>
    <dgm:pt modelId="{9E7B2ECF-4CF1-4F72-A8C9-4DE93B5EB2EF}" type="parTrans" cxnId="{741A6B57-6E6B-4102-B84B-0259CE3B7EF5}">
      <dgm:prSet/>
      <dgm:spPr/>
      <dgm:t>
        <a:bodyPr/>
        <a:lstStyle/>
        <a:p>
          <a:endParaRPr lang="en-US" sz="1200">
            <a:latin typeface="Arial" panose="020B0604020202020204" pitchFamily="34" charset="0"/>
            <a:cs typeface="Arial" panose="020B0604020202020204" pitchFamily="34" charset="0"/>
          </a:endParaRPr>
        </a:p>
      </dgm:t>
    </dgm:pt>
    <dgm:pt modelId="{2A238F96-422D-4264-BB51-3EC2D9C84D3E}" type="sibTrans" cxnId="{741A6B57-6E6B-4102-B84B-0259CE3B7EF5}">
      <dgm:prSet/>
      <dgm:spPr/>
      <dgm:t>
        <a:bodyPr/>
        <a:lstStyle/>
        <a:p>
          <a:endParaRPr lang="en-US" sz="1200">
            <a:latin typeface="Arial" panose="020B0604020202020204" pitchFamily="34" charset="0"/>
            <a:cs typeface="Arial" panose="020B0604020202020204" pitchFamily="34" charset="0"/>
          </a:endParaRPr>
        </a:p>
      </dgm:t>
    </dgm:pt>
    <dgm:pt modelId="{7C9651E6-DCEE-4359-BB0E-C0A767DEC435}">
      <dgm:prSet custT="1"/>
      <dgm:spPr/>
      <dgm:t>
        <a:bodyPr/>
        <a:lstStyle/>
        <a:p>
          <a:r>
            <a:rPr lang="en-US" sz="1200" b="1">
              <a:latin typeface="Arial" panose="020B0604020202020204" pitchFamily="34" charset="0"/>
              <a:cs typeface="Arial" panose="020B0604020202020204" pitchFamily="34" charset="0"/>
            </a:rPr>
            <a:t>Develop Action Plans</a:t>
          </a:r>
          <a:r>
            <a:rPr lang="en-US" sz="1200">
              <a:latin typeface="Arial" panose="020B0604020202020204" pitchFamily="34" charset="0"/>
              <a:cs typeface="Arial" panose="020B0604020202020204" pitchFamily="34" charset="0"/>
            </a:rPr>
            <a:t>: Create strategies to enhance the performance of underperforming products like the Road-650.</a:t>
          </a:r>
        </a:p>
      </dgm:t>
    </dgm:pt>
    <dgm:pt modelId="{C7A9027F-392C-4DD9-999B-8AF5ED0B9A1D}" type="parTrans" cxnId="{90FDB585-B927-4419-93D3-BFC52DB71945}">
      <dgm:prSet/>
      <dgm:spPr/>
      <dgm:t>
        <a:bodyPr/>
        <a:lstStyle/>
        <a:p>
          <a:endParaRPr lang="en-US" sz="1200">
            <a:latin typeface="Arial" panose="020B0604020202020204" pitchFamily="34" charset="0"/>
            <a:cs typeface="Arial" panose="020B0604020202020204" pitchFamily="34" charset="0"/>
          </a:endParaRPr>
        </a:p>
      </dgm:t>
    </dgm:pt>
    <dgm:pt modelId="{FD15D9E1-B975-455A-A6B5-C39DA1C4555B}" type="sibTrans" cxnId="{90FDB585-B927-4419-93D3-BFC52DB71945}">
      <dgm:prSet/>
      <dgm:spPr/>
      <dgm:t>
        <a:bodyPr/>
        <a:lstStyle/>
        <a:p>
          <a:endParaRPr lang="en-US" sz="1200">
            <a:latin typeface="Arial" panose="020B0604020202020204" pitchFamily="34" charset="0"/>
            <a:cs typeface="Arial" panose="020B0604020202020204" pitchFamily="34" charset="0"/>
          </a:endParaRPr>
        </a:p>
      </dgm:t>
    </dgm:pt>
    <dgm:pt modelId="{820C6C94-EF52-474C-AE77-E31202B1D934}" type="pres">
      <dgm:prSet presAssocID="{90701DF5-6342-472E-A2D2-110626487A3E}" presName="Name0" presStyleCnt="0">
        <dgm:presLayoutVars>
          <dgm:chMax/>
          <dgm:chPref/>
          <dgm:dir/>
        </dgm:presLayoutVars>
      </dgm:prSet>
      <dgm:spPr/>
    </dgm:pt>
    <dgm:pt modelId="{0105C5B3-0E0A-402F-9F36-88533E4AC2E1}" type="pres">
      <dgm:prSet presAssocID="{5CDF2961-35BB-4BB0-8F8D-6F602D3CBCFB}" presName="parenttextcomposite" presStyleCnt="0"/>
      <dgm:spPr/>
    </dgm:pt>
    <dgm:pt modelId="{5E322430-5141-437C-803F-7D566B10192C}" type="pres">
      <dgm:prSet presAssocID="{5CDF2961-35BB-4BB0-8F8D-6F602D3CBCFB}" presName="parenttext" presStyleLbl="revTx" presStyleIdx="0" presStyleCnt="3">
        <dgm:presLayoutVars>
          <dgm:chMax/>
          <dgm:chPref val="2"/>
          <dgm:bulletEnabled val="1"/>
        </dgm:presLayoutVars>
      </dgm:prSet>
      <dgm:spPr/>
    </dgm:pt>
    <dgm:pt modelId="{883D7E2F-8A1D-4820-AAAA-2EB16BAC7972}" type="pres">
      <dgm:prSet presAssocID="{5CDF2961-35BB-4BB0-8F8D-6F602D3CBCFB}" presName="composite" presStyleCnt="0"/>
      <dgm:spPr/>
    </dgm:pt>
    <dgm:pt modelId="{894CE39F-A443-4C95-8DAF-91115AB8584F}" type="pres">
      <dgm:prSet presAssocID="{5CDF2961-35BB-4BB0-8F8D-6F602D3CBCFB}" presName="chevron1" presStyleLbl="alignNode1" presStyleIdx="0" presStyleCnt="21"/>
      <dgm:spPr/>
    </dgm:pt>
    <dgm:pt modelId="{52BF4E0D-27CF-408A-9AAD-4293D775265E}" type="pres">
      <dgm:prSet presAssocID="{5CDF2961-35BB-4BB0-8F8D-6F602D3CBCFB}" presName="chevron2" presStyleLbl="alignNode1" presStyleIdx="1" presStyleCnt="21"/>
      <dgm:spPr/>
    </dgm:pt>
    <dgm:pt modelId="{4081FE19-93DE-414B-AA43-9A977D7973C9}" type="pres">
      <dgm:prSet presAssocID="{5CDF2961-35BB-4BB0-8F8D-6F602D3CBCFB}" presName="chevron3" presStyleLbl="alignNode1" presStyleIdx="2" presStyleCnt="21"/>
      <dgm:spPr/>
    </dgm:pt>
    <dgm:pt modelId="{799A208A-D806-48D7-9918-AB158D816FC9}" type="pres">
      <dgm:prSet presAssocID="{5CDF2961-35BB-4BB0-8F8D-6F602D3CBCFB}" presName="chevron4" presStyleLbl="alignNode1" presStyleIdx="3" presStyleCnt="21"/>
      <dgm:spPr/>
    </dgm:pt>
    <dgm:pt modelId="{780B2B59-66EB-414C-916B-E8E7DFC43F81}" type="pres">
      <dgm:prSet presAssocID="{5CDF2961-35BB-4BB0-8F8D-6F602D3CBCFB}" presName="chevron5" presStyleLbl="alignNode1" presStyleIdx="4" presStyleCnt="21"/>
      <dgm:spPr/>
    </dgm:pt>
    <dgm:pt modelId="{E729BC90-7461-4A2C-8443-F2FF8C9C8597}" type="pres">
      <dgm:prSet presAssocID="{5CDF2961-35BB-4BB0-8F8D-6F602D3CBCFB}" presName="chevron6" presStyleLbl="alignNode1" presStyleIdx="5" presStyleCnt="21"/>
      <dgm:spPr/>
    </dgm:pt>
    <dgm:pt modelId="{BC215863-E5DC-429A-B19E-6ED88D25737C}" type="pres">
      <dgm:prSet presAssocID="{5CDF2961-35BB-4BB0-8F8D-6F602D3CBCFB}" presName="chevron7" presStyleLbl="alignNode1" presStyleIdx="6" presStyleCnt="21"/>
      <dgm:spPr/>
    </dgm:pt>
    <dgm:pt modelId="{6301D116-A044-448D-AF17-483051BE6FB6}" type="pres">
      <dgm:prSet presAssocID="{5CDF2961-35BB-4BB0-8F8D-6F602D3CBCFB}" presName="childtext" presStyleLbl="solidFgAcc1" presStyleIdx="0" presStyleCnt="3" custScaleX="146996" custLinFactNeighborX="1027" custLinFactNeighborY="-1170">
        <dgm:presLayoutVars>
          <dgm:chMax/>
          <dgm:chPref val="0"/>
          <dgm:bulletEnabled val="1"/>
        </dgm:presLayoutVars>
      </dgm:prSet>
      <dgm:spPr/>
    </dgm:pt>
    <dgm:pt modelId="{32A361EA-E7CE-4669-B64C-2C32CE363B07}" type="pres">
      <dgm:prSet presAssocID="{991D2682-D936-4123-A0DD-115B038EACE2}" presName="sibTrans" presStyleCnt="0"/>
      <dgm:spPr/>
    </dgm:pt>
    <dgm:pt modelId="{9DD90F30-E7B4-41D5-B172-53BE009531EB}" type="pres">
      <dgm:prSet presAssocID="{FFCC90EB-FC8B-4230-8CFA-E8B4720BF9DE}" presName="parenttextcomposite" presStyleCnt="0"/>
      <dgm:spPr/>
    </dgm:pt>
    <dgm:pt modelId="{F2A23C0B-933F-46AF-8901-90A31BDBAD44}" type="pres">
      <dgm:prSet presAssocID="{FFCC90EB-FC8B-4230-8CFA-E8B4720BF9DE}" presName="parenttext" presStyleLbl="revTx" presStyleIdx="1" presStyleCnt="3">
        <dgm:presLayoutVars>
          <dgm:chMax/>
          <dgm:chPref val="2"/>
          <dgm:bulletEnabled val="1"/>
        </dgm:presLayoutVars>
      </dgm:prSet>
      <dgm:spPr/>
    </dgm:pt>
    <dgm:pt modelId="{9B3189BF-66B3-4451-8186-F8D2FA584199}" type="pres">
      <dgm:prSet presAssocID="{FFCC90EB-FC8B-4230-8CFA-E8B4720BF9DE}" presName="composite" presStyleCnt="0"/>
      <dgm:spPr/>
    </dgm:pt>
    <dgm:pt modelId="{8780DD2B-4D95-4A86-AFE2-DC587E6770BC}" type="pres">
      <dgm:prSet presAssocID="{FFCC90EB-FC8B-4230-8CFA-E8B4720BF9DE}" presName="chevron1" presStyleLbl="alignNode1" presStyleIdx="7" presStyleCnt="21"/>
      <dgm:spPr/>
    </dgm:pt>
    <dgm:pt modelId="{BE262B5D-9AFE-4042-B3CB-15E2797EEF22}" type="pres">
      <dgm:prSet presAssocID="{FFCC90EB-FC8B-4230-8CFA-E8B4720BF9DE}" presName="chevron2" presStyleLbl="alignNode1" presStyleIdx="8" presStyleCnt="21"/>
      <dgm:spPr/>
    </dgm:pt>
    <dgm:pt modelId="{1087A032-3062-469C-A91B-A813458F8787}" type="pres">
      <dgm:prSet presAssocID="{FFCC90EB-FC8B-4230-8CFA-E8B4720BF9DE}" presName="chevron3" presStyleLbl="alignNode1" presStyleIdx="9" presStyleCnt="21"/>
      <dgm:spPr/>
    </dgm:pt>
    <dgm:pt modelId="{6D08E604-AC46-4ADD-BE7D-F0830DB5D61B}" type="pres">
      <dgm:prSet presAssocID="{FFCC90EB-FC8B-4230-8CFA-E8B4720BF9DE}" presName="chevron4" presStyleLbl="alignNode1" presStyleIdx="10" presStyleCnt="21"/>
      <dgm:spPr/>
    </dgm:pt>
    <dgm:pt modelId="{8FFFAA04-9F24-49EA-B6FF-37195980E5D7}" type="pres">
      <dgm:prSet presAssocID="{FFCC90EB-FC8B-4230-8CFA-E8B4720BF9DE}" presName="chevron5" presStyleLbl="alignNode1" presStyleIdx="11" presStyleCnt="21"/>
      <dgm:spPr/>
    </dgm:pt>
    <dgm:pt modelId="{A9740641-8D7C-4A96-884D-49D3857F9AF7}" type="pres">
      <dgm:prSet presAssocID="{FFCC90EB-FC8B-4230-8CFA-E8B4720BF9DE}" presName="chevron6" presStyleLbl="alignNode1" presStyleIdx="12" presStyleCnt="21"/>
      <dgm:spPr/>
    </dgm:pt>
    <dgm:pt modelId="{22DF1BED-4F41-4490-8565-D048734EB9A2}" type="pres">
      <dgm:prSet presAssocID="{FFCC90EB-FC8B-4230-8CFA-E8B4720BF9DE}" presName="chevron7" presStyleLbl="alignNode1" presStyleIdx="13" presStyleCnt="21"/>
      <dgm:spPr/>
    </dgm:pt>
    <dgm:pt modelId="{9A24B3CE-A372-4EBA-9019-34D8898497C7}" type="pres">
      <dgm:prSet presAssocID="{FFCC90EB-FC8B-4230-8CFA-E8B4720BF9DE}" presName="childtext" presStyleLbl="solidFgAcc1" presStyleIdx="1" presStyleCnt="3" custScaleX="148378">
        <dgm:presLayoutVars>
          <dgm:chMax/>
          <dgm:chPref val="0"/>
          <dgm:bulletEnabled val="1"/>
        </dgm:presLayoutVars>
      </dgm:prSet>
      <dgm:spPr/>
    </dgm:pt>
    <dgm:pt modelId="{A0C9ADCB-0D9D-46DA-B692-0E18117160A4}" type="pres">
      <dgm:prSet presAssocID="{EFA06861-5226-4772-B7FA-D3F874A180AE}" presName="sibTrans" presStyleCnt="0"/>
      <dgm:spPr/>
    </dgm:pt>
    <dgm:pt modelId="{796A5E52-64DC-47AF-AE96-04363DFB21B3}" type="pres">
      <dgm:prSet presAssocID="{668E70B3-1803-42EE-8FBD-74828938731A}" presName="parenttextcomposite" presStyleCnt="0"/>
      <dgm:spPr/>
    </dgm:pt>
    <dgm:pt modelId="{B9B7F6E5-2827-4F3F-92F7-D8F229687EA9}" type="pres">
      <dgm:prSet presAssocID="{668E70B3-1803-42EE-8FBD-74828938731A}" presName="parenttext" presStyleLbl="revTx" presStyleIdx="2" presStyleCnt="3">
        <dgm:presLayoutVars>
          <dgm:chMax/>
          <dgm:chPref val="2"/>
          <dgm:bulletEnabled val="1"/>
        </dgm:presLayoutVars>
      </dgm:prSet>
      <dgm:spPr/>
    </dgm:pt>
    <dgm:pt modelId="{A1B6E7C1-5CAC-4406-8DB9-58B54A0E9B9B}" type="pres">
      <dgm:prSet presAssocID="{668E70B3-1803-42EE-8FBD-74828938731A}" presName="composite" presStyleCnt="0"/>
      <dgm:spPr/>
    </dgm:pt>
    <dgm:pt modelId="{1C54E584-B76C-4888-8540-D10A4B44F88D}" type="pres">
      <dgm:prSet presAssocID="{668E70B3-1803-42EE-8FBD-74828938731A}" presName="chevron1" presStyleLbl="alignNode1" presStyleIdx="14" presStyleCnt="21"/>
      <dgm:spPr/>
    </dgm:pt>
    <dgm:pt modelId="{36521978-EAC0-4796-AEB9-81A3E0634F80}" type="pres">
      <dgm:prSet presAssocID="{668E70B3-1803-42EE-8FBD-74828938731A}" presName="chevron2" presStyleLbl="alignNode1" presStyleIdx="15" presStyleCnt="21"/>
      <dgm:spPr/>
    </dgm:pt>
    <dgm:pt modelId="{6BF0F19C-3A39-48F4-8BB1-B8F57EB8DBBE}" type="pres">
      <dgm:prSet presAssocID="{668E70B3-1803-42EE-8FBD-74828938731A}" presName="chevron3" presStyleLbl="alignNode1" presStyleIdx="16" presStyleCnt="21"/>
      <dgm:spPr/>
    </dgm:pt>
    <dgm:pt modelId="{6CAB6E02-A4B5-47DE-9DA0-3DCAEDCC203E}" type="pres">
      <dgm:prSet presAssocID="{668E70B3-1803-42EE-8FBD-74828938731A}" presName="chevron4" presStyleLbl="alignNode1" presStyleIdx="17" presStyleCnt="21"/>
      <dgm:spPr/>
    </dgm:pt>
    <dgm:pt modelId="{9501986E-5448-47C0-A08D-72806CCAE782}" type="pres">
      <dgm:prSet presAssocID="{668E70B3-1803-42EE-8FBD-74828938731A}" presName="chevron5" presStyleLbl="alignNode1" presStyleIdx="18" presStyleCnt="21"/>
      <dgm:spPr/>
    </dgm:pt>
    <dgm:pt modelId="{6D535DBE-E70D-426A-924C-C4B2F3490735}" type="pres">
      <dgm:prSet presAssocID="{668E70B3-1803-42EE-8FBD-74828938731A}" presName="chevron6" presStyleLbl="alignNode1" presStyleIdx="19" presStyleCnt="21"/>
      <dgm:spPr/>
    </dgm:pt>
    <dgm:pt modelId="{4D571A04-FCEE-4382-93EB-CB7BAE19021D}" type="pres">
      <dgm:prSet presAssocID="{668E70B3-1803-42EE-8FBD-74828938731A}" presName="chevron7" presStyleLbl="alignNode1" presStyleIdx="20" presStyleCnt="21"/>
      <dgm:spPr/>
    </dgm:pt>
    <dgm:pt modelId="{05A79960-13C9-4C8D-BC9C-26AD3D76DAD5}" type="pres">
      <dgm:prSet presAssocID="{668E70B3-1803-42EE-8FBD-74828938731A}" presName="childtext" presStyleLbl="solidFgAcc1" presStyleIdx="2" presStyleCnt="3" custScaleX="149747">
        <dgm:presLayoutVars>
          <dgm:chMax/>
          <dgm:chPref val="0"/>
          <dgm:bulletEnabled val="1"/>
        </dgm:presLayoutVars>
      </dgm:prSet>
      <dgm:spPr/>
    </dgm:pt>
  </dgm:ptLst>
  <dgm:cxnLst>
    <dgm:cxn modelId="{63902A07-6BE8-4FC1-BA2D-EAA117C307FD}" type="presOf" srcId="{1CB86C2E-FF5F-4499-B7F9-AE06F85097B6}" destId="{05A79960-13C9-4C8D-BC9C-26AD3D76DAD5}" srcOrd="0" destOrd="1" presId="urn:microsoft.com/office/officeart/2008/layout/VerticalAccentList"/>
    <dgm:cxn modelId="{74905A0A-9F92-46DA-803A-DAE7F725D416}" type="presOf" srcId="{FFCC90EB-FC8B-4230-8CFA-E8B4720BF9DE}" destId="{F2A23C0B-933F-46AF-8901-90A31BDBAD44}" srcOrd="0" destOrd="0" presId="urn:microsoft.com/office/officeart/2008/layout/VerticalAccentList"/>
    <dgm:cxn modelId="{E7E6EC0A-078E-46F2-9DBF-4908A43B309B}" type="presOf" srcId="{A86E4EA2-E41C-4B46-904A-80176B04199B}" destId="{05A79960-13C9-4C8D-BC9C-26AD3D76DAD5}" srcOrd="0" destOrd="0" presId="urn:microsoft.com/office/officeart/2008/layout/VerticalAccentList"/>
    <dgm:cxn modelId="{73A5300B-2F25-4875-BCCF-5DDA255E2D7C}" type="presOf" srcId="{41AC340E-8978-4146-85C1-B0A8E6ECF985}" destId="{9A24B3CE-A372-4EBA-9019-34D8898497C7}" srcOrd="0" destOrd="0" presId="urn:microsoft.com/office/officeart/2008/layout/VerticalAccentList"/>
    <dgm:cxn modelId="{7BDD600D-227A-42D4-A40D-AB17FB9C4F1A}" srcId="{FFCC90EB-FC8B-4230-8CFA-E8B4720BF9DE}" destId="{7F2B6C69-CC79-47DB-A873-8F4A1772AF22}" srcOrd="1" destOrd="0" parTransId="{39F4158A-0568-4D22-BBD6-D01C361F59D3}" sibTransId="{8BE9E0BA-4659-41A6-B6BE-507FCF299AD7}"/>
    <dgm:cxn modelId="{F2E17112-223D-4B62-B300-7B3B94F25D23}" type="presOf" srcId="{7F2B6C69-CC79-47DB-A873-8F4A1772AF22}" destId="{9A24B3CE-A372-4EBA-9019-34D8898497C7}" srcOrd="0" destOrd="1" presId="urn:microsoft.com/office/officeart/2008/layout/VerticalAccentList"/>
    <dgm:cxn modelId="{0F9D4027-D0F8-4EF8-B973-2751A8B1C82E}" type="presOf" srcId="{90701DF5-6342-472E-A2D2-110626487A3E}" destId="{820C6C94-EF52-474C-AE77-E31202B1D934}" srcOrd="0" destOrd="0" presId="urn:microsoft.com/office/officeart/2008/layout/VerticalAccentList"/>
    <dgm:cxn modelId="{6AAC6438-D911-4590-BA8B-CC6C4A3D3D6A}" srcId="{5CDF2961-35BB-4BB0-8F8D-6F602D3CBCFB}" destId="{93FBD35F-0200-4B2E-B7F6-6CD952B7819A}" srcOrd="0" destOrd="0" parTransId="{5E7D28F4-FC59-4C5B-BDB6-CF8040CA34B4}" sibTransId="{B53E92A3-71A3-4406-9DEF-D53B33CA1526}"/>
    <dgm:cxn modelId="{63626D44-AF08-406C-B548-3F251F05D140}" srcId="{FFCC90EB-FC8B-4230-8CFA-E8B4720BF9DE}" destId="{938A4917-B548-4730-9A91-C547C0CD78B9}" srcOrd="2" destOrd="0" parTransId="{DF1D1A34-ADE2-4B81-B069-F572DB0F1FFB}" sibTransId="{8AA09746-62B6-4D19-921E-7C93A4E7AE15}"/>
    <dgm:cxn modelId="{E15A6649-0D57-474B-AB4D-4385E1840851}" srcId="{5CDF2961-35BB-4BB0-8F8D-6F602D3CBCFB}" destId="{A534A7E7-E751-4D30-A1C0-DA50DA1EAD44}" srcOrd="1" destOrd="0" parTransId="{9C11C289-61A3-4675-B5FD-C944151B2C9C}" sibTransId="{A95858AE-2F68-44D8-844C-D0FB8AA0D2F2}"/>
    <dgm:cxn modelId="{A679756B-E8E1-4BCD-8B29-AD8343A0D5CA}" srcId="{90701DF5-6342-472E-A2D2-110626487A3E}" destId="{5CDF2961-35BB-4BB0-8F8D-6F602D3CBCFB}" srcOrd="0" destOrd="0" parTransId="{2A6AEDDA-F9B1-4BCE-A26E-889737082276}" sibTransId="{991D2682-D936-4123-A0DD-115B038EACE2}"/>
    <dgm:cxn modelId="{108C294C-DA8B-404B-B85A-D1AD40AE1BCE}" type="presOf" srcId="{93FBD35F-0200-4B2E-B7F6-6CD952B7819A}" destId="{6301D116-A044-448D-AF17-483051BE6FB6}" srcOrd="0" destOrd="0" presId="urn:microsoft.com/office/officeart/2008/layout/VerticalAccentList"/>
    <dgm:cxn modelId="{741A6B57-6E6B-4102-B84B-0259CE3B7EF5}" srcId="{668E70B3-1803-42EE-8FBD-74828938731A}" destId="{1CB86C2E-FF5F-4499-B7F9-AE06F85097B6}" srcOrd="1" destOrd="0" parTransId="{9E7B2ECF-4CF1-4F72-A8C9-4DE93B5EB2EF}" sibTransId="{2A238F96-422D-4264-BB51-3EC2D9C84D3E}"/>
    <dgm:cxn modelId="{B3969857-1EB9-47F8-AB4E-01290191176B}" type="presOf" srcId="{668E70B3-1803-42EE-8FBD-74828938731A}" destId="{B9B7F6E5-2827-4F3F-92F7-D8F229687EA9}" srcOrd="0" destOrd="0" presId="urn:microsoft.com/office/officeart/2008/layout/VerticalAccentList"/>
    <dgm:cxn modelId="{90FDB585-B927-4419-93D3-BFC52DB71945}" srcId="{668E70B3-1803-42EE-8FBD-74828938731A}" destId="{7C9651E6-DCEE-4359-BB0E-C0A767DEC435}" srcOrd="2" destOrd="0" parTransId="{C7A9027F-392C-4DD9-999B-8AF5ED0B9A1D}" sibTransId="{FD15D9E1-B975-455A-A6B5-C39DA1C4555B}"/>
    <dgm:cxn modelId="{92694F8D-E0E0-45C7-8462-53A0A050F3E1}" type="presOf" srcId="{A534A7E7-E751-4D30-A1C0-DA50DA1EAD44}" destId="{6301D116-A044-448D-AF17-483051BE6FB6}" srcOrd="0" destOrd="1" presId="urn:microsoft.com/office/officeart/2008/layout/VerticalAccentList"/>
    <dgm:cxn modelId="{00A1258E-B943-4B39-9A11-16016D8A4997}" type="presOf" srcId="{5CDF2961-35BB-4BB0-8F8D-6F602D3CBCFB}" destId="{5E322430-5141-437C-803F-7D566B10192C}" srcOrd="0" destOrd="0" presId="urn:microsoft.com/office/officeart/2008/layout/VerticalAccentList"/>
    <dgm:cxn modelId="{352A5C9F-D3F1-493B-A303-906387CF0F57}" srcId="{90701DF5-6342-472E-A2D2-110626487A3E}" destId="{FFCC90EB-FC8B-4230-8CFA-E8B4720BF9DE}" srcOrd="1" destOrd="0" parTransId="{E6ABD6AF-0244-4A15-BB3F-D8AB5CB90570}" sibTransId="{EFA06861-5226-4772-B7FA-D3F874A180AE}"/>
    <dgm:cxn modelId="{67DE41A9-9519-4EFF-93EF-12A3BB97AAA3}" srcId="{668E70B3-1803-42EE-8FBD-74828938731A}" destId="{A86E4EA2-E41C-4B46-904A-80176B04199B}" srcOrd="0" destOrd="0" parTransId="{EFE69D13-0E3C-4061-A004-334105459C1C}" sibTransId="{0268F5B4-D99E-44CC-A9EB-1E60E36BDFA3}"/>
    <dgm:cxn modelId="{CC4456B5-1F5E-4DBE-8C14-6889E1AC7CEB}" srcId="{5CDF2961-35BB-4BB0-8F8D-6F602D3CBCFB}" destId="{192D71AA-5D44-4EAA-B56B-03B0700B8865}" srcOrd="2" destOrd="0" parTransId="{C153B235-A1EE-44A4-93E1-4EE8216AF55C}" sibTransId="{27518867-1C9A-4FB8-BA3D-CFB36B0E5957}"/>
    <dgm:cxn modelId="{A8CA77B8-EAEB-443A-B4D7-2739BD0F46D0}" type="presOf" srcId="{7C9651E6-DCEE-4359-BB0E-C0A767DEC435}" destId="{05A79960-13C9-4C8D-BC9C-26AD3D76DAD5}" srcOrd="0" destOrd="2" presId="urn:microsoft.com/office/officeart/2008/layout/VerticalAccentList"/>
    <dgm:cxn modelId="{47B352C5-1462-4847-A880-F69B939ACB6C}" type="presOf" srcId="{192D71AA-5D44-4EAA-B56B-03B0700B8865}" destId="{6301D116-A044-448D-AF17-483051BE6FB6}" srcOrd="0" destOrd="2" presId="urn:microsoft.com/office/officeart/2008/layout/VerticalAccentList"/>
    <dgm:cxn modelId="{A0D582DF-7969-4F04-B195-D2BED2424257}" srcId="{90701DF5-6342-472E-A2D2-110626487A3E}" destId="{668E70B3-1803-42EE-8FBD-74828938731A}" srcOrd="2" destOrd="0" parTransId="{1A45D98A-E76E-46A0-BAF2-7EF45A8E9AC5}" sibTransId="{3C64F010-716F-4D5C-B6C1-2E57300B61C0}"/>
    <dgm:cxn modelId="{D26850E6-2BA2-4638-9BEE-6653C363B686}" type="presOf" srcId="{938A4917-B548-4730-9A91-C547C0CD78B9}" destId="{9A24B3CE-A372-4EBA-9019-34D8898497C7}" srcOrd="0" destOrd="2" presId="urn:microsoft.com/office/officeart/2008/layout/VerticalAccentList"/>
    <dgm:cxn modelId="{4394ABF3-BC0D-4F5F-8CF3-5D9982F71A8D}" srcId="{FFCC90EB-FC8B-4230-8CFA-E8B4720BF9DE}" destId="{41AC340E-8978-4146-85C1-B0A8E6ECF985}" srcOrd="0" destOrd="0" parTransId="{06FAE389-80FF-43DC-A745-149DA6C3AA02}" sibTransId="{1FF00EA9-D475-42EB-A902-2A5BDDF90C52}"/>
    <dgm:cxn modelId="{4B7EE9BC-0CB4-46C7-9320-507EF16EB290}" type="presParOf" srcId="{820C6C94-EF52-474C-AE77-E31202B1D934}" destId="{0105C5B3-0E0A-402F-9F36-88533E4AC2E1}" srcOrd="0" destOrd="0" presId="urn:microsoft.com/office/officeart/2008/layout/VerticalAccentList"/>
    <dgm:cxn modelId="{5012B9F1-D703-441E-B4B5-9686D86E8DBA}" type="presParOf" srcId="{0105C5B3-0E0A-402F-9F36-88533E4AC2E1}" destId="{5E322430-5141-437C-803F-7D566B10192C}" srcOrd="0" destOrd="0" presId="urn:microsoft.com/office/officeart/2008/layout/VerticalAccentList"/>
    <dgm:cxn modelId="{EF1A0D36-01DA-4B5D-ADDE-531D832E4EA0}" type="presParOf" srcId="{820C6C94-EF52-474C-AE77-E31202B1D934}" destId="{883D7E2F-8A1D-4820-AAAA-2EB16BAC7972}" srcOrd="1" destOrd="0" presId="urn:microsoft.com/office/officeart/2008/layout/VerticalAccentList"/>
    <dgm:cxn modelId="{D54870F6-8CD7-4928-A99C-FB69E058908E}" type="presParOf" srcId="{883D7E2F-8A1D-4820-AAAA-2EB16BAC7972}" destId="{894CE39F-A443-4C95-8DAF-91115AB8584F}" srcOrd="0" destOrd="0" presId="urn:microsoft.com/office/officeart/2008/layout/VerticalAccentList"/>
    <dgm:cxn modelId="{5E6C99C6-AA62-4D33-B768-22D5D7A38834}" type="presParOf" srcId="{883D7E2F-8A1D-4820-AAAA-2EB16BAC7972}" destId="{52BF4E0D-27CF-408A-9AAD-4293D775265E}" srcOrd="1" destOrd="0" presId="urn:microsoft.com/office/officeart/2008/layout/VerticalAccentList"/>
    <dgm:cxn modelId="{979D3F6D-976D-4D05-A0B6-BF9AACC33936}" type="presParOf" srcId="{883D7E2F-8A1D-4820-AAAA-2EB16BAC7972}" destId="{4081FE19-93DE-414B-AA43-9A977D7973C9}" srcOrd="2" destOrd="0" presId="urn:microsoft.com/office/officeart/2008/layout/VerticalAccentList"/>
    <dgm:cxn modelId="{DACD9C53-B6F2-4F07-88C3-34F207288B49}" type="presParOf" srcId="{883D7E2F-8A1D-4820-AAAA-2EB16BAC7972}" destId="{799A208A-D806-48D7-9918-AB158D816FC9}" srcOrd="3" destOrd="0" presId="urn:microsoft.com/office/officeart/2008/layout/VerticalAccentList"/>
    <dgm:cxn modelId="{A277D931-6C83-4D66-8617-7EFF22DD1BA8}" type="presParOf" srcId="{883D7E2F-8A1D-4820-AAAA-2EB16BAC7972}" destId="{780B2B59-66EB-414C-916B-E8E7DFC43F81}" srcOrd="4" destOrd="0" presId="urn:microsoft.com/office/officeart/2008/layout/VerticalAccentList"/>
    <dgm:cxn modelId="{AF009A9F-7309-4BAF-832C-20DB86A61E6D}" type="presParOf" srcId="{883D7E2F-8A1D-4820-AAAA-2EB16BAC7972}" destId="{E729BC90-7461-4A2C-8443-F2FF8C9C8597}" srcOrd="5" destOrd="0" presId="urn:microsoft.com/office/officeart/2008/layout/VerticalAccentList"/>
    <dgm:cxn modelId="{93A342C9-1F28-4D26-98B6-7DAA914960C2}" type="presParOf" srcId="{883D7E2F-8A1D-4820-AAAA-2EB16BAC7972}" destId="{BC215863-E5DC-429A-B19E-6ED88D25737C}" srcOrd="6" destOrd="0" presId="urn:microsoft.com/office/officeart/2008/layout/VerticalAccentList"/>
    <dgm:cxn modelId="{0C1B7E8C-4EED-4174-95F1-88DF4C90389B}" type="presParOf" srcId="{883D7E2F-8A1D-4820-AAAA-2EB16BAC7972}" destId="{6301D116-A044-448D-AF17-483051BE6FB6}" srcOrd="7" destOrd="0" presId="urn:microsoft.com/office/officeart/2008/layout/VerticalAccentList"/>
    <dgm:cxn modelId="{4F41D1A2-40F3-4705-9141-A1D391475647}" type="presParOf" srcId="{820C6C94-EF52-474C-AE77-E31202B1D934}" destId="{32A361EA-E7CE-4669-B64C-2C32CE363B07}" srcOrd="2" destOrd="0" presId="urn:microsoft.com/office/officeart/2008/layout/VerticalAccentList"/>
    <dgm:cxn modelId="{A7E283FC-2B52-4884-B7EA-F9CD21AD98F9}" type="presParOf" srcId="{820C6C94-EF52-474C-AE77-E31202B1D934}" destId="{9DD90F30-E7B4-41D5-B172-53BE009531EB}" srcOrd="3" destOrd="0" presId="urn:microsoft.com/office/officeart/2008/layout/VerticalAccentList"/>
    <dgm:cxn modelId="{39E55589-600B-42D9-BB02-4347D910FEF4}" type="presParOf" srcId="{9DD90F30-E7B4-41D5-B172-53BE009531EB}" destId="{F2A23C0B-933F-46AF-8901-90A31BDBAD44}" srcOrd="0" destOrd="0" presId="urn:microsoft.com/office/officeart/2008/layout/VerticalAccentList"/>
    <dgm:cxn modelId="{D142CFD9-FA03-4CB9-A89C-5FECBE05D3ED}" type="presParOf" srcId="{820C6C94-EF52-474C-AE77-E31202B1D934}" destId="{9B3189BF-66B3-4451-8186-F8D2FA584199}" srcOrd="4" destOrd="0" presId="urn:microsoft.com/office/officeart/2008/layout/VerticalAccentList"/>
    <dgm:cxn modelId="{6DDB9CD8-3EC2-499C-BE09-6AB964B5BEDF}" type="presParOf" srcId="{9B3189BF-66B3-4451-8186-F8D2FA584199}" destId="{8780DD2B-4D95-4A86-AFE2-DC587E6770BC}" srcOrd="0" destOrd="0" presId="urn:microsoft.com/office/officeart/2008/layout/VerticalAccentList"/>
    <dgm:cxn modelId="{C9FC0101-B1CA-4B65-A1FB-7278924F5763}" type="presParOf" srcId="{9B3189BF-66B3-4451-8186-F8D2FA584199}" destId="{BE262B5D-9AFE-4042-B3CB-15E2797EEF22}" srcOrd="1" destOrd="0" presId="urn:microsoft.com/office/officeart/2008/layout/VerticalAccentList"/>
    <dgm:cxn modelId="{A582A951-197A-4AB0-94D1-AB7E044F0A13}" type="presParOf" srcId="{9B3189BF-66B3-4451-8186-F8D2FA584199}" destId="{1087A032-3062-469C-A91B-A813458F8787}" srcOrd="2" destOrd="0" presId="urn:microsoft.com/office/officeart/2008/layout/VerticalAccentList"/>
    <dgm:cxn modelId="{EDAB3B9A-81E7-4B11-9E73-9272D68429F4}" type="presParOf" srcId="{9B3189BF-66B3-4451-8186-F8D2FA584199}" destId="{6D08E604-AC46-4ADD-BE7D-F0830DB5D61B}" srcOrd="3" destOrd="0" presId="urn:microsoft.com/office/officeart/2008/layout/VerticalAccentList"/>
    <dgm:cxn modelId="{CC26FEF8-A88F-4F30-818A-397D00236B42}" type="presParOf" srcId="{9B3189BF-66B3-4451-8186-F8D2FA584199}" destId="{8FFFAA04-9F24-49EA-B6FF-37195980E5D7}" srcOrd="4" destOrd="0" presId="urn:microsoft.com/office/officeart/2008/layout/VerticalAccentList"/>
    <dgm:cxn modelId="{DF3E3B72-1D44-4C71-AC16-90202070C456}" type="presParOf" srcId="{9B3189BF-66B3-4451-8186-F8D2FA584199}" destId="{A9740641-8D7C-4A96-884D-49D3857F9AF7}" srcOrd="5" destOrd="0" presId="urn:microsoft.com/office/officeart/2008/layout/VerticalAccentList"/>
    <dgm:cxn modelId="{CB81A2B7-803E-41A6-8AC2-1007CAECBD82}" type="presParOf" srcId="{9B3189BF-66B3-4451-8186-F8D2FA584199}" destId="{22DF1BED-4F41-4490-8565-D048734EB9A2}" srcOrd="6" destOrd="0" presId="urn:microsoft.com/office/officeart/2008/layout/VerticalAccentList"/>
    <dgm:cxn modelId="{FFDD68EA-E853-4EC7-B24D-3FD98FDD7AEF}" type="presParOf" srcId="{9B3189BF-66B3-4451-8186-F8D2FA584199}" destId="{9A24B3CE-A372-4EBA-9019-34D8898497C7}" srcOrd="7" destOrd="0" presId="urn:microsoft.com/office/officeart/2008/layout/VerticalAccentList"/>
    <dgm:cxn modelId="{661C9770-7FF6-44E9-80F2-1146B454B8E0}" type="presParOf" srcId="{820C6C94-EF52-474C-AE77-E31202B1D934}" destId="{A0C9ADCB-0D9D-46DA-B692-0E18117160A4}" srcOrd="5" destOrd="0" presId="urn:microsoft.com/office/officeart/2008/layout/VerticalAccentList"/>
    <dgm:cxn modelId="{005042F9-801F-46CD-9D4D-170F04B3003E}" type="presParOf" srcId="{820C6C94-EF52-474C-AE77-E31202B1D934}" destId="{796A5E52-64DC-47AF-AE96-04363DFB21B3}" srcOrd="6" destOrd="0" presId="urn:microsoft.com/office/officeart/2008/layout/VerticalAccentList"/>
    <dgm:cxn modelId="{8F75A5B2-72FB-4BFD-AC22-1B88FBA66093}" type="presParOf" srcId="{796A5E52-64DC-47AF-AE96-04363DFB21B3}" destId="{B9B7F6E5-2827-4F3F-92F7-D8F229687EA9}" srcOrd="0" destOrd="0" presId="urn:microsoft.com/office/officeart/2008/layout/VerticalAccentList"/>
    <dgm:cxn modelId="{ACB5D6EE-8913-4B88-942C-AB0DA3C6C33E}" type="presParOf" srcId="{820C6C94-EF52-474C-AE77-E31202B1D934}" destId="{A1B6E7C1-5CAC-4406-8DB9-58B54A0E9B9B}" srcOrd="7" destOrd="0" presId="urn:microsoft.com/office/officeart/2008/layout/VerticalAccentList"/>
    <dgm:cxn modelId="{BED85107-FCFA-46C6-904C-A84B139A9EE0}" type="presParOf" srcId="{A1B6E7C1-5CAC-4406-8DB9-58B54A0E9B9B}" destId="{1C54E584-B76C-4888-8540-D10A4B44F88D}" srcOrd="0" destOrd="0" presId="urn:microsoft.com/office/officeart/2008/layout/VerticalAccentList"/>
    <dgm:cxn modelId="{6AAACC98-EF22-4C3E-88A8-9A57D2084798}" type="presParOf" srcId="{A1B6E7C1-5CAC-4406-8DB9-58B54A0E9B9B}" destId="{36521978-EAC0-4796-AEB9-81A3E0634F80}" srcOrd="1" destOrd="0" presId="urn:microsoft.com/office/officeart/2008/layout/VerticalAccentList"/>
    <dgm:cxn modelId="{3CC91833-8B2D-4C56-BD91-AB948E50012D}" type="presParOf" srcId="{A1B6E7C1-5CAC-4406-8DB9-58B54A0E9B9B}" destId="{6BF0F19C-3A39-48F4-8BB1-B8F57EB8DBBE}" srcOrd="2" destOrd="0" presId="urn:microsoft.com/office/officeart/2008/layout/VerticalAccentList"/>
    <dgm:cxn modelId="{E57C06E9-69E0-41EF-9FA3-CF580F7B44CF}" type="presParOf" srcId="{A1B6E7C1-5CAC-4406-8DB9-58B54A0E9B9B}" destId="{6CAB6E02-A4B5-47DE-9DA0-3DCAEDCC203E}" srcOrd="3" destOrd="0" presId="urn:microsoft.com/office/officeart/2008/layout/VerticalAccentList"/>
    <dgm:cxn modelId="{C56D7750-F14B-4CBC-BBB3-EA0D5737A5D2}" type="presParOf" srcId="{A1B6E7C1-5CAC-4406-8DB9-58B54A0E9B9B}" destId="{9501986E-5448-47C0-A08D-72806CCAE782}" srcOrd="4" destOrd="0" presId="urn:microsoft.com/office/officeart/2008/layout/VerticalAccentList"/>
    <dgm:cxn modelId="{854A8A5D-EBC7-4071-A499-172975CD17D5}" type="presParOf" srcId="{A1B6E7C1-5CAC-4406-8DB9-58B54A0E9B9B}" destId="{6D535DBE-E70D-426A-924C-C4B2F3490735}" srcOrd="5" destOrd="0" presId="urn:microsoft.com/office/officeart/2008/layout/VerticalAccentList"/>
    <dgm:cxn modelId="{196B9CE8-E573-4B37-9A35-01FF62ABEF41}" type="presParOf" srcId="{A1B6E7C1-5CAC-4406-8DB9-58B54A0E9B9B}" destId="{4D571A04-FCEE-4382-93EB-CB7BAE19021D}" srcOrd="6" destOrd="0" presId="urn:microsoft.com/office/officeart/2008/layout/VerticalAccentList"/>
    <dgm:cxn modelId="{FFC2CACD-10DC-47C8-BEDD-D334C1A9F0CE}" type="presParOf" srcId="{A1B6E7C1-5CAC-4406-8DB9-58B54A0E9B9B}" destId="{05A79960-13C9-4C8D-BC9C-26AD3D76DAD5}"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762690-3023-41F1-8FA5-A176A47FB3D0}"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D3AFA8F8-8529-4F4D-BD92-D74DEEE37D22}">
      <dgm:prSet phldrT="[Text]" custT="1">
        <dgm:style>
          <a:lnRef idx="2">
            <a:schemeClr val="accent1"/>
          </a:lnRef>
          <a:fillRef idx="1">
            <a:schemeClr val="lt1"/>
          </a:fillRef>
          <a:effectRef idx="0">
            <a:schemeClr val="accent1"/>
          </a:effectRef>
          <a:fontRef idx="minor">
            <a:schemeClr val="dk1"/>
          </a:fontRef>
        </dgm:style>
      </dgm:prSet>
      <dgm:spPr/>
      <dgm:t>
        <a:bodyPr/>
        <a:lstStyle/>
        <a:p>
          <a:pPr algn="l"/>
          <a:endParaRPr lang="en-US" sz="1200" b="1">
            <a:latin typeface="Arial" panose="020B0604020202020204" pitchFamily="34" charset="0"/>
            <a:cs typeface="Arial" panose="020B0604020202020204" pitchFamily="34" charset="0"/>
          </a:endParaRPr>
        </a:p>
        <a:p>
          <a:pPr algn="l"/>
          <a:endParaRPr lang="en-US" sz="1200" b="1">
            <a:latin typeface="Arial" panose="020B0604020202020204" pitchFamily="34" charset="0"/>
            <a:cs typeface="Arial" panose="020B0604020202020204" pitchFamily="34" charset="0"/>
          </a:endParaRPr>
        </a:p>
        <a:p>
          <a:pPr algn="ctr"/>
          <a:r>
            <a:rPr lang="en-US" sz="1200" b="1">
              <a:latin typeface="Arial" panose="020B0604020202020204" pitchFamily="34" charset="0"/>
              <a:cs typeface="Arial" panose="020B0604020202020204" pitchFamily="34" charset="0"/>
            </a:rPr>
            <a:t>Loss Attribution Analysis</a:t>
          </a:r>
          <a:endParaRPr lang="en-US" sz="1200">
            <a:latin typeface="Arial" panose="020B0604020202020204" pitchFamily="34" charset="0"/>
            <a:cs typeface="Arial" panose="020B0604020202020204" pitchFamily="34" charset="0"/>
          </a:endParaRPr>
        </a:p>
      </dgm:t>
    </dgm:pt>
    <dgm:pt modelId="{DF5F3C18-3F84-4934-90C5-60325F94B7D8}" type="parTrans" cxnId="{4016207F-994F-4D1B-8AF1-33B46981FA46}">
      <dgm:prSet/>
      <dgm:spPr/>
      <dgm:t>
        <a:bodyPr/>
        <a:lstStyle/>
        <a:p>
          <a:endParaRPr lang="en-US" sz="1200">
            <a:latin typeface="Arial" panose="020B0604020202020204" pitchFamily="34" charset="0"/>
            <a:cs typeface="Arial" panose="020B0604020202020204" pitchFamily="34" charset="0"/>
          </a:endParaRPr>
        </a:p>
      </dgm:t>
    </dgm:pt>
    <dgm:pt modelId="{6E7823F3-6B3E-46B6-9739-CB275E196DE9}" type="sibTrans" cxnId="{4016207F-994F-4D1B-8AF1-33B46981FA46}">
      <dgm:prSet/>
      <dgm:spPr/>
      <dgm:t>
        <a:bodyPr/>
        <a:lstStyle/>
        <a:p>
          <a:endParaRPr lang="en-US" sz="1200">
            <a:latin typeface="Arial" panose="020B0604020202020204" pitchFamily="34" charset="0"/>
            <a:cs typeface="Arial" panose="020B0604020202020204" pitchFamily="34" charset="0"/>
          </a:endParaRPr>
        </a:p>
      </dgm:t>
    </dgm:pt>
    <dgm:pt modelId="{EBCE77D7-E350-4136-A743-F8A93BCE504F}">
      <dgm:prSet phldrT="[Text]" custT="1">
        <dgm:style>
          <a:lnRef idx="2">
            <a:schemeClr val="accent1"/>
          </a:lnRef>
          <a:fillRef idx="1">
            <a:schemeClr val="lt1"/>
          </a:fillRef>
          <a:effectRef idx="0">
            <a:schemeClr val="accent1"/>
          </a:effectRef>
          <a:fontRef idx="minor">
            <a:schemeClr val="dk1"/>
          </a:fontRef>
        </dgm:style>
      </dgm:prSet>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Dive deeper into the data to pinpoint the specific factors contributing to the 217% loss in wholesale sales. </a:t>
          </a:r>
        </a:p>
      </dgm:t>
    </dgm:pt>
    <dgm:pt modelId="{7BAE5751-3E6D-42ED-A757-D6AB4637B299}" type="parTrans" cxnId="{82561F2A-27FD-4775-B0B2-C948DC432D96}">
      <dgm:prSet/>
      <dgm:spPr/>
      <dgm:t>
        <a:bodyPr/>
        <a:lstStyle/>
        <a:p>
          <a:endParaRPr lang="en-US" sz="1200">
            <a:latin typeface="Arial" panose="020B0604020202020204" pitchFamily="34" charset="0"/>
            <a:cs typeface="Arial" panose="020B0604020202020204" pitchFamily="34" charset="0"/>
          </a:endParaRPr>
        </a:p>
      </dgm:t>
    </dgm:pt>
    <dgm:pt modelId="{478D790E-E51B-4633-B9C0-E38CBC2C938C}" type="sibTrans" cxnId="{82561F2A-27FD-4775-B0B2-C948DC432D96}">
      <dgm:prSet/>
      <dgm:spPr/>
      <dgm:t>
        <a:bodyPr/>
        <a:lstStyle/>
        <a:p>
          <a:endParaRPr lang="en-US" sz="1200">
            <a:latin typeface="Arial" panose="020B0604020202020204" pitchFamily="34" charset="0"/>
            <a:cs typeface="Arial" panose="020B0604020202020204" pitchFamily="34" charset="0"/>
          </a:endParaRPr>
        </a:p>
      </dgm:t>
    </dgm:pt>
    <dgm:pt modelId="{BDC7BA02-C2B5-4E1F-B69E-96400440AB50}">
      <dgm:prSet custT="1">
        <dgm:style>
          <a:lnRef idx="2">
            <a:schemeClr val="accent1"/>
          </a:lnRef>
          <a:fillRef idx="1">
            <a:schemeClr val="lt1"/>
          </a:fillRef>
          <a:effectRef idx="0">
            <a:schemeClr val="accent1"/>
          </a:effectRef>
          <a:fontRef idx="minor">
            <a:schemeClr val="dk1"/>
          </a:fontRef>
        </dgm:style>
      </dgm:prSet>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Analyze profit margins, pricing strategies, and inventory costs associated with wholesale to inform corrective actions.</a:t>
          </a:r>
        </a:p>
      </dgm:t>
    </dgm:pt>
    <dgm:pt modelId="{40D28E04-075B-439C-B2A8-B980694C9CFD}" type="parTrans" cxnId="{FF1348CA-E7A2-4EDA-9E5D-5CD177ADF944}">
      <dgm:prSet/>
      <dgm:spPr/>
      <dgm:t>
        <a:bodyPr/>
        <a:lstStyle/>
        <a:p>
          <a:endParaRPr lang="en-US" sz="1200">
            <a:latin typeface="Arial" panose="020B0604020202020204" pitchFamily="34" charset="0"/>
            <a:cs typeface="Arial" panose="020B0604020202020204" pitchFamily="34" charset="0"/>
          </a:endParaRPr>
        </a:p>
      </dgm:t>
    </dgm:pt>
    <dgm:pt modelId="{B66458C1-B9C5-4227-94DF-518F98951C49}" type="sibTrans" cxnId="{FF1348CA-E7A2-4EDA-9E5D-5CD177ADF944}">
      <dgm:prSet/>
      <dgm:spPr/>
      <dgm:t>
        <a:bodyPr/>
        <a:lstStyle/>
        <a:p>
          <a:endParaRPr lang="en-US" sz="1200">
            <a:latin typeface="Arial" panose="020B0604020202020204" pitchFamily="34" charset="0"/>
            <a:cs typeface="Arial" panose="020B0604020202020204" pitchFamily="34" charset="0"/>
          </a:endParaRPr>
        </a:p>
      </dgm:t>
    </dgm:pt>
    <dgm:pt modelId="{9221AA10-3AE5-4784-A490-5D0297965992}">
      <dgm:prSet custT="1">
        <dgm:style>
          <a:lnRef idx="2">
            <a:schemeClr val="accent1"/>
          </a:lnRef>
          <a:fillRef idx="1">
            <a:schemeClr val="lt1"/>
          </a:fillRef>
          <a:effectRef idx="0">
            <a:schemeClr val="accent1"/>
          </a:effectRef>
          <a:fontRef idx="minor">
            <a:schemeClr val="dk1"/>
          </a:fontRef>
        </dgm:style>
      </dgm:prSet>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Investigate historical sales data to identify any patterns or events correlating with spikes in wholesale losses.</a:t>
          </a:r>
        </a:p>
      </dgm:t>
    </dgm:pt>
    <dgm:pt modelId="{07B5E782-67B1-4049-81F1-3F708E5C43F7}" type="parTrans" cxnId="{B3181D47-4B0D-40E9-ADD8-0C00D966920C}">
      <dgm:prSet/>
      <dgm:spPr/>
      <dgm:t>
        <a:bodyPr/>
        <a:lstStyle/>
        <a:p>
          <a:endParaRPr lang="en-US" sz="1200">
            <a:latin typeface="Arial" panose="020B0604020202020204" pitchFamily="34" charset="0"/>
            <a:cs typeface="Arial" panose="020B0604020202020204" pitchFamily="34" charset="0"/>
          </a:endParaRPr>
        </a:p>
      </dgm:t>
    </dgm:pt>
    <dgm:pt modelId="{4741B6ED-462F-4263-9D05-32256C4C1DA9}" type="sibTrans" cxnId="{B3181D47-4B0D-40E9-ADD8-0C00D966920C}">
      <dgm:prSet/>
      <dgm:spPr/>
      <dgm:t>
        <a:bodyPr/>
        <a:lstStyle/>
        <a:p>
          <a:endParaRPr lang="en-US" sz="1200">
            <a:latin typeface="Arial" panose="020B0604020202020204" pitchFamily="34" charset="0"/>
            <a:cs typeface="Arial" panose="020B0604020202020204" pitchFamily="34" charset="0"/>
          </a:endParaRPr>
        </a:p>
      </dgm:t>
    </dgm:pt>
    <dgm:pt modelId="{5B6364AC-A89E-4916-AD52-BDB4F014AC71}">
      <dgm:prSet custT="1">
        <dgm:style>
          <a:lnRef idx="2">
            <a:schemeClr val="accent1"/>
          </a:lnRef>
          <a:fillRef idx="1">
            <a:schemeClr val="lt1"/>
          </a:fillRef>
          <a:effectRef idx="0">
            <a:schemeClr val="accent1"/>
          </a:effectRef>
          <a:fontRef idx="minor">
            <a:schemeClr val="dk1"/>
          </a:fontRef>
        </dgm:style>
      </dgm:prSet>
      <dgm:spPr/>
      <dgm:t>
        <a:bodyPr/>
        <a:lstStyle/>
        <a:p>
          <a:pPr algn="l"/>
          <a:endParaRPr lang="en-US" sz="1200" b="1">
            <a:latin typeface="Arial" panose="020B0604020202020204" pitchFamily="34" charset="0"/>
            <a:cs typeface="Arial" panose="020B0604020202020204" pitchFamily="34" charset="0"/>
          </a:endParaRPr>
        </a:p>
        <a:p>
          <a:pPr algn="l"/>
          <a:endParaRPr lang="en-US" sz="1200" b="1">
            <a:latin typeface="Arial" panose="020B0604020202020204" pitchFamily="34" charset="0"/>
            <a:cs typeface="Arial" panose="020B0604020202020204" pitchFamily="34" charset="0"/>
          </a:endParaRPr>
        </a:p>
        <a:p>
          <a:pPr algn="ctr"/>
          <a:r>
            <a:rPr lang="en-US" sz="1200" b="1">
              <a:latin typeface="Arial" panose="020B0604020202020204" pitchFamily="34" charset="0"/>
              <a:cs typeface="Arial" panose="020B0604020202020204" pitchFamily="34" charset="0"/>
            </a:rPr>
            <a:t>Volume Contribution Assessment</a:t>
          </a:r>
          <a:endParaRPr lang="en-US" sz="1200">
            <a:latin typeface="Arial" panose="020B0604020202020204" pitchFamily="34" charset="0"/>
            <a:cs typeface="Arial" panose="020B0604020202020204" pitchFamily="34" charset="0"/>
          </a:endParaRPr>
        </a:p>
      </dgm:t>
    </dgm:pt>
    <dgm:pt modelId="{584E236D-EB36-4A2C-B2F4-FEB9F5768398}" type="parTrans" cxnId="{8B18FF23-F045-4EC3-B40A-903E7BBD9259}">
      <dgm:prSet/>
      <dgm:spPr/>
      <dgm:t>
        <a:bodyPr/>
        <a:lstStyle/>
        <a:p>
          <a:endParaRPr lang="en-US" sz="1200">
            <a:latin typeface="Arial" panose="020B0604020202020204" pitchFamily="34" charset="0"/>
            <a:cs typeface="Arial" panose="020B0604020202020204" pitchFamily="34" charset="0"/>
          </a:endParaRPr>
        </a:p>
      </dgm:t>
    </dgm:pt>
    <dgm:pt modelId="{DA8C39F5-47FA-4BD9-BC2A-D4B7C7EA8A1F}" type="sibTrans" cxnId="{8B18FF23-F045-4EC3-B40A-903E7BBD9259}">
      <dgm:prSet/>
      <dgm:spPr/>
      <dgm:t>
        <a:bodyPr/>
        <a:lstStyle/>
        <a:p>
          <a:endParaRPr lang="en-US" sz="1200">
            <a:latin typeface="Arial" panose="020B0604020202020204" pitchFamily="34" charset="0"/>
            <a:cs typeface="Arial" panose="020B0604020202020204" pitchFamily="34" charset="0"/>
          </a:endParaRPr>
        </a:p>
      </dgm:t>
    </dgm:pt>
    <dgm:pt modelId="{3EB12929-6B5A-4675-B31D-EA19E461CDB9}">
      <dgm:prSet custT="1">
        <dgm:style>
          <a:lnRef idx="2">
            <a:schemeClr val="accent1"/>
          </a:lnRef>
          <a:fillRef idx="1">
            <a:schemeClr val="lt1"/>
          </a:fillRef>
          <a:effectRef idx="0">
            <a:schemeClr val="accent1"/>
          </a:effectRef>
          <a:fontRef idx="minor">
            <a:schemeClr val="dk1"/>
          </a:fontRef>
        </dgm:style>
      </dgm:prSet>
      <dgm:spPr/>
      <dgm:t>
        <a:bodyPr/>
        <a:lstStyle/>
        <a:p>
          <a:pPr algn="ctr"/>
          <a:endParaRPr lang="en-US" sz="1200" b="1">
            <a:latin typeface="Arial" panose="020B0604020202020204" pitchFamily="34" charset="0"/>
            <a:cs typeface="Arial" panose="020B0604020202020204" pitchFamily="34" charset="0"/>
          </a:endParaRPr>
        </a:p>
        <a:p>
          <a:pPr algn="ctr"/>
          <a:endParaRPr lang="en-US" sz="1200" b="1">
            <a:latin typeface="Arial" panose="020B0604020202020204" pitchFamily="34" charset="0"/>
            <a:cs typeface="Arial" panose="020B0604020202020204" pitchFamily="34" charset="0"/>
          </a:endParaRPr>
        </a:p>
        <a:p>
          <a:pPr algn="ctr"/>
          <a:r>
            <a:rPr lang="en-US" sz="1200" b="1">
              <a:latin typeface="Arial" panose="020B0604020202020204" pitchFamily="34" charset="0"/>
              <a:cs typeface="Arial" panose="020B0604020202020204" pitchFamily="34" charset="0"/>
            </a:rPr>
            <a:t>Scenario Planning</a:t>
          </a:r>
          <a:endParaRPr lang="en-US" sz="1200">
            <a:latin typeface="Arial" panose="020B0604020202020204" pitchFamily="34" charset="0"/>
            <a:cs typeface="Arial" panose="020B0604020202020204" pitchFamily="34" charset="0"/>
          </a:endParaRPr>
        </a:p>
      </dgm:t>
    </dgm:pt>
    <dgm:pt modelId="{5DEDCFDC-06C5-4732-A0D4-8219F4E70775}" type="parTrans" cxnId="{A0638E26-599B-434F-90A0-E4BB5AF565C9}">
      <dgm:prSet/>
      <dgm:spPr/>
      <dgm:t>
        <a:bodyPr/>
        <a:lstStyle/>
        <a:p>
          <a:endParaRPr lang="en-US" sz="1200">
            <a:latin typeface="Arial" panose="020B0604020202020204" pitchFamily="34" charset="0"/>
            <a:cs typeface="Arial" panose="020B0604020202020204" pitchFamily="34" charset="0"/>
          </a:endParaRPr>
        </a:p>
      </dgm:t>
    </dgm:pt>
    <dgm:pt modelId="{9BB76077-4798-495C-8336-EF15A33782EA}" type="sibTrans" cxnId="{A0638E26-599B-434F-90A0-E4BB5AF565C9}">
      <dgm:prSet/>
      <dgm:spPr/>
      <dgm:t>
        <a:bodyPr/>
        <a:lstStyle/>
        <a:p>
          <a:endParaRPr lang="en-US" sz="1200">
            <a:latin typeface="Arial" panose="020B0604020202020204" pitchFamily="34" charset="0"/>
            <a:cs typeface="Arial" panose="020B0604020202020204" pitchFamily="34" charset="0"/>
          </a:endParaRPr>
        </a:p>
      </dgm:t>
    </dgm:pt>
    <dgm:pt modelId="{05A6B6B7-07F3-4E18-AA60-4300EFB07083}">
      <dgm:prSet custT="1">
        <dgm:style>
          <a:lnRef idx="2">
            <a:schemeClr val="accent1"/>
          </a:lnRef>
          <a:fillRef idx="1">
            <a:schemeClr val="lt1"/>
          </a:fillRef>
          <a:effectRef idx="0">
            <a:schemeClr val="accent1"/>
          </a:effectRef>
          <a:fontRef idx="minor">
            <a:schemeClr val="dk1"/>
          </a:fontRef>
        </dgm:style>
      </dgm:prSet>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Analyze market share by volume for both retail and wholesale segments to understand competitive positioning and opportunities for growth.</a:t>
          </a:r>
        </a:p>
      </dgm:t>
    </dgm:pt>
    <dgm:pt modelId="{A80A21C7-2B0F-4AF3-B385-8706D0843E02}" type="parTrans" cxnId="{57D0A289-CDDF-4883-AA6A-8A9C4C99D11C}">
      <dgm:prSet/>
      <dgm:spPr/>
      <dgm:t>
        <a:bodyPr/>
        <a:lstStyle/>
        <a:p>
          <a:endParaRPr lang="en-US" sz="1200">
            <a:latin typeface="Arial" panose="020B0604020202020204" pitchFamily="34" charset="0"/>
            <a:cs typeface="Arial" panose="020B0604020202020204" pitchFamily="34" charset="0"/>
          </a:endParaRPr>
        </a:p>
      </dgm:t>
    </dgm:pt>
    <dgm:pt modelId="{E3F2E2D2-EF2B-41C6-97E0-ADB784CC64F1}" type="sibTrans" cxnId="{57D0A289-CDDF-4883-AA6A-8A9C4C99D11C}">
      <dgm:prSet/>
      <dgm:spPr/>
      <dgm:t>
        <a:bodyPr/>
        <a:lstStyle/>
        <a:p>
          <a:endParaRPr lang="en-US" sz="1200">
            <a:latin typeface="Arial" panose="020B0604020202020204" pitchFamily="34" charset="0"/>
            <a:cs typeface="Arial" panose="020B0604020202020204" pitchFamily="34" charset="0"/>
          </a:endParaRPr>
        </a:p>
      </dgm:t>
    </dgm:pt>
    <dgm:pt modelId="{68FD023E-9385-4CF5-BF2E-B718AE4D07C6}">
      <dgm:prSet custT="1">
        <dgm:style>
          <a:lnRef idx="2">
            <a:schemeClr val="accent1"/>
          </a:lnRef>
          <a:fillRef idx="1">
            <a:schemeClr val="lt1"/>
          </a:fillRef>
          <a:effectRef idx="0">
            <a:schemeClr val="accent1"/>
          </a:effectRef>
          <a:fontRef idx="minor">
            <a:schemeClr val="dk1"/>
          </a:fontRef>
        </dgm:style>
      </dgm:prSet>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Dive deeper into individual product performance. Assess which products have the highest sales volumes in each channel and analyze their profitability to inform strategic decisions on inventory and marketing focus.</a:t>
          </a:r>
        </a:p>
      </dgm:t>
    </dgm:pt>
    <dgm:pt modelId="{9DD86B89-FFA1-4310-90EE-842742E3EE75}" type="parTrans" cxnId="{BC0646E7-8DA4-41F3-9A36-ABF206AEF64D}">
      <dgm:prSet/>
      <dgm:spPr/>
      <dgm:t>
        <a:bodyPr/>
        <a:lstStyle/>
        <a:p>
          <a:endParaRPr lang="en-US" sz="1200">
            <a:latin typeface="Arial" panose="020B0604020202020204" pitchFamily="34" charset="0"/>
            <a:cs typeface="Arial" panose="020B0604020202020204" pitchFamily="34" charset="0"/>
          </a:endParaRPr>
        </a:p>
      </dgm:t>
    </dgm:pt>
    <dgm:pt modelId="{7CB5B493-BD4F-400A-B4BA-015EA4F11E13}" type="sibTrans" cxnId="{BC0646E7-8DA4-41F3-9A36-ABF206AEF64D}">
      <dgm:prSet/>
      <dgm:spPr/>
      <dgm:t>
        <a:bodyPr/>
        <a:lstStyle/>
        <a:p>
          <a:endParaRPr lang="en-US" sz="1200">
            <a:latin typeface="Arial" panose="020B0604020202020204" pitchFamily="34" charset="0"/>
            <a:cs typeface="Arial" panose="020B0604020202020204" pitchFamily="34" charset="0"/>
          </a:endParaRPr>
        </a:p>
      </dgm:t>
    </dgm:pt>
    <dgm:pt modelId="{86AFDB28-6919-401C-A55D-E9474641BBE3}">
      <dgm:prSet custT="1">
        <dgm:style>
          <a:lnRef idx="2">
            <a:schemeClr val="accent1"/>
          </a:lnRef>
          <a:fillRef idx="1">
            <a:schemeClr val="lt1"/>
          </a:fillRef>
          <a:effectRef idx="0">
            <a:schemeClr val="accent1"/>
          </a:effectRef>
          <a:fontRef idx="minor">
            <a:schemeClr val="dk1"/>
          </a:fontRef>
        </dgm:style>
      </dgm:prSet>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Model potential revenue outcomes by adjusting retail and wholesale sales volumes to predict impacts on overall profitability.</a:t>
          </a:r>
        </a:p>
      </dgm:t>
    </dgm:pt>
    <dgm:pt modelId="{2532BB83-5A41-4B08-8593-F8BF42BA2BA5}" type="parTrans" cxnId="{207BE932-2F53-4DC9-A427-C1233EA382EF}">
      <dgm:prSet/>
      <dgm:spPr/>
      <dgm:t>
        <a:bodyPr/>
        <a:lstStyle/>
        <a:p>
          <a:endParaRPr lang="en-US" sz="1200">
            <a:latin typeface="Arial" panose="020B0604020202020204" pitchFamily="34" charset="0"/>
            <a:cs typeface="Arial" panose="020B0604020202020204" pitchFamily="34" charset="0"/>
          </a:endParaRPr>
        </a:p>
      </dgm:t>
    </dgm:pt>
    <dgm:pt modelId="{123F3990-D931-450C-9EA1-CC6404CADEF0}" type="sibTrans" cxnId="{207BE932-2F53-4DC9-A427-C1233EA382EF}">
      <dgm:prSet/>
      <dgm:spPr/>
      <dgm:t>
        <a:bodyPr/>
        <a:lstStyle/>
        <a:p>
          <a:endParaRPr lang="en-US" sz="1200">
            <a:latin typeface="Arial" panose="020B0604020202020204" pitchFamily="34" charset="0"/>
            <a:cs typeface="Arial" panose="020B0604020202020204" pitchFamily="34" charset="0"/>
          </a:endParaRPr>
        </a:p>
      </dgm:t>
    </dgm:pt>
    <dgm:pt modelId="{365D5205-A416-4CBA-B5A4-79EF2E1DD5C1}">
      <dgm:prSet custT="1">
        <dgm:style>
          <a:lnRef idx="2">
            <a:schemeClr val="accent1"/>
          </a:lnRef>
          <a:fillRef idx="1">
            <a:schemeClr val="lt1"/>
          </a:fillRef>
          <a:effectRef idx="0">
            <a:schemeClr val="accent1"/>
          </a:effectRef>
          <a:fontRef idx="minor">
            <a:schemeClr val="dk1"/>
          </a:fontRef>
        </dgm:style>
      </dgm:prSet>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Analyze fixed and variable costs associated with scaling up retail or wholesale operations to evaluate the feasibility of each scenario.</a:t>
          </a:r>
        </a:p>
      </dgm:t>
    </dgm:pt>
    <dgm:pt modelId="{5CCF7DA9-C84B-4110-8E6D-3F8A107A8F33}" type="parTrans" cxnId="{A2D1A8FF-469B-464E-900F-8C9DFAC13323}">
      <dgm:prSet/>
      <dgm:spPr/>
      <dgm:t>
        <a:bodyPr/>
        <a:lstStyle/>
        <a:p>
          <a:endParaRPr lang="en-US" sz="1200">
            <a:latin typeface="Arial" panose="020B0604020202020204" pitchFamily="34" charset="0"/>
            <a:cs typeface="Arial" panose="020B0604020202020204" pitchFamily="34" charset="0"/>
          </a:endParaRPr>
        </a:p>
      </dgm:t>
    </dgm:pt>
    <dgm:pt modelId="{F35DC48E-468C-43AF-B141-90AE77A7A22E}" type="sibTrans" cxnId="{A2D1A8FF-469B-464E-900F-8C9DFAC13323}">
      <dgm:prSet/>
      <dgm:spPr/>
      <dgm:t>
        <a:bodyPr/>
        <a:lstStyle/>
        <a:p>
          <a:endParaRPr lang="en-US" sz="1200">
            <a:latin typeface="Arial" panose="020B0604020202020204" pitchFamily="34" charset="0"/>
            <a:cs typeface="Arial" panose="020B0604020202020204" pitchFamily="34" charset="0"/>
          </a:endParaRPr>
        </a:p>
      </dgm:t>
    </dgm:pt>
    <dgm:pt modelId="{32599469-A6CA-441F-8E23-214F6F583965}">
      <dgm:prSet custT="1">
        <dgm:style>
          <a:lnRef idx="2">
            <a:schemeClr val="accent1"/>
          </a:lnRef>
          <a:fillRef idx="1">
            <a:schemeClr val="lt1"/>
          </a:fillRef>
          <a:effectRef idx="0">
            <a:schemeClr val="accent1"/>
          </a:effectRef>
          <a:fontRef idx="minor">
            <a:schemeClr val="dk1"/>
          </a:fontRef>
        </dgm:style>
      </dgm:prSet>
      <dgm:spPr/>
      <dgm:t>
        <a:bodyPr/>
        <a:lstStyle/>
        <a:p>
          <a:pPr>
            <a:buFont typeface="Symbol" panose="05050102010706020507" pitchFamily="18" charset="2"/>
            <a:buChar char=""/>
          </a:pPr>
          <a:r>
            <a:rPr lang="en-US" sz="1200">
              <a:latin typeface="Arial" panose="020B0604020202020204" pitchFamily="34" charset="0"/>
              <a:cs typeface="Arial" panose="020B0604020202020204" pitchFamily="34" charset="0"/>
            </a:rPr>
            <a:t>Develop various scenarios based on potential changes to retail and wholesale strategies. For example:</a:t>
          </a:r>
        </a:p>
      </dgm:t>
    </dgm:pt>
    <dgm:pt modelId="{C8B1146F-CD27-4A41-A5D8-E252C33497FF}" type="parTrans" cxnId="{BF2DDC70-DDBA-4192-8A63-CA1EF4CD4051}">
      <dgm:prSet/>
      <dgm:spPr/>
      <dgm:t>
        <a:bodyPr/>
        <a:lstStyle/>
        <a:p>
          <a:endParaRPr lang="en-US" sz="1200">
            <a:latin typeface="Arial" panose="020B0604020202020204" pitchFamily="34" charset="0"/>
            <a:cs typeface="Arial" panose="020B0604020202020204" pitchFamily="34" charset="0"/>
          </a:endParaRPr>
        </a:p>
      </dgm:t>
    </dgm:pt>
    <dgm:pt modelId="{DAF5C4D8-19F0-42F9-AE1A-0B4C4F676E03}" type="sibTrans" cxnId="{BF2DDC70-DDBA-4192-8A63-CA1EF4CD4051}">
      <dgm:prSet/>
      <dgm:spPr/>
      <dgm:t>
        <a:bodyPr/>
        <a:lstStyle/>
        <a:p>
          <a:endParaRPr lang="en-US" sz="1200">
            <a:latin typeface="Arial" panose="020B0604020202020204" pitchFamily="34" charset="0"/>
            <a:cs typeface="Arial" panose="020B0604020202020204" pitchFamily="34" charset="0"/>
          </a:endParaRPr>
        </a:p>
      </dgm:t>
    </dgm:pt>
    <dgm:pt modelId="{D41E0AE7-AB1C-44A7-BC3A-042013F8488D}">
      <dgm:prSet custT="1">
        <dgm:style>
          <a:lnRef idx="2">
            <a:schemeClr val="accent1"/>
          </a:lnRef>
          <a:fillRef idx="1">
            <a:schemeClr val="lt1"/>
          </a:fillRef>
          <a:effectRef idx="0">
            <a:schemeClr val="accent1"/>
          </a:effectRef>
          <a:fontRef idx="minor">
            <a:schemeClr val="dk1"/>
          </a:fontRef>
        </dgm:style>
      </dgm:prSet>
      <dgm:spPr/>
      <dgm:t>
        <a:bodyPr/>
        <a:lstStyle/>
        <a:p>
          <a:pPr>
            <a:buFont typeface="Wingdings" panose="05000000000000000000" pitchFamily="2" charset="2"/>
            <a:buChar char=""/>
          </a:pPr>
          <a:r>
            <a:rPr lang="en-US" sz="1200" b="1">
              <a:latin typeface="Arial" panose="020B0604020202020204" pitchFamily="34" charset="0"/>
              <a:cs typeface="Arial" panose="020B0604020202020204" pitchFamily="34" charset="0"/>
            </a:rPr>
            <a:t>Scenario A</a:t>
          </a:r>
          <a:r>
            <a:rPr lang="en-US" sz="1200">
              <a:latin typeface="Arial" panose="020B0604020202020204" pitchFamily="34" charset="0"/>
              <a:cs typeface="Arial" panose="020B0604020202020204" pitchFamily="34" charset="0"/>
            </a:rPr>
            <a:t>: Increase wholesale marketing efforts to sustain and further capitalize on existing sales volume while optimizing retail activities.</a:t>
          </a:r>
        </a:p>
      </dgm:t>
    </dgm:pt>
    <dgm:pt modelId="{659CC66E-CFDB-4BE8-8675-24FB43F4A475}" type="parTrans" cxnId="{768E0481-7AC2-403C-93A9-A5F6223AEC04}">
      <dgm:prSet/>
      <dgm:spPr/>
      <dgm:t>
        <a:bodyPr/>
        <a:lstStyle/>
        <a:p>
          <a:endParaRPr lang="en-US" sz="1200">
            <a:latin typeface="Arial" panose="020B0604020202020204" pitchFamily="34" charset="0"/>
            <a:cs typeface="Arial" panose="020B0604020202020204" pitchFamily="34" charset="0"/>
          </a:endParaRPr>
        </a:p>
      </dgm:t>
    </dgm:pt>
    <dgm:pt modelId="{30167D93-BECD-4728-9CF2-6C6956D137AB}" type="sibTrans" cxnId="{768E0481-7AC2-403C-93A9-A5F6223AEC04}">
      <dgm:prSet/>
      <dgm:spPr/>
      <dgm:t>
        <a:bodyPr/>
        <a:lstStyle/>
        <a:p>
          <a:endParaRPr lang="en-US" sz="1200">
            <a:latin typeface="Arial" panose="020B0604020202020204" pitchFamily="34" charset="0"/>
            <a:cs typeface="Arial" panose="020B0604020202020204" pitchFamily="34" charset="0"/>
          </a:endParaRPr>
        </a:p>
      </dgm:t>
    </dgm:pt>
    <dgm:pt modelId="{137FBFF7-A794-4AD6-A5A6-01789C3AB47B}">
      <dgm:prSet custT="1">
        <dgm:style>
          <a:lnRef idx="2">
            <a:schemeClr val="accent1"/>
          </a:lnRef>
          <a:fillRef idx="1">
            <a:schemeClr val="lt1"/>
          </a:fillRef>
          <a:effectRef idx="0">
            <a:schemeClr val="accent1"/>
          </a:effectRef>
          <a:fontRef idx="minor">
            <a:schemeClr val="dk1"/>
          </a:fontRef>
        </dgm:style>
      </dgm:prSet>
      <dgm:spPr/>
      <dgm:t>
        <a:bodyPr/>
        <a:lstStyle/>
        <a:p>
          <a:pPr>
            <a:buFont typeface="Wingdings" panose="05000000000000000000" pitchFamily="2" charset="2"/>
            <a:buChar char=""/>
          </a:pPr>
          <a:r>
            <a:rPr lang="en-US" sz="1200" b="1">
              <a:latin typeface="Arial" panose="020B0604020202020204" pitchFamily="34" charset="0"/>
              <a:cs typeface="Arial" panose="020B0604020202020204" pitchFamily="34" charset="0"/>
            </a:rPr>
            <a:t>Scenario B</a:t>
          </a:r>
          <a:r>
            <a:rPr lang="en-US" sz="1200">
              <a:latin typeface="Arial" panose="020B0604020202020204" pitchFamily="34" charset="0"/>
              <a:cs typeface="Arial" panose="020B0604020202020204" pitchFamily="34" charset="0"/>
            </a:rPr>
            <a:t>: Enhance operational efficiencies in wholesale distribution to reduce loss percentages while continuing to strengthen retail sales strategies.</a:t>
          </a:r>
        </a:p>
      </dgm:t>
    </dgm:pt>
    <dgm:pt modelId="{D0E622D0-5436-4956-A4DD-04E5D1E3F7F0}" type="parTrans" cxnId="{14D7763A-9FE5-4B30-9629-124628E36C45}">
      <dgm:prSet/>
      <dgm:spPr/>
      <dgm:t>
        <a:bodyPr/>
        <a:lstStyle/>
        <a:p>
          <a:endParaRPr lang="en-US" sz="1200">
            <a:latin typeface="Arial" panose="020B0604020202020204" pitchFamily="34" charset="0"/>
            <a:cs typeface="Arial" panose="020B0604020202020204" pitchFamily="34" charset="0"/>
          </a:endParaRPr>
        </a:p>
      </dgm:t>
    </dgm:pt>
    <dgm:pt modelId="{9C2F503F-4C4A-410F-B2E6-90A9A9BBD778}" type="sibTrans" cxnId="{14D7763A-9FE5-4B30-9629-124628E36C45}">
      <dgm:prSet/>
      <dgm:spPr/>
      <dgm:t>
        <a:bodyPr/>
        <a:lstStyle/>
        <a:p>
          <a:endParaRPr lang="en-US" sz="1200">
            <a:latin typeface="Arial" panose="020B0604020202020204" pitchFamily="34" charset="0"/>
            <a:cs typeface="Arial" panose="020B0604020202020204" pitchFamily="34" charset="0"/>
          </a:endParaRPr>
        </a:p>
      </dgm:t>
    </dgm:pt>
    <dgm:pt modelId="{7C7BB244-D9FA-4D6F-8340-0AE17943FB05}" type="pres">
      <dgm:prSet presAssocID="{7C762690-3023-41F1-8FA5-A176A47FB3D0}" presName="vert0" presStyleCnt="0">
        <dgm:presLayoutVars>
          <dgm:dir/>
          <dgm:animOne val="branch"/>
          <dgm:animLvl val="lvl"/>
        </dgm:presLayoutVars>
      </dgm:prSet>
      <dgm:spPr/>
    </dgm:pt>
    <dgm:pt modelId="{FA794DAA-77B0-40DB-9738-B96E25324AAE}" type="pres">
      <dgm:prSet presAssocID="{D3AFA8F8-8529-4F4D-BD92-D74DEEE37D22}" presName="thickLine" presStyleLbl="alignNode1" presStyleIdx="0" presStyleCnt="3"/>
      <dgm:spPr/>
    </dgm:pt>
    <dgm:pt modelId="{258DFB6C-BA7D-4127-AB9A-CE77218B7E08}" type="pres">
      <dgm:prSet presAssocID="{D3AFA8F8-8529-4F4D-BD92-D74DEEE37D22}" presName="horz1" presStyleCnt="0"/>
      <dgm:spPr/>
    </dgm:pt>
    <dgm:pt modelId="{116DD72F-7759-4C50-AF8C-D1C44A6C2181}" type="pres">
      <dgm:prSet presAssocID="{D3AFA8F8-8529-4F4D-BD92-D74DEEE37D22}" presName="tx1" presStyleLbl="revTx" presStyleIdx="0" presStyleCnt="13"/>
      <dgm:spPr/>
    </dgm:pt>
    <dgm:pt modelId="{BE0DB896-569E-4274-A537-0A80FF0C0DCE}" type="pres">
      <dgm:prSet presAssocID="{D3AFA8F8-8529-4F4D-BD92-D74DEEE37D22}" presName="vert1" presStyleCnt="0"/>
      <dgm:spPr/>
    </dgm:pt>
    <dgm:pt modelId="{D6AA8193-0E14-4C85-96A1-974ED33B89A8}" type="pres">
      <dgm:prSet presAssocID="{EBCE77D7-E350-4136-A743-F8A93BCE504F}" presName="vertSpace2a" presStyleCnt="0"/>
      <dgm:spPr/>
    </dgm:pt>
    <dgm:pt modelId="{B5A8D8AA-E3C5-4B9F-8E04-6C9DC5C00860}" type="pres">
      <dgm:prSet presAssocID="{EBCE77D7-E350-4136-A743-F8A93BCE504F}" presName="horz2" presStyleCnt="0"/>
      <dgm:spPr/>
    </dgm:pt>
    <dgm:pt modelId="{760CF176-5688-49F4-A838-2E2550438296}" type="pres">
      <dgm:prSet presAssocID="{EBCE77D7-E350-4136-A743-F8A93BCE504F}" presName="horzSpace2" presStyleCnt="0"/>
      <dgm:spPr/>
    </dgm:pt>
    <dgm:pt modelId="{00283607-7AAD-4417-A7E7-02AA0EA5DC1A}" type="pres">
      <dgm:prSet presAssocID="{EBCE77D7-E350-4136-A743-F8A93BCE504F}" presName="tx2" presStyleLbl="revTx" presStyleIdx="1" presStyleCnt="13"/>
      <dgm:spPr/>
    </dgm:pt>
    <dgm:pt modelId="{11671B79-092A-4CC0-B8A0-3E8C5DB8F489}" type="pres">
      <dgm:prSet presAssocID="{EBCE77D7-E350-4136-A743-F8A93BCE504F}" presName="vert2" presStyleCnt="0"/>
      <dgm:spPr/>
    </dgm:pt>
    <dgm:pt modelId="{5E1D164A-83C0-4563-A9E2-874BB458B894}" type="pres">
      <dgm:prSet presAssocID="{EBCE77D7-E350-4136-A743-F8A93BCE504F}" presName="thinLine2b" presStyleLbl="callout" presStyleIdx="0" presStyleCnt="10"/>
      <dgm:spPr/>
    </dgm:pt>
    <dgm:pt modelId="{73A6650B-7ECA-4184-B768-B27B8E453106}" type="pres">
      <dgm:prSet presAssocID="{EBCE77D7-E350-4136-A743-F8A93BCE504F}" presName="vertSpace2b" presStyleCnt="0"/>
      <dgm:spPr/>
    </dgm:pt>
    <dgm:pt modelId="{13CF7E18-0B52-4376-A8E8-954D65EA8F22}" type="pres">
      <dgm:prSet presAssocID="{BDC7BA02-C2B5-4E1F-B69E-96400440AB50}" presName="horz2" presStyleCnt="0"/>
      <dgm:spPr/>
    </dgm:pt>
    <dgm:pt modelId="{C0C3B3B9-D63C-4BEF-A362-F9DE244ED6FE}" type="pres">
      <dgm:prSet presAssocID="{BDC7BA02-C2B5-4E1F-B69E-96400440AB50}" presName="horzSpace2" presStyleCnt="0"/>
      <dgm:spPr/>
    </dgm:pt>
    <dgm:pt modelId="{E50E940A-9712-4C0F-9BDC-55FCD63020A5}" type="pres">
      <dgm:prSet presAssocID="{BDC7BA02-C2B5-4E1F-B69E-96400440AB50}" presName="tx2" presStyleLbl="revTx" presStyleIdx="2" presStyleCnt="13"/>
      <dgm:spPr/>
    </dgm:pt>
    <dgm:pt modelId="{D7D47C33-4FDE-4343-9E90-F94121B26BAD}" type="pres">
      <dgm:prSet presAssocID="{BDC7BA02-C2B5-4E1F-B69E-96400440AB50}" presName="vert2" presStyleCnt="0"/>
      <dgm:spPr/>
    </dgm:pt>
    <dgm:pt modelId="{5C10F772-9D39-4BAA-BEDB-DFCA7A9F67E9}" type="pres">
      <dgm:prSet presAssocID="{BDC7BA02-C2B5-4E1F-B69E-96400440AB50}" presName="thinLine2b" presStyleLbl="callout" presStyleIdx="1" presStyleCnt="10"/>
      <dgm:spPr/>
    </dgm:pt>
    <dgm:pt modelId="{F5E30DBB-B9C6-433B-9BF5-22662213F8DB}" type="pres">
      <dgm:prSet presAssocID="{BDC7BA02-C2B5-4E1F-B69E-96400440AB50}" presName="vertSpace2b" presStyleCnt="0"/>
      <dgm:spPr/>
    </dgm:pt>
    <dgm:pt modelId="{99A8F62C-AFB5-4190-A676-573C53D46297}" type="pres">
      <dgm:prSet presAssocID="{9221AA10-3AE5-4784-A490-5D0297965992}" presName="horz2" presStyleCnt="0"/>
      <dgm:spPr/>
    </dgm:pt>
    <dgm:pt modelId="{5704BE50-38DF-4FA4-952D-170BF4452396}" type="pres">
      <dgm:prSet presAssocID="{9221AA10-3AE5-4784-A490-5D0297965992}" presName="horzSpace2" presStyleCnt="0"/>
      <dgm:spPr/>
    </dgm:pt>
    <dgm:pt modelId="{E4F7CBCE-2AD5-43EB-A401-B06EC33195DA}" type="pres">
      <dgm:prSet presAssocID="{9221AA10-3AE5-4784-A490-5D0297965992}" presName="tx2" presStyleLbl="revTx" presStyleIdx="3" presStyleCnt="13"/>
      <dgm:spPr/>
    </dgm:pt>
    <dgm:pt modelId="{72DCD15B-49AD-4426-9B82-CF35E3D5F611}" type="pres">
      <dgm:prSet presAssocID="{9221AA10-3AE5-4784-A490-5D0297965992}" presName="vert2" presStyleCnt="0"/>
      <dgm:spPr/>
    </dgm:pt>
    <dgm:pt modelId="{06C49F3A-C835-4C38-A9BF-65BA0ABB7958}" type="pres">
      <dgm:prSet presAssocID="{9221AA10-3AE5-4784-A490-5D0297965992}" presName="thinLine2b" presStyleLbl="callout" presStyleIdx="2" presStyleCnt="10"/>
      <dgm:spPr/>
    </dgm:pt>
    <dgm:pt modelId="{4CD96ACD-5BE0-468F-B2E7-3CD1588916E6}" type="pres">
      <dgm:prSet presAssocID="{9221AA10-3AE5-4784-A490-5D0297965992}" presName="vertSpace2b" presStyleCnt="0"/>
      <dgm:spPr/>
    </dgm:pt>
    <dgm:pt modelId="{8FC255CC-F354-46B9-8FFC-100F3614E60D}" type="pres">
      <dgm:prSet presAssocID="{5B6364AC-A89E-4916-AD52-BDB4F014AC71}" presName="thickLine" presStyleLbl="alignNode1" presStyleIdx="1" presStyleCnt="3"/>
      <dgm:spPr/>
    </dgm:pt>
    <dgm:pt modelId="{3CAB4928-3C36-41E7-AA8F-9831573B24D4}" type="pres">
      <dgm:prSet presAssocID="{5B6364AC-A89E-4916-AD52-BDB4F014AC71}" presName="horz1" presStyleCnt="0"/>
      <dgm:spPr/>
    </dgm:pt>
    <dgm:pt modelId="{B20EAE9D-9DA9-4841-85CA-60EBBCC6FF34}" type="pres">
      <dgm:prSet presAssocID="{5B6364AC-A89E-4916-AD52-BDB4F014AC71}" presName="tx1" presStyleLbl="revTx" presStyleIdx="4" presStyleCnt="13"/>
      <dgm:spPr/>
    </dgm:pt>
    <dgm:pt modelId="{E9B95479-380A-4EC6-9C99-CBF8E55C762E}" type="pres">
      <dgm:prSet presAssocID="{5B6364AC-A89E-4916-AD52-BDB4F014AC71}" presName="vert1" presStyleCnt="0"/>
      <dgm:spPr/>
    </dgm:pt>
    <dgm:pt modelId="{C6CED249-5603-4DF1-83CD-6DC1825636E7}" type="pres">
      <dgm:prSet presAssocID="{05A6B6B7-07F3-4E18-AA60-4300EFB07083}" presName="vertSpace2a" presStyleCnt="0"/>
      <dgm:spPr/>
    </dgm:pt>
    <dgm:pt modelId="{5F1E49D7-7034-49CB-859A-4D8BD2A9C9A5}" type="pres">
      <dgm:prSet presAssocID="{05A6B6B7-07F3-4E18-AA60-4300EFB07083}" presName="horz2" presStyleCnt="0"/>
      <dgm:spPr/>
    </dgm:pt>
    <dgm:pt modelId="{73F97079-CF54-4104-8320-7AAC1DE1B27B}" type="pres">
      <dgm:prSet presAssocID="{05A6B6B7-07F3-4E18-AA60-4300EFB07083}" presName="horzSpace2" presStyleCnt="0"/>
      <dgm:spPr/>
    </dgm:pt>
    <dgm:pt modelId="{62DE0723-A092-4FB4-8FE3-0660EB72DBBF}" type="pres">
      <dgm:prSet presAssocID="{05A6B6B7-07F3-4E18-AA60-4300EFB07083}" presName="tx2" presStyleLbl="revTx" presStyleIdx="5" presStyleCnt="13"/>
      <dgm:spPr/>
    </dgm:pt>
    <dgm:pt modelId="{9F8FEDD0-EFEA-439D-8DEF-DE60D6C95C1C}" type="pres">
      <dgm:prSet presAssocID="{05A6B6B7-07F3-4E18-AA60-4300EFB07083}" presName="vert2" presStyleCnt="0"/>
      <dgm:spPr/>
    </dgm:pt>
    <dgm:pt modelId="{6C28AF6E-14F9-4038-AF50-83838AB3C4B4}" type="pres">
      <dgm:prSet presAssocID="{05A6B6B7-07F3-4E18-AA60-4300EFB07083}" presName="thinLine2b" presStyleLbl="callout" presStyleIdx="3" presStyleCnt="10"/>
      <dgm:spPr/>
    </dgm:pt>
    <dgm:pt modelId="{3CC99453-4C2F-43A2-A044-C50A9F4ABB10}" type="pres">
      <dgm:prSet presAssocID="{05A6B6B7-07F3-4E18-AA60-4300EFB07083}" presName="vertSpace2b" presStyleCnt="0"/>
      <dgm:spPr/>
    </dgm:pt>
    <dgm:pt modelId="{0FD6372C-3D0E-4176-AC39-EA7DB46E4CD7}" type="pres">
      <dgm:prSet presAssocID="{68FD023E-9385-4CF5-BF2E-B718AE4D07C6}" presName="horz2" presStyleCnt="0"/>
      <dgm:spPr/>
    </dgm:pt>
    <dgm:pt modelId="{F1456458-EDE8-47D2-A1F4-C3FED2B5862F}" type="pres">
      <dgm:prSet presAssocID="{68FD023E-9385-4CF5-BF2E-B718AE4D07C6}" presName="horzSpace2" presStyleCnt="0"/>
      <dgm:spPr/>
    </dgm:pt>
    <dgm:pt modelId="{1A90F186-73CC-414B-9014-A7141F0D7647}" type="pres">
      <dgm:prSet presAssocID="{68FD023E-9385-4CF5-BF2E-B718AE4D07C6}" presName="tx2" presStyleLbl="revTx" presStyleIdx="6" presStyleCnt="13"/>
      <dgm:spPr/>
    </dgm:pt>
    <dgm:pt modelId="{B3AC3BE6-8D8B-44F0-AD09-EB0934F043AA}" type="pres">
      <dgm:prSet presAssocID="{68FD023E-9385-4CF5-BF2E-B718AE4D07C6}" presName="vert2" presStyleCnt="0"/>
      <dgm:spPr/>
    </dgm:pt>
    <dgm:pt modelId="{6F90F832-0F38-4971-8523-F82A78E11180}" type="pres">
      <dgm:prSet presAssocID="{68FD023E-9385-4CF5-BF2E-B718AE4D07C6}" presName="thinLine2b" presStyleLbl="callout" presStyleIdx="4" presStyleCnt="10"/>
      <dgm:spPr/>
    </dgm:pt>
    <dgm:pt modelId="{E73243EE-7054-4292-8710-9A67636F19C5}" type="pres">
      <dgm:prSet presAssocID="{68FD023E-9385-4CF5-BF2E-B718AE4D07C6}" presName="vertSpace2b" presStyleCnt="0"/>
      <dgm:spPr/>
    </dgm:pt>
    <dgm:pt modelId="{427005AC-B504-466C-B121-E959179B8C8D}" type="pres">
      <dgm:prSet presAssocID="{3EB12929-6B5A-4675-B31D-EA19E461CDB9}" presName="thickLine" presStyleLbl="alignNode1" presStyleIdx="2" presStyleCnt="3"/>
      <dgm:spPr/>
    </dgm:pt>
    <dgm:pt modelId="{3CFC6FE5-174C-4266-8471-DE8F6C1291AD}" type="pres">
      <dgm:prSet presAssocID="{3EB12929-6B5A-4675-B31D-EA19E461CDB9}" presName="horz1" presStyleCnt="0"/>
      <dgm:spPr/>
    </dgm:pt>
    <dgm:pt modelId="{B2A60106-F64D-4D90-9378-B6805A8AAA84}" type="pres">
      <dgm:prSet presAssocID="{3EB12929-6B5A-4675-B31D-EA19E461CDB9}" presName="tx1" presStyleLbl="revTx" presStyleIdx="7" presStyleCnt="13"/>
      <dgm:spPr/>
    </dgm:pt>
    <dgm:pt modelId="{C6DA9D90-064E-4F26-A745-6074EC664B47}" type="pres">
      <dgm:prSet presAssocID="{3EB12929-6B5A-4675-B31D-EA19E461CDB9}" presName="vert1" presStyleCnt="0"/>
      <dgm:spPr/>
    </dgm:pt>
    <dgm:pt modelId="{87DE0D5A-6560-4124-8537-5E5EFE8A30A9}" type="pres">
      <dgm:prSet presAssocID="{86AFDB28-6919-401C-A55D-E9474641BBE3}" presName="vertSpace2a" presStyleCnt="0"/>
      <dgm:spPr/>
    </dgm:pt>
    <dgm:pt modelId="{2D6AF06A-26ED-440E-B9E6-F45EC2E979B9}" type="pres">
      <dgm:prSet presAssocID="{86AFDB28-6919-401C-A55D-E9474641BBE3}" presName="horz2" presStyleCnt="0"/>
      <dgm:spPr/>
    </dgm:pt>
    <dgm:pt modelId="{8BD18E23-5A54-405A-9901-A609A401EDD3}" type="pres">
      <dgm:prSet presAssocID="{86AFDB28-6919-401C-A55D-E9474641BBE3}" presName="horzSpace2" presStyleCnt="0"/>
      <dgm:spPr/>
    </dgm:pt>
    <dgm:pt modelId="{201180A3-55E4-41FB-B617-D1FBB85CD3A9}" type="pres">
      <dgm:prSet presAssocID="{86AFDB28-6919-401C-A55D-E9474641BBE3}" presName="tx2" presStyleLbl="revTx" presStyleIdx="8" presStyleCnt="13"/>
      <dgm:spPr/>
    </dgm:pt>
    <dgm:pt modelId="{2A6DFE7D-6AE6-42BB-B1DF-89ED9EE934E2}" type="pres">
      <dgm:prSet presAssocID="{86AFDB28-6919-401C-A55D-E9474641BBE3}" presName="vert2" presStyleCnt="0"/>
      <dgm:spPr/>
    </dgm:pt>
    <dgm:pt modelId="{9887AD9B-839D-42D5-A3BA-BC4E3D7E97C8}" type="pres">
      <dgm:prSet presAssocID="{86AFDB28-6919-401C-A55D-E9474641BBE3}" presName="thinLine2b" presStyleLbl="callout" presStyleIdx="5" presStyleCnt="10"/>
      <dgm:spPr/>
    </dgm:pt>
    <dgm:pt modelId="{04412BC7-D748-47A8-9636-7A0DC24DDFB5}" type="pres">
      <dgm:prSet presAssocID="{86AFDB28-6919-401C-A55D-E9474641BBE3}" presName="vertSpace2b" presStyleCnt="0"/>
      <dgm:spPr/>
    </dgm:pt>
    <dgm:pt modelId="{D84B7FD3-0644-48F5-8B02-68BF1B97C873}" type="pres">
      <dgm:prSet presAssocID="{365D5205-A416-4CBA-B5A4-79EF2E1DD5C1}" presName="horz2" presStyleCnt="0"/>
      <dgm:spPr/>
    </dgm:pt>
    <dgm:pt modelId="{209CFC67-0534-4401-B8A6-C473490A1B0F}" type="pres">
      <dgm:prSet presAssocID="{365D5205-A416-4CBA-B5A4-79EF2E1DD5C1}" presName="horzSpace2" presStyleCnt="0"/>
      <dgm:spPr/>
    </dgm:pt>
    <dgm:pt modelId="{FB0C42BB-48BE-4D64-B332-195BFD45EFCD}" type="pres">
      <dgm:prSet presAssocID="{365D5205-A416-4CBA-B5A4-79EF2E1DD5C1}" presName="tx2" presStyleLbl="revTx" presStyleIdx="9" presStyleCnt="13"/>
      <dgm:spPr/>
    </dgm:pt>
    <dgm:pt modelId="{DB5F24FA-8C69-4E26-BA8F-14759CA5B27D}" type="pres">
      <dgm:prSet presAssocID="{365D5205-A416-4CBA-B5A4-79EF2E1DD5C1}" presName="vert2" presStyleCnt="0"/>
      <dgm:spPr/>
    </dgm:pt>
    <dgm:pt modelId="{5CEA24F9-DB79-4EC7-8627-8EF9FBCB92B7}" type="pres">
      <dgm:prSet presAssocID="{365D5205-A416-4CBA-B5A4-79EF2E1DD5C1}" presName="thinLine2b" presStyleLbl="callout" presStyleIdx="6" presStyleCnt="10"/>
      <dgm:spPr/>
    </dgm:pt>
    <dgm:pt modelId="{CA9263FC-97A6-4BE6-BF8A-E69D2655D76B}" type="pres">
      <dgm:prSet presAssocID="{365D5205-A416-4CBA-B5A4-79EF2E1DD5C1}" presName="vertSpace2b" presStyleCnt="0"/>
      <dgm:spPr/>
    </dgm:pt>
    <dgm:pt modelId="{1D38C5B7-2148-4E1D-BE97-E26D27A3E99C}" type="pres">
      <dgm:prSet presAssocID="{32599469-A6CA-441F-8E23-214F6F583965}" presName="horz2" presStyleCnt="0"/>
      <dgm:spPr/>
    </dgm:pt>
    <dgm:pt modelId="{AA582B66-E9A2-424E-BE01-8AC6249ABF4F}" type="pres">
      <dgm:prSet presAssocID="{32599469-A6CA-441F-8E23-214F6F583965}" presName="horzSpace2" presStyleCnt="0"/>
      <dgm:spPr/>
    </dgm:pt>
    <dgm:pt modelId="{4CE6CD06-2F65-4AA2-ACE9-85545EB4D79E}" type="pres">
      <dgm:prSet presAssocID="{32599469-A6CA-441F-8E23-214F6F583965}" presName="tx2" presStyleLbl="revTx" presStyleIdx="10" presStyleCnt="13"/>
      <dgm:spPr/>
    </dgm:pt>
    <dgm:pt modelId="{BB460AAE-9F87-4C27-A4FD-88AB06BB24A8}" type="pres">
      <dgm:prSet presAssocID="{32599469-A6CA-441F-8E23-214F6F583965}" presName="vert2" presStyleCnt="0"/>
      <dgm:spPr/>
    </dgm:pt>
    <dgm:pt modelId="{7B65BEDA-4214-472B-8056-DDF82E996C14}" type="pres">
      <dgm:prSet presAssocID="{32599469-A6CA-441F-8E23-214F6F583965}" presName="thinLine2b" presStyleLbl="callout" presStyleIdx="7" presStyleCnt="10"/>
      <dgm:spPr/>
    </dgm:pt>
    <dgm:pt modelId="{5684A577-1953-41D4-A26D-CDFDD6790ACD}" type="pres">
      <dgm:prSet presAssocID="{32599469-A6CA-441F-8E23-214F6F583965}" presName="vertSpace2b" presStyleCnt="0"/>
      <dgm:spPr/>
    </dgm:pt>
    <dgm:pt modelId="{4C80DF7E-0ED7-4245-B08F-F09D2FD9C41F}" type="pres">
      <dgm:prSet presAssocID="{D41E0AE7-AB1C-44A7-BC3A-042013F8488D}" presName="horz2" presStyleCnt="0"/>
      <dgm:spPr/>
    </dgm:pt>
    <dgm:pt modelId="{17E0C379-9B67-48E8-9C4D-E5CC2996F66D}" type="pres">
      <dgm:prSet presAssocID="{D41E0AE7-AB1C-44A7-BC3A-042013F8488D}" presName="horzSpace2" presStyleCnt="0"/>
      <dgm:spPr/>
    </dgm:pt>
    <dgm:pt modelId="{C8A302E3-B4BF-4829-B380-2992CDD653E9}" type="pres">
      <dgm:prSet presAssocID="{D41E0AE7-AB1C-44A7-BC3A-042013F8488D}" presName="tx2" presStyleLbl="revTx" presStyleIdx="11" presStyleCnt="13"/>
      <dgm:spPr/>
    </dgm:pt>
    <dgm:pt modelId="{4CEBBBF8-8BFA-4B2A-8E61-60D7333983D6}" type="pres">
      <dgm:prSet presAssocID="{D41E0AE7-AB1C-44A7-BC3A-042013F8488D}" presName="vert2" presStyleCnt="0"/>
      <dgm:spPr/>
    </dgm:pt>
    <dgm:pt modelId="{5BE79067-D82F-41C7-97A6-084097D85FAD}" type="pres">
      <dgm:prSet presAssocID="{D41E0AE7-AB1C-44A7-BC3A-042013F8488D}" presName="thinLine2b" presStyleLbl="callout" presStyleIdx="8" presStyleCnt="10"/>
      <dgm:spPr/>
    </dgm:pt>
    <dgm:pt modelId="{426B7744-0EE0-42A3-BD5D-0D17E07699E8}" type="pres">
      <dgm:prSet presAssocID="{D41E0AE7-AB1C-44A7-BC3A-042013F8488D}" presName="vertSpace2b" presStyleCnt="0"/>
      <dgm:spPr/>
    </dgm:pt>
    <dgm:pt modelId="{7C799111-187C-47F9-BB49-D6400FE7BAE8}" type="pres">
      <dgm:prSet presAssocID="{137FBFF7-A794-4AD6-A5A6-01789C3AB47B}" presName="horz2" presStyleCnt="0"/>
      <dgm:spPr/>
    </dgm:pt>
    <dgm:pt modelId="{4B45200D-D0A7-481F-8B8D-018FB8BC2BCB}" type="pres">
      <dgm:prSet presAssocID="{137FBFF7-A794-4AD6-A5A6-01789C3AB47B}" presName="horzSpace2" presStyleCnt="0"/>
      <dgm:spPr/>
    </dgm:pt>
    <dgm:pt modelId="{A53B477A-D45F-4B46-B153-A1B990CF57E7}" type="pres">
      <dgm:prSet presAssocID="{137FBFF7-A794-4AD6-A5A6-01789C3AB47B}" presName="tx2" presStyleLbl="revTx" presStyleIdx="12" presStyleCnt="13"/>
      <dgm:spPr/>
    </dgm:pt>
    <dgm:pt modelId="{6B2BA11E-BF13-4CAA-8C24-A6972EA7218C}" type="pres">
      <dgm:prSet presAssocID="{137FBFF7-A794-4AD6-A5A6-01789C3AB47B}" presName="vert2" presStyleCnt="0"/>
      <dgm:spPr/>
    </dgm:pt>
    <dgm:pt modelId="{894FAADD-6DD1-4A64-B029-5ABFF199C372}" type="pres">
      <dgm:prSet presAssocID="{137FBFF7-A794-4AD6-A5A6-01789C3AB47B}" presName="thinLine2b" presStyleLbl="callout" presStyleIdx="9" presStyleCnt="10"/>
      <dgm:spPr/>
    </dgm:pt>
    <dgm:pt modelId="{3F9D8FA7-0797-4971-AF22-D26AC9904402}" type="pres">
      <dgm:prSet presAssocID="{137FBFF7-A794-4AD6-A5A6-01789C3AB47B}" presName="vertSpace2b" presStyleCnt="0"/>
      <dgm:spPr/>
    </dgm:pt>
  </dgm:ptLst>
  <dgm:cxnLst>
    <dgm:cxn modelId="{D7E8F214-9D96-42BC-AFEC-7D1E56A30E7E}" type="presOf" srcId="{32599469-A6CA-441F-8E23-214F6F583965}" destId="{4CE6CD06-2F65-4AA2-ACE9-85545EB4D79E}" srcOrd="0" destOrd="0" presId="urn:microsoft.com/office/officeart/2008/layout/LinedList"/>
    <dgm:cxn modelId="{5F39061C-8D8B-4BAA-8130-8D72DAF04DAE}" type="presOf" srcId="{3EB12929-6B5A-4675-B31D-EA19E461CDB9}" destId="{B2A60106-F64D-4D90-9378-B6805A8AAA84}" srcOrd="0" destOrd="0" presId="urn:microsoft.com/office/officeart/2008/layout/LinedList"/>
    <dgm:cxn modelId="{8B18FF23-F045-4EC3-B40A-903E7BBD9259}" srcId="{7C762690-3023-41F1-8FA5-A176A47FB3D0}" destId="{5B6364AC-A89E-4916-AD52-BDB4F014AC71}" srcOrd="1" destOrd="0" parTransId="{584E236D-EB36-4A2C-B2F4-FEB9F5768398}" sibTransId="{DA8C39F5-47FA-4BD9-BC2A-D4B7C7EA8A1F}"/>
    <dgm:cxn modelId="{A0638E26-599B-434F-90A0-E4BB5AF565C9}" srcId="{7C762690-3023-41F1-8FA5-A176A47FB3D0}" destId="{3EB12929-6B5A-4675-B31D-EA19E461CDB9}" srcOrd="2" destOrd="0" parTransId="{5DEDCFDC-06C5-4732-A0D4-8219F4E70775}" sibTransId="{9BB76077-4798-495C-8336-EF15A33782EA}"/>
    <dgm:cxn modelId="{82561F2A-27FD-4775-B0B2-C948DC432D96}" srcId="{D3AFA8F8-8529-4F4D-BD92-D74DEEE37D22}" destId="{EBCE77D7-E350-4136-A743-F8A93BCE504F}" srcOrd="0" destOrd="0" parTransId="{7BAE5751-3E6D-42ED-A757-D6AB4637B299}" sibTransId="{478D790E-E51B-4633-B9C0-E38CBC2C938C}"/>
    <dgm:cxn modelId="{B5F12E32-B169-43AE-91B5-01E2DA27A580}" type="presOf" srcId="{D41E0AE7-AB1C-44A7-BC3A-042013F8488D}" destId="{C8A302E3-B4BF-4829-B380-2992CDD653E9}" srcOrd="0" destOrd="0" presId="urn:microsoft.com/office/officeart/2008/layout/LinedList"/>
    <dgm:cxn modelId="{207BE932-2F53-4DC9-A427-C1233EA382EF}" srcId="{3EB12929-6B5A-4675-B31D-EA19E461CDB9}" destId="{86AFDB28-6919-401C-A55D-E9474641BBE3}" srcOrd="0" destOrd="0" parTransId="{2532BB83-5A41-4B08-8593-F8BF42BA2BA5}" sibTransId="{123F3990-D931-450C-9EA1-CC6404CADEF0}"/>
    <dgm:cxn modelId="{14D7763A-9FE5-4B30-9629-124628E36C45}" srcId="{3EB12929-6B5A-4675-B31D-EA19E461CDB9}" destId="{137FBFF7-A794-4AD6-A5A6-01789C3AB47B}" srcOrd="4" destOrd="0" parTransId="{D0E622D0-5436-4956-A4DD-04E5D1E3F7F0}" sibTransId="{9C2F503F-4C4A-410F-B2E6-90A9A9BBD778}"/>
    <dgm:cxn modelId="{AC07F05D-0766-44B4-AD71-1C9801EAEF13}" type="presOf" srcId="{BDC7BA02-C2B5-4E1F-B69E-96400440AB50}" destId="{E50E940A-9712-4C0F-9BDC-55FCD63020A5}" srcOrd="0" destOrd="0" presId="urn:microsoft.com/office/officeart/2008/layout/LinedList"/>
    <dgm:cxn modelId="{C2DE2341-B71B-421E-8184-703807B0ABC5}" type="presOf" srcId="{365D5205-A416-4CBA-B5A4-79EF2E1DD5C1}" destId="{FB0C42BB-48BE-4D64-B332-195BFD45EFCD}" srcOrd="0" destOrd="0" presId="urn:microsoft.com/office/officeart/2008/layout/LinedList"/>
    <dgm:cxn modelId="{B3181D47-4B0D-40E9-ADD8-0C00D966920C}" srcId="{D3AFA8F8-8529-4F4D-BD92-D74DEEE37D22}" destId="{9221AA10-3AE5-4784-A490-5D0297965992}" srcOrd="2" destOrd="0" parTransId="{07B5E782-67B1-4049-81F1-3F708E5C43F7}" sibTransId="{4741B6ED-462F-4263-9D05-32256C4C1DA9}"/>
    <dgm:cxn modelId="{EE39A56A-4495-4A4F-A332-CD75B4E85A6F}" type="presOf" srcId="{EBCE77D7-E350-4136-A743-F8A93BCE504F}" destId="{00283607-7AAD-4417-A7E7-02AA0EA5DC1A}" srcOrd="0" destOrd="0" presId="urn:microsoft.com/office/officeart/2008/layout/LinedList"/>
    <dgm:cxn modelId="{9429296D-46E4-4EE5-96FB-AAD7FE07B0A5}" type="presOf" srcId="{7C762690-3023-41F1-8FA5-A176A47FB3D0}" destId="{7C7BB244-D9FA-4D6F-8340-0AE17943FB05}" srcOrd="0" destOrd="0" presId="urn:microsoft.com/office/officeart/2008/layout/LinedList"/>
    <dgm:cxn modelId="{3A4F084E-E7E8-44A2-9821-9FDED3132A7E}" type="presOf" srcId="{5B6364AC-A89E-4916-AD52-BDB4F014AC71}" destId="{B20EAE9D-9DA9-4841-85CA-60EBBCC6FF34}" srcOrd="0" destOrd="0" presId="urn:microsoft.com/office/officeart/2008/layout/LinedList"/>
    <dgm:cxn modelId="{BF2DDC70-DDBA-4192-8A63-CA1EF4CD4051}" srcId="{3EB12929-6B5A-4675-B31D-EA19E461CDB9}" destId="{32599469-A6CA-441F-8E23-214F6F583965}" srcOrd="2" destOrd="0" parTransId="{C8B1146F-CD27-4A41-A5D8-E252C33497FF}" sibTransId="{DAF5C4D8-19F0-42F9-AE1A-0B4C4F676E03}"/>
    <dgm:cxn modelId="{A4BFFC51-BD24-4A93-9177-9CF4F8FC466C}" type="presOf" srcId="{86AFDB28-6919-401C-A55D-E9474641BBE3}" destId="{201180A3-55E4-41FB-B617-D1FBB85CD3A9}" srcOrd="0" destOrd="0" presId="urn:microsoft.com/office/officeart/2008/layout/LinedList"/>
    <dgm:cxn modelId="{4016207F-994F-4D1B-8AF1-33B46981FA46}" srcId="{7C762690-3023-41F1-8FA5-A176A47FB3D0}" destId="{D3AFA8F8-8529-4F4D-BD92-D74DEEE37D22}" srcOrd="0" destOrd="0" parTransId="{DF5F3C18-3F84-4934-90C5-60325F94B7D8}" sibTransId="{6E7823F3-6B3E-46B6-9739-CB275E196DE9}"/>
    <dgm:cxn modelId="{768E0481-7AC2-403C-93A9-A5F6223AEC04}" srcId="{3EB12929-6B5A-4675-B31D-EA19E461CDB9}" destId="{D41E0AE7-AB1C-44A7-BC3A-042013F8488D}" srcOrd="3" destOrd="0" parTransId="{659CC66E-CFDB-4BE8-8675-24FB43F4A475}" sibTransId="{30167D93-BECD-4728-9CF2-6C6956D137AB}"/>
    <dgm:cxn modelId="{57D0A289-CDDF-4883-AA6A-8A9C4C99D11C}" srcId="{5B6364AC-A89E-4916-AD52-BDB4F014AC71}" destId="{05A6B6B7-07F3-4E18-AA60-4300EFB07083}" srcOrd="0" destOrd="0" parTransId="{A80A21C7-2B0F-4AF3-B385-8706D0843E02}" sibTransId="{E3F2E2D2-EF2B-41C6-97E0-ADB784CC64F1}"/>
    <dgm:cxn modelId="{178111A6-8E9F-4139-9F2B-1993344693DF}" type="presOf" srcId="{05A6B6B7-07F3-4E18-AA60-4300EFB07083}" destId="{62DE0723-A092-4FB4-8FE3-0660EB72DBBF}" srcOrd="0" destOrd="0" presId="urn:microsoft.com/office/officeart/2008/layout/LinedList"/>
    <dgm:cxn modelId="{8A4157C1-CDE3-4038-98FA-97138F5AFBED}" type="presOf" srcId="{137FBFF7-A794-4AD6-A5A6-01789C3AB47B}" destId="{A53B477A-D45F-4B46-B153-A1B990CF57E7}" srcOrd="0" destOrd="0" presId="urn:microsoft.com/office/officeart/2008/layout/LinedList"/>
    <dgm:cxn modelId="{FF1348CA-E7A2-4EDA-9E5D-5CD177ADF944}" srcId="{D3AFA8F8-8529-4F4D-BD92-D74DEEE37D22}" destId="{BDC7BA02-C2B5-4E1F-B69E-96400440AB50}" srcOrd="1" destOrd="0" parTransId="{40D28E04-075B-439C-B2A8-B980694C9CFD}" sibTransId="{B66458C1-B9C5-4227-94DF-518F98951C49}"/>
    <dgm:cxn modelId="{736B6CD3-EB64-4531-94ED-AED223DBCD54}" type="presOf" srcId="{D3AFA8F8-8529-4F4D-BD92-D74DEEE37D22}" destId="{116DD72F-7759-4C50-AF8C-D1C44A6C2181}" srcOrd="0" destOrd="0" presId="urn:microsoft.com/office/officeart/2008/layout/LinedList"/>
    <dgm:cxn modelId="{2DFA81D3-208C-4A6A-AC18-11606D67604A}" type="presOf" srcId="{9221AA10-3AE5-4784-A490-5D0297965992}" destId="{E4F7CBCE-2AD5-43EB-A401-B06EC33195DA}" srcOrd="0" destOrd="0" presId="urn:microsoft.com/office/officeart/2008/layout/LinedList"/>
    <dgm:cxn modelId="{BC0646E7-8DA4-41F3-9A36-ABF206AEF64D}" srcId="{5B6364AC-A89E-4916-AD52-BDB4F014AC71}" destId="{68FD023E-9385-4CF5-BF2E-B718AE4D07C6}" srcOrd="1" destOrd="0" parTransId="{9DD86B89-FFA1-4310-90EE-842742E3EE75}" sibTransId="{7CB5B493-BD4F-400A-B4BA-015EA4F11E13}"/>
    <dgm:cxn modelId="{23DCEEF4-DA2C-40E0-9BE4-1A9E46C4038C}" type="presOf" srcId="{68FD023E-9385-4CF5-BF2E-B718AE4D07C6}" destId="{1A90F186-73CC-414B-9014-A7141F0D7647}" srcOrd="0" destOrd="0" presId="urn:microsoft.com/office/officeart/2008/layout/LinedList"/>
    <dgm:cxn modelId="{A2D1A8FF-469B-464E-900F-8C9DFAC13323}" srcId="{3EB12929-6B5A-4675-B31D-EA19E461CDB9}" destId="{365D5205-A416-4CBA-B5A4-79EF2E1DD5C1}" srcOrd="1" destOrd="0" parTransId="{5CCF7DA9-C84B-4110-8E6D-3F8A107A8F33}" sibTransId="{F35DC48E-468C-43AF-B141-90AE77A7A22E}"/>
    <dgm:cxn modelId="{FA0D18FC-AB2E-4224-85FF-B61ABEBD6788}" type="presParOf" srcId="{7C7BB244-D9FA-4D6F-8340-0AE17943FB05}" destId="{FA794DAA-77B0-40DB-9738-B96E25324AAE}" srcOrd="0" destOrd="0" presId="urn:microsoft.com/office/officeart/2008/layout/LinedList"/>
    <dgm:cxn modelId="{E0A3B906-F147-4723-AADB-D4DC017D88D5}" type="presParOf" srcId="{7C7BB244-D9FA-4D6F-8340-0AE17943FB05}" destId="{258DFB6C-BA7D-4127-AB9A-CE77218B7E08}" srcOrd="1" destOrd="0" presId="urn:microsoft.com/office/officeart/2008/layout/LinedList"/>
    <dgm:cxn modelId="{D9BADAF3-AACA-49C8-B842-C77CF6FC069A}" type="presParOf" srcId="{258DFB6C-BA7D-4127-AB9A-CE77218B7E08}" destId="{116DD72F-7759-4C50-AF8C-D1C44A6C2181}" srcOrd="0" destOrd="0" presId="urn:microsoft.com/office/officeart/2008/layout/LinedList"/>
    <dgm:cxn modelId="{BB267C6D-CFB0-484F-B29E-E58410BF8DAD}" type="presParOf" srcId="{258DFB6C-BA7D-4127-AB9A-CE77218B7E08}" destId="{BE0DB896-569E-4274-A537-0A80FF0C0DCE}" srcOrd="1" destOrd="0" presId="urn:microsoft.com/office/officeart/2008/layout/LinedList"/>
    <dgm:cxn modelId="{B48696E2-5BF6-4352-9550-ADC2DF5ECFB9}" type="presParOf" srcId="{BE0DB896-569E-4274-A537-0A80FF0C0DCE}" destId="{D6AA8193-0E14-4C85-96A1-974ED33B89A8}" srcOrd="0" destOrd="0" presId="urn:microsoft.com/office/officeart/2008/layout/LinedList"/>
    <dgm:cxn modelId="{871CCAAB-B42B-414C-8705-141F4E12AA8F}" type="presParOf" srcId="{BE0DB896-569E-4274-A537-0A80FF0C0DCE}" destId="{B5A8D8AA-E3C5-4B9F-8E04-6C9DC5C00860}" srcOrd="1" destOrd="0" presId="urn:microsoft.com/office/officeart/2008/layout/LinedList"/>
    <dgm:cxn modelId="{11EFB68D-11A9-4586-A549-1CC4C92971AC}" type="presParOf" srcId="{B5A8D8AA-E3C5-4B9F-8E04-6C9DC5C00860}" destId="{760CF176-5688-49F4-A838-2E2550438296}" srcOrd="0" destOrd="0" presId="urn:microsoft.com/office/officeart/2008/layout/LinedList"/>
    <dgm:cxn modelId="{5C531592-DBCB-4612-9E9A-7BC495AEA2E7}" type="presParOf" srcId="{B5A8D8AA-E3C5-4B9F-8E04-6C9DC5C00860}" destId="{00283607-7AAD-4417-A7E7-02AA0EA5DC1A}" srcOrd="1" destOrd="0" presId="urn:microsoft.com/office/officeart/2008/layout/LinedList"/>
    <dgm:cxn modelId="{7EE67BFE-46AC-4EE5-8575-A045995E5654}" type="presParOf" srcId="{B5A8D8AA-E3C5-4B9F-8E04-6C9DC5C00860}" destId="{11671B79-092A-4CC0-B8A0-3E8C5DB8F489}" srcOrd="2" destOrd="0" presId="urn:microsoft.com/office/officeart/2008/layout/LinedList"/>
    <dgm:cxn modelId="{2B006005-5D44-4EBA-B9A8-52FEBDA8BF70}" type="presParOf" srcId="{BE0DB896-569E-4274-A537-0A80FF0C0DCE}" destId="{5E1D164A-83C0-4563-A9E2-874BB458B894}" srcOrd="2" destOrd="0" presId="urn:microsoft.com/office/officeart/2008/layout/LinedList"/>
    <dgm:cxn modelId="{9EE35240-59E7-4659-B7DF-58712F919F56}" type="presParOf" srcId="{BE0DB896-569E-4274-A537-0A80FF0C0DCE}" destId="{73A6650B-7ECA-4184-B768-B27B8E453106}" srcOrd="3" destOrd="0" presId="urn:microsoft.com/office/officeart/2008/layout/LinedList"/>
    <dgm:cxn modelId="{2B3D661B-A7C2-468C-AB97-8D9046E91CD8}" type="presParOf" srcId="{BE0DB896-569E-4274-A537-0A80FF0C0DCE}" destId="{13CF7E18-0B52-4376-A8E8-954D65EA8F22}" srcOrd="4" destOrd="0" presId="urn:microsoft.com/office/officeart/2008/layout/LinedList"/>
    <dgm:cxn modelId="{187424BE-58CC-4DF6-9A2E-19EA5D6D7507}" type="presParOf" srcId="{13CF7E18-0B52-4376-A8E8-954D65EA8F22}" destId="{C0C3B3B9-D63C-4BEF-A362-F9DE244ED6FE}" srcOrd="0" destOrd="0" presId="urn:microsoft.com/office/officeart/2008/layout/LinedList"/>
    <dgm:cxn modelId="{7D0D9596-DBD4-4895-9FB4-384999A4AF4D}" type="presParOf" srcId="{13CF7E18-0B52-4376-A8E8-954D65EA8F22}" destId="{E50E940A-9712-4C0F-9BDC-55FCD63020A5}" srcOrd="1" destOrd="0" presId="urn:microsoft.com/office/officeart/2008/layout/LinedList"/>
    <dgm:cxn modelId="{784C7360-E7DE-43FC-A422-18EA16E142F2}" type="presParOf" srcId="{13CF7E18-0B52-4376-A8E8-954D65EA8F22}" destId="{D7D47C33-4FDE-4343-9E90-F94121B26BAD}" srcOrd="2" destOrd="0" presId="urn:microsoft.com/office/officeart/2008/layout/LinedList"/>
    <dgm:cxn modelId="{FA5917F8-3671-400C-8B45-3BE288568384}" type="presParOf" srcId="{BE0DB896-569E-4274-A537-0A80FF0C0DCE}" destId="{5C10F772-9D39-4BAA-BEDB-DFCA7A9F67E9}" srcOrd="5" destOrd="0" presId="urn:microsoft.com/office/officeart/2008/layout/LinedList"/>
    <dgm:cxn modelId="{A4B9F629-0D95-4CEB-9C1C-9CADE355536A}" type="presParOf" srcId="{BE0DB896-569E-4274-A537-0A80FF0C0DCE}" destId="{F5E30DBB-B9C6-433B-9BF5-22662213F8DB}" srcOrd="6" destOrd="0" presId="urn:microsoft.com/office/officeart/2008/layout/LinedList"/>
    <dgm:cxn modelId="{D0AE7559-1210-4630-BD06-488FBB0482AF}" type="presParOf" srcId="{BE0DB896-569E-4274-A537-0A80FF0C0DCE}" destId="{99A8F62C-AFB5-4190-A676-573C53D46297}" srcOrd="7" destOrd="0" presId="urn:microsoft.com/office/officeart/2008/layout/LinedList"/>
    <dgm:cxn modelId="{A715B247-A94E-48F7-82A8-B2F63F02CB31}" type="presParOf" srcId="{99A8F62C-AFB5-4190-A676-573C53D46297}" destId="{5704BE50-38DF-4FA4-952D-170BF4452396}" srcOrd="0" destOrd="0" presId="urn:microsoft.com/office/officeart/2008/layout/LinedList"/>
    <dgm:cxn modelId="{53D058D7-2113-4E45-A850-DACFAC2BDC35}" type="presParOf" srcId="{99A8F62C-AFB5-4190-A676-573C53D46297}" destId="{E4F7CBCE-2AD5-43EB-A401-B06EC33195DA}" srcOrd="1" destOrd="0" presId="urn:microsoft.com/office/officeart/2008/layout/LinedList"/>
    <dgm:cxn modelId="{D02D88D9-5239-469E-914D-BE559098D2FD}" type="presParOf" srcId="{99A8F62C-AFB5-4190-A676-573C53D46297}" destId="{72DCD15B-49AD-4426-9B82-CF35E3D5F611}" srcOrd="2" destOrd="0" presId="urn:microsoft.com/office/officeart/2008/layout/LinedList"/>
    <dgm:cxn modelId="{6BBCBA94-30BB-4F68-9AD8-218113203416}" type="presParOf" srcId="{BE0DB896-569E-4274-A537-0A80FF0C0DCE}" destId="{06C49F3A-C835-4C38-A9BF-65BA0ABB7958}" srcOrd="8" destOrd="0" presId="urn:microsoft.com/office/officeart/2008/layout/LinedList"/>
    <dgm:cxn modelId="{91288218-66A8-4CCF-9655-C14EB16014F2}" type="presParOf" srcId="{BE0DB896-569E-4274-A537-0A80FF0C0DCE}" destId="{4CD96ACD-5BE0-468F-B2E7-3CD1588916E6}" srcOrd="9" destOrd="0" presId="urn:microsoft.com/office/officeart/2008/layout/LinedList"/>
    <dgm:cxn modelId="{8BABBA97-97F0-4568-A2AB-BBFA545A3EA0}" type="presParOf" srcId="{7C7BB244-D9FA-4D6F-8340-0AE17943FB05}" destId="{8FC255CC-F354-46B9-8FFC-100F3614E60D}" srcOrd="2" destOrd="0" presId="urn:microsoft.com/office/officeart/2008/layout/LinedList"/>
    <dgm:cxn modelId="{9D9841A6-5B79-4268-AF12-C31BF0FE406C}" type="presParOf" srcId="{7C7BB244-D9FA-4D6F-8340-0AE17943FB05}" destId="{3CAB4928-3C36-41E7-AA8F-9831573B24D4}" srcOrd="3" destOrd="0" presId="urn:microsoft.com/office/officeart/2008/layout/LinedList"/>
    <dgm:cxn modelId="{B4EE954D-F156-4973-872D-C18586D4583C}" type="presParOf" srcId="{3CAB4928-3C36-41E7-AA8F-9831573B24D4}" destId="{B20EAE9D-9DA9-4841-85CA-60EBBCC6FF34}" srcOrd="0" destOrd="0" presId="urn:microsoft.com/office/officeart/2008/layout/LinedList"/>
    <dgm:cxn modelId="{0689FCA6-59CB-4226-A0D1-D27B0928F9CC}" type="presParOf" srcId="{3CAB4928-3C36-41E7-AA8F-9831573B24D4}" destId="{E9B95479-380A-4EC6-9C99-CBF8E55C762E}" srcOrd="1" destOrd="0" presId="urn:microsoft.com/office/officeart/2008/layout/LinedList"/>
    <dgm:cxn modelId="{94B21F5B-A841-4563-816F-1936F80F793F}" type="presParOf" srcId="{E9B95479-380A-4EC6-9C99-CBF8E55C762E}" destId="{C6CED249-5603-4DF1-83CD-6DC1825636E7}" srcOrd="0" destOrd="0" presId="urn:microsoft.com/office/officeart/2008/layout/LinedList"/>
    <dgm:cxn modelId="{56F88D36-54B4-4E7D-8E46-23EF1120E248}" type="presParOf" srcId="{E9B95479-380A-4EC6-9C99-CBF8E55C762E}" destId="{5F1E49D7-7034-49CB-859A-4D8BD2A9C9A5}" srcOrd="1" destOrd="0" presId="urn:microsoft.com/office/officeart/2008/layout/LinedList"/>
    <dgm:cxn modelId="{3C555EEA-693B-4747-9491-5BD4CA23DD4C}" type="presParOf" srcId="{5F1E49D7-7034-49CB-859A-4D8BD2A9C9A5}" destId="{73F97079-CF54-4104-8320-7AAC1DE1B27B}" srcOrd="0" destOrd="0" presId="urn:microsoft.com/office/officeart/2008/layout/LinedList"/>
    <dgm:cxn modelId="{3E61B830-C182-4E3A-9220-362D07CF57FA}" type="presParOf" srcId="{5F1E49D7-7034-49CB-859A-4D8BD2A9C9A5}" destId="{62DE0723-A092-4FB4-8FE3-0660EB72DBBF}" srcOrd="1" destOrd="0" presId="urn:microsoft.com/office/officeart/2008/layout/LinedList"/>
    <dgm:cxn modelId="{59255D84-D23C-488F-9BA9-53B8975EFD1A}" type="presParOf" srcId="{5F1E49D7-7034-49CB-859A-4D8BD2A9C9A5}" destId="{9F8FEDD0-EFEA-439D-8DEF-DE60D6C95C1C}" srcOrd="2" destOrd="0" presId="urn:microsoft.com/office/officeart/2008/layout/LinedList"/>
    <dgm:cxn modelId="{5D3AD548-AA26-4693-AABC-4188D7DC1475}" type="presParOf" srcId="{E9B95479-380A-4EC6-9C99-CBF8E55C762E}" destId="{6C28AF6E-14F9-4038-AF50-83838AB3C4B4}" srcOrd="2" destOrd="0" presId="urn:microsoft.com/office/officeart/2008/layout/LinedList"/>
    <dgm:cxn modelId="{CC67DE79-B46C-40DB-815C-7C79E0941895}" type="presParOf" srcId="{E9B95479-380A-4EC6-9C99-CBF8E55C762E}" destId="{3CC99453-4C2F-43A2-A044-C50A9F4ABB10}" srcOrd="3" destOrd="0" presId="urn:microsoft.com/office/officeart/2008/layout/LinedList"/>
    <dgm:cxn modelId="{AFB9109C-4466-4DF0-8A75-10CEAEEFF724}" type="presParOf" srcId="{E9B95479-380A-4EC6-9C99-CBF8E55C762E}" destId="{0FD6372C-3D0E-4176-AC39-EA7DB46E4CD7}" srcOrd="4" destOrd="0" presId="urn:microsoft.com/office/officeart/2008/layout/LinedList"/>
    <dgm:cxn modelId="{B9682204-BA98-48F8-A4C7-0FF5AA9DF571}" type="presParOf" srcId="{0FD6372C-3D0E-4176-AC39-EA7DB46E4CD7}" destId="{F1456458-EDE8-47D2-A1F4-C3FED2B5862F}" srcOrd="0" destOrd="0" presId="urn:microsoft.com/office/officeart/2008/layout/LinedList"/>
    <dgm:cxn modelId="{42168C15-6CF9-4A26-9AEC-835200A63DF8}" type="presParOf" srcId="{0FD6372C-3D0E-4176-AC39-EA7DB46E4CD7}" destId="{1A90F186-73CC-414B-9014-A7141F0D7647}" srcOrd="1" destOrd="0" presId="urn:microsoft.com/office/officeart/2008/layout/LinedList"/>
    <dgm:cxn modelId="{51668FAF-E82E-4920-AA21-541102E5DC9C}" type="presParOf" srcId="{0FD6372C-3D0E-4176-AC39-EA7DB46E4CD7}" destId="{B3AC3BE6-8D8B-44F0-AD09-EB0934F043AA}" srcOrd="2" destOrd="0" presId="urn:microsoft.com/office/officeart/2008/layout/LinedList"/>
    <dgm:cxn modelId="{35163F15-732E-4574-8E2F-FD9DD9BEE6AE}" type="presParOf" srcId="{E9B95479-380A-4EC6-9C99-CBF8E55C762E}" destId="{6F90F832-0F38-4971-8523-F82A78E11180}" srcOrd="5" destOrd="0" presId="urn:microsoft.com/office/officeart/2008/layout/LinedList"/>
    <dgm:cxn modelId="{D4BCC033-A2BA-498C-A302-22A0E05571B6}" type="presParOf" srcId="{E9B95479-380A-4EC6-9C99-CBF8E55C762E}" destId="{E73243EE-7054-4292-8710-9A67636F19C5}" srcOrd="6" destOrd="0" presId="urn:microsoft.com/office/officeart/2008/layout/LinedList"/>
    <dgm:cxn modelId="{7F5FDA5B-86E8-4DEB-8B62-70FE7D90CA64}" type="presParOf" srcId="{7C7BB244-D9FA-4D6F-8340-0AE17943FB05}" destId="{427005AC-B504-466C-B121-E959179B8C8D}" srcOrd="4" destOrd="0" presId="urn:microsoft.com/office/officeart/2008/layout/LinedList"/>
    <dgm:cxn modelId="{9CB40C78-90D7-489F-ABD6-85D389CA4234}" type="presParOf" srcId="{7C7BB244-D9FA-4D6F-8340-0AE17943FB05}" destId="{3CFC6FE5-174C-4266-8471-DE8F6C1291AD}" srcOrd="5" destOrd="0" presId="urn:microsoft.com/office/officeart/2008/layout/LinedList"/>
    <dgm:cxn modelId="{DCC0916A-BD02-41B7-BB53-8EA59EC7CB74}" type="presParOf" srcId="{3CFC6FE5-174C-4266-8471-DE8F6C1291AD}" destId="{B2A60106-F64D-4D90-9378-B6805A8AAA84}" srcOrd="0" destOrd="0" presId="urn:microsoft.com/office/officeart/2008/layout/LinedList"/>
    <dgm:cxn modelId="{B546A708-C6C3-48DF-ADFF-8CB4BB5C335E}" type="presParOf" srcId="{3CFC6FE5-174C-4266-8471-DE8F6C1291AD}" destId="{C6DA9D90-064E-4F26-A745-6074EC664B47}" srcOrd="1" destOrd="0" presId="urn:microsoft.com/office/officeart/2008/layout/LinedList"/>
    <dgm:cxn modelId="{236B417E-BFF3-437A-BB03-37AA6F9D5C50}" type="presParOf" srcId="{C6DA9D90-064E-4F26-A745-6074EC664B47}" destId="{87DE0D5A-6560-4124-8537-5E5EFE8A30A9}" srcOrd="0" destOrd="0" presId="urn:microsoft.com/office/officeart/2008/layout/LinedList"/>
    <dgm:cxn modelId="{93EBC955-A185-488C-AFCC-5C683FCAA0EA}" type="presParOf" srcId="{C6DA9D90-064E-4F26-A745-6074EC664B47}" destId="{2D6AF06A-26ED-440E-B9E6-F45EC2E979B9}" srcOrd="1" destOrd="0" presId="urn:microsoft.com/office/officeart/2008/layout/LinedList"/>
    <dgm:cxn modelId="{B0980E28-6260-40C5-AFF6-6CDACD29F1BF}" type="presParOf" srcId="{2D6AF06A-26ED-440E-B9E6-F45EC2E979B9}" destId="{8BD18E23-5A54-405A-9901-A609A401EDD3}" srcOrd="0" destOrd="0" presId="urn:microsoft.com/office/officeart/2008/layout/LinedList"/>
    <dgm:cxn modelId="{BA76434F-3F7F-46DF-892D-63D16303FE2B}" type="presParOf" srcId="{2D6AF06A-26ED-440E-B9E6-F45EC2E979B9}" destId="{201180A3-55E4-41FB-B617-D1FBB85CD3A9}" srcOrd="1" destOrd="0" presId="urn:microsoft.com/office/officeart/2008/layout/LinedList"/>
    <dgm:cxn modelId="{033F194A-9434-476B-81E8-E6EA3D9BE8D5}" type="presParOf" srcId="{2D6AF06A-26ED-440E-B9E6-F45EC2E979B9}" destId="{2A6DFE7D-6AE6-42BB-B1DF-89ED9EE934E2}" srcOrd="2" destOrd="0" presId="urn:microsoft.com/office/officeart/2008/layout/LinedList"/>
    <dgm:cxn modelId="{48A8D12C-1CF8-4767-AE21-77FD64A3AD6F}" type="presParOf" srcId="{C6DA9D90-064E-4F26-A745-6074EC664B47}" destId="{9887AD9B-839D-42D5-A3BA-BC4E3D7E97C8}" srcOrd="2" destOrd="0" presId="urn:microsoft.com/office/officeart/2008/layout/LinedList"/>
    <dgm:cxn modelId="{BE59BC71-73D1-45E2-869B-BCA2801C1A56}" type="presParOf" srcId="{C6DA9D90-064E-4F26-A745-6074EC664B47}" destId="{04412BC7-D748-47A8-9636-7A0DC24DDFB5}" srcOrd="3" destOrd="0" presId="urn:microsoft.com/office/officeart/2008/layout/LinedList"/>
    <dgm:cxn modelId="{90231315-3D33-4A2F-84CC-15CA20DB7A19}" type="presParOf" srcId="{C6DA9D90-064E-4F26-A745-6074EC664B47}" destId="{D84B7FD3-0644-48F5-8B02-68BF1B97C873}" srcOrd="4" destOrd="0" presId="urn:microsoft.com/office/officeart/2008/layout/LinedList"/>
    <dgm:cxn modelId="{00DA4B37-1877-48D3-8F6E-6408D32DE262}" type="presParOf" srcId="{D84B7FD3-0644-48F5-8B02-68BF1B97C873}" destId="{209CFC67-0534-4401-B8A6-C473490A1B0F}" srcOrd="0" destOrd="0" presId="urn:microsoft.com/office/officeart/2008/layout/LinedList"/>
    <dgm:cxn modelId="{D620A47D-3D97-41C4-97E1-C830D83E3F5A}" type="presParOf" srcId="{D84B7FD3-0644-48F5-8B02-68BF1B97C873}" destId="{FB0C42BB-48BE-4D64-B332-195BFD45EFCD}" srcOrd="1" destOrd="0" presId="urn:microsoft.com/office/officeart/2008/layout/LinedList"/>
    <dgm:cxn modelId="{75E3E85F-D88F-446A-A20E-76BE2AA989EC}" type="presParOf" srcId="{D84B7FD3-0644-48F5-8B02-68BF1B97C873}" destId="{DB5F24FA-8C69-4E26-BA8F-14759CA5B27D}" srcOrd="2" destOrd="0" presId="urn:microsoft.com/office/officeart/2008/layout/LinedList"/>
    <dgm:cxn modelId="{C76BC584-2F20-4CF1-AD9D-6FACBAA84332}" type="presParOf" srcId="{C6DA9D90-064E-4F26-A745-6074EC664B47}" destId="{5CEA24F9-DB79-4EC7-8627-8EF9FBCB92B7}" srcOrd="5" destOrd="0" presId="urn:microsoft.com/office/officeart/2008/layout/LinedList"/>
    <dgm:cxn modelId="{FE0A8412-2942-40DD-8946-FD3E2DA32A44}" type="presParOf" srcId="{C6DA9D90-064E-4F26-A745-6074EC664B47}" destId="{CA9263FC-97A6-4BE6-BF8A-E69D2655D76B}" srcOrd="6" destOrd="0" presId="urn:microsoft.com/office/officeart/2008/layout/LinedList"/>
    <dgm:cxn modelId="{722A020D-8E14-4342-8A3E-65E537CEF3C4}" type="presParOf" srcId="{C6DA9D90-064E-4F26-A745-6074EC664B47}" destId="{1D38C5B7-2148-4E1D-BE97-E26D27A3E99C}" srcOrd="7" destOrd="0" presId="urn:microsoft.com/office/officeart/2008/layout/LinedList"/>
    <dgm:cxn modelId="{B295BAC5-81D9-4559-B707-72DA1FF9E39B}" type="presParOf" srcId="{1D38C5B7-2148-4E1D-BE97-E26D27A3E99C}" destId="{AA582B66-E9A2-424E-BE01-8AC6249ABF4F}" srcOrd="0" destOrd="0" presId="urn:microsoft.com/office/officeart/2008/layout/LinedList"/>
    <dgm:cxn modelId="{78A76B3D-A3A3-4BD6-B37B-515D34C94AAF}" type="presParOf" srcId="{1D38C5B7-2148-4E1D-BE97-E26D27A3E99C}" destId="{4CE6CD06-2F65-4AA2-ACE9-85545EB4D79E}" srcOrd="1" destOrd="0" presId="urn:microsoft.com/office/officeart/2008/layout/LinedList"/>
    <dgm:cxn modelId="{A097AE91-7241-4A1F-842D-042FA426DE43}" type="presParOf" srcId="{1D38C5B7-2148-4E1D-BE97-E26D27A3E99C}" destId="{BB460AAE-9F87-4C27-A4FD-88AB06BB24A8}" srcOrd="2" destOrd="0" presId="urn:microsoft.com/office/officeart/2008/layout/LinedList"/>
    <dgm:cxn modelId="{335294A9-28B6-4D40-8BFD-33C0794F8AC3}" type="presParOf" srcId="{C6DA9D90-064E-4F26-A745-6074EC664B47}" destId="{7B65BEDA-4214-472B-8056-DDF82E996C14}" srcOrd="8" destOrd="0" presId="urn:microsoft.com/office/officeart/2008/layout/LinedList"/>
    <dgm:cxn modelId="{6DA2182F-4AFF-4176-BAFD-F6690AF19BEB}" type="presParOf" srcId="{C6DA9D90-064E-4F26-A745-6074EC664B47}" destId="{5684A577-1953-41D4-A26D-CDFDD6790ACD}" srcOrd="9" destOrd="0" presId="urn:microsoft.com/office/officeart/2008/layout/LinedList"/>
    <dgm:cxn modelId="{FD091668-BECE-41A4-9717-FC9DAD530CF9}" type="presParOf" srcId="{C6DA9D90-064E-4F26-A745-6074EC664B47}" destId="{4C80DF7E-0ED7-4245-B08F-F09D2FD9C41F}" srcOrd="10" destOrd="0" presId="urn:microsoft.com/office/officeart/2008/layout/LinedList"/>
    <dgm:cxn modelId="{15629DA9-D552-4235-8A3D-1854831C94C8}" type="presParOf" srcId="{4C80DF7E-0ED7-4245-B08F-F09D2FD9C41F}" destId="{17E0C379-9B67-48E8-9C4D-E5CC2996F66D}" srcOrd="0" destOrd="0" presId="urn:microsoft.com/office/officeart/2008/layout/LinedList"/>
    <dgm:cxn modelId="{FCFA49DB-85C5-4A4D-ACA0-3181DCE92025}" type="presParOf" srcId="{4C80DF7E-0ED7-4245-B08F-F09D2FD9C41F}" destId="{C8A302E3-B4BF-4829-B380-2992CDD653E9}" srcOrd="1" destOrd="0" presId="urn:microsoft.com/office/officeart/2008/layout/LinedList"/>
    <dgm:cxn modelId="{0304E593-A0B2-44CA-A5FF-AD16E69FB70B}" type="presParOf" srcId="{4C80DF7E-0ED7-4245-B08F-F09D2FD9C41F}" destId="{4CEBBBF8-8BFA-4B2A-8E61-60D7333983D6}" srcOrd="2" destOrd="0" presId="urn:microsoft.com/office/officeart/2008/layout/LinedList"/>
    <dgm:cxn modelId="{B92E2C6E-42EF-49BB-8848-0511E31B7323}" type="presParOf" srcId="{C6DA9D90-064E-4F26-A745-6074EC664B47}" destId="{5BE79067-D82F-41C7-97A6-084097D85FAD}" srcOrd="11" destOrd="0" presId="urn:microsoft.com/office/officeart/2008/layout/LinedList"/>
    <dgm:cxn modelId="{F6BB91F8-5417-482C-8961-F21030A18AF6}" type="presParOf" srcId="{C6DA9D90-064E-4F26-A745-6074EC664B47}" destId="{426B7744-0EE0-42A3-BD5D-0D17E07699E8}" srcOrd="12" destOrd="0" presId="urn:microsoft.com/office/officeart/2008/layout/LinedList"/>
    <dgm:cxn modelId="{9FC12C74-5AF2-4BF6-9DA2-FE1036C42930}" type="presParOf" srcId="{C6DA9D90-064E-4F26-A745-6074EC664B47}" destId="{7C799111-187C-47F9-BB49-D6400FE7BAE8}" srcOrd="13" destOrd="0" presId="urn:microsoft.com/office/officeart/2008/layout/LinedList"/>
    <dgm:cxn modelId="{690A37CB-C784-4154-8887-7ACFF1300FE3}" type="presParOf" srcId="{7C799111-187C-47F9-BB49-D6400FE7BAE8}" destId="{4B45200D-D0A7-481F-8B8D-018FB8BC2BCB}" srcOrd="0" destOrd="0" presId="urn:microsoft.com/office/officeart/2008/layout/LinedList"/>
    <dgm:cxn modelId="{DD503571-9DCF-4E4D-8AAB-9F256BA83DEE}" type="presParOf" srcId="{7C799111-187C-47F9-BB49-D6400FE7BAE8}" destId="{A53B477A-D45F-4B46-B153-A1B990CF57E7}" srcOrd="1" destOrd="0" presId="urn:microsoft.com/office/officeart/2008/layout/LinedList"/>
    <dgm:cxn modelId="{0E860420-45F0-472A-926F-E0D5CCFCE34B}" type="presParOf" srcId="{7C799111-187C-47F9-BB49-D6400FE7BAE8}" destId="{6B2BA11E-BF13-4CAA-8C24-A6972EA7218C}" srcOrd="2" destOrd="0" presId="urn:microsoft.com/office/officeart/2008/layout/LinedList"/>
    <dgm:cxn modelId="{0843AB75-322A-420F-8525-572EDF4E977D}" type="presParOf" srcId="{C6DA9D90-064E-4F26-A745-6074EC664B47}" destId="{894FAADD-6DD1-4A64-B029-5ABFF199C372}" srcOrd="14" destOrd="0" presId="urn:microsoft.com/office/officeart/2008/layout/LinedList"/>
    <dgm:cxn modelId="{8ABFB0BA-139A-4880-8093-FB7FBA23D2A4}" type="presParOf" srcId="{C6DA9D90-064E-4F26-A745-6074EC664B47}" destId="{3F9D8FA7-0797-4971-AF22-D26AC9904402}"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C40F26-EECA-41C9-90C1-04D2B7D48BC9}">
      <dsp:nvSpPr>
        <dsp:cNvPr id="0" name=""/>
        <dsp:cNvSpPr/>
      </dsp:nvSpPr>
      <dsp:spPr>
        <a:xfrm>
          <a:off x="0" y="2700"/>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EFD60B-A690-4D8B-8785-403808287E9B}">
      <dsp:nvSpPr>
        <dsp:cNvPr id="0" name=""/>
        <dsp:cNvSpPr/>
      </dsp:nvSpPr>
      <dsp:spPr>
        <a:xfrm>
          <a:off x="0" y="2700"/>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dirty="0">
              <a:latin typeface="Arial" panose="020B0604020202020204" pitchFamily="34" charset="0"/>
              <a:cs typeface="Arial" panose="020B0604020202020204" pitchFamily="34" charset="0"/>
            </a:rPr>
            <a:t>COMPANY OVERVIEW</a:t>
          </a:r>
          <a:endParaRPr lang="en-US" sz="3200" kern="1200" dirty="0">
            <a:latin typeface="Arial" panose="020B0604020202020204" pitchFamily="34" charset="0"/>
            <a:cs typeface="Arial" panose="020B0604020202020204" pitchFamily="34" charset="0"/>
          </a:endParaRPr>
        </a:p>
      </dsp:txBody>
      <dsp:txXfrm>
        <a:off x="0" y="2700"/>
        <a:ext cx="6291714" cy="920888"/>
      </dsp:txXfrm>
    </dsp:sp>
    <dsp:sp modelId="{53A0A5B8-961F-4766-A617-668B715146E0}">
      <dsp:nvSpPr>
        <dsp:cNvPr id="0" name=""/>
        <dsp:cNvSpPr/>
      </dsp:nvSpPr>
      <dsp:spPr>
        <a:xfrm>
          <a:off x="0" y="923589"/>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8565A9-10A1-4A61-817D-C0DB7C0000A3}">
      <dsp:nvSpPr>
        <dsp:cNvPr id="0" name=""/>
        <dsp:cNvSpPr/>
      </dsp:nvSpPr>
      <dsp:spPr>
        <a:xfrm>
          <a:off x="0" y="923589"/>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dirty="0">
              <a:latin typeface="Arial" panose="020B0604020202020204" pitchFamily="34" charset="0"/>
              <a:cs typeface="Arial" panose="020B0604020202020204" pitchFamily="34" charset="0"/>
            </a:rPr>
            <a:t>Global Reach</a:t>
          </a:r>
          <a:r>
            <a:rPr lang="en-US" sz="1800" b="0" i="0" kern="1200" baseline="0" dirty="0">
              <a:latin typeface="Arial" panose="020B0604020202020204" pitchFamily="34" charset="0"/>
              <a:cs typeface="Arial" panose="020B0604020202020204" pitchFamily="34" charset="0"/>
            </a:rPr>
            <a:t>: Multinational bicycle manufacturer serving North America, Europe, and Asia.</a:t>
          </a:r>
          <a:endParaRPr lang="en-US" sz="1800" kern="1200" dirty="0">
            <a:latin typeface="Arial" panose="020B0604020202020204" pitchFamily="34" charset="0"/>
            <a:cs typeface="Arial" panose="020B0604020202020204" pitchFamily="34" charset="0"/>
          </a:endParaRPr>
        </a:p>
      </dsp:txBody>
      <dsp:txXfrm>
        <a:off x="0" y="923589"/>
        <a:ext cx="6291714" cy="920888"/>
      </dsp:txXfrm>
    </dsp:sp>
    <dsp:sp modelId="{A912F471-3121-4B06-8AAD-579CA435E132}">
      <dsp:nvSpPr>
        <dsp:cNvPr id="0" name=""/>
        <dsp:cNvSpPr/>
      </dsp:nvSpPr>
      <dsp:spPr>
        <a:xfrm>
          <a:off x="0" y="1844478"/>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4ED6FF-CC1A-4A4A-BF38-981C12C04685}">
      <dsp:nvSpPr>
        <dsp:cNvPr id="0" name=""/>
        <dsp:cNvSpPr/>
      </dsp:nvSpPr>
      <dsp:spPr>
        <a:xfrm>
          <a:off x="0" y="1844478"/>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dirty="0">
              <a:latin typeface="Arial" panose="020B0604020202020204" pitchFamily="34" charset="0"/>
              <a:cs typeface="Arial" panose="020B0604020202020204" pitchFamily="34" charset="0"/>
            </a:rPr>
            <a:t>Mexico Operations</a:t>
          </a:r>
          <a:r>
            <a:rPr lang="en-US" sz="1800" b="0" i="0" kern="1200" baseline="0" dirty="0">
              <a:latin typeface="Arial" panose="020B0604020202020204" pitchFamily="34" charset="0"/>
              <a:cs typeface="Arial" panose="020B0604020202020204" pitchFamily="34" charset="0"/>
            </a:rPr>
            <a:t>: Acquired Importadores Neptuno for key subcomponent production and touring bicycles.</a:t>
          </a:r>
          <a:endParaRPr lang="en-US" sz="1800" kern="1200" dirty="0">
            <a:latin typeface="Arial" panose="020B0604020202020204" pitchFamily="34" charset="0"/>
            <a:cs typeface="Arial" panose="020B0604020202020204" pitchFamily="34" charset="0"/>
          </a:endParaRPr>
        </a:p>
      </dsp:txBody>
      <dsp:txXfrm>
        <a:off x="0" y="1844478"/>
        <a:ext cx="6291714" cy="920888"/>
      </dsp:txXfrm>
    </dsp:sp>
    <dsp:sp modelId="{9EE98C74-4D9F-46C1-8DF0-BA6179E03AD9}">
      <dsp:nvSpPr>
        <dsp:cNvPr id="0" name=""/>
        <dsp:cNvSpPr/>
      </dsp:nvSpPr>
      <dsp:spPr>
        <a:xfrm>
          <a:off x="0" y="2765367"/>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FD62B5-91D5-4D7C-9B8F-4A085BA5E78B}">
      <dsp:nvSpPr>
        <dsp:cNvPr id="0" name=""/>
        <dsp:cNvSpPr/>
      </dsp:nvSpPr>
      <dsp:spPr>
        <a:xfrm>
          <a:off x="0" y="2765367"/>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dirty="0">
              <a:latin typeface="Arial" panose="020B0604020202020204" pitchFamily="34" charset="0"/>
              <a:cs typeface="Arial" panose="020B0604020202020204" pitchFamily="34" charset="0"/>
            </a:rPr>
            <a:t>Strategic Focus</a:t>
          </a:r>
          <a:r>
            <a:rPr lang="en-US" sz="1800" b="0" i="0" kern="1200" baseline="0" dirty="0">
              <a:latin typeface="Arial" panose="020B0604020202020204" pitchFamily="34" charset="0"/>
              <a:cs typeface="Arial" panose="020B0604020202020204" pitchFamily="34" charset="0"/>
            </a:rPr>
            <a:t>: Expanding market share, enhancing accessibility, and reducing production costs.</a:t>
          </a:r>
          <a:endParaRPr lang="en-US" sz="1800" kern="1200" dirty="0">
            <a:latin typeface="Arial" panose="020B0604020202020204" pitchFamily="34" charset="0"/>
            <a:cs typeface="Arial" panose="020B0604020202020204" pitchFamily="34" charset="0"/>
          </a:endParaRPr>
        </a:p>
      </dsp:txBody>
      <dsp:txXfrm>
        <a:off x="0" y="2765367"/>
        <a:ext cx="6291714" cy="920888"/>
      </dsp:txXfrm>
    </dsp:sp>
    <dsp:sp modelId="{1A6D2984-2FF1-419A-96D7-857D6E952B2E}">
      <dsp:nvSpPr>
        <dsp:cNvPr id="0" name=""/>
        <dsp:cNvSpPr/>
      </dsp:nvSpPr>
      <dsp:spPr>
        <a:xfrm>
          <a:off x="0" y="3686256"/>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6C36F5-80CB-4347-A7AA-1AF2E5E0A982}">
      <dsp:nvSpPr>
        <dsp:cNvPr id="0" name=""/>
        <dsp:cNvSpPr/>
      </dsp:nvSpPr>
      <dsp:spPr>
        <a:xfrm>
          <a:off x="0" y="3686256"/>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dirty="0">
              <a:latin typeface="Arial" panose="020B0604020202020204" pitchFamily="34" charset="0"/>
              <a:cs typeface="Arial" panose="020B0604020202020204" pitchFamily="34" charset="0"/>
            </a:rPr>
            <a:t>Data Integration</a:t>
          </a:r>
          <a:r>
            <a:rPr lang="en-US" sz="1800" b="0" i="0" kern="1200" baseline="0" dirty="0">
              <a:latin typeface="Arial" panose="020B0604020202020204" pitchFamily="34" charset="0"/>
              <a:cs typeface="Arial" panose="020B0604020202020204" pitchFamily="34" charset="0"/>
            </a:rPr>
            <a:t>: Consolidates transactional and non-transactional data into the AdventureWorksDW2019 warehouse.</a:t>
          </a:r>
          <a:endParaRPr lang="en-US" sz="1800" kern="1200" dirty="0">
            <a:latin typeface="Arial" panose="020B0604020202020204" pitchFamily="34" charset="0"/>
            <a:cs typeface="Arial" panose="020B0604020202020204" pitchFamily="34" charset="0"/>
          </a:endParaRPr>
        </a:p>
      </dsp:txBody>
      <dsp:txXfrm>
        <a:off x="0" y="3686256"/>
        <a:ext cx="6291714" cy="920888"/>
      </dsp:txXfrm>
    </dsp:sp>
    <dsp:sp modelId="{0D639ECC-13A2-4914-8DC0-6094945622FF}">
      <dsp:nvSpPr>
        <dsp:cNvPr id="0" name=""/>
        <dsp:cNvSpPr/>
      </dsp:nvSpPr>
      <dsp:spPr>
        <a:xfrm>
          <a:off x="0" y="4607145"/>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AC986C-595C-4AA4-A512-CABD5E8377FF}">
      <dsp:nvSpPr>
        <dsp:cNvPr id="0" name=""/>
        <dsp:cNvSpPr/>
      </dsp:nvSpPr>
      <dsp:spPr>
        <a:xfrm>
          <a:off x="0" y="4607145"/>
          <a:ext cx="6291714"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baseline="0" dirty="0">
              <a:latin typeface="Arial" panose="020B0604020202020204" pitchFamily="34" charset="0"/>
              <a:cs typeface="Arial" panose="020B0604020202020204" pitchFamily="34" charset="0"/>
            </a:rPr>
            <a:t>Informed Decisions</a:t>
          </a:r>
          <a:r>
            <a:rPr lang="en-US" sz="1800" b="0" i="0" kern="1200" baseline="0" dirty="0">
              <a:latin typeface="Arial" panose="020B0604020202020204" pitchFamily="34" charset="0"/>
              <a:cs typeface="Arial" panose="020B0604020202020204" pitchFamily="34" charset="0"/>
            </a:rPr>
            <a:t>: Supports sales, marketing, and management with actionable insights. </a:t>
          </a:r>
          <a:endParaRPr lang="en-US" sz="1800" kern="1200" dirty="0">
            <a:latin typeface="Arial" panose="020B0604020202020204" pitchFamily="34" charset="0"/>
            <a:cs typeface="Arial" panose="020B0604020202020204" pitchFamily="34" charset="0"/>
          </a:endParaRPr>
        </a:p>
      </dsp:txBody>
      <dsp:txXfrm>
        <a:off x="0" y="4607145"/>
        <a:ext cx="6291714" cy="9208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ABEC9-E86A-4373-B01F-1FEF2CF2B41E}">
      <dsp:nvSpPr>
        <dsp:cNvPr id="0" name=""/>
        <dsp:cNvSpPr/>
      </dsp:nvSpPr>
      <dsp:spPr>
        <a:xfrm rot="5400000">
          <a:off x="5463925" y="-3423015"/>
          <a:ext cx="1440336" cy="8651907"/>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Symbol" panose="05050102010706020507" pitchFamily="18" charset="2"/>
            <a:buChar char=""/>
          </a:pPr>
          <a:r>
            <a:rPr lang="en-US" sz="1200" kern="1200">
              <a:latin typeface="Arial" panose="020B0604020202020204" pitchFamily="34" charset="0"/>
              <a:cs typeface="Arial" panose="020B0604020202020204" pitchFamily="34" charset="0"/>
            </a:rPr>
            <a:t>Given the substantial losses tied to certain discount categories (e.g., Price Reduced: 46.4% / (No Discount) 0.0%), review and optimize pricing models to balance competitive pricing with profitability.</a:t>
          </a:r>
        </a:p>
        <a:p>
          <a:pPr marL="114300" lvl="1" indent="-114300" algn="l" defTabSz="533400">
            <a:lnSpc>
              <a:spcPct val="90000"/>
            </a:lnSpc>
            <a:spcBef>
              <a:spcPct val="0"/>
            </a:spcBef>
            <a:spcAft>
              <a:spcPct val="15000"/>
            </a:spcAft>
            <a:buFont typeface="Symbol" panose="05050102010706020507" pitchFamily="18" charset="2"/>
            <a:buNone/>
          </a:pPr>
          <a:endParaRPr lang="en-US" sz="1200" kern="120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Font typeface="Symbol" panose="05050102010706020507" pitchFamily="18" charset="2"/>
            <a:buChar char=""/>
          </a:pPr>
          <a:r>
            <a:rPr lang="en-US" sz="1200" kern="1200" dirty="0">
              <a:latin typeface="Arial" panose="020B0604020202020204" pitchFamily="34" charset="0"/>
              <a:cs typeface="Arial" panose="020B0604020202020204" pitchFamily="34" charset="0"/>
            </a:rPr>
            <a:t>Certain discount strategies are driving significant losses, such as discounts greater than 40%. Test lower discount thresholds to see if profitability improves while maintaining competitiveness.</a:t>
          </a:r>
        </a:p>
        <a:p>
          <a:pPr marL="114300" lvl="1" indent="-114300" algn="l" defTabSz="533400">
            <a:lnSpc>
              <a:spcPct val="90000"/>
            </a:lnSpc>
            <a:spcBef>
              <a:spcPct val="0"/>
            </a:spcBef>
            <a:spcAft>
              <a:spcPct val="15000"/>
            </a:spcAft>
            <a:buFont typeface="Symbol" panose="05050102010706020507" pitchFamily="18" charset="2"/>
            <a:buChar char=""/>
          </a:pPr>
          <a:endParaRPr lang="en-US" sz="1200" kern="120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Font typeface="Symbol" panose="05050102010706020507" pitchFamily="18" charset="2"/>
            <a:buChar char=""/>
          </a:pPr>
          <a:r>
            <a:rPr lang="en-US" sz="1200" kern="1200">
              <a:latin typeface="Arial" panose="020B0604020202020204" pitchFamily="34" charset="0"/>
              <a:cs typeface="Arial" panose="020B0604020202020204" pitchFamily="34" charset="0"/>
            </a:rPr>
            <a:t>Test different pricing models to identify the most effective strategies that maximize revenue without compromising margins.</a:t>
          </a:r>
        </a:p>
      </dsp:txBody>
      <dsp:txXfrm rot="-5400000">
        <a:off x="1858140" y="253081"/>
        <a:ext cx="8581596" cy="1299714"/>
      </dsp:txXfrm>
    </dsp:sp>
    <dsp:sp modelId="{D3C31630-51C9-4B7F-AE35-8FD8D347C9C4}">
      <dsp:nvSpPr>
        <dsp:cNvPr id="0" name=""/>
        <dsp:cNvSpPr/>
      </dsp:nvSpPr>
      <dsp:spPr>
        <a:xfrm>
          <a:off x="2593" y="2727"/>
          <a:ext cx="1855547" cy="180042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Re-evaluate pricing and discount strategies</a:t>
          </a:r>
          <a:endParaRPr lang="en-US" sz="2200" kern="1200" dirty="0"/>
        </a:p>
      </dsp:txBody>
      <dsp:txXfrm>
        <a:off x="90482" y="90616"/>
        <a:ext cx="1679769" cy="1624643"/>
      </dsp:txXfrm>
    </dsp:sp>
    <dsp:sp modelId="{9CC620CC-2153-48B8-9B83-BED2565079C9}">
      <dsp:nvSpPr>
        <dsp:cNvPr id="0" name=""/>
        <dsp:cNvSpPr/>
      </dsp:nvSpPr>
      <dsp:spPr>
        <a:xfrm rot="5400000">
          <a:off x="5393203" y="-1551413"/>
          <a:ext cx="1550018" cy="8689588"/>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Symbol" panose="05050102010706020507" pitchFamily="18" charset="2"/>
            <a:buChar char=""/>
          </a:pPr>
          <a:r>
            <a:rPr lang="en-US" sz="1200" kern="1200">
              <a:latin typeface="Arial" panose="020B0604020202020204" pitchFamily="34" charset="0"/>
              <a:cs typeface="Arial" panose="020B0604020202020204" pitchFamily="34" charset="0"/>
            </a:rPr>
            <a:t>Collaborate with the marketing and sales teams to identify better ways to promote products in high-loss subcategories and explore product bundling or marketing campaigns that could mitigate losses.</a:t>
          </a:r>
        </a:p>
        <a:p>
          <a:pPr marL="114300" lvl="1" indent="-114300" algn="l" defTabSz="533400">
            <a:lnSpc>
              <a:spcPct val="90000"/>
            </a:lnSpc>
            <a:spcBef>
              <a:spcPct val="0"/>
            </a:spcBef>
            <a:spcAft>
              <a:spcPct val="15000"/>
            </a:spcAft>
            <a:buFont typeface="Symbol" panose="05050102010706020507" pitchFamily="18" charset="2"/>
            <a:buChar char=""/>
          </a:pPr>
          <a:endParaRPr lang="en-US" sz="1200" kern="1200" dirty="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Font typeface="Symbol" panose="05050102010706020507" pitchFamily="18" charset="2"/>
            <a:buChar char=""/>
          </a:pPr>
          <a:r>
            <a:rPr lang="en-US" sz="1200" kern="1200">
              <a:latin typeface="Arial" panose="020B0604020202020204" pitchFamily="34" charset="0"/>
              <a:cs typeface="Arial" panose="020B0604020202020204" pitchFamily="34" charset="0"/>
            </a:rPr>
            <a:t>Develop specific marketing campaigns targeting high-loss products or subcategories, such as Road Bikes and Bikes. These campaigns can emphasize product value, or introduce new customer incentives (e.g., loyalty programs) to increase sales without compromising profit margins.</a:t>
          </a:r>
        </a:p>
        <a:p>
          <a:pPr marL="114300" lvl="1" indent="-114300" algn="l" defTabSz="533400">
            <a:lnSpc>
              <a:spcPct val="90000"/>
            </a:lnSpc>
            <a:spcBef>
              <a:spcPct val="0"/>
            </a:spcBef>
            <a:spcAft>
              <a:spcPct val="15000"/>
            </a:spcAft>
            <a:buFont typeface="Symbol" panose="05050102010706020507" pitchFamily="18" charset="2"/>
            <a:buChar char=""/>
          </a:pPr>
          <a:endParaRPr lang="en-US" sz="1200" kern="120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Font typeface="Symbol" panose="05050102010706020507" pitchFamily="18" charset="2"/>
            <a:buChar char=""/>
          </a:pPr>
          <a:r>
            <a:rPr lang="en-US" sz="1200" kern="1200">
              <a:latin typeface="Arial" panose="020B0604020202020204" pitchFamily="34" charset="0"/>
              <a:cs typeface="Arial" panose="020B0604020202020204" pitchFamily="34" charset="0"/>
            </a:rPr>
            <a:t>Ensure sales teams are trained on profitable pricing strategies and discount levels, focusing on upselling and cross-selling to reduce reliance on heavy discounts and minimize losses.</a:t>
          </a:r>
        </a:p>
      </dsp:txBody>
      <dsp:txXfrm rot="-5400000">
        <a:off x="1823418" y="2094038"/>
        <a:ext cx="8613922" cy="1398686"/>
      </dsp:txXfrm>
    </dsp:sp>
    <dsp:sp modelId="{9D57AA3C-92A2-4B7C-8612-9EB50CF18115}">
      <dsp:nvSpPr>
        <dsp:cNvPr id="0" name=""/>
        <dsp:cNvSpPr/>
      </dsp:nvSpPr>
      <dsp:spPr>
        <a:xfrm>
          <a:off x="2593" y="1893169"/>
          <a:ext cx="1820825" cy="180042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Review of Sales and Marketing efforts</a:t>
          </a:r>
          <a:endParaRPr lang="en-US" sz="2200" kern="1200" dirty="0"/>
        </a:p>
      </dsp:txBody>
      <dsp:txXfrm>
        <a:off x="90482" y="1981058"/>
        <a:ext cx="1645047" cy="1624643"/>
      </dsp:txXfrm>
    </dsp:sp>
    <dsp:sp modelId="{3D69B83E-5AB8-47DE-9925-EF460A1EFBEA}">
      <dsp:nvSpPr>
        <dsp:cNvPr id="0" name=""/>
        <dsp:cNvSpPr/>
      </dsp:nvSpPr>
      <dsp:spPr>
        <a:xfrm rot="5400000">
          <a:off x="5463717" y="357100"/>
          <a:ext cx="1440336" cy="8653443"/>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Symbol" panose="05050102010706020507" pitchFamily="18" charset="2"/>
            <a:buChar char=""/>
          </a:pPr>
          <a:r>
            <a:rPr lang="en-US" sz="1200" kern="1200">
              <a:latin typeface="Arial" panose="020B0604020202020204" pitchFamily="34" charset="0"/>
              <a:cs typeface="Arial" panose="020B0604020202020204" pitchFamily="34" charset="0"/>
            </a:rPr>
            <a:t>Implement actionable plans to adjust or eliminate unprofitable discount strategies, particularly those linked to high losses (e.g., Price Reduced: 46.4% / (No Discount) 0.0%).</a:t>
          </a:r>
        </a:p>
        <a:p>
          <a:pPr marL="114300" lvl="1" indent="-114300" algn="l" defTabSz="533400">
            <a:lnSpc>
              <a:spcPct val="90000"/>
            </a:lnSpc>
            <a:spcBef>
              <a:spcPct val="0"/>
            </a:spcBef>
            <a:spcAft>
              <a:spcPct val="15000"/>
            </a:spcAft>
            <a:buFont typeface="Symbol" panose="05050102010706020507" pitchFamily="18" charset="2"/>
            <a:buChar char=""/>
          </a:pPr>
          <a:endParaRPr lang="en-US" sz="1200" kern="1200">
            <a:latin typeface="Arial" panose="020B0604020202020204" pitchFamily="34" charset="0"/>
            <a:cs typeface="Arial" panose="020B0604020202020204" pitchFamily="34" charset="0"/>
          </a:endParaRPr>
        </a:p>
        <a:p>
          <a:pPr marL="114300" lvl="1" indent="-114300" algn="l" defTabSz="533400">
            <a:lnSpc>
              <a:spcPct val="90000"/>
            </a:lnSpc>
            <a:spcBef>
              <a:spcPct val="0"/>
            </a:spcBef>
            <a:spcAft>
              <a:spcPct val="15000"/>
            </a:spcAft>
            <a:buFont typeface="Symbol" panose="05050102010706020507" pitchFamily="18" charset="2"/>
            <a:buChar char=""/>
          </a:pPr>
          <a:r>
            <a:rPr lang="en-US" sz="1200" kern="1200">
              <a:latin typeface="Arial" panose="020B0604020202020204" pitchFamily="34" charset="0"/>
              <a:cs typeface="Arial" panose="020B0604020202020204" pitchFamily="34" charset="0"/>
            </a:rPr>
            <a:t>Improve sales forecasting models to ensure that product inventory is aligned with expected demand, reducing unnecessary markdowns and sales losses.</a:t>
          </a:r>
        </a:p>
      </dsp:txBody>
      <dsp:txXfrm rot="-5400000">
        <a:off x="1857164" y="4033965"/>
        <a:ext cx="8583132" cy="1299714"/>
      </dsp:txXfrm>
    </dsp:sp>
    <dsp:sp modelId="{36B3C3B4-DA62-4030-99A4-82DDCED86C41}">
      <dsp:nvSpPr>
        <dsp:cNvPr id="0" name=""/>
        <dsp:cNvSpPr/>
      </dsp:nvSpPr>
      <dsp:spPr>
        <a:xfrm>
          <a:off x="2593" y="3783612"/>
          <a:ext cx="1854571" cy="180042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Font typeface="+mj-lt"/>
            <a:buNone/>
          </a:pPr>
          <a:r>
            <a:rPr lang="en-US" sz="2200" b="1" kern="1200" dirty="0"/>
            <a:t>Implement Targeted action plan for key areas</a:t>
          </a:r>
          <a:endParaRPr lang="en-US" sz="2200" kern="1200" dirty="0"/>
        </a:p>
      </dsp:txBody>
      <dsp:txXfrm>
        <a:off x="90482" y="3871501"/>
        <a:ext cx="1678793" cy="16246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BB05A-D266-4F3B-86F8-1E8370210343}">
      <dsp:nvSpPr>
        <dsp:cNvPr id="0" name=""/>
        <dsp:cNvSpPr/>
      </dsp:nvSpPr>
      <dsp:spPr>
        <a:xfrm>
          <a:off x="5847345" y="3605266"/>
          <a:ext cx="2619119" cy="169659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ctr" defTabSz="622300">
            <a:lnSpc>
              <a:spcPct val="90000"/>
            </a:lnSpc>
            <a:spcBef>
              <a:spcPct val="0"/>
            </a:spcBef>
            <a:spcAft>
              <a:spcPct val="15000"/>
            </a:spcAft>
            <a:buChar char="•"/>
          </a:pPr>
          <a:r>
            <a:rPr lang="en-US" sz="1400" kern="1200"/>
            <a:t>Analyze the data</a:t>
          </a:r>
        </a:p>
      </dsp:txBody>
      <dsp:txXfrm>
        <a:off x="6670350" y="4066684"/>
        <a:ext cx="1758845" cy="1197908"/>
      </dsp:txXfrm>
    </dsp:sp>
    <dsp:sp modelId="{478A52FB-515F-4DB5-B302-B9002130435B}">
      <dsp:nvSpPr>
        <dsp:cNvPr id="0" name=""/>
        <dsp:cNvSpPr/>
      </dsp:nvSpPr>
      <dsp:spPr>
        <a:xfrm>
          <a:off x="1574045" y="3605266"/>
          <a:ext cx="2619119" cy="169659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ctr" defTabSz="622300">
            <a:lnSpc>
              <a:spcPct val="90000"/>
            </a:lnSpc>
            <a:spcBef>
              <a:spcPct val="0"/>
            </a:spcBef>
            <a:spcAft>
              <a:spcPct val="15000"/>
            </a:spcAft>
            <a:buChar char="•"/>
          </a:pPr>
          <a:r>
            <a:rPr lang="en-US" sz="1400" kern="1200"/>
            <a:t>Develop Recommendations</a:t>
          </a:r>
        </a:p>
      </dsp:txBody>
      <dsp:txXfrm>
        <a:off x="1611314" y="4066684"/>
        <a:ext cx="1758845" cy="1197908"/>
      </dsp:txXfrm>
    </dsp:sp>
    <dsp:sp modelId="{1ABB8C72-1B9E-47ED-B070-67190788C81C}">
      <dsp:nvSpPr>
        <dsp:cNvPr id="0" name=""/>
        <dsp:cNvSpPr/>
      </dsp:nvSpPr>
      <dsp:spPr>
        <a:xfrm>
          <a:off x="5847345" y="0"/>
          <a:ext cx="2619119" cy="169659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ctr" defTabSz="622300">
            <a:lnSpc>
              <a:spcPct val="90000"/>
            </a:lnSpc>
            <a:spcBef>
              <a:spcPct val="0"/>
            </a:spcBef>
            <a:spcAft>
              <a:spcPct val="15000"/>
            </a:spcAft>
            <a:buChar char="•"/>
          </a:pPr>
          <a:r>
            <a:rPr lang="en-US" sz="1400" kern="1200"/>
            <a:t>Data Collection and preparation</a:t>
          </a:r>
        </a:p>
      </dsp:txBody>
      <dsp:txXfrm>
        <a:off x="6670350" y="37269"/>
        <a:ext cx="1758845" cy="1197908"/>
      </dsp:txXfrm>
    </dsp:sp>
    <dsp:sp modelId="{B4E0E42A-A2D3-4189-8863-4BEF5B0C3D40}">
      <dsp:nvSpPr>
        <dsp:cNvPr id="0" name=""/>
        <dsp:cNvSpPr/>
      </dsp:nvSpPr>
      <dsp:spPr>
        <a:xfrm>
          <a:off x="1574045" y="0"/>
          <a:ext cx="2619119" cy="1696595"/>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114300" lvl="1" indent="-114300" algn="ctr" defTabSz="622300">
            <a:lnSpc>
              <a:spcPct val="90000"/>
            </a:lnSpc>
            <a:spcBef>
              <a:spcPct val="0"/>
            </a:spcBef>
            <a:spcAft>
              <a:spcPct val="15000"/>
            </a:spcAft>
            <a:buChar char="•"/>
          </a:pPr>
          <a:r>
            <a:rPr lang="en-US" sz="1400" kern="1200"/>
            <a:t>Define Problem</a:t>
          </a:r>
        </a:p>
      </dsp:txBody>
      <dsp:txXfrm>
        <a:off x="1611314" y="37269"/>
        <a:ext cx="1758845" cy="1197908"/>
      </dsp:txXfrm>
    </dsp:sp>
    <dsp:sp modelId="{DC9377AC-2066-4016-A6B2-26CE5378A4BE}">
      <dsp:nvSpPr>
        <dsp:cNvPr id="0" name=""/>
        <dsp:cNvSpPr/>
      </dsp:nvSpPr>
      <dsp:spPr>
        <a:xfrm>
          <a:off x="2671530" y="302206"/>
          <a:ext cx="2295706" cy="2295706"/>
        </a:xfrm>
        <a:prstGeom prst="pieWedg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Clearly define the problem scope and desired outcomes</a:t>
          </a:r>
        </a:p>
      </dsp:txBody>
      <dsp:txXfrm>
        <a:off x="3343927" y="974603"/>
        <a:ext cx="1623309" cy="1623309"/>
      </dsp:txXfrm>
    </dsp:sp>
    <dsp:sp modelId="{449B2012-26F4-4D06-876A-CFD312956D49}">
      <dsp:nvSpPr>
        <dsp:cNvPr id="0" name=""/>
        <dsp:cNvSpPr/>
      </dsp:nvSpPr>
      <dsp:spPr>
        <a:xfrm rot="5400000">
          <a:off x="5073274" y="302206"/>
          <a:ext cx="2295706" cy="2295706"/>
        </a:xfrm>
        <a:prstGeom prst="pieWedg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Gather relevant data, clean, organize, and validate data to ensure accuracy</a:t>
          </a:r>
        </a:p>
      </dsp:txBody>
      <dsp:txXfrm rot="-5400000">
        <a:off x="5073274" y="974603"/>
        <a:ext cx="1623309" cy="1623309"/>
      </dsp:txXfrm>
    </dsp:sp>
    <dsp:sp modelId="{AEF35DE6-F90D-4101-9623-F8263FE03D5D}">
      <dsp:nvSpPr>
        <dsp:cNvPr id="0" name=""/>
        <dsp:cNvSpPr/>
      </dsp:nvSpPr>
      <dsp:spPr>
        <a:xfrm rot="10800000">
          <a:off x="5073274" y="2695180"/>
          <a:ext cx="2295706" cy="2313245"/>
        </a:xfrm>
        <a:prstGeom prst="pieWedg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Applied Statistical methods, visualizations, and cross validate calculations to uncover trends and patterns</a:t>
          </a:r>
        </a:p>
      </dsp:txBody>
      <dsp:txXfrm rot="10800000">
        <a:off x="5073274" y="2695180"/>
        <a:ext cx="1623309" cy="1635711"/>
      </dsp:txXfrm>
    </dsp:sp>
    <dsp:sp modelId="{ADB48D77-7899-4C71-AA7B-B43EF69BA9CA}">
      <dsp:nvSpPr>
        <dsp:cNvPr id="0" name=""/>
        <dsp:cNvSpPr/>
      </dsp:nvSpPr>
      <dsp:spPr>
        <a:xfrm rot="16200000">
          <a:off x="2671530" y="2703949"/>
          <a:ext cx="2295706" cy="2295706"/>
        </a:xfrm>
        <a:prstGeom prst="pieWedg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a:t>Create actionable insights based on analysis and give recommendations for alignment with organizational goals</a:t>
          </a:r>
        </a:p>
      </dsp:txBody>
      <dsp:txXfrm rot="5400000">
        <a:off x="3343927" y="2703949"/>
        <a:ext cx="1623309" cy="1623309"/>
      </dsp:txXfrm>
    </dsp:sp>
    <dsp:sp modelId="{942C26E3-D7A5-4A2C-86C6-1C26BCA50F1C}">
      <dsp:nvSpPr>
        <dsp:cNvPr id="0" name=""/>
        <dsp:cNvSpPr/>
      </dsp:nvSpPr>
      <dsp:spPr>
        <a:xfrm>
          <a:off x="4702467" y="2220907"/>
          <a:ext cx="635576" cy="594953"/>
        </a:xfrm>
        <a:prstGeom prst="circularArrow">
          <a:avLst/>
        </a:prstGeom>
        <a:solidFill>
          <a:schemeClr val="accent2">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6C86B9-A7A3-4369-9D12-DEC0EE8FA7C0}">
      <dsp:nvSpPr>
        <dsp:cNvPr id="0" name=""/>
        <dsp:cNvSpPr/>
      </dsp:nvSpPr>
      <dsp:spPr>
        <a:xfrm rot="10800000">
          <a:off x="4726602" y="2558005"/>
          <a:ext cx="587305" cy="450943"/>
        </a:xfrm>
        <a:prstGeom prst="circularArrow">
          <a:avLst/>
        </a:prstGeom>
        <a:solidFill>
          <a:schemeClr val="accent2">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166DB-2950-49FB-A8E6-22CC0446337E}">
      <dsp:nvSpPr>
        <dsp:cNvPr id="0" name=""/>
        <dsp:cNvSpPr/>
      </dsp:nvSpPr>
      <dsp:spPr>
        <a:xfrm>
          <a:off x="0" y="447"/>
          <a:ext cx="10515600" cy="616395"/>
        </a:xfrm>
        <a:prstGeom prst="roundRect">
          <a:avLst>
            <a:gd name="adj" fmla="val 10000"/>
          </a:avLst>
        </a:prstGeom>
        <a:solidFill>
          <a:schemeClr val="accent2">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D9B93DBB-2710-4062-AC06-BCFD4D304B32}">
      <dsp:nvSpPr>
        <dsp:cNvPr id="0" name=""/>
        <dsp:cNvSpPr/>
      </dsp:nvSpPr>
      <dsp:spPr>
        <a:xfrm>
          <a:off x="186459" y="139136"/>
          <a:ext cx="339017" cy="3390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41D2DD6-429E-42E4-9976-A7479845C334}">
      <dsp:nvSpPr>
        <dsp:cNvPr id="0" name=""/>
        <dsp:cNvSpPr/>
      </dsp:nvSpPr>
      <dsp:spPr>
        <a:xfrm>
          <a:off x="711937" y="447"/>
          <a:ext cx="9803662" cy="616395"/>
        </a:xfrm>
        <a:prstGeom prst="rect">
          <a:avLst/>
        </a:prstGeom>
        <a:noFill/>
        <a:ln w="1270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5235" tIns="65235" rIns="65235" bIns="65235" numCol="1" spcCol="1270" anchor="ctr" anchorCtr="0">
          <a:noAutofit/>
        </a:bodyPr>
        <a:lstStyle/>
        <a:p>
          <a:pPr marL="0" lvl="0" indent="0" algn="l" defTabSz="711200">
            <a:lnSpc>
              <a:spcPct val="100000"/>
            </a:lnSpc>
            <a:spcBef>
              <a:spcPct val="0"/>
            </a:spcBef>
            <a:spcAft>
              <a:spcPct val="35000"/>
            </a:spcAft>
            <a:buNone/>
          </a:pPr>
          <a:r>
            <a:rPr lang="en-US" sz="1600" b="1" kern="1200" dirty="0">
              <a:latin typeface="Arial" panose="020B0604020202020204" pitchFamily="34" charset="0"/>
              <a:cs typeface="Arial" panose="020B0604020202020204" pitchFamily="34" charset="0"/>
            </a:rPr>
            <a:t>Rela</a:t>
          </a:r>
          <a:r>
            <a:rPr lang="en-US" sz="1600" b="1" i="0" kern="1200" baseline="0" dirty="0">
              <a:latin typeface="Arial" panose="020B0604020202020204" pitchFamily="34" charset="0"/>
              <a:cs typeface="Arial" panose="020B0604020202020204" pitchFamily="34" charset="0"/>
            </a:rPr>
            <a:t>tional Schema</a:t>
          </a:r>
          <a:r>
            <a:rPr lang="en-US" sz="1600" b="0" i="0" kern="1200" baseline="0" dirty="0">
              <a:latin typeface="Arial" panose="020B0604020202020204" pitchFamily="34" charset="0"/>
              <a:cs typeface="Arial" panose="020B0604020202020204" pitchFamily="34" charset="0"/>
            </a:rPr>
            <a:t>: Supports efficient operations, analysis, and reporting with clear table relationships through the ERD.</a:t>
          </a:r>
          <a:endParaRPr lang="en-US" sz="1600" kern="1200" dirty="0">
            <a:latin typeface="Arial" panose="020B0604020202020204" pitchFamily="34" charset="0"/>
            <a:cs typeface="Arial" panose="020B0604020202020204" pitchFamily="34" charset="0"/>
          </a:endParaRPr>
        </a:p>
      </dsp:txBody>
      <dsp:txXfrm>
        <a:off x="711937" y="447"/>
        <a:ext cx="9803662" cy="616395"/>
      </dsp:txXfrm>
    </dsp:sp>
    <dsp:sp modelId="{70D7832E-AEA5-4386-9B79-01E8E5A94B56}">
      <dsp:nvSpPr>
        <dsp:cNvPr id="0" name=""/>
        <dsp:cNvSpPr/>
      </dsp:nvSpPr>
      <dsp:spPr>
        <a:xfrm>
          <a:off x="0" y="770942"/>
          <a:ext cx="10515600" cy="616395"/>
        </a:xfrm>
        <a:prstGeom prst="roundRect">
          <a:avLst>
            <a:gd name="adj" fmla="val 10000"/>
          </a:avLst>
        </a:prstGeom>
        <a:solidFill>
          <a:schemeClr val="accent2">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408EB542-A34B-4B14-AD2B-AE37DBED209A}">
      <dsp:nvSpPr>
        <dsp:cNvPr id="0" name=""/>
        <dsp:cNvSpPr/>
      </dsp:nvSpPr>
      <dsp:spPr>
        <a:xfrm>
          <a:off x="186459" y="909631"/>
          <a:ext cx="339017" cy="3390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45EE59D-8403-4C5F-95BA-2110F37BCFE1}">
      <dsp:nvSpPr>
        <dsp:cNvPr id="0" name=""/>
        <dsp:cNvSpPr/>
      </dsp:nvSpPr>
      <dsp:spPr>
        <a:xfrm>
          <a:off x="711937" y="770942"/>
          <a:ext cx="9803662" cy="616395"/>
        </a:xfrm>
        <a:prstGeom prst="rect">
          <a:avLst/>
        </a:prstGeom>
        <a:noFill/>
        <a:ln w="1270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5235" tIns="65235" rIns="65235" bIns="65235"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Arial" panose="020B0604020202020204" pitchFamily="34" charset="0"/>
              <a:cs typeface="Arial" panose="020B0604020202020204" pitchFamily="34" charset="0"/>
            </a:rPr>
            <a:t>Product Management</a:t>
          </a:r>
          <a:r>
            <a:rPr lang="en-US" sz="1600" b="0" i="0" kern="1200" baseline="0" dirty="0">
              <a:latin typeface="Arial" panose="020B0604020202020204" pitchFamily="34" charset="0"/>
              <a:cs typeface="Arial" panose="020B0604020202020204" pitchFamily="34" charset="0"/>
            </a:rPr>
            <a:t>: The Product table tracks product details, procurement, and inventory with the Make Flag field indicating in-house or vendor production.</a:t>
          </a:r>
          <a:endParaRPr lang="en-US" sz="1600" kern="1200" dirty="0">
            <a:latin typeface="Arial" panose="020B0604020202020204" pitchFamily="34" charset="0"/>
            <a:cs typeface="Arial" panose="020B0604020202020204" pitchFamily="34" charset="0"/>
          </a:endParaRPr>
        </a:p>
      </dsp:txBody>
      <dsp:txXfrm>
        <a:off x="711937" y="770942"/>
        <a:ext cx="9803662" cy="616395"/>
      </dsp:txXfrm>
    </dsp:sp>
    <dsp:sp modelId="{7F18238A-D41B-4DEA-98D4-A955B04B4A6B}">
      <dsp:nvSpPr>
        <dsp:cNvPr id="0" name=""/>
        <dsp:cNvSpPr/>
      </dsp:nvSpPr>
      <dsp:spPr>
        <a:xfrm>
          <a:off x="0" y="1541437"/>
          <a:ext cx="10515600" cy="616395"/>
        </a:xfrm>
        <a:prstGeom prst="roundRect">
          <a:avLst>
            <a:gd name="adj" fmla="val 10000"/>
          </a:avLst>
        </a:prstGeom>
        <a:solidFill>
          <a:schemeClr val="accent2">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F91888AF-B432-4A9B-B79E-2CA7EB1A3B95}">
      <dsp:nvSpPr>
        <dsp:cNvPr id="0" name=""/>
        <dsp:cNvSpPr/>
      </dsp:nvSpPr>
      <dsp:spPr>
        <a:xfrm>
          <a:off x="186459" y="1680126"/>
          <a:ext cx="339017" cy="3390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605B8B7-67E4-4961-AB4B-C0B38B885647}">
      <dsp:nvSpPr>
        <dsp:cNvPr id="0" name=""/>
        <dsp:cNvSpPr/>
      </dsp:nvSpPr>
      <dsp:spPr>
        <a:xfrm>
          <a:off x="711937" y="1541437"/>
          <a:ext cx="9803662" cy="616395"/>
        </a:xfrm>
        <a:prstGeom prst="rect">
          <a:avLst/>
        </a:prstGeom>
        <a:noFill/>
        <a:ln w="1270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5235" tIns="65235" rIns="65235" bIns="65235"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Arial" panose="020B0604020202020204" pitchFamily="34" charset="0"/>
              <a:cs typeface="Arial" panose="020B0604020202020204" pitchFamily="34" charset="0"/>
            </a:rPr>
            <a:t>Bill of Materials</a:t>
          </a:r>
          <a:r>
            <a:rPr lang="en-US" sz="1600" b="0" i="0" kern="1200" baseline="0" dirty="0">
              <a:latin typeface="Arial" panose="020B0604020202020204" pitchFamily="34" charset="0"/>
              <a:cs typeface="Arial" panose="020B0604020202020204" pitchFamily="34" charset="0"/>
            </a:rPr>
            <a:t>: Organizes hierarchical relationships between finished goods and subcomponents, crucial for manufacturing bicycles and assemblies.</a:t>
          </a:r>
          <a:endParaRPr lang="en-US" sz="1600" kern="1200" dirty="0">
            <a:latin typeface="Arial" panose="020B0604020202020204" pitchFamily="34" charset="0"/>
            <a:cs typeface="Arial" panose="020B0604020202020204" pitchFamily="34" charset="0"/>
          </a:endParaRPr>
        </a:p>
      </dsp:txBody>
      <dsp:txXfrm>
        <a:off x="711937" y="1541437"/>
        <a:ext cx="9803662" cy="616395"/>
      </dsp:txXfrm>
    </dsp:sp>
    <dsp:sp modelId="{51EEC9D0-D4B4-47CB-885F-5D5710CC8087}">
      <dsp:nvSpPr>
        <dsp:cNvPr id="0" name=""/>
        <dsp:cNvSpPr/>
      </dsp:nvSpPr>
      <dsp:spPr>
        <a:xfrm>
          <a:off x="0" y="2311931"/>
          <a:ext cx="10515600" cy="616395"/>
        </a:xfrm>
        <a:prstGeom prst="roundRect">
          <a:avLst>
            <a:gd name="adj" fmla="val 10000"/>
          </a:avLst>
        </a:prstGeom>
        <a:solidFill>
          <a:schemeClr val="accent2">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3DAB2EC9-6308-4A0E-8947-8653B12021D6}">
      <dsp:nvSpPr>
        <dsp:cNvPr id="0" name=""/>
        <dsp:cNvSpPr/>
      </dsp:nvSpPr>
      <dsp:spPr>
        <a:xfrm>
          <a:off x="186459" y="2450620"/>
          <a:ext cx="339017" cy="3390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5FECF9E8-FC1C-4272-83C2-DA26E1816803}">
      <dsp:nvSpPr>
        <dsp:cNvPr id="0" name=""/>
        <dsp:cNvSpPr/>
      </dsp:nvSpPr>
      <dsp:spPr>
        <a:xfrm>
          <a:off x="711937" y="2311931"/>
          <a:ext cx="9803662" cy="616395"/>
        </a:xfrm>
        <a:prstGeom prst="rect">
          <a:avLst/>
        </a:prstGeom>
        <a:noFill/>
        <a:ln w="1270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5235" tIns="65235" rIns="65235" bIns="65235"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Arial" panose="020B0604020202020204" pitchFamily="34" charset="0"/>
              <a:cs typeface="Arial" panose="020B0604020202020204" pitchFamily="34" charset="0"/>
            </a:rPr>
            <a:t>Work Order Tracking</a:t>
          </a:r>
          <a:r>
            <a:rPr lang="en-US" sz="1600" b="0" i="0" kern="1200" baseline="0" dirty="0">
              <a:latin typeface="Arial" panose="020B0604020202020204" pitchFamily="34" charset="0"/>
              <a:cs typeface="Arial" panose="020B0604020202020204" pitchFamily="34" charset="0"/>
            </a:rPr>
            <a:t>: Manages manufacturing schedules, production quantities, quality checks, and reasons for failures to ensure inventory alignment.</a:t>
          </a:r>
          <a:endParaRPr lang="en-US" sz="1600" kern="1200" dirty="0">
            <a:latin typeface="Arial" panose="020B0604020202020204" pitchFamily="34" charset="0"/>
            <a:cs typeface="Arial" panose="020B0604020202020204" pitchFamily="34" charset="0"/>
          </a:endParaRPr>
        </a:p>
      </dsp:txBody>
      <dsp:txXfrm>
        <a:off x="711937" y="2311931"/>
        <a:ext cx="9803662" cy="616395"/>
      </dsp:txXfrm>
    </dsp:sp>
    <dsp:sp modelId="{AA250C8C-581C-4D8D-B3D1-DCCBE70786F5}">
      <dsp:nvSpPr>
        <dsp:cNvPr id="0" name=""/>
        <dsp:cNvSpPr/>
      </dsp:nvSpPr>
      <dsp:spPr>
        <a:xfrm>
          <a:off x="0" y="3082426"/>
          <a:ext cx="10515600" cy="616395"/>
        </a:xfrm>
        <a:prstGeom prst="roundRect">
          <a:avLst>
            <a:gd name="adj" fmla="val 10000"/>
          </a:avLst>
        </a:prstGeom>
        <a:solidFill>
          <a:schemeClr val="accent2">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A780FB5F-424D-4732-A5F7-1CD25FBC01A5}">
      <dsp:nvSpPr>
        <dsp:cNvPr id="0" name=""/>
        <dsp:cNvSpPr/>
      </dsp:nvSpPr>
      <dsp:spPr>
        <a:xfrm>
          <a:off x="186459" y="3221115"/>
          <a:ext cx="339017" cy="33901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A4D6A85-5401-4269-87D7-0C2670D3B0B0}">
      <dsp:nvSpPr>
        <dsp:cNvPr id="0" name=""/>
        <dsp:cNvSpPr/>
      </dsp:nvSpPr>
      <dsp:spPr>
        <a:xfrm>
          <a:off x="711937" y="3082426"/>
          <a:ext cx="9803662" cy="616395"/>
        </a:xfrm>
        <a:prstGeom prst="rect">
          <a:avLst/>
        </a:prstGeom>
        <a:noFill/>
        <a:ln w="1270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5235" tIns="65235" rIns="65235" bIns="65235"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Arial" panose="020B0604020202020204" pitchFamily="34" charset="0"/>
              <a:cs typeface="Arial" panose="020B0604020202020204" pitchFamily="34" charset="0"/>
            </a:rPr>
            <a:t>Primary &amp; Foreign Keys</a:t>
          </a:r>
          <a:r>
            <a:rPr lang="en-US" sz="1600" b="0" i="0" kern="1200" baseline="0" dirty="0">
              <a:latin typeface="Arial" panose="020B0604020202020204" pitchFamily="34" charset="0"/>
              <a:cs typeface="Arial" panose="020B0604020202020204" pitchFamily="34" charset="0"/>
            </a:rPr>
            <a:t>: Maintain table relationships and enable smooth data navigation and reporting.</a:t>
          </a:r>
          <a:endParaRPr lang="en-US" sz="1600" kern="1200" dirty="0">
            <a:latin typeface="Arial" panose="020B0604020202020204" pitchFamily="34" charset="0"/>
            <a:cs typeface="Arial" panose="020B0604020202020204" pitchFamily="34" charset="0"/>
          </a:endParaRPr>
        </a:p>
      </dsp:txBody>
      <dsp:txXfrm>
        <a:off x="711937" y="3082426"/>
        <a:ext cx="9803662" cy="616395"/>
      </dsp:txXfrm>
    </dsp:sp>
    <dsp:sp modelId="{C41A6715-AB95-44C2-A7E8-1F373D336F0E}">
      <dsp:nvSpPr>
        <dsp:cNvPr id="0" name=""/>
        <dsp:cNvSpPr/>
      </dsp:nvSpPr>
      <dsp:spPr>
        <a:xfrm>
          <a:off x="0" y="3852920"/>
          <a:ext cx="10515600" cy="616395"/>
        </a:xfrm>
        <a:prstGeom prst="roundRect">
          <a:avLst>
            <a:gd name="adj" fmla="val 10000"/>
          </a:avLst>
        </a:prstGeom>
        <a:solidFill>
          <a:schemeClr val="accent2">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2B101DA9-7E6E-4E09-967E-7A5BFEDFE871}">
      <dsp:nvSpPr>
        <dsp:cNvPr id="0" name=""/>
        <dsp:cNvSpPr/>
      </dsp:nvSpPr>
      <dsp:spPr>
        <a:xfrm>
          <a:off x="186459" y="3991609"/>
          <a:ext cx="339017" cy="33901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E9C845A-773E-413E-AC1F-348A82AA9458}">
      <dsp:nvSpPr>
        <dsp:cNvPr id="0" name=""/>
        <dsp:cNvSpPr/>
      </dsp:nvSpPr>
      <dsp:spPr>
        <a:xfrm>
          <a:off x="711937" y="3852920"/>
          <a:ext cx="9803662" cy="616395"/>
        </a:xfrm>
        <a:prstGeom prst="rect">
          <a:avLst/>
        </a:prstGeom>
        <a:noFill/>
        <a:ln w="1270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5235" tIns="65235" rIns="65235" bIns="65235"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Arial" panose="020B0604020202020204" pitchFamily="34" charset="0"/>
              <a:cs typeface="Arial" panose="020B0604020202020204" pitchFamily="34" charset="0"/>
            </a:rPr>
            <a:t>Process Visibility</a:t>
          </a:r>
          <a:r>
            <a:rPr lang="en-US" sz="1600" b="0" i="0" kern="1200" baseline="0" dirty="0">
              <a:latin typeface="Arial" panose="020B0604020202020204" pitchFamily="34" charset="0"/>
              <a:cs typeface="Arial" panose="020B0604020202020204" pitchFamily="34" charset="0"/>
            </a:rPr>
            <a:t>: Tracks purchase orders, production, and inventory flow from issuance to completion.</a:t>
          </a:r>
          <a:endParaRPr lang="en-US" sz="1600" kern="1200" dirty="0">
            <a:latin typeface="Arial" panose="020B0604020202020204" pitchFamily="34" charset="0"/>
            <a:cs typeface="Arial" panose="020B0604020202020204" pitchFamily="34" charset="0"/>
          </a:endParaRPr>
        </a:p>
      </dsp:txBody>
      <dsp:txXfrm>
        <a:off x="711937" y="3852920"/>
        <a:ext cx="9803662" cy="616395"/>
      </dsp:txXfrm>
    </dsp:sp>
    <dsp:sp modelId="{669CB2BE-FBAD-4C70-B5C5-E6A77319F755}">
      <dsp:nvSpPr>
        <dsp:cNvPr id="0" name=""/>
        <dsp:cNvSpPr/>
      </dsp:nvSpPr>
      <dsp:spPr>
        <a:xfrm>
          <a:off x="0" y="4623415"/>
          <a:ext cx="10515600" cy="616395"/>
        </a:xfrm>
        <a:prstGeom prst="roundRect">
          <a:avLst>
            <a:gd name="adj" fmla="val 10000"/>
          </a:avLst>
        </a:prstGeom>
        <a:solidFill>
          <a:schemeClr val="accent2">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3AB5FBEE-5365-4145-990C-20BB5E86E061}">
      <dsp:nvSpPr>
        <dsp:cNvPr id="0" name=""/>
        <dsp:cNvSpPr/>
      </dsp:nvSpPr>
      <dsp:spPr>
        <a:xfrm>
          <a:off x="186459" y="4762104"/>
          <a:ext cx="339017" cy="33901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198C618-7667-4D96-B910-7958CD61FEDF}">
      <dsp:nvSpPr>
        <dsp:cNvPr id="0" name=""/>
        <dsp:cNvSpPr/>
      </dsp:nvSpPr>
      <dsp:spPr>
        <a:xfrm>
          <a:off x="711937" y="4623415"/>
          <a:ext cx="9803662" cy="616395"/>
        </a:xfrm>
        <a:prstGeom prst="rect">
          <a:avLst/>
        </a:prstGeom>
        <a:noFill/>
        <a:ln w="1270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5235" tIns="65235" rIns="65235" bIns="65235" numCol="1" spcCol="1270" anchor="ctr" anchorCtr="0">
          <a:noAutofit/>
        </a:bodyPr>
        <a:lstStyle/>
        <a:p>
          <a:pPr marL="0" lvl="0" indent="0" algn="l" defTabSz="711200">
            <a:lnSpc>
              <a:spcPct val="100000"/>
            </a:lnSpc>
            <a:spcBef>
              <a:spcPct val="0"/>
            </a:spcBef>
            <a:spcAft>
              <a:spcPct val="35000"/>
            </a:spcAft>
            <a:buNone/>
          </a:pPr>
          <a:r>
            <a:rPr lang="en-US" sz="1600" b="1" i="0" kern="1200" baseline="0" dirty="0">
              <a:latin typeface="Arial" panose="020B0604020202020204" pitchFamily="34" charset="0"/>
              <a:cs typeface="Arial" panose="020B0604020202020204" pitchFamily="34" charset="0"/>
            </a:rPr>
            <a:t>Quality Insights</a:t>
          </a:r>
          <a:r>
            <a:rPr lang="en-US" sz="1600" b="0" i="0" kern="1200" baseline="0" dirty="0">
              <a:latin typeface="Arial" panose="020B0604020202020204" pitchFamily="34" charset="0"/>
              <a:cs typeface="Arial" panose="020B0604020202020204" pitchFamily="34" charset="0"/>
            </a:rPr>
            <a:t>: Provides data on inspection failures to address manufacturing inefficiencies and ensure product quality.</a:t>
          </a:r>
          <a:endParaRPr lang="en-US" sz="1600" kern="1200" dirty="0">
            <a:latin typeface="Arial" panose="020B0604020202020204" pitchFamily="34" charset="0"/>
            <a:cs typeface="Arial" panose="020B0604020202020204" pitchFamily="34" charset="0"/>
          </a:endParaRPr>
        </a:p>
      </dsp:txBody>
      <dsp:txXfrm>
        <a:off x="711937" y="4623415"/>
        <a:ext cx="9803662" cy="616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9E907-79B2-4581-87E0-32179989C40D}">
      <dsp:nvSpPr>
        <dsp:cNvPr id="0" name=""/>
        <dsp:cNvSpPr/>
      </dsp:nvSpPr>
      <dsp:spPr>
        <a:xfrm>
          <a:off x="1733720" y="132384"/>
          <a:ext cx="4362279" cy="2749484"/>
        </a:xfrm>
        <a:prstGeom prst="rightArrow">
          <a:avLst>
            <a:gd name="adj1" fmla="val 75000"/>
            <a:gd name="adj2" fmla="val 5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Font typeface="Wingdings" panose="05000000000000000000" pitchFamily="2" charset="2"/>
            <a:buChar char="Ø"/>
          </a:pPr>
          <a:endParaRPr lang="en-US"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dirty="0">
              <a:latin typeface="Arial" panose="020B0604020202020204" pitchFamily="34" charset="0"/>
              <a:cs typeface="Arial" panose="020B0604020202020204" pitchFamily="34" charset="0"/>
            </a:rPr>
            <a:t>Determine the cost structure for each product or service.</a:t>
          </a:r>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dirty="0">
              <a:latin typeface="Arial" panose="020B0604020202020204" pitchFamily="34" charset="0"/>
              <a:cs typeface="Arial" panose="020B0604020202020204" pitchFamily="34" charset="0"/>
            </a:rPr>
            <a:t>Analyze profit margins to ensure pricing strategies are aligned with business goals.</a:t>
          </a:r>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dirty="0">
              <a:latin typeface="Arial" panose="020B0604020202020204" pitchFamily="34" charset="0"/>
              <a:cs typeface="Arial" panose="020B0604020202020204" pitchFamily="34" charset="0"/>
            </a:rPr>
            <a:t>Assess which products or services contribute most to revenue and profit</a:t>
          </a:r>
        </a:p>
      </dsp:txBody>
      <dsp:txXfrm>
        <a:off x="1733720" y="476070"/>
        <a:ext cx="3331223" cy="2062113"/>
      </dsp:txXfrm>
    </dsp:sp>
    <dsp:sp modelId="{F7E80D4D-380B-4C7B-83F4-A8E14A2A334D}">
      <dsp:nvSpPr>
        <dsp:cNvPr id="0" name=""/>
        <dsp:cNvSpPr/>
      </dsp:nvSpPr>
      <dsp:spPr>
        <a:xfrm>
          <a:off x="56220" y="183621"/>
          <a:ext cx="1732092" cy="259520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Evaluate Product Performance</a:t>
          </a:r>
        </a:p>
      </dsp:txBody>
      <dsp:txXfrm>
        <a:off x="140774" y="268175"/>
        <a:ext cx="1562984" cy="2426093"/>
      </dsp:txXfrm>
    </dsp:sp>
    <dsp:sp modelId="{0ECEB4F7-929D-4D08-9907-9DAC7742EC01}">
      <dsp:nvSpPr>
        <dsp:cNvPr id="0" name=""/>
        <dsp:cNvSpPr/>
      </dsp:nvSpPr>
      <dsp:spPr>
        <a:xfrm>
          <a:off x="1698700" y="2946525"/>
          <a:ext cx="4397299" cy="2832671"/>
        </a:xfrm>
        <a:prstGeom prst="rightArrow">
          <a:avLst>
            <a:gd name="adj1" fmla="val 75000"/>
            <a:gd name="adj2" fmla="val 50000"/>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Font typeface="Wingdings" panose="05000000000000000000" pitchFamily="2" charset="2"/>
            <a:buChar char="Ø"/>
          </a:pPr>
          <a:endParaRPr lang="en-US" sz="1400" kern="1200" dirty="0">
            <a:latin typeface="Arial" panose="020B0604020202020204" pitchFamily="34" charset="0"/>
            <a:cs typeface="Arial" panose="020B0604020202020204" pitchFamily="34" charset="0"/>
          </a:endParaRPr>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dirty="0">
              <a:latin typeface="Arial" panose="020B0604020202020204" pitchFamily="34" charset="0"/>
              <a:cs typeface="Arial" panose="020B0604020202020204" pitchFamily="34" charset="0"/>
            </a:rPr>
            <a:t>Identify and segment the different types of customers.</a:t>
          </a:r>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dirty="0">
              <a:latin typeface="Arial" panose="020B0604020202020204" pitchFamily="34" charset="0"/>
              <a:cs typeface="Arial" panose="020B0604020202020204" pitchFamily="34" charset="0"/>
            </a:rPr>
            <a:t>Determine their needs, preferences, and purchasing behaviors.</a:t>
          </a:r>
        </a:p>
        <a:p>
          <a:pPr marL="114300" lvl="1" indent="-114300" algn="l" defTabSz="622300">
            <a:lnSpc>
              <a:spcPct val="90000"/>
            </a:lnSpc>
            <a:spcBef>
              <a:spcPct val="0"/>
            </a:spcBef>
            <a:spcAft>
              <a:spcPct val="15000"/>
            </a:spcAft>
            <a:buFont typeface="Wingdings" panose="05000000000000000000" pitchFamily="2" charset="2"/>
            <a:buChar char="Ø"/>
          </a:pPr>
          <a:r>
            <a:rPr lang="en-US" sz="1400" kern="1200" dirty="0">
              <a:latin typeface="Arial" panose="020B0604020202020204" pitchFamily="34" charset="0"/>
              <a:cs typeface="Arial" panose="020B0604020202020204" pitchFamily="34" charset="0"/>
            </a:rPr>
            <a:t>Suggest targeted marketing strategies or product enhancements to better serve customer needs.</a:t>
          </a:r>
        </a:p>
      </dsp:txBody>
      <dsp:txXfrm>
        <a:off x="1698700" y="3300609"/>
        <a:ext cx="3335047" cy="2124503"/>
      </dsp:txXfrm>
    </dsp:sp>
    <dsp:sp modelId="{FCF4D704-D065-4CA8-AA6E-CCD54A206701}">
      <dsp:nvSpPr>
        <dsp:cNvPr id="0" name=""/>
        <dsp:cNvSpPr/>
      </dsp:nvSpPr>
      <dsp:spPr>
        <a:xfrm>
          <a:off x="57024" y="2947884"/>
          <a:ext cx="1694878" cy="283131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panose="020B0604020202020204" pitchFamily="34" charset="0"/>
              <a:cs typeface="Arial" panose="020B0604020202020204" pitchFamily="34" charset="0"/>
            </a:rPr>
            <a:t>Understand Customer Profiles</a:t>
          </a:r>
        </a:p>
      </dsp:txBody>
      <dsp:txXfrm>
        <a:off x="139761" y="3030621"/>
        <a:ext cx="1529404" cy="26658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411B1-1D4B-4968-A787-96FDE5A7C325}">
      <dsp:nvSpPr>
        <dsp:cNvPr id="0" name=""/>
        <dsp:cNvSpPr/>
      </dsp:nvSpPr>
      <dsp:spPr>
        <a:xfrm rot="5400000">
          <a:off x="-294724" y="298084"/>
          <a:ext cx="1964830" cy="1375381"/>
        </a:xfrm>
        <a:prstGeom prst="chevron">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a:t>Customer Segmentation and Behavior</a:t>
          </a:r>
          <a:endParaRPr lang="en-US" sz="1300" kern="1200"/>
        </a:p>
      </dsp:txBody>
      <dsp:txXfrm rot="-5400000">
        <a:off x="1" y="691051"/>
        <a:ext cx="1375381" cy="589449"/>
      </dsp:txXfrm>
    </dsp:sp>
    <dsp:sp modelId="{E662D9DA-17F8-4272-9701-75AFA9AEC8C1}">
      <dsp:nvSpPr>
        <dsp:cNvPr id="0" name=""/>
        <dsp:cNvSpPr/>
      </dsp:nvSpPr>
      <dsp:spPr>
        <a:xfrm rot="5400000">
          <a:off x="5306920" y="-3928179"/>
          <a:ext cx="1277139" cy="9140218"/>
        </a:xfrm>
        <a:prstGeom prst="round2Same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just" defTabSz="533400">
            <a:lnSpc>
              <a:spcPct val="90000"/>
            </a:lnSpc>
            <a:spcBef>
              <a:spcPct val="0"/>
            </a:spcBef>
            <a:spcAft>
              <a:spcPct val="15000"/>
            </a:spcAft>
            <a:buSzPts val="1000"/>
            <a:buFont typeface="Symbol" panose="05050102010706020507" pitchFamily="18" charset="2"/>
            <a:buChar char=""/>
          </a:pPr>
          <a:r>
            <a:rPr lang="en-US" sz="1200" kern="1200" dirty="0">
              <a:latin typeface="Arial" panose="020B0604020202020204" pitchFamily="34" charset="0"/>
              <a:cs typeface="Arial" panose="020B0604020202020204" pitchFamily="34" charset="0"/>
            </a:rPr>
            <a:t>Determine which customers are linked to specific product categories and subcategories.</a:t>
          </a:r>
        </a:p>
        <a:p>
          <a:pPr marL="114300" lvl="1" indent="-114300" algn="just" defTabSz="533400">
            <a:lnSpc>
              <a:spcPct val="90000"/>
            </a:lnSpc>
            <a:spcBef>
              <a:spcPct val="0"/>
            </a:spcBef>
            <a:spcAft>
              <a:spcPct val="15000"/>
            </a:spcAft>
            <a:buSzPts val="1000"/>
            <a:buFont typeface="Symbol" panose="05050102010706020507" pitchFamily="18" charset="2"/>
            <a:buNone/>
          </a:pPr>
          <a:endParaRPr lang="en-US" sz="1200" kern="1200">
            <a:latin typeface="Arial" panose="020B0604020202020204" pitchFamily="34" charset="0"/>
            <a:cs typeface="Arial" panose="020B0604020202020204" pitchFamily="34" charset="0"/>
          </a:endParaRPr>
        </a:p>
        <a:p>
          <a:pPr marL="114300" lvl="1" indent="-114300" algn="just" defTabSz="533400">
            <a:lnSpc>
              <a:spcPct val="90000"/>
            </a:lnSpc>
            <a:spcBef>
              <a:spcPct val="0"/>
            </a:spcBef>
            <a:spcAft>
              <a:spcPct val="15000"/>
            </a:spcAft>
            <a:buSzPts val="1000"/>
            <a:buFont typeface="Symbol" panose="05050102010706020507" pitchFamily="18" charset="2"/>
            <a:buChar char=""/>
          </a:pPr>
          <a:r>
            <a:rPr lang="en-US" sz="1200" kern="1200" dirty="0">
              <a:latin typeface="Arial" panose="020B0604020202020204" pitchFamily="34" charset="0"/>
              <a:cs typeface="Arial" panose="020B0604020202020204" pitchFamily="34" charset="0"/>
            </a:rPr>
            <a:t>Recognize whether customers in different categories have unique needs and preferences and align product offerings accordingly.</a:t>
          </a:r>
        </a:p>
        <a:p>
          <a:pPr marL="114300" lvl="1" indent="-114300" algn="just" defTabSz="533400">
            <a:lnSpc>
              <a:spcPct val="90000"/>
            </a:lnSpc>
            <a:spcBef>
              <a:spcPct val="0"/>
            </a:spcBef>
            <a:spcAft>
              <a:spcPct val="15000"/>
            </a:spcAft>
            <a:buSzPts val="1000"/>
            <a:buFont typeface="Symbol" panose="05050102010706020507" pitchFamily="18" charset="2"/>
            <a:buNone/>
          </a:pPr>
          <a:endParaRPr lang="en-US" sz="1200" kern="1200">
            <a:latin typeface="Arial" panose="020B0604020202020204" pitchFamily="34" charset="0"/>
            <a:cs typeface="Arial" panose="020B0604020202020204" pitchFamily="34" charset="0"/>
          </a:endParaRPr>
        </a:p>
        <a:p>
          <a:pPr marL="114300" lvl="1" indent="-114300" algn="just" defTabSz="533400">
            <a:lnSpc>
              <a:spcPct val="90000"/>
            </a:lnSpc>
            <a:spcBef>
              <a:spcPct val="0"/>
            </a:spcBef>
            <a:spcAft>
              <a:spcPct val="15000"/>
            </a:spcAft>
            <a:buSzPts val="1000"/>
            <a:buFont typeface="Symbol" panose="05050102010706020507" pitchFamily="18" charset="2"/>
            <a:buChar char=""/>
          </a:pPr>
          <a:r>
            <a:rPr lang="en-US" sz="1200" kern="1200">
              <a:latin typeface="Arial" panose="020B0604020202020204" pitchFamily="34" charset="0"/>
              <a:cs typeface="Arial" panose="020B0604020202020204" pitchFamily="34" charset="0"/>
            </a:rPr>
            <a:t>Study how customer purchasing patterns vary across product subcategories.</a:t>
          </a:r>
        </a:p>
      </dsp:txBody>
      <dsp:txXfrm rot="-5400000">
        <a:off x="1375381" y="65705"/>
        <a:ext cx="9077873" cy="1152449"/>
      </dsp:txXfrm>
    </dsp:sp>
    <dsp:sp modelId="{DF0DCC4C-5283-49CF-BC36-40508D192BD5}">
      <dsp:nvSpPr>
        <dsp:cNvPr id="0" name=""/>
        <dsp:cNvSpPr/>
      </dsp:nvSpPr>
      <dsp:spPr>
        <a:xfrm rot="5400000">
          <a:off x="-294724" y="2072235"/>
          <a:ext cx="1964830" cy="1375381"/>
        </a:xfrm>
        <a:prstGeom prst="chevron">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a:t>Revenue Analysis</a:t>
          </a:r>
          <a:endParaRPr lang="en-US" sz="1300" kern="1200"/>
        </a:p>
      </dsp:txBody>
      <dsp:txXfrm rot="-5400000">
        <a:off x="1" y="2465202"/>
        <a:ext cx="1375381" cy="589449"/>
      </dsp:txXfrm>
    </dsp:sp>
    <dsp:sp modelId="{D8A16B5E-317F-4100-AC61-2D2999F75BF3}">
      <dsp:nvSpPr>
        <dsp:cNvPr id="0" name=""/>
        <dsp:cNvSpPr/>
      </dsp:nvSpPr>
      <dsp:spPr>
        <a:xfrm rot="5400000">
          <a:off x="5306920" y="-2154028"/>
          <a:ext cx="1277139" cy="9140218"/>
        </a:xfrm>
        <a:prstGeom prst="round2Same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just" defTabSz="533400">
            <a:lnSpc>
              <a:spcPct val="90000"/>
            </a:lnSpc>
            <a:spcBef>
              <a:spcPct val="0"/>
            </a:spcBef>
            <a:spcAft>
              <a:spcPct val="15000"/>
            </a:spcAft>
            <a:buSzPts val="1000"/>
            <a:buFont typeface="Symbol" panose="05050102010706020507" pitchFamily="18" charset="2"/>
            <a:buChar char=""/>
          </a:pPr>
          <a:r>
            <a:rPr lang="en-US" sz="1200" kern="1200">
              <a:latin typeface="Arial" panose="020B0604020202020204" pitchFamily="34" charset="0"/>
              <a:cs typeface="Arial" panose="020B0604020202020204" pitchFamily="34" charset="0"/>
            </a:rPr>
            <a:t>Examine how each product category and subcategory contributes to overall revenue. Which ones are the top performers?</a:t>
          </a:r>
        </a:p>
        <a:p>
          <a:pPr marL="114300" lvl="1" indent="-114300" algn="just" defTabSz="533400">
            <a:lnSpc>
              <a:spcPct val="90000"/>
            </a:lnSpc>
            <a:spcBef>
              <a:spcPct val="0"/>
            </a:spcBef>
            <a:spcAft>
              <a:spcPct val="15000"/>
            </a:spcAft>
            <a:buSzPts val="1000"/>
            <a:buFont typeface="Symbol" panose="05050102010706020507" pitchFamily="18" charset="2"/>
            <a:buNone/>
          </a:pPr>
          <a:endParaRPr lang="en-US" sz="1200" kern="1200">
            <a:latin typeface="Arial" panose="020B0604020202020204" pitchFamily="34" charset="0"/>
            <a:cs typeface="Arial" panose="020B0604020202020204" pitchFamily="34" charset="0"/>
          </a:endParaRPr>
        </a:p>
        <a:p>
          <a:pPr marL="114300" lvl="1" indent="-114300" algn="just" defTabSz="533400">
            <a:lnSpc>
              <a:spcPct val="90000"/>
            </a:lnSpc>
            <a:spcBef>
              <a:spcPct val="0"/>
            </a:spcBef>
            <a:spcAft>
              <a:spcPct val="15000"/>
            </a:spcAft>
            <a:buChar char="•"/>
          </a:pPr>
          <a:r>
            <a:rPr lang="en-US" sz="1200" kern="1200">
              <a:latin typeface="Arial" panose="020B0604020202020204" pitchFamily="34" charset="0"/>
              <a:cs typeface="Arial" panose="020B0604020202020204" pitchFamily="34" charset="0"/>
            </a:rPr>
            <a:t>Determine if certain categories or subcategories experience seasonal sales spikes and adjust strategies to capitalize on these trends.</a:t>
          </a:r>
        </a:p>
        <a:p>
          <a:pPr marL="114300" lvl="1" indent="-114300" algn="just" defTabSz="533400">
            <a:lnSpc>
              <a:spcPct val="90000"/>
            </a:lnSpc>
            <a:spcBef>
              <a:spcPct val="0"/>
            </a:spcBef>
            <a:spcAft>
              <a:spcPct val="15000"/>
            </a:spcAft>
            <a:buChar char="•"/>
          </a:pPr>
          <a:endParaRPr lang="en-US" sz="1200" kern="1200">
            <a:latin typeface="Arial" panose="020B0604020202020204" pitchFamily="34" charset="0"/>
            <a:cs typeface="Arial" panose="020B0604020202020204" pitchFamily="34" charset="0"/>
          </a:endParaRPr>
        </a:p>
        <a:p>
          <a:pPr marL="114300" lvl="1" indent="-114300" algn="just" defTabSz="533400">
            <a:lnSpc>
              <a:spcPct val="90000"/>
            </a:lnSpc>
            <a:spcBef>
              <a:spcPct val="0"/>
            </a:spcBef>
            <a:spcAft>
              <a:spcPct val="15000"/>
            </a:spcAft>
            <a:buSzPts val="1000"/>
            <a:buFont typeface="Symbol" panose="05050102010706020507" pitchFamily="18" charset="2"/>
            <a:buChar char=""/>
          </a:pPr>
          <a:r>
            <a:rPr lang="en-US" sz="1200" kern="1200">
              <a:latin typeface="Arial" panose="020B0604020202020204" pitchFamily="34" charset="0"/>
              <a:cs typeface="Arial" panose="020B0604020202020204" pitchFamily="34" charset="0"/>
            </a:rPr>
            <a:t>Analyze the distribution of revenue across customer segments and product categories to identify key revenue drivers.</a:t>
          </a:r>
        </a:p>
      </dsp:txBody>
      <dsp:txXfrm rot="-5400000">
        <a:off x="1375381" y="1839856"/>
        <a:ext cx="9077873" cy="1152449"/>
      </dsp:txXfrm>
    </dsp:sp>
    <dsp:sp modelId="{47E965F8-9F92-4F59-9E21-FC97BAF5D669}">
      <dsp:nvSpPr>
        <dsp:cNvPr id="0" name=""/>
        <dsp:cNvSpPr/>
      </dsp:nvSpPr>
      <dsp:spPr>
        <a:xfrm rot="5400000">
          <a:off x="-294724" y="3846386"/>
          <a:ext cx="1964830" cy="1375381"/>
        </a:xfrm>
        <a:prstGeom prst="chevron">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1" kern="1200"/>
            <a:t>Profitability and Cost Structure</a:t>
          </a:r>
          <a:endParaRPr lang="en-US" sz="1300" kern="1200"/>
        </a:p>
      </dsp:txBody>
      <dsp:txXfrm rot="-5400000">
        <a:off x="1" y="4239353"/>
        <a:ext cx="1375381" cy="589449"/>
      </dsp:txXfrm>
    </dsp:sp>
    <dsp:sp modelId="{6A4B3F27-D31C-4B0E-ACB5-205EAB5459FF}">
      <dsp:nvSpPr>
        <dsp:cNvPr id="0" name=""/>
        <dsp:cNvSpPr/>
      </dsp:nvSpPr>
      <dsp:spPr>
        <a:xfrm rot="5400000">
          <a:off x="5306920" y="-379877"/>
          <a:ext cx="1277139" cy="9140218"/>
        </a:xfrm>
        <a:prstGeom prst="round2Same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just" defTabSz="533400">
            <a:lnSpc>
              <a:spcPct val="90000"/>
            </a:lnSpc>
            <a:spcBef>
              <a:spcPct val="0"/>
            </a:spcBef>
            <a:spcAft>
              <a:spcPct val="15000"/>
            </a:spcAft>
            <a:buSzPts val="1000"/>
            <a:buFont typeface="Symbol" panose="05050102010706020507" pitchFamily="18" charset="2"/>
            <a:buChar char=""/>
          </a:pPr>
          <a:r>
            <a:rPr lang="en-US" sz="1200" kern="1200">
              <a:latin typeface="Arial" panose="020B0604020202020204" pitchFamily="34" charset="0"/>
              <a:cs typeface="Arial" panose="020B0604020202020204" pitchFamily="34" charset="0"/>
            </a:rPr>
            <a:t>Assess how profitable each product subcategory is. Are some subcategories generating more profit than others?</a:t>
          </a:r>
        </a:p>
        <a:p>
          <a:pPr marL="114300" lvl="1" indent="-114300" algn="just" defTabSz="533400">
            <a:lnSpc>
              <a:spcPct val="90000"/>
            </a:lnSpc>
            <a:spcBef>
              <a:spcPct val="0"/>
            </a:spcBef>
            <a:spcAft>
              <a:spcPct val="15000"/>
            </a:spcAft>
            <a:buSzPts val="1000"/>
            <a:buFont typeface="Symbol" panose="05050102010706020507" pitchFamily="18" charset="2"/>
            <a:buChar char=""/>
          </a:pPr>
          <a:endParaRPr lang="en-US" sz="1200" kern="1200">
            <a:latin typeface="Arial" panose="020B0604020202020204" pitchFamily="34" charset="0"/>
            <a:cs typeface="Arial" panose="020B0604020202020204" pitchFamily="34" charset="0"/>
          </a:endParaRPr>
        </a:p>
        <a:p>
          <a:pPr marL="114300" lvl="1" indent="-114300" algn="just" defTabSz="533400">
            <a:lnSpc>
              <a:spcPct val="90000"/>
            </a:lnSpc>
            <a:spcBef>
              <a:spcPct val="0"/>
            </a:spcBef>
            <a:spcAft>
              <a:spcPct val="15000"/>
            </a:spcAft>
            <a:buSzPts val="1000"/>
            <a:buFont typeface="Symbol" panose="05050102010706020507" pitchFamily="18" charset="2"/>
            <a:buChar char=""/>
          </a:pPr>
          <a:r>
            <a:rPr lang="en-US" sz="1200" kern="1200">
              <a:latin typeface="Arial" panose="020B0604020202020204" pitchFamily="34" charset="0"/>
              <a:cs typeface="Arial" panose="020B0604020202020204" pitchFamily="34" charset="0"/>
            </a:rPr>
            <a:t>Evaluate the cost structure tied to each product subcategory, looking for opportunities to reduce costs while maintaining quality.</a:t>
          </a:r>
        </a:p>
        <a:p>
          <a:pPr marL="114300" lvl="1" indent="-114300" algn="just" defTabSz="533400">
            <a:lnSpc>
              <a:spcPct val="90000"/>
            </a:lnSpc>
            <a:spcBef>
              <a:spcPct val="0"/>
            </a:spcBef>
            <a:spcAft>
              <a:spcPct val="15000"/>
            </a:spcAft>
            <a:buSzPts val="1000"/>
            <a:buFont typeface="Symbol" panose="05050102010706020507" pitchFamily="18" charset="2"/>
            <a:buChar char=""/>
          </a:pPr>
          <a:endParaRPr lang="en-US" sz="1200" kern="1200">
            <a:latin typeface="Arial" panose="020B0604020202020204" pitchFamily="34" charset="0"/>
            <a:cs typeface="Arial" panose="020B0604020202020204" pitchFamily="34" charset="0"/>
          </a:endParaRPr>
        </a:p>
        <a:p>
          <a:pPr marL="114300" lvl="1" indent="-114300" algn="just" defTabSz="533400">
            <a:lnSpc>
              <a:spcPct val="90000"/>
            </a:lnSpc>
            <a:spcBef>
              <a:spcPct val="0"/>
            </a:spcBef>
            <a:spcAft>
              <a:spcPct val="15000"/>
            </a:spcAft>
            <a:buSzPts val="1000"/>
            <a:buFont typeface="Symbol" panose="05050102010706020507" pitchFamily="18" charset="2"/>
            <a:buChar char=""/>
          </a:pPr>
          <a:r>
            <a:rPr lang="en-US" sz="1200" kern="1200">
              <a:latin typeface="Arial" panose="020B0604020202020204" pitchFamily="34" charset="0"/>
              <a:cs typeface="Arial" panose="020B0604020202020204" pitchFamily="34" charset="0"/>
            </a:rPr>
            <a:t>Explore the impact of discounts within specific subcategories and assess if these discounts are justified or need reevaluation based on their impact on profitability.</a:t>
          </a:r>
        </a:p>
      </dsp:txBody>
      <dsp:txXfrm rot="-5400000">
        <a:off x="1375381" y="3614007"/>
        <a:ext cx="9077873" cy="11524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92BEB-A2FE-499B-B3FD-7B665A20F6FD}">
      <dsp:nvSpPr>
        <dsp:cNvPr id="0" name=""/>
        <dsp:cNvSpPr/>
      </dsp:nvSpPr>
      <dsp:spPr>
        <a:xfrm>
          <a:off x="1215099" y="1920"/>
          <a:ext cx="2239912" cy="783498"/>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panose="020B0604020202020204" pitchFamily="34" charset="0"/>
              <a:cs typeface="Arial" panose="020B0604020202020204" pitchFamily="34" charset="0"/>
            </a:rPr>
            <a:t>Optimizing Inventory</a:t>
          </a:r>
        </a:p>
      </dsp:txBody>
      <dsp:txXfrm>
        <a:off x="1238047" y="24868"/>
        <a:ext cx="2194016" cy="737602"/>
      </dsp:txXfrm>
    </dsp:sp>
    <dsp:sp modelId="{A5EB5153-D5B2-425A-8FCE-C955293A8CC4}">
      <dsp:nvSpPr>
        <dsp:cNvPr id="0" name=""/>
        <dsp:cNvSpPr/>
      </dsp:nvSpPr>
      <dsp:spPr>
        <a:xfrm>
          <a:off x="1439090" y="785418"/>
          <a:ext cx="223991" cy="809553"/>
        </a:xfrm>
        <a:custGeom>
          <a:avLst/>
          <a:gdLst/>
          <a:ahLst/>
          <a:cxnLst/>
          <a:rect l="0" t="0" r="0" b="0"/>
          <a:pathLst>
            <a:path>
              <a:moveTo>
                <a:pt x="0" y="0"/>
              </a:moveTo>
              <a:lnTo>
                <a:pt x="0" y="809553"/>
              </a:lnTo>
              <a:lnTo>
                <a:pt x="223991" y="809553"/>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1CDF1C-1536-44C0-AFB7-CD82D14A8459}">
      <dsp:nvSpPr>
        <dsp:cNvPr id="0" name=""/>
        <dsp:cNvSpPr/>
      </dsp:nvSpPr>
      <dsp:spPr>
        <a:xfrm>
          <a:off x="1663081" y="981293"/>
          <a:ext cx="2647008" cy="1227358"/>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kern="1200" dirty="0">
              <a:latin typeface="Arial" panose="020B0604020202020204" pitchFamily="34" charset="0"/>
              <a:cs typeface="Arial" panose="020B0604020202020204" pitchFamily="34" charset="0"/>
            </a:rPr>
            <a:t>Align inventory levels and supply chain processes with the profitability and demand of each product category. </a:t>
          </a:r>
        </a:p>
      </dsp:txBody>
      <dsp:txXfrm>
        <a:off x="1699029" y="1017241"/>
        <a:ext cx="2575112" cy="1155462"/>
      </dsp:txXfrm>
    </dsp:sp>
    <dsp:sp modelId="{CB36E2DE-DFA4-4A6D-8BA3-26693FA6BBD6}">
      <dsp:nvSpPr>
        <dsp:cNvPr id="0" name=""/>
        <dsp:cNvSpPr/>
      </dsp:nvSpPr>
      <dsp:spPr>
        <a:xfrm>
          <a:off x="1439090" y="785418"/>
          <a:ext cx="223991" cy="2329399"/>
        </a:xfrm>
        <a:custGeom>
          <a:avLst/>
          <a:gdLst/>
          <a:ahLst/>
          <a:cxnLst/>
          <a:rect l="0" t="0" r="0" b="0"/>
          <a:pathLst>
            <a:path>
              <a:moveTo>
                <a:pt x="0" y="0"/>
              </a:moveTo>
              <a:lnTo>
                <a:pt x="0" y="2329399"/>
              </a:lnTo>
              <a:lnTo>
                <a:pt x="223991" y="2329399"/>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7F561B-D005-4F6A-826D-5AFF9F86D422}">
      <dsp:nvSpPr>
        <dsp:cNvPr id="0" name=""/>
        <dsp:cNvSpPr/>
      </dsp:nvSpPr>
      <dsp:spPr>
        <a:xfrm>
          <a:off x="1663081" y="2404525"/>
          <a:ext cx="2669309" cy="142058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kern="1200" dirty="0">
              <a:latin typeface="Arial" panose="020B0604020202020204" pitchFamily="34" charset="0"/>
              <a:cs typeface="Arial" panose="020B0604020202020204" pitchFamily="34" charset="0"/>
            </a:rPr>
            <a:t>If Road Bikes are highly profitable, we might increase their stock levels to meet demand and prevent stockouts. </a:t>
          </a:r>
        </a:p>
      </dsp:txBody>
      <dsp:txXfrm>
        <a:off x="1704688" y="2446132"/>
        <a:ext cx="2586095" cy="1337370"/>
      </dsp:txXfrm>
    </dsp:sp>
    <dsp:sp modelId="{C46B7A3B-28F6-45B4-BA7E-4FE5B73AFB89}">
      <dsp:nvSpPr>
        <dsp:cNvPr id="0" name=""/>
        <dsp:cNvSpPr/>
      </dsp:nvSpPr>
      <dsp:spPr>
        <a:xfrm>
          <a:off x="1439090" y="785418"/>
          <a:ext cx="223991" cy="3950586"/>
        </a:xfrm>
        <a:custGeom>
          <a:avLst/>
          <a:gdLst/>
          <a:ahLst/>
          <a:cxnLst/>
          <a:rect l="0" t="0" r="0" b="0"/>
          <a:pathLst>
            <a:path>
              <a:moveTo>
                <a:pt x="0" y="0"/>
              </a:moveTo>
              <a:lnTo>
                <a:pt x="0" y="3950586"/>
              </a:lnTo>
              <a:lnTo>
                <a:pt x="223991" y="3950586"/>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A094EB-6813-4FCD-B6F5-FCCD3476CDCF}">
      <dsp:nvSpPr>
        <dsp:cNvPr id="0" name=""/>
        <dsp:cNvSpPr/>
      </dsp:nvSpPr>
      <dsp:spPr>
        <a:xfrm>
          <a:off x="1663081" y="4020984"/>
          <a:ext cx="2664884" cy="1430041"/>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Conversely, for Caps and Jerseys, which are less profitable, company could reduce inventory levels to avoid overstocking and tie up capital in low-margin items.</a:t>
          </a:r>
        </a:p>
      </dsp:txBody>
      <dsp:txXfrm>
        <a:off x="1704965" y="4062868"/>
        <a:ext cx="2581116" cy="1346273"/>
      </dsp:txXfrm>
    </dsp:sp>
    <dsp:sp modelId="{D109F863-8565-4472-AB8D-63F7E9E51FFD}">
      <dsp:nvSpPr>
        <dsp:cNvPr id="0" name=""/>
        <dsp:cNvSpPr/>
      </dsp:nvSpPr>
      <dsp:spPr>
        <a:xfrm>
          <a:off x="4276158" y="1920"/>
          <a:ext cx="2239912" cy="783498"/>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panose="020B0604020202020204" pitchFamily="34" charset="0"/>
              <a:cs typeface="Arial" panose="020B0604020202020204" pitchFamily="34" charset="0"/>
            </a:rPr>
            <a:t>Adjusting Pricing Strategies</a:t>
          </a:r>
        </a:p>
      </dsp:txBody>
      <dsp:txXfrm>
        <a:off x="4299106" y="24868"/>
        <a:ext cx="2194016" cy="737602"/>
      </dsp:txXfrm>
    </dsp:sp>
    <dsp:sp modelId="{BD7C9136-6108-497E-8F7A-53213C4F5FDD}">
      <dsp:nvSpPr>
        <dsp:cNvPr id="0" name=""/>
        <dsp:cNvSpPr/>
      </dsp:nvSpPr>
      <dsp:spPr>
        <a:xfrm>
          <a:off x="4500149" y="785418"/>
          <a:ext cx="223991" cy="823464"/>
        </a:xfrm>
        <a:custGeom>
          <a:avLst/>
          <a:gdLst/>
          <a:ahLst/>
          <a:cxnLst/>
          <a:rect l="0" t="0" r="0" b="0"/>
          <a:pathLst>
            <a:path>
              <a:moveTo>
                <a:pt x="0" y="0"/>
              </a:moveTo>
              <a:lnTo>
                <a:pt x="0" y="823464"/>
              </a:lnTo>
              <a:lnTo>
                <a:pt x="223991" y="823464"/>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42DC37-E677-497B-93C1-BDA6D86B37FA}">
      <dsp:nvSpPr>
        <dsp:cNvPr id="0" name=""/>
        <dsp:cNvSpPr/>
      </dsp:nvSpPr>
      <dsp:spPr>
        <a:xfrm>
          <a:off x="4724141" y="981293"/>
          <a:ext cx="2487964" cy="1255180"/>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kern="1200" dirty="0">
              <a:latin typeface="Arial" panose="020B0604020202020204" pitchFamily="34" charset="0"/>
              <a:cs typeface="Arial" panose="020B0604020202020204" pitchFamily="34" charset="0"/>
            </a:rPr>
            <a:t>Refine pricing and markup strategies based on profitability analysis, especially for less profitable categories. </a:t>
          </a:r>
        </a:p>
      </dsp:txBody>
      <dsp:txXfrm>
        <a:off x="4760904" y="1018056"/>
        <a:ext cx="2414438" cy="1181654"/>
      </dsp:txXfrm>
    </dsp:sp>
    <dsp:sp modelId="{5D40A917-D8E9-4F1B-A080-678FBFCDD580}">
      <dsp:nvSpPr>
        <dsp:cNvPr id="0" name=""/>
        <dsp:cNvSpPr/>
      </dsp:nvSpPr>
      <dsp:spPr>
        <a:xfrm>
          <a:off x="4500149" y="785418"/>
          <a:ext cx="223991" cy="2327679"/>
        </a:xfrm>
        <a:custGeom>
          <a:avLst/>
          <a:gdLst/>
          <a:ahLst/>
          <a:cxnLst/>
          <a:rect l="0" t="0" r="0" b="0"/>
          <a:pathLst>
            <a:path>
              <a:moveTo>
                <a:pt x="0" y="0"/>
              </a:moveTo>
              <a:lnTo>
                <a:pt x="0" y="2327679"/>
              </a:lnTo>
              <a:lnTo>
                <a:pt x="223991" y="2327679"/>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618D94-877F-49E7-BB17-9263D8F314E7}">
      <dsp:nvSpPr>
        <dsp:cNvPr id="0" name=""/>
        <dsp:cNvSpPr/>
      </dsp:nvSpPr>
      <dsp:spPr>
        <a:xfrm>
          <a:off x="4724141" y="2432347"/>
          <a:ext cx="2494194" cy="1361500"/>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kern="1200" dirty="0">
              <a:latin typeface="Arial" panose="020B0604020202020204" pitchFamily="34" charset="0"/>
              <a:cs typeface="Arial" panose="020B0604020202020204" pitchFamily="34" charset="0"/>
            </a:rPr>
            <a:t>Since Socks have the highest markup percentage, we might experiment with pricing strategies to further enhance profitability. </a:t>
          </a:r>
        </a:p>
      </dsp:txBody>
      <dsp:txXfrm>
        <a:off x="4764018" y="2472224"/>
        <a:ext cx="2414440" cy="1281746"/>
      </dsp:txXfrm>
    </dsp:sp>
    <dsp:sp modelId="{C2405235-525F-46A1-857D-85FABA7D9019}">
      <dsp:nvSpPr>
        <dsp:cNvPr id="0" name=""/>
        <dsp:cNvSpPr/>
      </dsp:nvSpPr>
      <dsp:spPr>
        <a:xfrm>
          <a:off x="4500149" y="785418"/>
          <a:ext cx="223991" cy="3919599"/>
        </a:xfrm>
        <a:custGeom>
          <a:avLst/>
          <a:gdLst/>
          <a:ahLst/>
          <a:cxnLst/>
          <a:rect l="0" t="0" r="0" b="0"/>
          <a:pathLst>
            <a:path>
              <a:moveTo>
                <a:pt x="0" y="0"/>
              </a:moveTo>
              <a:lnTo>
                <a:pt x="0" y="3919599"/>
              </a:lnTo>
              <a:lnTo>
                <a:pt x="223991" y="3919599"/>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2F91F6-65B5-4E87-B0C5-C92E64070CE9}">
      <dsp:nvSpPr>
        <dsp:cNvPr id="0" name=""/>
        <dsp:cNvSpPr/>
      </dsp:nvSpPr>
      <dsp:spPr>
        <a:xfrm>
          <a:off x="4724141" y="3989723"/>
          <a:ext cx="2427290" cy="1430589"/>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On the other hand, for Caps with the smallest markup percentage, Adventure works might consider increasing the price slightly or bundling Caps with other products to improve overall margins.</a:t>
          </a:r>
        </a:p>
      </dsp:txBody>
      <dsp:txXfrm>
        <a:off x="4766042" y="4031624"/>
        <a:ext cx="2343488" cy="1346787"/>
      </dsp:txXfrm>
    </dsp:sp>
    <dsp:sp modelId="{76CEE11A-DB53-4636-8418-8DC423BC3E87}">
      <dsp:nvSpPr>
        <dsp:cNvPr id="0" name=""/>
        <dsp:cNvSpPr/>
      </dsp:nvSpPr>
      <dsp:spPr>
        <a:xfrm>
          <a:off x="7162102" y="1920"/>
          <a:ext cx="2239912" cy="783498"/>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latin typeface="Arial" panose="020B0604020202020204" pitchFamily="34" charset="0"/>
              <a:cs typeface="Arial" panose="020B0604020202020204" pitchFamily="34" charset="0"/>
            </a:rPr>
            <a:t>Enhancing Marketing and Sales Efforts</a:t>
          </a:r>
        </a:p>
      </dsp:txBody>
      <dsp:txXfrm>
        <a:off x="7185050" y="24868"/>
        <a:ext cx="2194016" cy="737602"/>
      </dsp:txXfrm>
    </dsp:sp>
    <dsp:sp modelId="{F6E00B22-9899-44C4-B2FA-EFB3522FC005}">
      <dsp:nvSpPr>
        <dsp:cNvPr id="0" name=""/>
        <dsp:cNvSpPr/>
      </dsp:nvSpPr>
      <dsp:spPr>
        <a:xfrm>
          <a:off x="7386093" y="785418"/>
          <a:ext cx="257449" cy="853351"/>
        </a:xfrm>
        <a:custGeom>
          <a:avLst/>
          <a:gdLst/>
          <a:ahLst/>
          <a:cxnLst/>
          <a:rect l="0" t="0" r="0" b="0"/>
          <a:pathLst>
            <a:path>
              <a:moveTo>
                <a:pt x="0" y="0"/>
              </a:moveTo>
              <a:lnTo>
                <a:pt x="0" y="853351"/>
              </a:lnTo>
              <a:lnTo>
                <a:pt x="257449" y="853351"/>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97B94-C85F-48C9-88E4-C2256564501B}">
      <dsp:nvSpPr>
        <dsp:cNvPr id="0" name=""/>
        <dsp:cNvSpPr/>
      </dsp:nvSpPr>
      <dsp:spPr>
        <a:xfrm>
          <a:off x="7643543" y="1019418"/>
          <a:ext cx="2940651" cy="1238703"/>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kern="1200" dirty="0">
              <a:latin typeface="Arial" panose="020B0604020202020204" pitchFamily="34" charset="0"/>
              <a:cs typeface="Arial" panose="020B0604020202020204" pitchFamily="34" charset="0"/>
            </a:rPr>
            <a:t>Increase marketing efforts and promotional activities for high-margin and high-demand products like Road Bikes and Socks. </a:t>
          </a:r>
        </a:p>
      </dsp:txBody>
      <dsp:txXfrm>
        <a:off x="7679823" y="1055698"/>
        <a:ext cx="2868091" cy="1166143"/>
      </dsp:txXfrm>
    </dsp:sp>
    <dsp:sp modelId="{333F3295-F9C9-4833-8ECE-8DFD0B6A9F0E}">
      <dsp:nvSpPr>
        <dsp:cNvPr id="0" name=""/>
        <dsp:cNvSpPr/>
      </dsp:nvSpPr>
      <dsp:spPr>
        <a:xfrm>
          <a:off x="7386093" y="785418"/>
          <a:ext cx="223991" cy="2294874"/>
        </a:xfrm>
        <a:custGeom>
          <a:avLst/>
          <a:gdLst/>
          <a:ahLst/>
          <a:cxnLst/>
          <a:rect l="0" t="0" r="0" b="0"/>
          <a:pathLst>
            <a:path>
              <a:moveTo>
                <a:pt x="0" y="0"/>
              </a:moveTo>
              <a:lnTo>
                <a:pt x="0" y="2294874"/>
              </a:lnTo>
              <a:lnTo>
                <a:pt x="223991" y="2294874"/>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767C4A-01EB-43DB-88BD-83F4805A62A2}">
      <dsp:nvSpPr>
        <dsp:cNvPr id="0" name=""/>
        <dsp:cNvSpPr/>
      </dsp:nvSpPr>
      <dsp:spPr>
        <a:xfrm>
          <a:off x="7610085" y="2415870"/>
          <a:ext cx="2956734" cy="1328844"/>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kern="1200" dirty="0">
              <a:latin typeface="Arial" panose="020B0604020202020204" pitchFamily="34" charset="0"/>
              <a:cs typeface="Arial" panose="020B0604020202020204" pitchFamily="34" charset="0"/>
            </a:rPr>
            <a:t>Increase the marketing budget for Road Bikes by investing in targeted advertising campaigns, sponsoring cycling events, and collaborating with cycling influencers. </a:t>
          </a:r>
        </a:p>
      </dsp:txBody>
      <dsp:txXfrm>
        <a:off x="7649006" y="2454791"/>
        <a:ext cx="2878892" cy="1251002"/>
      </dsp:txXfrm>
    </dsp:sp>
    <dsp:sp modelId="{1E5519CE-36AA-4C41-8677-24E12F24B13A}">
      <dsp:nvSpPr>
        <dsp:cNvPr id="0" name=""/>
        <dsp:cNvSpPr/>
      </dsp:nvSpPr>
      <dsp:spPr>
        <a:xfrm>
          <a:off x="7386093" y="785418"/>
          <a:ext cx="223991" cy="3901226"/>
        </a:xfrm>
        <a:custGeom>
          <a:avLst/>
          <a:gdLst/>
          <a:ahLst/>
          <a:cxnLst/>
          <a:rect l="0" t="0" r="0" b="0"/>
          <a:pathLst>
            <a:path>
              <a:moveTo>
                <a:pt x="0" y="0"/>
              </a:moveTo>
              <a:lnTo>
                <a:pt x="0" y="3901226"/>
              </a:lnTo>
              <a:lnTo>
                <a:pt x="223991" y="3901226"/>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E900D6-FE4A-4AFB-9EA7-E4D4E25B37A5}">
      <dsp:nvSpPr>
        <dsp:cNvPr id="0" name=""/>
        <dsp:cNvSpPr/>
      </dsp:nvSpPr>
      <dsp:spPr>
        <a:xfrm>
          <a:off x="7610085" y="3940589"/>
          <a:ext cx="2995107" cy="1492109"/>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For Socks, Adventure works can think about implementing exclusive promotions that showcase their exceptional design and value or introducing time-limited offers to increase sales.</a:t>
          </a:r>
        </a:p>
      </dsp:txBody>
      <dsp:txXfrm>
        <a:off x="7653787" y="3984291"/>
        <a:ext cx="2907703" cy="14047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EEC08C-C19C-4418-A252-B9D8DA66F3B8}">
      <dsp:nvSpPr>
        <dsp:cNvPr id="0" name=""/>
        <dsp:cNvSpPr/>
      </dsp:nvSpPr>
      <dsp:spPr>
        <a:xfrm>
          <a:off x="1587" y="1732229"/>
          <a:ext cx="1433661" cy="71683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Customers</a:t>
          </a:r>
        </a:p>
      </dsp:txBody>
      <dsp:txXfrm>
        <a:off x="22582" y="1753224"/>
        <a:ext cx="1391671" cy="674840"/>
      </dsp:txXfrm>
    </dsp:sp>
    <dsp:sp modelId="{B7192448-A71D-44AA-998B-02B8AF4C2647}">
      <dsp:nvSpPr>
        <dsp:cNvPr id="0" name=""/>
        <dsp:cNvSpPr/>
      </dsp:nvSpPr>
      <dsp:spPr>
        <a:xfrm rot="18770822">
          <a:off x="1300342" y="1764394"/>
          <a:ext cx="843276" cy="34233"/>
        </a:xfrm>
        <a:custGeom>
          <a:avLst/>
          <a:gdLst/>
          <a:ahLst/>
          <a:cxnLst/>
          <a:rect l="0" t="0" r="0" b="0"/>
          <a:pathLst>
            <a:path>
              <a:moveTo>
                <a:pt x="0" y="17116"/>
              </a:moveTo>
              <a:lnTo>
                <a:pt x="843276" y="17116"/>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0899" y="1760429"/>
        <a:ext cx="42163" cy="42163"/>
      </dsp:txXfrm>
    </dsp:sp>
    <dsp:sp modelId="{A9A0592F-AF9C-41F9-ADEF-D529D98FE66B}">
      <dsp:nvSpPr>
        <dsp:cNvPr id="0" name=""/>
        <dsp:cNvSpPr/>
      </dsp:nvSpPr>
      <dsp:spPr>
        <a:xfrm>
          <a:off x="2008713" y="1113963"/>
          <a:ext cx="1433661" cy="71683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Stores</a:t>
          </a:r>
        </a:p>
      </dsp:txBody>
      <dsp:txXfrm>
        <a:off x="2029708" y="1134958"/>
        <a:ext cx="1391671" cy="674840"/>
      </dsp:txXfrm>
    </dsp:sp>
    <dsp:sp modelId="{0C308D07-9640-4FCE-9A8F-F7F50833A708}">
      <dsp:nvSpPr>
        <dsp:cNvPr id="0" name=""/>
        <dsp:cNvSpPr/>
      </dsp:nvSpPr>
      <dsp:spPr>
        <a:xfrm rot="19457599">
          <a:off x="3375995" y="1249172"/>
          <a:ext cx="706223" cy="34233"/>
        </a:xfrm>
        <a:custGeom>
          <a:avLst/>
          <a:gdLst/>
          <a:ahLst/>
          <a:cxnLst/>
          <a:rect l="0" t="0" r="0" b="0"/>
          <a:pathLst>
            <a:path>
              <a:moveTo>
                <a:pt x="0" y="17116"/>
              </a:moveTo>
              <a:lnTo>
                <a:pt x="706223" y="17116"/>
              </a:lnTo>
            </a:path>
          </a:pathLst>
        </a:custGeom>
        <a:no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11451" y="1248633"/>
        <a:ext cx="35311" cy="35311"/>
      </dsp:txXfrm>
    </dsp:sp>
    <dsp:sp modelId="{0B311101-D787-485A-8B93-A7CD01ADE3C7}">
      <dsp:nvSpPr>
        <dsp:cNvPr id="0" name=""/>
        <dsp:cNvSpPr/>
      </dsp:nvSpPr>
      <dsp:spPr>
        <a:xfrm>
          <a:off x="4015839" y="701785"/>
          <a:ext cx="1433661" cy="71683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Store Customers</a:t>
          </a:r>
        </a:p>
      </dsp:txBody>
      <dsp:txXfrm>
        <a:off x="4036834" y="722780"/>
        <a:ext cx="1391671" cy="674840"/>
      </dsp:txXfrm>
    </dsp:sp>
    <dsp:sp modelId="{FFF3C4BA-7095-4534-A267-76B0BBAF8A09}">
      <dsp:nvSpPr>
        <dsp:cNvPr id="0" name=""/>
        <dsp:cNvSpPr/>
      </dsp:nvSpPr>
      <dsp:spPr>
        <a:xfrm rot="2142401">
          <a:off x="3375995" y="1661350"/>
          <a:ext cx="706223" cy="34233"/>
        </a:xfrm>
        <a:custGeom>
          <a:avLst/>
          <a:gdLst/>
          <a:ahLst/>
          <a:cxnLst/>
          <a:rect l="0" t="0" r="0" b="0"/>
          <a:pathLst>
            <a:path>
              <a:moveTo>
                <a:pt x="0" y="17116"/>
              </a:moveTo>
              <a:lnTo>
                <a:pt x="706223" y="17116"/>
              </a:lnTo>
            </a:path>
          </a:pathLst>
        </a:custGeom>
        <a:no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11451" y="1660811"/>
        <a:ext cx="35311" cy="35311"/>
      </dsp:txXfrm>
    </dsp:sp>
    <dsp:sp modelId="{98472BF5-C4C0-410E-BC59-7B1DA4257F41}">
      <dsp:nvSpPr>
        <dsp:cNvPr id="0" name=""/>
        <dsp:cNvSpPr/>
      </dsp:nvSpPr>
      <dsp:spPr>
        <a:xfrm>
          <a:off x="4015839" y="1526140"/>
          <a:ext cx="1433661" cy="71683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Store with Contact Customers</a:t>
          </a:r>
        </a:p>
      </dsp:txBody>
      <dsp:txXfrm>
        <a:off x="4036834" y="1547135"/>
        <a:ext cx="1391671" cy="674840"/>
      </dsp:txXfrm>
    </dsp:sp>
    <dsp:sp modelId="{1F26CBF6-28A7-4E1D-8E32-119CFEEC8354}">
      <dsp:nvSpPr>
        <dsp:cNvPr id="0" name=""/>
        <dsp:cNvSpPr/>
      </dsp:nvSpPr>
      <dsp:spPr>
        <a:xfrm rot="2829178">
          <a:off x="1300342" y="2382661"/>
          <a:ext cx="843276" cy="34233"/>
        </a:xfrm>
        <a:custGeom>
          <a:avLst/>
          <a:gdLst/>
          <a:ahLst/>
          <a:cxnLst/>
          <a:rect l="0" t="0" r="0" b="0"/>
          <a:pathLst>
            <a:path>
              <a:moveTo>
                <a:pt x="0" y="17116"/>
              </a:moveTo>
              <a:lnTo>
                <a:pt x="843276" y="17116"/>
              </a:lnTo>
            </a:path>
          </a:pathLst>
        </a:custGeom>
        <a:noFill/>
        <a:ln w="1905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00899" y="2378696"/>
        <a:ext cx="42163" cy="42163"/>
      </dsp:txXfrm>
    </dsp:sp>
    <dsp:sp modelId="{065B0E68-8FE3-4F48-B307-3CDEE5F6B8EB}">
      <dsp:nvSpPr>
        <dsp:cNvPr id="0" name=""/>
        <dsp:cNvSpPr/>
      </dsp:nvSpPr>
      <dsp:spPr>
        <a:xfrm>
          <a:off x="2008713" y="2350495"/>
          <a:ext cx="1433661" cy="71683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t>Individuals</a:t>
          </a:r>
        </a:p>
      </dsp:txBody>
      <dsp:txXfrm>
        <a:off x="2029708" y="2371490"/>
        <a:ext cx="1391671" cy="674840"/>
      </dsp:txXfrm>
    </dsp:sp>
    <dsp:sp modelId="{9E24FF1D-EDCA-47C3-916F-991D036F6400}">
      <dsp:nvSpPr>
        <dsp:cNvPr id="0" name=""/>
        <dsp:cNvSpPr/>
      </dsp:nvSpPr>
      <dsp:spPr>
        <a:xfrm>
          <a:off x="3442374" y="2691794"/>
          <a:ext cx="573464" cy="34233"/>
        </a:xfrm>
        <a:custGeom>
          <a:avLst/>
          <a:gdLst/>
          <a:ahLst/>
          <a:cxnLst/>
          <a:rect l="0" t="0" r="0" b="0"/>
          <a:pathLst>
            <a:path>
              <a:moveTo>
                <a:pt x="0" y="17116"/>
              </a:moveTo>
              <a:lnTo>
                <a:pt x="573464" y="17116"/>
              </a:lnTo>
            </a:path>
          </a:pathLst>
        </a:custGeom>
        <a:noFill/>
        <a:ln w="1905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14770" y="2694574"/>
        <a:ext cx="28673" cy="28673"/>
      </dsp:txXfrm>
    </dsp:sp>
    <dsp:sp modelId="{EB35837A-F1D7-4E40-BC04-D70B38B29088}">
      <dsp:nvSpPr>
        <dsp:cNvPr id="0" name=""/>
        <dsp:cNvSpPr/>
      </dsp:nvSpPr>
      <dsp:spPr>
        <a:xfrm>
          <a:off x="4015839" y="2350495"/>
          <a:ext cx="1433661" cy="71683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Person Customers</a:t>
          </a:r>
        </a:p>
      </dsp:txBody>
      <dsp:txXfrm>
        <a:off x="4036834" y="2371490"/>
        <a:ext cx="1391671" cy="6748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57F525-0631-4733-9E4E-368AE40A36DC}">
      <dsp:nvSpPr>
        <dsp:cNvPr id="0" name=""/>
        <dsp:cNvSpPr/>
      </dsp:nvSpPr>
      <dsp:spPr>
        <a:xfrm>
          <a:off x="3351" y="1202253"/>
          <a:ext cx="3267960" cy="1307184"/>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Revenue Optimization</a:t>
          </a:r>
        </a:p>
      </dsp:txBody>
      <dsp:txXfrm>
        <a:off x="3351" y="1202253"/>
        <a:ext cx="3267960" cy="1307184"/>
      </dsp:txXfrm>
    </dsp:sp>
    <dsp:sp modelId="{EFE00ED3-0117-43FF-A043-8091C331AFE6}">
      <dsp:nvSpPr>
        <dsp:cNvPr id="0" name=""/>
        <dsp:cNvSpPr/>
      </dsp:nvSpPr>
      <dsp:spPr>
        <a:xfrm>
          <a:off x="3351" y="2509437"/>
          <a:ext cx="3267960" cy="3825448"/>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endParaRPr lang="en-US" sz="1600" kern="120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SzPts val="1000"/>
            <a:buFont typeface="Symbol" panose="05050102010706020507" pitchFamily="18" charset="2"/>
            <a:buChar char=""/>
          </a:pPr>
          <a:r>
            <a:rPr lang="en-US" sz="1600" kern="1200">
              <a:latin typeface="Arial" panose="020B0604020202020204" pitchFamily="34" charset="0"/>
              <a:cs typeface="Arial" panose="020B0604020202020204" pitchFamily="34" charset="0"/>
            </a:rPr>
            <a:t>Focus on individual customers (18,484) as the largest segment for targeted revenue strategies.</a:t>
          </a:r>
        </a:p>
        <a:p>
          <a:pPr marL="171450" lvl="1" indent="-171450" algn="l" defTabSz="711200">
            <a:lnSpc>
              <a:spcPct val="90000"/>
            </a:lnSpc>
            <a:spcBef>
              <a:spcPct val="0"/>
            </a:spcBef>
            <a:spcAft>
              <a:spcPct val="15000"/>
            </a:spcAft>
            <a:buSzPts val="1000"/>
            <a:buFont typeface="Symbol" panose="05050102010706020507" pitchFamily="18" charset="2"/>
            <a:buChar char=""/>
          </a:pPr>
          <a:endParaRPr lang="en-US" sz="1600" kern="120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SzPts val="1000"/>
            <a:buFont typeface="Symbol" panose="05050102010706020507" pitchFamily="18" charset="2"/>
            <a:buChar char=""/>
          </a:pPr>
          <a:r>
            <a:rPr lang="en-US" sz="1600" kern="1200">
              <a:latin typeface="Arial" panose="020B0604020202020204" pitchFamily="34" charset="0"/>
              <a:cs typeface="Arial" panose="020B0604020202020204" pitchFamily="34" charset="0"/>
            </a:rPr>
            <a:t>Analyze purchasing behavior and preferences to enhance product recommendations.</a:t>
          </a:r>
        </a:p>
        <a:p>
          <a:pPr marL="171450" lvl="1" indent="-171450" algn="l" defTabSz="711200">
            <a:lnSpc>
              <a:spcPct val="90000"/>
            </a:lnSpc>
            <a:spcBef>
              <a:spcPct val="0"/>
            </a:spcBef>
            <a:spcAft>
              <a:spcPct val="15000"/>
            </a:spcAft>
            <a:buSzPts val="1000"/>
            <a:buFont typeface="Symbol" panose="05050102010706020507" pitchFamily="18" charset="2"/>
            <a:buChar char=""/>
          </a:pPr>
          <a:endParaRPr lang="en-US" sz="1600" kern="120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SzPts val="1000"/>
            <a:buFont typeface="Symbol" panose="05050102010706020507" pitchFamily="18" charset="2"/>
            <a:buChar char=""/>
          </a:pPr>
          <a:r>
            <a:rPr lang="en-US" sz="1600" kern="1200">
              <a:latin typeface="Arial" panose="020B0604020202020204" pitchFamily="34" charset="0"/>
              <a:cs typeface="Arial" panose="020B0604020202020204" pitchFamily="34" charset="0"/>
            </a:rPr>
            <a:t>Prioritize personalized marketing efforts to increase purchase frequency among individuals.</a:t>
          </a:r>
        </a:p>
      </dsp:txBody>
      <dsp:txXfrm>
        <a:off x="3351" y="2509437"/>
        <a:ext cx="3267960" cy="3825448"/>
      </dsp:txXfrm>
    </dsp:sp>
    <dsp:sp modelId="{49B8743D-2F41-4128-B735-C425B12F45F0}">
      <dsp:nvSpPr>
        <dsp:cNvPr id="0" name=""/>
        <dsp:cNvSpPr/>
      </dsp:nvSpPr>
      <dsp:spPr>
        <a:xfrm>
          <a:off x="3728827" y="1202253"/>
          <a:ext cx="3267960" cy="1307184"/>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Marketing Campaigns</a:t>
          </a:r>
        </a:p>
      </dsp:txBody>
      <dsp:txXfrm>
        <a:off x="3728827" y="1202253"/>
        <a:ext cx="3267960" cy="1307184"/>
      </dsp:txXfrm>
    </dsp:sp>
    <dsp:sp modelId="{D25A6CCC-73A0-44C4-AF22-1E0D8960601F}">
      <dsp:nvSpPr>
        <dsp:cNvPr id="0" name=""/>
        <dsp:cNvSpPr/>
      </dsp:nvSpPr>
      <dsp:spPr>
        <a:xfrm>
          <a:off x="3728827" y="2509437"/>
          <a:ext cx="3267960" cy="3825448"/>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SzPts val="1000"/>
            <a:buFont typeface="Symbol" panose="05050102010706020507" pitchFamily="18" charset="2"/>
            <a:buChar char=""/>
          </a:pPr>
          <a:endParaRPr lang="en-US" sz="1600" kern="120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SzPts val="1000"/>
            <a:buFont typeface="Symbol" panose="05050102010706020507" pitchFamily="18" charset="2"/>
            <a:buChar char=""/>
          </a:pPr>
          <a:r>
            <a:rPr lang="en-US" sz="1600" kern="1200">
              <a:latin typeface="Arial" panose="020B0604020202020204" pitchFamily="34" charset="0"/>
              <a:cs typeface="Arial" panose="020B0604020202020204" pitchFamily="34" charset="0"/>
            </a:rPr>
            <a:t>Tailor marketing strategies based on customer type:</a:t>
          </a:r>
        </a:p>
        <a:p>
          <a:pPr marL="171450" lvl="1" indent="-171450" algn="l" defTabSz="711200">
            <a:lnSpc>
              <a:spcPct val="90000"/>
            </a:lnSpc>
            <a:spcBef>
              <a:spcPct val="0"/>
            </a:spcBef>
            <a:spcAft>
              <a:spcPct val="15000"/>
            </a:spcAft>
            <a:buSzPts val="1000"/>
            <a:buFont typeface="Symbol" panose="05050102010706020507" pitchFamily="18" charset="2"/>
            <a:buNone/>
          </a:pPr>
          <a:endParaRPr lang="en-US" sz="1600" kern="1200">
            <a:latin typeface="Arial" panose="020B0604020202020204" pitchFamily="34" charset="0"/>
            <a:cs typeface="Arial" panose="020B0604020202020204" pitchFamily="34" charset="0"/>
          </a:endParaRPr>
        </a:p>
        <a:p>
          <a:pPr marL="342900" lvl="2" indent="-171450" algn="l" defTabSz="711200">
            <a:lnSpc>
              <a:spcPct val="90000"/>
            </a:lnSpc>
            <a:spcBef>
              <a:spcPct val="0"/>
            </a:spcBef>
            <a:spcAft>
              <a:spcPct val="15000"/>
            </a:spcAft>
            <a:buFont typeface="Wingdings" panose="05000000000000000000" pitchFamily="2" charset="2"/>
            <a:buChar char=""/>
          </a:pPr>
          <a:r>
            <a:rPr lang="en-US" sz="1600" kern="1200">
              <a:latin typeface="Arial" panose="020B0604020202020204" pitchFamily="34" charset="0"/>
              <a:cs typeface="Arial" panose="020B0604020202020204" pitchFamily="34" charset="0"/>
            </a:rPr>
            <a:t>Develop personalized offers for individual customers.</a:t>
          </a:r>
        </a:p>
        <a:p>
          <a:pPr marL="342900" lvl="2" indent="-171450" algn="l" defTabSz="711200">
            <a:lnSpc>
              <a:spcPct val="90000"/>
            </a:lnSpc>
            <a:spcBef>
              <a:spcPct val="0"/>
            </a:spcBef>
            <a:spcAft>
              <a:spcPct val="15000"/>
            </a:spcAft>
            <a:buFont typeface="Wingdings" panose="05000000000000000000" pitchFamily="2" charset="2"/>
            <a:buChar char=""/>
          </a:pPr>
          <a:endParaRPr lang="en-US" sz="1600" kern="1200">
            <a:latin typeface="Arial" panose="020B0604020202020204" pitchFamily="34" charset="0"/>
            <a:cs typeface="Arial" panose="020B0604020202020204" pitchFamily="34" charset="0"/>
          </a:endParaRPr>
        </a:p>
        <a:p>
          <a:pPr marL="342900" lvl="2" indent="-171450" algn="l" defTabSz="711200">
            <a:lnSpc>
              <a:spcPct val="90000"/>
            </a:lnSpc>
            <a:spcBef>
              <a:spcPct val="0"/>
            </a:spcBef>
            <a:spcAft>
              <a:spcPct val="15000"/>
            </a:spcAft>
            <a:buFont typeface="Wingdings" panose="05000000000000000000" pitchFamily="2" charset="2"/>
            <a:buChar char=""/>
          </a:pPr>
          <a:r>
            <a:rPr lang="en-US" sz="1600" kern="1200">
              <a:latin typeface="Arial" panose="020B0604020202020204" pitchFamily="34" charset="0"/>
              <a:cs typeface="Arial" panose="020B0604020202020204" pitchFamily="34" charset="0"/>
            </a:rPr>
            <a:t>Create bulk purchase incentives for stores (701) and store contacts (635).</a:t>
          </a:r>
        </a:p>
        <a:p>
          <a:pPr marL="342900" lvl="2" indent="-171450" algn="l" defTabSz="711200">
            <a:lnSpc>
              <a:spcPct val="90000"/>
            </a:lnSpc>
            <a:spcBef>
              <a:spcPct val="0"/>
            </a:spcBef>
            <a:spcAft>
              <a:spcPct val="15000"/>
            </a:spcAft>
            <a:buFont typeface="Wingdings" panose="05000000000000000000" pitchFamily="2" charset="2"/>
            <a:buChar char=""/>
          </a:pPr>
          <a:endParaRPr lang="en-US" sz="1600" kern="120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SzPts val="1000"/>
            <a:buFont typeface="Symbol" panose="05050102010706020507" pitchFamily="18" charset="2"/>
            <a:buChar char=""/>
          </a:pPr>
          <a:r>
            <a:rPr lang="en-US" sz="1600" kern="1200">
              <a:latin typeface="Arial" panose="020B0604020202020204" pitchFamily="34" charset="0"/>
              <a:cs typeface="Arial" panose="020B0604020202020204" pitchFamily="34" charset="0"/>
            </a:rPr>
            <a:t>Evaluate campaign success rates across segments to refine marketing approaches.</a:t>
          </a:r>
        </a:p>
      </dsp:txBody>
      <dsp:txXfrm>
        <a:off x="3728827" y="2509437"/>
        <a:ext cx="3267960" cy="3825448"/>
      </dsp:txXfrm>
    </dsp:sp>
    <dsp:sp modelId="{7BCDB609-EF37-434C-A897-F037DACE8C29}">
      <dsp:nvSpPr>
        <dsp:cNvPr id="0" name=""/>
        <dsp:cNvSpPr/>
      </dsp:nvSpPr>
      <dsp:spPr>
        <a:xfrm>
          <a:off x="7454302" y="1202253"/>
          <a:ext cx="3267960" cy="1307184"/>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panose="020B0604020202020204" pitchFamily="34" charset="0"/>
              <a:cs typeface="Arial" panose="020B0604020202020204" pitchFamily="34" charset="0"/>
            </a:rPr>
            <a:t>Sales Performance Analysis</a:t>
          </a:r>
        </a:p>
      </dsp:txBody>
      <dsp:txXfrm>
        <a:off x="7454302" y="1202253"/>
        <a:ext cx="3267960" cy="1307184"/>
      </dsp:txXfrm>
    </dsp:sp>
    <dsp:sp modelId="{10DB624A-39D4-43AF-BC55-471E587B9BD4}">
      <dsp:nvSpPr>
        <dsp:cNvPr id="0" name=""/>
        <dsp:cNvSpPr/>
      </dsp:nvSpPr>
      <dsp:spPr>
        <a:xfrm>
          <a:off x="7454302" y="2509437"/>
          <a:ext cx="3267960" cy="3825448"/>
        </a:xfrm>
        <a:prstGeom prst="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SzPts val="1000"/>
            <a:buFont typeface="Symbol" panose="05050102010706020507" pitchFamily="18" charset="2"/>
            <a:buChar char=""/>
          </a:pPr>
          <a:endParaRPr lang="en-US" sz="1600" kern="120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SzPts val="1000"/>
            <a:buFont typeface="Symbol" panose="05050102010706020507" pitchFamily="18" charset="2"/>
            <a:buChar char=""/>
          </a:pPr>
          <a:r>
            <a:rPr lang="en-US" sz="1600" kern="1200">
              <a:latin typeface="Arial" panose="020B0604020202020204" pitchFamily="34" charset="0"/>
              <a:cs typeface="Arial" panose="020B0604020202020204" pitchFamily="34" charset="0"/>
            </a:rPr>
            <a:t>Analyze sales performance by customer type to identify high-performing segments:</a:t>
          </a:r>
        </a:p>
        <a:p>
          <a:pPr marL="171450" lvl="1" indent="-171450" algn="l" defTabSz="711200">
            <a:lnSpc>
              <a:spcPct val="90000"/>
            </a:lnSpc>
            <a:spcBef>
              <a:spcPct val="0"/>
            </a:spcBef>
            <a:spcAft>
              <a:spcPct val="15000"/>
            </a:spcAft>
            <a:buSzPts val="1000"/>
            <a:buFont typeface="Symbol" panose="05050102010706020507" pitchFamily="18" charset="2"/>
            <a:buChar char=""/>
          </a:pPr>
          <a:endParaRPr lang="en-US" sz="1600" kern="1200">
            <a:latin typeface="Arial" panose="020B0604020202020204" pitchFamily="34" charset="0"/>
            <a:cs typeface="Arial" panose="020B0604020202020204" pitchFamily="34" charset="0"/>
          </a:endParaRPr>
        </a:p>
        <a:p>
          <a:pPr marL="342900" lvl="2" indent="-171450" algn="l" defTabSz="711200">
            <a:lnSpc>
              <a:spcPct val="90000"/>
            </a:lnSpc>
            <a:spcBef>
              <a:spcPct val="0"/>
            </a:spcBef>
            <a:spcAft>
              <a:spcPct val="15000"/>
            </a:spcAft>
            <a:buFont typeface="Wingdings" panose="05000000000000000000" pitchFamily="2" charset="2"/>
            <a:buChar char=""/>
          </a:pPr>
          <a:r>
            <a:rPr lang="en-US" sz="1600" kern="1200">
              <a:latin typeface="Arial" panose="020B0604020202020204" pitchFamily="34" charset="0"/>
              <a:cs typeface="Arial" panose="020B0604020202020204" pitchFamily="34" charset="0"/>
            </a:rPr>
            <a:t>Track individual customer transactions for loyalty insights.</a:t>
          </a:r>
        </a:p>
        <a:p>
          <a:pPr marL="342900" lvl="2" indent="-171450" algn="l" defTabSz="711200">
            <a:lnSpc>
              <a:spcPct val="90000"/>
            </a:lnSpc>
            <a:spcBef>
              <a:spcPct val="0"/>
            </a:spcBef>
            <a:spcAft>
              <a:spcPct val="15000"/>
            </a:spcAft>
            <a:buFont typeface="Wingdings" panose="05000000000000000000" pitchFamily="2" charset="2"/>
            <a:buChar char=""/>
          </a:pPr>
          <a:endParaRPr lang="en-US" sz="1600" kern="1200">
            <a:latin typeface="Arial" panose="020B0604020202020204" pitchFamily="34" charset="0"/>
            <a:cs typeface="Arial" panose="020B0604020202020204" pitchFamily="34" charset="0"/>
          </a:endParaRPr>
        </a:p>
        <a:p>
          <a:pPr marL="342900" lvl="2" indent="-171450" algn="l" defTabSz="711200">
            <a:lnSpc>
              <a:spcPct val="90000"/>
            </a:lnSpc>
            <a:spcBef>
              <a:spcPct val="0"/>
            </a:spcBef>
            <a:spcAft>
              <a:spcPct val="15000"/>
            </a:spcAft>
            <a:buFont typeface="Wingdings" panose="05000000000000000000" pitchFamily="2" charset="2"/>
            <a:buChar char=""/>
          </a:pPr>
          <a:r>
            <a:rPr lang="en-US" sz="1600" kern="1200">
              <a:latin typeface="Arial" panose="020B0604020202020204" pitchFamily="34" charset="0"/>
              <a:cs typeface="Arial" panose="020B0604020202020204" pitchFamily="34" charset="0"/>
            </a:rPr>
            <a:t>Assess store customer purchase frequency for potential improvements.</a:t>
          </a:r>
        </a:p>
        <a:p>
          <a:pPr marL="171450" lvl="1" indent="-171450" algn="l" defTabSz="711200">
            <a:lnSpc>
              <a:spcPct val="90000"/>
            </a:lnSpc>
            <a:spcBef>
              <a:spcPct val="0"/>
            </a:spcBef>
            <a:spcAft>
              <a:spcPct val="15000"/>
            </a:spcAft>
            <a:buFont typeface="Wingdings" panose="05000000000000000000" pitchFamily="2" charset="2"/>
            <a:buChar char=""/>
          </a:pPr>
          <a:endParaRPr lang="en-US" sz="1600" kern="1200">
            <a:latin typeface="Arial" panose="020B0604020202020204" pitchFamily="34" charset="0"/>
            <a:cs typeface="Arial" panose="020B0604020202020204" pitchFamily="34" charset="0"/>
          </a:endParaRPr>
        </a:p>
        <a:p>
          <a:pPr marL="171450" lvl="1" indent="-171450" algn="l" defTabSz="711200">
            <a:lnSpc>
              <a:spcPct val="90000"/>
            </a:lnSpc>
            <a:spcBef>
              <a:spcPct val="0"/>
            </a:spcBef>
            <a:spcAft>
              <a:spcPct val="15000"/>
            </a:spcAft>
            <a:buSzPts val="1000"/>
            <a:buFont typeface="Symbol" panose="05050102010706020507" pitchFamily="18" charset="2"/>
            <a:buChar char=""/>
          </a:pPr>
          <a:r>
            <a:rPr lang="en-US" sz="1600" kern="1200">
              <a:latin typeface="Arial" panose="020B0604020202020204" pitchFamily="34" charset="0"/>
              <a:cs typeface="Arial" panose="020B0604020202020204" pitchFamily="34" charset="0"/>
            </a:rPr>
            <a:t>Use customer count data to adjust sales tactics and pricing strategies effectively.</a:t>
          </a:r>
        </a:p>
      </dsp:txBody>
      <dsp:txXfrm>
        <a:off x="7454302" y="2509437"/>
        <a:ext cx="3267960" cy="38254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22430-5141-437C-803F-7D566B10192C}">
      <dsp:nvSpPr>
        <dsp:cNvPr id="0" name=""/>
        <dsp:cNvSpPr/>
      </dsp:nvSpPr>
      <dsp:spPr>
        <a:xfrm>
          <a:off x="1033201" y="1266"/>
          <a:ext cx="6434328" cy="584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Conduct a Stakeholder Analysis</a:t>
          </a:r>
        </a:p>
      </dsp:txBody>
      <dsp:txXfrm>
        <a:off x="1033201" y="1266"/>
        <a:ext cx="6434328" cy="584938"/>
      </dsp:txXfrm>
    </dsp:sp>
    <dsp:sp modelId="{894CE39F-A443-4C95-8DAF-91115AB8584F}">
      <dsp:nvSpPr>
        <dsp:cNvPr id="0" name=""/>
        <dsp:cNvSpPr/>
      </dsp:nvSpPr>
      <dsp:spPr>
        <a:xfrm>
          <a:off x="2564795" y="586205"/>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BF4E0D-27CF-408A-9AAD-4293D775265E}">
      <dsp:nvSpPr>
        <dsp:cNvPr id="0" name=""/>
        <dsp:cNvSpPr/>
      </dsp:nvSpPr>
      <dsp:spPr>
        <a:xfrm>
          <a:off x="3469176" y="586205"/>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81FE19-93DE-414B-AA43-9A977D7973C9}">
      <dsp:nvSpPr>
        <dsp:cNvPr id="0" name=""/>
        <dsp:cNvSpPr/>
      </dsp:nvSpPr>
      <dsp:spPr>
        <a:xfrm>
          <a:off x="4374271" y="586205"/>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9A208A-D806-48D7-9918-AB158D816FC9}">
      <dsp:nvSpPr>
        <dsp:cNvPr id="0" name=""/>
        <dsp:cNvSpPr/>
      </dsp:nvSpPr>
      <dsp:spPr>
        <a:xfrm>
          <a:off x="5278652" y="586205"/>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0B2B59-66EB-414C-916B-E8E7DFC43F81}">
      <dsp:nvSpPr>
        <dsp:cNvPr id="0" name=""/>
        <dsp:cNvSpPr/>
      </dsp:nvSpPr>
      <dsp:spPr>
        <a:xfrm>
          <a:off x="6183748" y="586205"/>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9BC90-7461-4A2C-8443-F2FF8C9C8597}">
      <dsp:nvSpPr>
        <dsp:cNvPr id="0" name=""/>
        <dsp:cNvSpPr/>
      </dsp:nvSpPr>
      <dsp:spPr>
        <a:xfrm>
          <a:off x="7088128" y="586205"/>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215863-E5DC-429A-B19E-6ED88D25737C}">
      <dsp:nvSpPr>
        <dsp:cNvPr id="0" name=""/>
        <dsp:cNvSpPr/>
      </dsp:nvSpPr>
      <dsp:spPr>
        <a:xfrm>
          <a:off x="7993224" y="586205"/>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01D116-A044-448D-AF17-483051BE6FB6}">
      <dsp:nvSpPr>
        <dsp:cNvPr id="0" name=""/>
        <dsp:cNvSpPr/>
      </dsp:nvSpPr>
      <dsp:spPr>
        <a:xfrm>
          <a:off x="1100141" y="694206"/>
          <a:ext cx="9581162" cy="953233"/>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533400">
            <a:lnSpc>
              <a:spcPct val="90000"/>
            </a:lnSpc>
            <a:spcBef>
              <a:spcPct val="0"/>
            </a:spcBef>
            <a:spcAft>
              <a:spcPct val="35000"/>
            </a:spcAft>
            <a:buSzPts val="1000"/>
            <a:buFont typeface="Symbol" panose="05050102010706020507" pitchFamily="18" charset="2"/>
            <a:buNone/>
          </a:pPr>
          <a:r>
            <a:rPr lang="en-US" sz="1200" b="1" kern="1200">
              <a:latin typeface="Arial" panose="020B0604020202020204" pitchFamily="34" charset="0"/>
              <a:cs typeface="Arial" panose="020B0604020202020204" pitchFamily="34" charset="0"/>
            </a:rPr>
            <a:t>Identify Key Products</a:t>
          </a:r>
          <a:r>
            <a:rPr lang="en-US" sz="1200" kern="1200">
              <a:latin typeface="Arial" panose="020B0604020202020204" pitchFamily="34" charset="0"/>
              <a:cs typeface="Arial" panose="020B0604020202020204" pitchFamily="34" charset="0"/>
            </a:rPr>
            <a:t>: Focus on the most and least profitable products like Mountain-200 (most profitable) and Road-650 (least profitable).</a:t>
          </a:r>
        </a:p>
        <a:p>
          <a:pPr marL="0" lvl="0" indent="0" algn="l" defTabSz="533400">
            <a:lnSpc>
              <a:spcPct val="90000"/>
            </a:lnSpc>
            <a:spcBef>
              <a:spcPct val="0"/>
            </a:spcBef>
            <a:spcAft>
              <a:spcPct val="35000"/>
            </a:spcAft>
            <a:buSzPts val="1000"/>
            <a:buFont typeface="Symbol" panose="05050102010706020507" pitchFamily="18" charset="2"/>
            <a:buNone/>
          </a:pPr>
          <a:r>
            <a:rPr lang="en-US" sz="1200" b="1" kern="1200" dirty="0">
              <a:latin typeface="Arial" panose="020B0604020202020204" pitchFamily="34" charset="0"/>
              <a:cs typeface="Arial" panose="020B0604020202020204" pitchFamily="34" charset="0"/>
            </a:rPr>
            <a:t>Gather Insights</a:t>
          </a:r>
          <a:r>
            <a:rPr lang="en-US" sz="1200" kern="1200" dirty="0">
              <a:latin typeface="Arial" panose="020B0604020202020204" pitchFamily="34" charset="0"/>
              <a:cs typeface="Arial" panose="020B0604020202020204" pitchFamily="34" charset="0"/>
            </a:rPr>
            <a:t>: Collect feedback from stakeholders about these specific products to understand their performance.</a:t>
          </a:r>
        </a:p>
        <a:p>
          <a:pPr marL="0" lvl="0" indent="0" algn="l" defTabSz="533400">
            <a:lnSpc>
              <a:spcPct val="90000"/>
            </a:lnSpc>
            <a:spcBef>
              <a:spcPct val="0"/>
            </a:spcBef>
            <a:spcAft>
              <a:spcPct val="35000"/>
            </a:spcAft>
            <a:buNone/>
          </a:pPr>
          <a:r>
            <a:rPr lang="en-US" sz="1200" b="1" kern="1200">
              <a:latin typeface="Arial" panose="020B0604020202020204" pitchFamily="34" charset="0"/>
              <a:cs typeface="Arial" panose="020B0604020202020204" pitchFamily="34" charset="0"/>
            </a:rPr>
            <a:t>Communicate Findings</a:t>
          </a:r>
          <a:r>
            <a:rPr lang="en-US" sz="1200" kern="1200">
              <a:latin typeface="Arial" panose="020B0604020202020204" pitchFamily="34" charset="0"/>
              <a:cs typeface="Arial" panose="020B0604020202020204" pitchFamily="34" charset="0"/>
            </a:rPr>
            <a:t>: Keep stakeholders informed about insights related to the profitability of these products</a:t>
          </a:r>
        </a:p>
      </dsp:txBody>
      <dsp:txXfrm>
        <a:off x="1100141" y="694206"/>
        <a:ext cx="9581162" cy="953233"/>
      </dsp:txXfrm>
    </dsp:sp>
    <dsp:sp modelId="{F2A23C0B-933F-46AF-8901-90A31BDBAD44}">
      <dsp:nvSpPr>
        <dsp:cNvPr id="0" name=""/>
        <dsp:cNvSpPr/>
      </dsp:nvSpPr>
      <dsp:spPr>
        <a:xfrm>
          <a:off x="1033201" y="1843807"/>
          <a:ext cx="6434328" cy="584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Define Key Performance Indicators (KPIs</a:t>
          </a:r>
          <a:r>
            <a:rPr lang="en-US" sz="1200" b="1" kern="1200" dirty="0">
              <a:latin typeface="Arial" panose="020B0604020202020204" pitchFamily="34" charset="0"/>
              <a:cs typeface="Arial" panose="020B0604020202020204" pitchFamily="34" charset="0"/>
            </a:rPr>
            <a:t>)</a:t>
          </a:r>
          <a:endParaRPr lang="en-US" sz="1200" kern="1200" dirty="0">
            <a:latin typeface="Arial" panose="020B0604020202020204" pitchFamily="34" charset="0"/>
            <a:cs typeface="Arial" panose="020B0604020202020204" pitchFamily="34" charset="0"/>
          </a:endParaRPr>
        </a:p>
      </dsp:txBody>
      <dsp:txXfrm>
        <a:off x="1033201" y="1843807"/>
        <a:ext cx="6434328" cy="584938"/>
      </dsp:txXfrm>
    </dsp:sp>
    <dsp:sp modelId="{8780DD2B-4D95-4A86-AFE2-DC587E6770BC}">
      <dsp:nvSpPr>
        <dsp:cNvPr id="0" name=""/>
        <dsp:cNvSpPr/>
      </dsp:nvSpPr>
      <dsp:spPr>
        <a:xfrm>
          <a:off x="2609834" y="2428746"/>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262B5D-9AFE-4042-B3CB-15E2797EEF22}">
      <dsp:nvSpPr>
        <dsp:cNvPr id="0" name=""/>
        <dsp:cNvSpPr/>
      </dsp:nvSpPr>
      <dsp:spPr>
        <a:xfrm>
          <a:off x="3514215" y="2428746"/>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87A032-3062-469C-A91B-A813458F8787}">
      <dsp:nvSpPr>
        <dsp:cNvPr id="0" name=""/>
        <dsp:cNvSpPr/>
      </dsp:nvSpPr>
      <dsp:spPr>
        <a:xfrm>
          <a:off x="4419311" y="2428746"/>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08E604-AC46-4ADD-BE7D-F0830DB5D61B}">
      <dsp:nvSpPr>
        <dsp:cNvPr id="0" name=""/>
        <dsp:cNvSpPr/>
      </dsp:nvSpPr>
      <dsp:spPr>
        <a:xfrm>
          <a:off x="5323691" y="2428746"/>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FFAA04-9F24-49EA-B6FF-37195980E5D7}">
      <dsp:nvSpPr>
        <dsp:cNvPr id="0" name=""/>
        <dsp:cNvSpPr/>
      </dsp:nvSpPr>
      <dsp:spPr>
        <a:xfrm>
          <a:off x="6228787" y="2428746"/>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740641-8D7C-4A96-884D-49D3857F9AF7}">
      <dsp:nvSpPr>
        <dsp:cNvPr id="0" name=""/>
        <dsp:cNvSpPr/>
      </dsp:nvSpPr>
      <dsp:spPr>
        <a:xfrm>
          <a:off x="7133168" y="2428746"/>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F1BED-4F41-4490-8565-D048734EB9A2}">
      <dsp:nvSpPr>
        <dsp:cNvPr id="0" name=""/>
        <dsp:cNvSpPr/>
      </dsp:nvSpPr>
      <dsp:spPr>
        <a:xfrm>
          <a:off x="8038263" y="2428746"/>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24B3CE-A372-4EBA-9019-34D8898497C7}">
      <dsp:nvSpPr>
        <dsp:cNvPr id="0" name=""/>
        <dsp:cNvSpPr/>
      </dsp:nvSpPr>
      <dsp:spPr>
        <a:xfrm>
          <a:off x="1033201" y="2547901"/>
          <a:ext cx="9671240" cy="953233"/>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533400">
            <a:lnSpc>
              <a:spcPct val="90000"/>
            </a:lnSpc>
            <a:spcBef>
              <a:spcPct val="0"/>
            </a:spcBef>
            <a:spcAft>
              <a:spcPct val="35000"/>
            </a:spcAft>
            <a:buSzPts val="1000"/>
            <a:buFont typeface="Symbol" panose="05050102010706020507" pitchFamily="18" charset="2"/>
            <a:buNone/>
          </a:pPr>
          <a:r>
            <a:rPr lang="en-US" sz="1200" b="1" kern="1200" dirty="0">
              <a:latin typeface="Arial" panose="020B0604020202020204" pitchFamily="34" charset="0"/>
              <a:cs typeface="Arial" panose="020B0604020202020204" pitchFamily="34" charset="0"/>
            </a:rPr>
            <a:t>Select Product-Specific Metrics</a:t>
          </a:r>
          <a:r>
            <a:rPr lang="en-US" sz="1200" kern="1200" dirty="0">
              <a:latin typeface="Arial" panose="020B0604020202020204" pitchFamily="34" charset="0"/>
              <a:cs typeface="Arial" panose="020B0604020202020204" pitchFamily="34" charset="0"/>
            </a:rPr>
            <a:t>: Use metrics like profit margin for the Mountain-200 and return rates for the Road-650.</a:t>
          </a:r>
        </a:p>
        <a:p>
          <a:pPr marL="0" lvl="0" indent="0" algn="l" defTabSz="533400">
            <a:lnSpc>
              <a:spcPct val="90000"/>
            </a:lnSpc>
            <a:spcBef>
              <a:spcPct val="0"/>
            </a:spcBef>
            <a:spcAft>
              <a:spcPct val="35000"/>
            </a:spcAft>
            <a:buSzPts val="1000"/>
            <a:buFont typeface="Symbol" panose="05050102010706020507" pitchFamily="18" charset="2"/>
            <a:buNone/>
          </a:pPr>
          <a:r>
            <a:rPr lang="en-US" sz="1200" b="1" kern="1200">
              <a:latin typeface="Arial" panose="020B0604020202020204" pitchFamily="34" charset="0"/>
              <a:cs typeface="Arial" panose="020B0604020202020204" pitchFamily="34" charset="0"/>
            </a:rPr>
            <a:t>Set Targets</a:t>
          </a:r>
          <a:r>
            <a:rPr lang="en-US" sz="1200" kern="1200">
              <a:latin typeface="Arial" panose="020B0604020202020204" pitchFamily="34" charset="0"/>
              <a:cs typeface="Arial" panose="020B0604020202020204" pitchFamily="34" charset="0"/>
            </a:rPr>
            <a:t>: Define performance goals for both the most and least profitable products.</a:t>
          </a:r>
        </a:p>
        <a:p>
          <a:pPr marL="0" lvl="0" indent="0" algn="l" defTabSz="533400">
            <a:lnSpc>
              <a:spcPct val="90000"/>
            </a:lnSpc>
            <a:spcBef>
              <a:spcPct val="0"/>
            </a:spcBef>
            <a:spcAft>
              <a:spcPct val="35000"/>
            </a:spcAft>
            <a:buSzPts val="1000"/>
            <a:buFont typeface="Symbol" panose="05050102010706020507" pitchFamily="18" charset="2"/>
            <a:buNone/>
          </a:pPr>
          <a:r>
            <a:rPr lang="en-US" sz="1200" b="1" kern="1200">
              <a:latin typeface="Arial" panose="020B0604020202020204" pitchFamily="34" charset="0"/>
              <a:cs typeface="Arial" panose="020B0604020202020204" pitchFamily="34" charset="0"/>
            </a:rPr>
            <a:t>Review Performance Regularly</a:t>
          </a:r>
          <a:r>
            <a:rPr lang="en-US" sz="1200" kern="1200">
              <a:latin typeface="Arial" panose="020B0604020202020204" pitchFamily="34" charset="0"/>
              <a:cs typeface="Arial" panose="020B0604020202020204" pitchFamily="34" charset="0"/>
            </a:rPr>
            <a:t>: Monitor KPIs to track the profitability of these products over time.</a:t>
          </a:r>
        </a:p>
      </dsp:txBody>
      <dsp:txXfrm>
        <a:off x="1033201" y="2547901"/>
        <a:ext cx="9671240" cy="953233"/>
      </dsp:txXfrm>
    </dsp:sp>
    <dsp:sp modelId="{B9B7F6E5-2827-4F3F-92F7-D8F229687EA9}">
      <dsp:nvSpPr>
        <dsp:cNvPr id="0" name=""/>
        <dsp:cNvSpPr/>
      </dsp:nvSpPr>
      <dsp:spPr>
        <a:xfrm>
          <a:off x="1033201" y="3686349"/>
          <a:ext cx="6434328" cy="5849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b="1" kern="1200" dirty="0">
              <a:latin typeface="Arial" panose="020B0604020202020204" pitchFamily="34" charset="0"/>
              <a:cs typeface="Arial" panose="020B0604020202020204" pitchFamily="34" charset="0"/>
            </a:rPr>
            <a:t>Perform a Root Cause Analysis</a:t>
          </a:r>
          <a:endParaRPr lang="en-US" sz="2000" kern="1200" dirty="0">
            <a:latin typeface="Arial" panose="020B0604020202020204" pitchFamily="34" charset="0"/>
            <a:cs typeface="Arial" panose="020B0604020202020204" pitchFamily="34" charset="0"/>
          </a:endParaRPr>
        </a:p>
      </dsp:txBody>
      <dsp:txXfrm>
        <a:off x="1033201" y="3686349"/>
        <a:ext cx="6434328" cy="584938"/>
      </dsp:txXfrm>
    </dsp:sp>
    <dsp:sp modelId="{1C54E584-B76C-4888-8540-D10A4B44F88D}">
      <dsp:nvSpPr>
        <dsp:cNvPr id="0" name=""/>
        <dsp:cNvSpPr/>
      </dsp:nvSpPr>
      <dsp:spPr>
        <a:xfrm>
          <a:off x="2654450" y="4271288"/>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21978-EAC0-4796-AEB9-81A3E0634F80}">
      <dsp:nvSpPr>
        <dsp:cNvPr id="0" name=""/>
        <dsp:cNvSpPr/>
      </dsp:nvSpPr>
      <dsp:spPr>
        <a:xfrm>
          <a:off x="3558831" y="4271288"/>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F0F19C-3A39-48F4-8BB1-B8F57EB8DBBE}">
      <dsp:nvSpPr>
        <dsp:cNvPr id="0" name=""/>
        <dsp:cNvSpPr/>
      </dsp:nvSpPr>
      <dsp:spPr>
        <a:xfrm>
          <a:off x="4463926" y="4271288"/>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AB6E02-A4B5-47DE-9DA0-3DCAEDCC203E}">
      <dsp:nvSpPr>
        <dsp:cNvPr id="0" name=""/>
        <dsp:cNvSpPr/>
      </dsp:nvSpPr>
      <dsp:spPr>
        <a:xfrm>
          <a:off x="5368307" y="4271288"/>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01986E-5448-47C0-A08D-72806CCAE782}">
      <dsp:nvSpPr>
        <dsp:cNvPr id="0" name=""/>
        <dsp:cNvSpPr/>
      </dsp:nvSpPr>
      <dsp:spPr>
        <a:xfrm>
          <a:off x="6273402" y="4271288"/>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535DBE-E70D-426A-924C-C4B2F3490735}">
      <dsp:nvSpPr>
        <dsp:cNvPr id="0" name=""/>
        <dsp:cNvSpPr/>
      </dsp:nvSpPr>
      <dsp:spPr>
        <a:xfrm>
          <a:off x="7177783" y="4271288"/>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571A04-FCEE-4382-93EB-CB7BAE19021D}">
      <dsp:nvSpPr>
        <dsp:cNvPr id="0" name=""/>
        <dsp:cNvSpPr/>
      </dsp:nvSpPr>
      <dsp:spPr>
        <a:xfrm>
          <a:off x="8082879" y="4271288"/>
          <a:ext cx="1505632" cy="1191542"/>
        </a:xfrm>
        <a:prstGeom prst="chevron">
          <a:avLst>
            <a:gd name="adj" fmla="val 7061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A79960-13C9-4C8D-BC9C-26AD3D76DAD5}">
      <dsp:nvSpPr>
        <dsp:cNvPr id="0" name=""/>
        <dsp:cNvSpPr/>
      </dsp:nvSpPr>
      <dsp:spPr>
        <a:xfrm>
          <a:off x="1033201" y="4390442"/>
          <a:ext cx="9760472" cy="953233"/>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l" defTabSz="533400">
            <a:lnSpc>
              <a:spcPct val="90000"/>
            </a:lnSpc>
            <a:spcBef>
              <a:spcPct val="0"/>
            </a:spcBef>
            <a:spcAft>
              <a:spcPct val="35000"/>
            </a:spcAft>
            <a:buSzPts val="1000"/>
            <a:buFont typeface="Symbol" panose="05050102010706020507" pitchFamily="18" charset="2"/>
            <a:buNone/>
          </a:pPr>
          <a:r>
            <a:rPr lang="en-US" sz="1200" b="1" kern="1200">
              <a:latin typeface="Arial" panose="020B0604020202020204" pitchFamily="34" charset="0"/>
              <a:cs typeface="Arial" panose="020B0604020202020204" pitchFamily="34" charset="0"/>
            </a:rPr>
            <a:t>Analyze Performance</a:t>
          </a:r>
          <a:r>
            <a:rPr lang="en-US" sz="1200" kern="1200">
              <a:latin typeface="Arial" panose="020B0604020202020204" pitchFamily="34" charset="0"/>
              <a:cs typeface="Arial" panose="020B0604020202020204" pitchFamily="34" charset="0"/>
            </a:rPr>
            <a:t>: Investigate why the Mountain-200 is highly profitable and why Road-650 is underperforming.</a:t>
          </a:r>
        </a:p>
        <a:p>
          <a:pPr marL="0" lvl="0" indent="0" algn="l" defTabSz="533400">
            <a:lnSpc>
              <a:spcPct val="90000"/>
            </a:lnSpc>
            <a:spcBef>
              <a:spcPct val="0"/>
            </a:spcBef>
            <a:spcAft>
              <a:spcPct val="35000"/>
            </a:spcAft>
            <a:buSzPts val="1000"/>
            <a:buFont typeface="Symbol" panose="05050102010706020507" pitchFamily="18" charset="2"/>
            <a:buNone/>
          </a:pPr>
          <a:r>
            <a:rPr lang="en-US" sz="1200" b="1" kern="1200">
              <a:latin typeface="Arial" panose="020B0604020202020204" pitchFamily="34" charset="0"/>
              <a:cs typeface="Arial" panose="020B0604020202020204" pitchFamily="34" charset="0"/>
            </a:rPr>
            <a:t>Investigate Customer Feedback</a:t>
          </a:r>
          <a:r>
            <a:rPr lang="en-US" sz="1200" kern="1200">
              <a:latin typeface="Arial" panose="020B0604020202020204" pitchFamily="34" charset="0"/>
              <a:cs typeface="Arial" panose="020B0604020202020204" pitchFamily="34" charset="0"/>
            </a:rPr>
            <a:t>: Review of feedback to identify specific issues impacting the least profitable products.</a:t>
          </a:r>
        </a:p>
        <a:p>
          <a:pPr marL="0" lvl="0" indent="0" algn="l" defTabSz="533400">
            <a:lnSpc>
              <a:spcPct val="90000"/>
            </a:lnSpc>
            <a:spcBef>
              <a:spcPct val="0"/>
            </a:spcBef>
            <a:spcAft>
              <a:spcPct val="35000"/>
            </a:spcAft>
            <a:buNone/>
          </a:pPr>
          <a:r>
            <a:rPr lang="en-US" sz="1200" b="1" kern="1200">
              <a:latin typeface="Arial" panose="020B0604020202020204" pitchFamily="34" charset="0"/>
              <a:cs typeface="Arial" panose="020B0604020202020204" pitchFamily="34" charset="0"/>
            </a:rPr>
            <a:t>Develop Action Plans</a:t>
          </a:r>
          <a:r>
            <a:rPr lang="en-US" sz="1200" kern="1200">
              <a:latin typeface="Arial" panose="020B0604020202020204" pitchFamily="34" charset="0"/>
              <a:cs typeface="Arial" panose="020B0604020202020204" pitchFamily="34" charset="0"/>
            </a:rPr>
            <a:t>: Create strategies to enhance the performance of underperforming products like the Road-650.</a:t>
          </a:r>
        </a:p>
      </dsp:txBody>
      <dsp:txXfrm>
        <a:off x="1033201" y="4390442"/>
        <a:ext cx="9760472" cy="9532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94DAA-77B0-40DB-9738-B96E25324AAE}">
      <dsp:nvSpPr>
        <dsp:cNvPr id="0" name=""/>
        <dsp:cNvSpPr/>
      </dsp:nvSpPr>
      <dsp:spPr>
        <a:xfrm>
          <a:off x="0" y="2787"/>
          <a:ext cx="1110049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6DD72F-7759-4C50-AF8C-D1C44A6C2181}">
      <dsp:nvSpPr>
        <dsp:cNvPr id="0" name=""/>
        <dsp:cNvSpPr/>
      </dsp:nvSpPr>
      <dsp:spPr>
        <a:xfrm>
          <a:off x="0" y="2787"/>
          <a:ext cx="2220099" cy="1901282"/>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endParaRPr lang="en-US" sz="1200" b="1" kern="1200">
            <a:latin typeface="Arial" panose="020B0604020202020204" pitchFamily="34" charset="0"/>
            <a:cs typeface="Arial" panose="020B0604020202020204" pitchFamily="34" charset="0"/>
          </a:endParaRPr>
        </a:p>
        <a:p>
          <a:pPr marL="0" lvl="0" indent="0" algn="l" defTabSz="533400">
            <a:lnSpc>
              <a:spcPct val="90000"/>
            </a:lnSpc>
            <a:spcBef>
              <a:spcPct val="0"/>
            </a:spcBef>
            <a:spcAft>
              <a:spcPct val="35000"/>
            </a:spcAft>
            <a:buNone/>
          </a:pPr>
          <a:endParaRPr lang="en-US" sz="1200" b="1" kern="1200">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r>
            <a:rPr lang="en-US" sz="1200" b="1" kern="1200">
              <a:latin typeface="Arial" panose="020B0604020202020204" pitchFamily="34" charset="0"/>
              <a:cs typeface="Arial" panose="020B0604020202020204" pitchFamily="34" charset="0"/>
            </a:rPr>
            <a:t>Loss Attribution Analysis</a:t>
          </a:r>
          <a:endParaRPr lang="en-US" sz="1200" kern="1200">
            <a:latin typeface="Arial" panose="020B0604020202020204" pitchFamily="34" charset="0"/>
            <a:cs typeface="Arial" panose="020B0604020202020204" pitchFamily="34" charset="0"/>
          </a:endParaRPr>
        </a:p>
      </dsp:txBody>
      <dsp:txXfrm>
        <a:off x="0" y="2787"/>
        <a:ext cx="2220099" cy="1901282"/>
      </dsp:txXfrm>
    </dsp:sp>
    <dsp:sp modelId="{00283607-7AAD-4417-A7E7-02AA0EA5DC1A}">
      <dsp:nvSpPr>
        <dsp:cNvPr id="0" name=""/>
        <dsp:cNvSpPr/>
      </dsp:nvSpPr>
      <dsp:spPr>
        <a:xfrm>
          <a:off x="2386607" y="32495"/>
          <a:ext cx="8713890" cy="594150"/>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Dive deeper into the data to pinpoint the specific factors contributing to the 217% loss in wholesale sales. </a:t>
          </a:r>
        </a:p>
      </dsp:txBody>
      <dsp:txXfrm>
        <a:off x="2386607" y="32495"/>
        <a:ext cx="8713890" cy="594150"/>
      </dsp:txXfrm>
    </dsp:sp>
    <dsp:sp modelId="{5E1D164A-83C0-4563-A9E2-874BB458B894}">
      <dsp:nvSpPr>
        <dsp:cNvPr id="0" name=""/>
        <dsp:cNvSpPr/>
      </dsp:nvSpPr>
      <dsp:spPr>
        <a:xfrm>
          <a:off x="2220099" y="626646"/>
          <a:ext cx="8880398"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E940A-9712-4C0F-9BDC-55FCD63020A5}">
      <dsp:nvSpPr>
        <dsp:cNvPr id="0" name=""/>
        <dsp:cNvSpPr/>
      </dsp:nvSpPr>
      <dsp:spPr>
        <a:xfrm>
          <a:off x="2386607" y="656353"/>
          <a:ext cx="8713890" cy="594150"/>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Analyze profit margins, pricing strategies, and inventory costs associated with wholesale to inform corrective actions.</a:t>
          </a:r>
        </a:p>
      </dsp:txBody>
      <dsp:txXfrm>
        <a:off x="2386607" y="656353"/>
        <a:ext cx="8713890" cy="594150"/>
      </dsp:txXfrm>
    </dsp:sp>
    <dsp:sp modelId="{5C10F772-9D39-4BAA-BEDB-DFCA7A9F67E9}">
      <dsp:nvSpPr>
        <dsp:cNvPr id="0" name=""/>
        <dsp:cNvSpPr/>
      </dsp:nvSpPr>
      <dsp:spPr>
        <a:xfrm>
          <a:off x="2220099" y="1250504"/>
          <a:ext cx="8880398"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F7CBCE-2AD5-43EB-A401-B06EC33195DA}">
      <dsp:nvSpPr>
        <dsp:cNvPr id="0" name=""/>
        <dsp:cNvSpPr/>
      </dsp:nvSpPr>
      <dsp:spPr>
        <a:xfrm>
          <a:off x="2386607" y="1280212"/>
          <a:ext cx="8713890" cy="594150"/>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Investigate historical sales data to identify any patterns or events correlating with spikes in wholesale losses.</a:t>
          </a:r>
        </a:p>
      </dsp:txBody>
      <dsp:txXfrm>
        <a:off x="2386607" y="1280212"/>
        <a:ext cx="8713890" cy="594150"/>
      </dsp:txXfrm>
    </dsp:sp>
    <dsp:sp modelId="{06C49F3A-C835-4C38-A9BF-65BA0ABB7958}">
      <dsp:nvSpPr>
        <dsp:cNvPr id="0" name=""/>
        <dsp:cNvSpPr/>
      </dsp:nvSpPr>
      <dsp:spPr>
        <a:xfrm>
          <a:off x="2220099" y="1874363"/>
          <a:ext cx="8880398"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FC255CC-F354-46B9-8FFC-100F3614E60D}">
      <dsp:nvSpPr>
        <dsp:cNvPr id="0" name=""/>
        <dsp:cNvSpPr/>
      </dsp:nvSpPr>
      <dsp:spPr>
        <a:xfrm>
          <a:off x="0" y="1904070"/>
          <a:ext cx="1110049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0EAE9D-9DA9-4841-85CA-60EBBCC6FF34}">
      <dsp:nvSpPr>
        <dsp:cNvPr id="0" name=""/>
        <dsp:cNvSpPr/>
      </dsp:nvSpPr>
      <dsp:spPr>
        <a:xfrm>
          <a:off x="0" y="1904070"/>
          <a:ext cx="2220099" cy="1901282"/>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endParaRPr lang="en-US" sz="1200" b="1" kern="1200">
            <a:latin typeface="Arial" panose="020B0604020202020204" pitchFamily="34" charset="0"/>
            <a:cs typeface="Arial" panose="020B0604020202020204" pitchFamily="34" charset="0"/>
          </a:endParaRPr>
        </a:p>
        <a:p>
          <a:pPr marL="0" lvl="0" indent="0" algn="l" defTabSz="533400">
            <a:lnSpc>
              <a:spcPct val="90000"/>
            </a:lnSpc>
            <a:spcBef>
              <a:spcPct val="0"/>
            </a:spcBef>
            <a:spcAft>
              <a:spcPct val="35000"/>
            </a:spcAft>
            <a:buNone/>
          </a:pPr>
          <a:endParaRPr lang="en-US" sz="1200" b="1" kern="1200">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r>
            <a:rPr lang="en-US" sz="1200" b="1" kern="1200">
              <a:latin typeface="Arial" panose="020B0604020202020204" pitchFamily="34" charset="0"/>
              <a:cs typeface="Arial" panose="020B0604020202020204" pitchFamily="34" charset="0"/>
            </a:rPr>
            <a:t>Volume Contribution Assessment</a:t>
          </a:r>
          <a:endParaRPr lang="en-US" sz="1200" kern="1200">
            <a:latin typeface="Arial" panose="020B0604020202020204" pitchFamily="34" charset="0"/>
            <a:cs typeface="Arial" panose="020B0604020202020204" pitchFamily="34" charset="0"/>
          </a:endParaRPr>
        </a:p>
      </dsp:txBody>
      <dsp:txXfrm>
        <a:off x="0" y="1904070"/>
        <a:ext cx="2220099" cy="1901282"/>
      </dsp:txXfrm>
    </dsp:sp>
    <dsp:sp modelId="{62DE0723-A092-4FB4-8FE3-0660EB72DBBF}">
      <dsp:nvSpPr>
        <dsp:cNvPr id="0" name=""/>
        <dsp:cNvSpPr/>
      </dsp:nvSpPr>
      <dsp:spPr>
        <a:xfrm>
          <a:off x="2386607" y="1948260"/>
          <a:ext cx="8713890" cy="883799"/>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Analyze market share by volume for both retail and wholesale segments to understand competitive positioning and opportunities for growth.</a:t>
          </a:r>
        </a:p>
      </dsp:txBody>
      <dsp:txXfrm>
        <a:off x="2386607" y="1948260"/>
        <a:ext cx="8713890" cy="883799"/>
      </dsp:txXfrm>
    </dsp:sp>
    <dsp:sp modelId="{6C28AF6E-14F9-4038-AF50-83838AB3C4B4}">
      <dsp:nvSpPr>
        <dsp:cNvPr id="0" name=""/>
        <dsp:cNvSpPr/>
      </dsp:nvSpPr>
      <dsp:spPr>
        <a:xfrm>
          <a:off x="2220099" y="2832059"/>
          <a:ext cx="8880398"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90F186-73CC-414B-9014-A7141F0D7647}">
      <dsp:nvSpPr>
        <dsp:cNvPr id="0" name=""/>
        <dsp:cNvSpPr/>
      </dsp:nvSpPr>
      <dsp:spPr>
        <a:xfrm>
          <a:off x="2386607" y="2876249"/>
          <a:ext cx="8713890" cy="883799"/>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Dive deeper into individual product performance. Assess which products have the highest sales volumes in each channel and analyze their profitability to inform strategic decisions on inventory and marketing focus.</a:t>
          </a:r>
        </a:p>
      </dsp:txBody>
      <dsp:txXfrm>
        <a:off x="2386607" y="2876249"/>
        <a:ext cx="8713890" cy="883799"/>
      </dsp:txXfrm>
    </dsp:sp>
    <dsp:sp modelId="{6F90F832-0F38-4971-8523-F82A78E11180}">
      <dsp:nvSpPr>
        <dsp:cNvPr id="0" name=""/>
        <dsp:cNvSpPr/>
      </dsp:nvSpPr>
      <dsp:spPr>
        <a:xfrm>
          <a:off x="2220099" y="3760049"/>
          <a:ext cx="8880398"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7005AC-B504-466C-B121-E959179B8C8D}">
      <dsp:nvSpPr>
        <dsp:cNvPr id="0" name=""/>
        <dsp:cNvSpPr/>
      </dsp:nvSpPr>
      <dsp:spPr>
        <a:xfrm>
          <a:off x="0" y="3805353"/>
          <a:ext cx="11100498"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A60106-F64D-4D90-9378-B6805A8AAA84}">
      <dsp:nvSpPr>
        <dsp:cNvPr id="0" name=""/>
        <dsp:cNvSpPr/>
      </dsp:nvSpPr>
      <dsp:spPr>
        <a:xfrm>
          <a:off x="0" y="3805353"/>
          <a:ext cx="2220099" cy="1901282"/>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endParaRPr lang="en-US" sz="1200" b="1" kern="1200">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endParaRPr lang="en-US" sz="1200" b="1" kern="1200">
            <a:latin typeface="Arial" panose="020B0604020202020204" pitchFamily="34" charset="0"/>
            <a:cs typeface="Arial" panose="020B0604020202020204" pitchFamily="34" charset="0"/>
          </a:endParaRPr>
        </a:p>
        <a:p>
          <a:pPr marL="0" lvl="0" indent="0" algn="ctr" defTabSz="533400">
            <a:lnSpc>
              <a:spcPct val="90000"/>
            </a:lnSpc>
            <a:spcBef>
              <a:spcPct val="0"/>
            </a:spcBef>
            <a:spcAft>
              <a:spcPct val="35000"/>
            </a:spcAft>
            <a:buNone/>
          </a:pPr>
          <a:r>
            <a:rPr lang="en-US" sz="1200" b="1" kern="1200">
              <a:latin typeface="Arial" panose="020B0604020202020204" pitchFamily="34" charset="0"/>
              <a:cs typeface="Arial" panose="020B0604020202020204" pitchFamily="34" charset="0"/>
            </a:rPr>
            <a:t>Scenario Planning</a:t>
          </a:r>
          <a:endParaRPr lang="en-US" sz="1200" kern="1200">
            <a:latin typeface="Arial" panose="020B0604020202020204" pitchFamily="34" charset="0"/>
            <a:cs typeface="Arial" panose="020B0604020202020204" pitchFamily="34" charset="0"/>
          </a:endParaRPr>
        </a:p>
      </dsp:txBody>
      <dsp:txXfrm>
        <a:off x="0" y="3805353"/>
        <a:ext cx="2220099" cy="1901282"/>
      </dsp:txXfrm>
    </dsp:sp>
    <dsp:sp modelId="{201180A3-55E4-41FB-B617-D1FBB85CD3A9}">
      <dsp:nvSpPr>
        <dsp:cNvPr id="0" name=""/>
        <dsp:cNvSpPr/>
      </dsp:nvSpPr>
      <dsp:spPr>
        <a:xfrm>
          <a:off x="2386607" y="3823270"/>
          <a:ext cx="8713890" cy="358347"/>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Model potential revenue outcomes by adjusting retail and wholesale sales volumes to predict impacts on overall profitability.</a:t>
          </a:r>
        </a:p>
      </dsp:txBody>
      <dsp:txXfrm>
        <a:off x="2386607" y="3823270"/>
        <a:ext cx="8713890" cy="358347"/>
      </dsp:txXfrm>
    </dsp:sp>
    <dsp:sp modelId="{9887AD9B-839D-42D5-A3BA-BC4E3D7E97C8}">
      <dsp:nvSpPr>
        <dsp:cNvPr id="0" name=""/>
        <dsp:cNvSpPr/>
      </dsp:nvSpPr>
      <dsp:spPr>
        <a:xfrm>
          <a:off x="2220099" y="4181618"/>
          <a:ext cx="8880398"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B0C42BB-48BE-4D64-B332-195BFD45EFCD}">
      <dsp:nvSpPr>
        <dsp:cNvPr id="0" name=""/>
        <dsp:cNvSpPr/>
      </dsp:nvSpPr>
      <dsp:spPr>
        <a:xfrm>
          <a:off x="2386607" y="4199535"/>
          <a:ext cx="8713890" cy="358347"/>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Analyze fixed and variable costs associated with scaling up retail or wholesale operations to evaluate the feasibility of each scenario.</a:t>
          </a:r>
        </a:p>
      </dsp:txBody>
      <dsp:txXfrm>
        <a:off x="2386607" y="4199535"/>
        <a:ext cx="8713890" cy="358347"/>
      </dsp:txXfrm>
    </dsp:sp>
    <dsp:sp modelId="{5CEA24F9-DB79-4EC7-8627-8EF9FBCB92B7}">
      <dsp:nvSpPr>
        <dsp:cNvPr id="0" name=""/>
        <dsp:cNvSpPr/>
      </dsp:nvSpPr>
      <dsp:spPr>
        <a:xfrm>
          <a:off x="2220099" y="4557882"/>
          <a:ext cx="8880398"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E6CD06-2F65-4AA2-ACE9-85545EB4D79E}">
      <dsp:nvSpPr>
        <dsp:cNvPr id="0" name=""/>
        <dsp:cNvSpPr/>
      </dsp:nvSpPr>
      <dsp:spPr>
        <a:xfrm>
          <a:off x="2386607" y="4575799"/>
          <a:ext cx="8713890" cy="358347"/>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Symbol" panose="05050102010706020507" pitchFamily="18" charset="2"/>
            <a:buNone/>
          </a:pPr>
          <a:r>
            <a:rPr lang="en-US" sz="1200" kern="1200">
              <a:latin typeface="Arial" panose="020B0604020202020204" pitchFamily="34" charset="0"/>
              <a:cs typeface="Arial" panose="020B0604020202020204" pitchFamily="34" charset="0"/>
            </a:rPr>
            <a:t>Develop various scenarios based on potential changes to retail and wholesale strategies. For example:</a:t>
          </a:r>
        </a:p>
      </dsp:txBody>
      <dsp:txXfrm>
        <a:off x="2386607" y="4575799"/>
        <a:ext cx="8713890" cy="358347"/>
      </dsp:txXfrm>
    </dsp:sp>
    <dsp:sp modelId="{7B65BEDA-4214-472B-8056-DDF82E996C14}">
      <dsp:nvSpPr>
        <dsp:cNvPr id="0" name=""/>
        <dsp:cNvSpPr/>
      </dsp:nvSpPr>
      <dsp:spPr>
        <a:xfrm>
          <a:off x="2220099" y="4934147"/>
          <a:ext cx="8880398"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A302E3-B4BF-4829-B380-2992CDD653E9}">
      <dsp:nvSpPr>
        <dsp:cNvPr id="0" name=""/>
        <dsp:cNvSpPr/>
      </dsp:nvSpPr>
      <dsp:spPr>
        <a:xfrm>
          <a:off x="2386607" y="4952064"/>
          <a:ext cx="8713890" cy="358347"/>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a:latin typeface="Arial" panose="020B0604020202020204" pitchFamily="34" charset="0"/>
              <a:cs typeface="Arial" panose="020B0604020202020204" pitchFamily="34" charset="0"/>
            </a:rPr>
            <a:t>Scenario A</a:t>
          </a:r>
          <a:r>
            <a:rPr lang="en-US" sz="1200" kern="1200">
              <a:latin typeface="Arial" panose="020B0604020202020204" pitchFamily="34" charset="0"/>
              <a:cs typeface="Arial" panose="020B0604020202020204" pitchFamily="34" charset="0"/>
            </a:rPr>
            <a:t>: Increase wholesale marketing efforts to sustain and further capitalize on existing sales volume while optimizing retail activities.</a:t>
          </a:r>
        </a:p>
      </dsp:txBody>
      <dsp:txXfrm>
        <a:off x="2386607" y="4952064"/>
        <a:ext cx="8713890" cy="358347"/>
      </dsp:txXfrm>
    </dsp:sp>
    <dsp:sp modelId="{5BE79067-D82F-41C7-97A6-084097D85FAD}">
      <dsp:nvSpPr>
        <dsp:cNvPr id="0" name=""/>
        <dsp:cNvSpPr/>
      </dsp:nvSpPr>
      <dsp:spPr>
        <a:xfrm>
          <a:off x="2220099" y="5310411"/>
          <a:ext cx="8880398"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3B477A-D45F-4B46-B153-A1B990CF57E7}">
      <dsp:nvSpPr>
        <dsp:cNvPr id="0" name=""/>
        <dsp:cNvSpPr/>
      </dsp:nvSpPr>
      <dsp:spPr>
        <a:xfrm>
          <a:off x="2386607" y="5328329"/>
          <a:ext cx="8713890" cy="358347"/>
        </a:xfrm>
        <a:prstGeom prst="rect">
          <a:avLst/>
        </a:prstGeom>
        <a:solidFill>
          <a:schemeClr val="lt1"/>
        </a:solidFill>
        <a:ln w="1905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Font typeface="Wingdings" panose="05000000000000000000" pitchFamily="2" charset="2"/>
            <a:buNone/>
          </a:pPr>
          <a:r>
            <a:rPr lang="en-US" sz="1200" b="1" kern="1200">
              <a:latin typeface="Arial" panose="020B0604020202020204" pitchFamily="34" charset="0"/>
              <a:cs typeface="Arial" panose="020B0604020202020204" pitchFamily="34" charset="0"/>
            </a:rPr>
            <a:t>Scenario B</a:t>
          </a:r>
          <a:r>
            <a:rPr lang="en-US" sz="1200" kern="1200">
              <a:latin typeface="Arial" panose="020B0604020202020204" pitchFamily="34" charset="0"/>
              <a:cs typeface="Arial" panose="020B0604020202020204" pitchFamily="34" charset="0"/>
            </a:rPr>
            <a:t>: Enhance operational efficiencies in wholesale distribution to reduce loss percentages while continuing to strengthen retail sales strategies.</a:t>
          </a:r>
        </a:p>
      </dsp:txBody>
      <dsp:txXfrm>
        <a:off x="2386607" y="5328329"/>
        <a:ext cx="8713890" cy="358347"/>
      </dsp:txXfrm>
    </dsp:sp>
    <dsp:sp modelId="{894FAADD-6DD1-4A64-B029-5ABFF199C372}">
      <dsp:nvSpPr>
        <dsp:cNvPr id="0" name=""/>
        <dsp:cNvSpPr/>
      </dsp:nvSpPr>
      <dsp:spPr>
        <a:xfrm>
          <a:off x="2220099" y="5686676"/>
          <a:ext cx="8880398"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682A-C4E0-8272-6F62-3F7860EEDF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0F101B-8D03-646E-430F-F7FC2A30C5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CFEDAC-DBA3-AC3B-6DCE-2F30F68EA4C7}"/>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5" name="Footer Placeholder 4">
            <a:extLst>
              <a:ext uri="{FF2B5EF4-FFF2-40B4-BE49-F238E27FC236}">
                <a16:creationId xmlns:a16="http://schemas.microsoft.com/office/drawing/2014/main" id="{767A7827-B82D-EAE8-9ED8-52BDBC856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B9BBC-A9C1-0F87-5E22-11011FA5273E}"/>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235856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9BE1-492B-05B6-3DD5-C7C99F033F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3CC24-C2EC-49CE-3E9C-E33A7B22E5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0EE41-C91A-B41E-E20A-E0A6F6E6937C}"/>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5" name="Footer Placeholder 4">
            <a:extLst>
              <a:ext uri="{FF2B5EF4-FFF2-40B4-BE49-F238E27FC236}">
                <a16:creationId xmlns:a16="http://schemas.microsoft.com/office/drawing/2014/main" id="{93056FFD-3547-52F1-3D09-B20769A52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4AA00-1B38-D9C4-127C-7FDE4B0E1B11}"/>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1678730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BF9CC-801B-1A4A-6ACC-F3D816C7B3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C6B864-9DB5-3555-9E75-24116FF3FB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3C3824-B007-7990-CDA8-6BFBBD562CF5}"/>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5" name="Footer Placeholder 4">
            <a:extLst>
              <a:ext uri="{FF2B5EF4-FFF2-40B4-BE49-F238E27FC236}">
                <a16:creationId xmlns:a16="http://schemas.microsoft.com/office/drawing/2014/main" id="{F870DEC9-D818-ADA4-2DDD-64BA2275B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14C7F-183C-1048-810F-069B0F03AF66}"/>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86389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0E232-22CA-9C1B-EC4D-4A5AF09B7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E8BBFE-1124-7F6B-6225-0F18747881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65B32-9ABE-71DF-789F-2E7E4DA52A3D}"/>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5" name="Footer Placeholder 4">
            <a:extLst>
              <a:ext uri="{FF2B5EF4-FFF2-40B4-BE49-F238E27FC236}">
                <a16:creationId xmlns:a16="http://schemas.microsoft.com/office/drawing/2014/main" id="{E5A5116E-59A2-6209-FB0A-FDFBC9E77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25C65-CE61-2890-B363-C8001B7BD20B}"/>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384697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26A4-596A-2F43-8751-ECF41D76F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BD165B-D065-4D92-BCFC-3C8C92E724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81BB0F-764C-C7A7-202B-18A355802C15}"/>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5" name="Footer Placeholder 4">
            <a:extLst>
              <a:ext uri="{FF2B5EF4-FFF2-40B4-BE49-F238E27FC236}">
                <a16:creationId xmlns:a16="http://schemas.microsoft.com/office/drawing/2014/main" id="{A8D1A8A9-B4AC-E750-A50D-05A463FC6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52E1A-917D-4F3A-6CD9-681F3EE7381C}"/>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191870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A8EE-AB67-B59A-DD48-C004CD089B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ABA2CB-7F81-E03B-06E2-3D8D351896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9EE48F-7AA3-21D8-2736-CEB9971E78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BEC795-6911-696E-9EBF-AA34C38482B9}"/>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6" name="Footer Placeholder 5">
            <a:extLst>
              <a:ext uri="{FF2B5EF4-FFF2-40B4-BE49-F238E27FC236}">
                <a16:creationId xmlns:a16="http://schemas.microsoft.com/office/drawing/2014/main" id="{FAC11A1F-9883-8861-067E-FCA071BE49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9C018D-7B7A-220C-187A-3C7CCDFBDEFD}"/>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84861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E3A88-78A7-25BB-436C-DD257E8677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561168-B477-5753-4F77-D859D79D3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D0053-6133-B765-620C-ADFD5942C1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B98622-55BE-2C37-466B-282F2ABDC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5980E7-5143-F513-A275-70A48B339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124722-B0ED-1E25-96DA-49C268ADCE80}"/>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8" name="Footer Placeholder 7">
            <a:extLst>
              <a:ext uri="{FF2B5EF4-FFF2-40B4-BE49-F238E27FC236}">
                <a16:creationId xmlns:a16="http://schemas.microsoft.com/office/drawing/2014/main" id="{9F98FF78-35D0-61CF-FABC-33359C3543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7E13F0-2105-CABE-EA78-0777E7E87D00}"/>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96879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0968-EA61-1244-2C4E-1F65CE2AD3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C1E6EA-1B86-F46F-5129-5216FD33789E}"/>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4" name="Footer Placeholder 3">
            <a:extLst>
              <a:ext uri="{FF2B5EF4-FFF2-40B4-BE49-F238E27FC236}">
                <a16:creationId xmlns:a16="http://schemas.microsoft.com/office/drawing/2014/main" id="{2264EDB5-5C5F-22EE-4D80-A363949836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D6D0D5-8FF1-8C66-8DF7-DFB29F906EB0}"/>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223162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C7ECB-B54B-1921-2A12-C37699356241}"/>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3" name="Footer Placeholder 2">
            <a:extLst>
              <a:ext uri="{FF2B5EF4-FFF2-40B4-BE49-F238E27FC236}">
                <a16:creationId xmlns:a16="http://schemas.microsoft.com/office/drawing/2014/main" id="{40E13DC8-DC82-1A53-0E38-A7C0DD683A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488731-617F-0C6F-0C12-1A9F9EC4DD7F}"/>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268325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BC5C-7D33-EAEB-96F4-40DDE8C5E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A9708B-1598-4DAC-1176-AEF0B7CECC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BE8841-BFE6-6DFA-8EC0-F4AE99D9E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8B57A-07A4-BB3C-F911-D75579404A76}"/>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6" name="Footer Placeholder 5">
            <a:extLst>
              <a:ext uri="{FF2B5EF4-FFF2-40B4-BE49-F238E27FC236}">
                <a16:creationId xmlns:a16="http://schemas.microsoft.com/office/drawing/2014/main" id="{117339A0-B7F0-7FE2-63A2-CDEE0D0A0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F9866-F3B2-12F0-66AB-212C87ECEE4D}"/>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1156945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40AC-C777-2F90-5AE8-2ACC3A094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44BD38-2FBE-7F51-5FB3-409F95160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AECC6C-10C8-9ADD-A63F-8115047CEA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11BA3-8DC5-9213-B36F-4E70A91470C3}"/>
              </a:ext>
            </a:extLst>
          </p:cNvPr>
          <p:cNvSpPr>
            <a:spLocks noGrp="1"/>
          </p:cNvSpPr>
          <p:nvPr>
            <p:ph type="dt" sz="half" idx="10"/>
          </p:nvPr>
        </p:nvSpPr>
        <p:spPr/>
        <p:txBody>
          <a:bodyPr/>
          <a:lstStyle/>
          <a:p>
            <a:fld id="{C07CF1A3-3756-429C-A430-44CA8D0DEF73}" type="datetimeFigureOut">
              <a:rPr lang="en-US" smtClean="0"/>
              <a:t>12/1/2024</a:t>
            </a:fld>
            <a:endParaRPr lang="en-US"/>
          </a:p>
        </p:txBody>
      </p:sp>
      <p:sp>
        <p:nvSpPr>
          <p:cNvPr id="6" name="Footer Placeholder 5">
            <a:extLst>
              <a:ext uri="{FF2B5EF4-FFF2-40B4-BE49-F238E27FC236}">
                <a16:creationId xmlns:a16="http://schemas.microsoft.com/office/drawing/2014/main" id="{D86A6856-D23C-50B5-5569-5D07F3EB3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0010B-7F1F-3686-1E38-3B892088E534}"/>
              </a:ext>
            </a:extLst>
          </p:cNvPr>
          <p:cNvSpPr>
            <a:spLocks noGrp="1"/>
          </p:cNvSpPr>
          <p:nvPr>
            <p:ph type="sldNum" sz="quarter" idx="12"/>
          </p:nvPr>
        </p:nvSpPr>
        <p:spPr/>
        <p:txBody>
          <a:bodyPr/>
          <a:lstStyle/>
          <a:p>
            <a:fld id="{6C42C035-B8F1-4D4B-B9BF-73516887EAD7}" type="slidenum">
              <a:rPr lang="en-US" smtClean="0"/>
              <a:t>‹#›</a:t>
            </a:fld>
            <a:endParaRPr lang="en-US"/>
          </a:p>
        </p:txBody>
      </p:sp>
    </p:spTree>
    <p:extLst>
      <p:ext uri="{BB962C8B-B14F-4D97-AF65-F5344CB8AC3E}">
        <p14:creationId xmlns:p14="http://schemas.microsoft.com/office/powerpoint/2010/main" val="362809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056CA4-E640-1D2E-C254-A88C85BA4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E10E-A79D-8C5C-69B4-5662B82FD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1FFA6-0CE4-B576-95BF-CAA934D5C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7CF1A3-3756-429C-A430-44CA8D0DEF73}" type="datetimeFigureOut">
              <a:rPr lang="en-US" smtClean="0"/>
              <a:t>12/1/2024</a:t>
            </a:fld>
            <a:endParaRPr lang="en-US"/>
          </a:p>
        </p:txBody>
      </p:sp>
      <p:sp>
        <p:nvSpPr>
          <p:cNvPr id="5" name="Footer Placeholder 4">
            <a:extLst>
              <a:ext uri="{FF2B5EF4-FFF2-40B4-BE49-F238E27FC236}">
                <a16:creationId xmlns:a16="http://schemas.microsoft.com/office/drawing/2014/main" id="{A91DAE03-9DCD-055F-D0F3-91192F87C7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24E6205-F8A2-DB0D-8FA1-00EC739A7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42C035-B8F1-4D4B-B9BF-73516887EAD7}" type="slidenum">
              <a:rPr lang="en-US" smtClean="0"/>
              <a:t>‹#›</a:t>
            </a:fld>
            <a:endParaRPr lang="en-US"/>
          </a:p>
        </p:txBody>
      </p:sp>
    </p:spTree>
    <p:extLst>
      <p:ext uri="{BB962C8B-B14F-4D97-AF65-F5344CB8AC3E}">
        <p14:creationId xmlns:p14="http://schemas.microsoft.com/office/powerpoint/2010/main" val="3834497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chart" Target="../charts/chart2.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for a company&#10;&#10;Description automatically generated">
            <a:extLst>
              <a:ext uri="{FF2B5EF4-FFF2-40B4-BE49-F238E27FC236}">
                <a16:creationId xmlns:a16="http://schemas.microsoft.com/office/drawing/2014/main" id="{15A0939E-D724-6185-A996-0FBD6857CF84}"/>
              </a:ext>
            </a:extLst>
          </p:cNvPr>
          <p:cNvPicPr>
            <a:picLocks noChangeAspect="1"/>
          </p:cNvPicPr>
          <p:nvPr/>
        </p:nvPicPr>
        <p:blipFill>
          <a:blip r:embed="rId2">
            <a:extLst>
              <a:ext uri="{28A0092B-C50C-407E-A947-70E740481C1C}">
                <a14:useLocalDpi xmlns:a14="http://schemas.microsoft.com/office/drawing/2010/main" val="0"/>
              </a:ext>
            </a:extLst>
          </a:blip>
          <a:srcRect r="13818" b="9091"/>
          <a:stretch/>
        </p:blipFill>
        <p:spPr bwMode="auto">
          <a:xfrm>
            <a:off x="3523488" y="10"/>
            <a:ext cx="8668512" cy="6857990"/>
          </a:xfrm>
          <a:prstGeom prst="rect">
            <a:avLst/>
          </a:prstGeom>
          <a:noFill/>
        </p:spPr>
      </p:pic>
      <p:sp>
        <p:nvSpPr>
          <p:cNvPr id="20" name="Rectangle 1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E89132-DE7A-1865-1A3C-4F6C0139F2B9}"/>
              </a:ext>
            </a:extLst>
          </p:cNvPr>
          <p:cNvSpPr>
            <a:spLocks noGrp="1"/>
          </p:cNvSpPr>
          <p:nvPr>
            <p:ph type="ctrTitle"/>
          </p:nvPr>
        </p:nvSpPr>
        <p:spPr>
          <a:xfrm>
            <a:off x="477981" y="1122363"/>
            <a:ext cx="4023360" cy="1005836"/>
          </a:xfrm>
        </p:spPr>
        <p:txBody>
          <a:bodyPr anchor="b">
            <a:normAutofit fontScale="90000"/>
          </a:bodyPr>
          <a:lstStyle/>
          <a:p>
            <a:pPr algn="l"/>
            <a:r>
              <a:rPr lang="en-US" sz="4800" dirty="0">
                <a:latin typeface="Arial" panose="020B0604020202020204" pitchFamily="34" charset="0"/>
                <a:ea typeface="Calibri" panose="020F0502020204030204" pitchFamily="34" charset="0"/>
                <a:cs typeface="Arial" panose="020B0604020202020204" pitchFamily="34" charset="0"/>
              </a:rPr>
              <a:t>Project Report</a:t>
            </a:r>
          </a:p>
        </p:txBody>
      </p:sp>
      <p:sp>
        <p:nvSpPr>
          <p:cNvPr id="3" name="Subtitle 2">
            <a:extLst>
              <a:ext uri="{FF2B5EF4-FFF2-40B4-BE49-F238E27FC236}">
                <a16:creationId xmlns:a16="http://schemas.microsoft.com/office/drawing/2014/main" id="{B0CC6A29-201F-9884-C1AB-0C8332FF7D7F}"/>
              </a:ext>
            </a:extLst>
          </p:cNvPr>
          <p:cNvSpPr>
            <a:spLocks noGrp="1"/>
          </p:cNvSpPr>
          <p:nvPr>
            <p:ph type="subTitle" idx="1"/>
          </p:nvPr>
        </p:nvSpPr>
        <p:spPr>
          <a:xfrm>
            <a:off x="477980" y="4872922"/>
            <a:ext cx="4170220" cy="1444276"/>
          </a:xfrm>
        </p:spPr>
        <p:txBody>
          <a:bodyPr>
            <a:normAutofit fontScale="70000" lnSpcReduction="20000"/>
          </a:bodyPr>
          <a:lstStyle/>
          <a:p>
            <a:pPr algn="l"/>
            <a:r>
              <a:rPr lang="en-US" sz="3800" b="1" dirty="0">
                <a:latin typeface="Arial" panose="020B0604020202020204" pitchFamily="34" charset="0"/>
                <a:ea typeface="Calibri" panose="020F0502020204030204" pitchFamily="34" charset="0"/>
                <a:cs typeface="Arial" panose="020B0604020202020204" pitchFamily="34" charset="0"/>
              </a:rPr>
              <a:t>Prepared by-</a:t>
            </a:r>
          </a:p>
          <a:p>
            <a:pPr algn="l"/>
            <a:r>
              <a:rPr lang="en-US" sz="2600" dirty="0">
                <a:latin typeface="Arial" panose="020B0604020202020204" pitchFamily="34" charset="0"/>
                <a:ea typeface="Calibri" panose="020F0502020204030204" pitchFamily="34" charset="0"/>
                <a:cs typeface="Arial" panose="020B0604020202020204" pitchFamily="34" charset="0"/>
              </a:rPr>
              <a:t>Anjali Sharma</a:t>
            </a:r>
          </a:p>
          <a:p>
            <a:pPr algn="l"/>
            <a:r>
              <a:rPr lang="en-US" sz="2600" dirty="0">
                <a:latin typeface="Arial" panose="020B0604020202020204" pitchFamily="34" charset="0"/>
                <a:ea typeface="Calibri" panose="020F0502020204030204" pitchFamily="34" charset="0"/>
                <a:cs typeface="Arial" panose="020B0604020202020204" pitchFamily="34" charset="0"/>
              </a:rPr>
              <a:t>T00720931</a:t>
            </a:r>
          </a:p>
          <a:p>
            <a:pPr algn="l"/>
            <a:r>
              <a:rPr lang="en-US" sz="2600" dirty="0">
                <a:latin typeface="Arial" panose="020B0604020202020204" pitchFamily="34" charset="0"/>
                <a:ea typeface="Calibri" panose="020F0502020204030204" pitchFamily="34" charset="0"/>
                <a:cs typeface="Arial" panose="020B0604020202020204" pitchFamily="34" charset="0"/>
              </a:rPr>
              <a:t>University of Arkansas at Little Rock</a:t>
            </a:r>
          </a:p>
          <a:p>
            <a:pPr algn="l"/>
            <a:endParaRPr lang="en-US" sz="2000" dirty="0"/>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256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BE5B-1EB2-27BB-CFBC-1FF3E1C62770}"/>
              </a:ext>
            </a:extLst>
          </p:cNvPr>
          <p:cNvSpPr>
            <a:spLocks noGrp="1"/>
          </p:cNvSpPr>
          <p:nvPr>
            <p:ph type="title"/>
          </p:nvPr>
        </p:nvSpPr>
        <p:spPr>
          <a:xfrm>
            <a:off x="659781" y="0"/>
            <a:ext cx="10515600" cy="1010464"/>
          </a:xfrm>
        </p:spPr>
        <p:txBody>
          <a:bodyPr>
            <a:normAutofit/>
          </a:bodyPr>
          <a:lstStyle/>
          <a:p>
            <a:r>
              <a:rPr lang="en-US" sz="3200" b="1" dirty="0">
                <a:latin typeface="Arial" panose="020B0604020202020204" pitchFamily="34" charset="0"/>
                <a:cs typeface="Arial" panose="020B0604020202020204" pitchFamily="34" charset="0"/>
              </a:rPr>
              <a:t>EXPECTED PROFITABILITY</a:t>
            </a:r>
          </a:p>
        </p:txBody>
      </p:sp>
      <p:sp>
        <p:nvSpPr>
          <p:cNvPr id="3" name="Content Placeholder 2">
            <a:extLst>
              <a:ext uri="{FF2B5EF4-FFF2-40B4-BE49-F238E27FC236}">
                <a16:creationId xmlns:a16="http://schemas.microsoft.com/office/drawing/2014/main" id="{9B073320-8846-5DD7-E603-BB209F669258}"/>
              </a:ext>
            </a:extLst>
          </p:cNvPr>
          <p:cNvSpPr>
            <a:spLocks noGrp="1"/>
          </p:cNvSpPr>
          <p:nvPr>
            <p:ph idx="1"/>
          </p:nvPr>
        </p:nvSpPr>
        <p:spPr>
          <a:xfrm>
            <a:off x="581722" y="822016"/>
            <a:ext cx="11216268" cy="4351338"/>
          </a:xfrm>
        </p:spPr>
        <p:txBody>
          <a:bodyPr>
            <a:normAutofit/>
          </a:bodyPr>
          <a:lstStyle/>
          <a:p>
            <a:pPr algn="just" eaLnBrk="0" fontAlgn="base" hangingPunct="0">
              <a:lnSpc>
                <a:spcPct val="100000"/>
              </a:lnSpc>
              <a:spcBef>
                <a:spcPct val="0"/>
              </a:spcBef>
              <a:spcAft>
                <a:spcPct val="0"/>
              </a:spcAft>
            </a:pPr>
            <a:r>
              <a:rPr lang="en-US" sz="1600" dirty="0">
                <a:latin typeface="Arial" panose="020B0604020202020204" pitchFamily="34" charset="0"/>
                <a:cs typeface="Arial" panose="020B0604020202020204" pitchFamily="34" charset="0"/>
              </a:rPr>
              <a:t>A</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dventure Works Cycles evaluates profitability by comparing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standard costs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(production/procurement expenses) with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list prices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(selling price), revealing potential profit margins.</a:t>
            </a:r>
          </a:p>
          <a:p>
            <a:pPr algn="just"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company calculates 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markup percentage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by assessing the difference between list price and standard cost, helping prioritize high-margin products and adjust pricing strategies.</a:t>
            </a:r>
          </a:p>
          <a:p>
            <a:pPr algn="just"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gn="just"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analysis enables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better decision-making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improve profitability, operational efficiency, and market alignment. </a:t>
            </a:r>
          </a:p>
          <a:p>
            <a:pPr algn="just"/>
            <a:endParaRPr lang="en-US" sz="1600"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6851359F-2342-2450-FBB1-825989F6C5B6}"/>
              </a:ext>
            </a:extLst>
          </p:cNvPr>
          <p:cNvSpPr/>
          <p:nvPr/>
        </p:nvSpPr>
        <p:spPr>
          <a:xfrm>
            <a:off x="1146445" y="2736631"/>
            <a:ext cx="3381762" cy="72191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34515B72-A155-983C-C125-22AF6BB25AF5}"/>
              </a:ext>
            </a:extLst>
          </p:cNvPr>
          <p:cNvSpPr txBox="1"/>
          <p:nvPr/>
        </p:nvSpPr>
        <p:spPr>
          <a:xfrm>
            <a:off x="1062966" y="2876450"/>
            <a:ext cx="3465241" cy="615553"/>
          </a:xfrm>
          <a:prstGeom prst="rect">
            <a:avLst/>
          </a:prstGeom>
          <a:noFill/>
        </p:spPr>
        <p:txBody>
          <a:bodyPr wrap="square">
            <a:spAutoFit/>
          </a:bodyPr>
          <a:lstStyle/>
          <a:p>
            <a:pPr marL="0" marR="0" algn="ctr"/>
            <a:r>
              <a:rPr lang="en-US" sz="1800" b="1" dirty="0">
                <a:effectLst/>
                <a:latin typeface="Calibri" panose="020F0502020204030204" pitchFamily="34" charset="0"/>
                <a:ea typeface="Calibri" panose="020F0502020204030204" pitchFamily="34" charset="0"/>
                <a:cs typeface="Times New Roman" panose="02020603050405020304" pitchFamily="18" charset="0"/>
              </a:rPr>
              <a:t>Profit = List price – Standard Cost</a:t>
            </a:r>
          </a:p>
          <a:p>
            <a:pPr marL="0" marR="0" algn="ct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4FE3BFCE-39CC-358D-75B0-554C8B4EFF1A}"/>
              </a:ext>
            </a:extLst>
          </p:cNvPr>
          <p:cNvPicPr>
            <a:picLocks noChangeAspect="1"/>
          </p:cNvPicPr>
          <p:nvPr/>
        </p:nvPicPr>
        <p:blipFill>
          <a:blip r:embed="rId2"/>
          <a:stretch>
            <a:fillRect/>
          </a:stretch>
        </p:blipFill>
        <p:spPr>
          <a:xfrm>
            <a:off x="5320756" y="2684543"/>
            <a:ext cx="6115904" cy="1000265"/>
          </a:xfrm>
          <a:prstGeom prst="rect">
            <a:avLst/>
          </a:prstGeom>
        </p:spPr>
      </p:pic>
      <p:sp>
        <p:nvSpPr>
          <p:cNvPr id="22" name="Rectangle 21">
            <a:extLst>
              <a:ext uri="{FF2B5EF4-FFF2-40B4-BE49-F238E27FC236}">
                <a16:creationId xmlns:a16="http://schemas.microsoft.com/office/drawing/2014/main" id="{8D6DC44B-B180-B7DA-2536-23E77DB22E97}"/>
              </a:ext>
            </a:extLst>
          </p:cNvPr>
          <p:cNvSpPr/>
          <p:nvPr/>
        </p:nvSpPr>
        <p:spPr>
          <a:xfrm>
            <a:off x="1674888" y="3621307"/>
            <a:ext cx="2642839" cy="13326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Rectangle 22">
            <a:extLst>
              <a:ext uri="{FF2B5EF4-FFF2-40B4-BE49-F238E27FC236}">
                <a16:creationId xmlns:a16="http://schemas.microsoft.com/office/drawing/2014/main" id="{D9D41377-2AD7-E009-88F8-9FAC9B02FF4A}"/>
              </a:ext>
            </a:extLst>
          </p:cNvPr>
          <p:cNvSpPr/>
          <p:nvPr/>
        </p:nvSpPr>
        <p:spPr>
          <a:xfrm>
            <a:off x="6455699" y="3665455"/>
            <a:ext cx="2885762" cy="12832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Rectangle 23">
            <a:extLst>
              <a:ext uri="{FF2B5EF4-FFF2-40B4-BE49-F238E27FC236}">
                <a16:creationId xmlns:a16="http://schemas.microsoft.com/office/drawing/2014/main" id="{7F56ABC8-84EB-214C-9E19-AD807FEAF83C}"/>
              </a:ext>
            </a:extLst>
          </p:cNvPr>
          <p:cNvSpPr/>
          <p:nvPr/>
        </p:nvSpPr>
        <p:spPr>
          <a:xfrm>
            <a:off x="1674888" y="5116732"/>
            <a:ext cx="2642839" cy="151844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Text Box 1">
            <a:extLst>
              <a:ext uri="{FF2B5EF4-FFF2-40B4-BE49-F238E27FC236}">
                <a16:creationId xmlns:a16="http://schemas.microsoft.com/office/drawing/2014/main" id="{678F510E-DBE3-9087-3B9E-3247F22F0BF6}"/>
              </a:ext>
            </a:extLst>
          </p:cNvPr>
          <p:cNvSpPr txBox="1"/>
          <p:nvPr/>
        </p:nvSpPr>
        <p:spPr>
          <a:xfrm>
            <a:off x="2030938" y="3891593"/>
            <a:ext cx="2014220" cy="830997"/>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marL="0" marR="0" algn="ctr"/>
            <a:r>
              <a:rPr lang="en-US" sz="1600" b="1"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Most Profitable Product</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r>
              <a:rPr lang="en-US" sz="1600"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Mountain-100 Silver</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26" name="Text Box 1">
            <a:extLst>
              <a:ext uri="{FF2B5EF4-FFF2-40B4-BE49-F238E27FC236}">
                <a16:creationId xmlns:a16="http://schemas.microsoft.com/office/drawing/2014/main" id="{5435BC25-488F-A79B-EF52-F1F9B7BB7B69}"/>
              </a:ext>
            </a:extLst>
          </p:cNvPr>
          <p:cNvSpPr txBox="1"/>
          <p:nvPr/>
        </p:nvSpPr>
        <p:spPr>
          <a:xfrm>
            <a:off x="6699520" y="3906550"/>
            <a:ext cx="2203915" cy="830997"/>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marL="0" marR="0" algn="ctr"/>
            <a:r>
              <a:rPr lang="en-US" sz="1600" b="1"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Highest Markup Product</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r>
              <a:rPr lang="en-US" sz="1600"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Mountain Bikes Socks</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27" name="Text Box 1">
            <a:extLst>
              <a:ext uri="{FF2B5EF4-FFF2-40B4-BE49-F238E27FC236}">
                <a16:creationId xmlns:a16="http://schemas.microsoft.com/office/drawing/2014/main" id="{6B378F3F-4124-71CC-EC38-C122A209F0BA}"/>
              </a:ext>
            </a:extLst>
          </p:cNvPr>
          <p:cNvSpPr txBox="1"/>
          <p:nvPr/>
        </p:nvSpPr>
        <p:spPr>
          <a:xfrm>
            <a:off x="6358597" y="5379018"/>
            <a:ext cx="2885763" cy="1077218"/>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marL="0" marR="0" algn="ctr"/>
            <a:r>
              <a:rPr lang="en-US" sz="1600" b="1"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Smallest Markup Product</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r>
              <a:rPr lang="en-US" sz="1600"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AWC Logo Cap</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r>
              <a:rPr lang="en-US" sz="1600"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Long Sleeve Logo Jersey</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r>
              <a:rPr lang="en-US" sz="1600"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Short Sleeve Classic Jersey</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28" name="Text Box 1">
            <a:extLst>
              <a:ext uri="{FF2B5EF4-FFF2-40B4-BE49-F238E27FC236}">
                <a16:creationId xmlns:a16="http://schemas.microsoft.com/office/drawing/2014/main" id="{790C1C25-C3D9-6A43-45BD-063334755832}"/>
              </a:ext>
            </a:extLst>
          </p:cNvPr>
          <p:cNvSpPr txBox="1"/>
          <p:nvPr/>
        </p:nvSpPr>
        <p:spPr>
          <a:xfrm>
            <a:off x="2127994" y="5439178"/>
            <a:ext cx="2014220" cy="830997"/>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p>
            <a:pPr marL="0" marR="0" algn="ctr"/>
            <a:r>
              <a:rPr lang="en-US" sz="1600" b="1"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Least Profitable Product</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0" marR="0" algn="ctr"/>
            <a:r>
              <a:rPr lang="en-US" sz="1600" dirty="0">
                <a:ln>
                  <a:noFill/>
                </a:ln>
                <a:solidFill>
                  <a:srgbClr val="000000"/>
                </a:solidFill>
                <a:effectLst>
                  <a:outerShdw blurRad="38100" dist="19050" dir="2700000" algn="tl">
                    <a:schemeClr val="dk1">
                      <a:alpha val="40000"/>
                    </a:schemeClr>
                  </a:outerShdw>
                </a:effectLst>
                <a:latin typeface="Arial" panose="020B0604020202020204" pitchFamily="34" charset="0"/>
                <a:ea typeface="Calibri" panose="020F0502020204030204" pitchFamily="34" charset="0"/>
                <a:cs typeface="Arial" panose="020B0604020202020204" pitchFamily="34" charset="0"/>
              </a:rPr>
              <a:t>PK-7098 Patch Kit/8</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6410EE05-140B-C09E-24EF-8671BF029E14}"/>
              </a:ext>
            </a:extLst>
          </p:cNvPr>
          <p:cNvSpPr/>
          <p:nvPr/>
        </p:nvSpPr>
        <p:spPr>
          <a:xfrm>
            <a:off x="6455699" y="5062266"/>
            <a:ext cx="2885763" cy="158482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4192404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4BC9-8C40-1BA9-EED3-BC235B35DB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33B45-4BF2-12D4-4CE6-59D213EEB510}"/>
              </a:ext>
            </a:extLst>
          </p:cNvPr>
          <p:cNvSpPr>
            <a:spLocks noGrp="1"/>
          </p:cNvSpPr>
          <p:nvPr>
            <p:ph type="title"/>
          </p:nvPr>
        </p:nvSpPr>
        <p:spPr>
          <a:xfrm>
            <a:off x="838200" y="211874"/>
            <a:ext cx="10515600" cy="805753"/>
          </a:xfrm>
        </p:spPr>
        <p:txBody>
          <a:bodyPr>
            <a:normAutofit/>
          </a:bodyPr>
          <a:lstStyle/>
          <a:p>
            <a:r>
              <a:rPr lang="en-US" sz="3200" b="1" dirty="0">
                <a:latin typeface="Arial" panose="020B0604020202020204" pitchFamily="34" charset="0"/>
                <a:cs typeface="Arial" panose="020B0604020202020204" pitchFamily="34" charset="0"/>
              </a:rPr>
              <a:t>NEXT STEPS</a:t>
            </a:r>
          </a:p>
        </p:txBody>
      </p:sp>
      <p:graphicFrame>
        <p:nvGraphicFramePr>
          <p:cNvPr id="7" name="Diagram 6">
            <a:extLst>
              <a:ext uri="{FF2B5EF4-FFF2-40B4-BE49-F238E27FC236}">
                <a16:creationId xmlns:a16="http://schemas.microsoft.com/office/drawing/2014/main" id="{2C293441-669D-9C05-F94E-FD466C19116A}"/>
              </a:ext>
            </a:extLst>
          </p:cNvPr>
          <p:cNvGraphicFramePr/>
          <p:nvPr>
            <p:extLst>
              <p:ext uri="{D42A27DB-BD31-4B8C-83A1-F6EECF244321}">
                <p14:modId xmlns:p14="http://schemas.microsoft.com/office/powerpoint/2010/main" val="2155302851"/>
              </p:ext>
            </p:extLst>
          </p:nvPr>
        </p:nvGraphicFramePr>
        <p:xfrm>
          <a:off x="1" y="1170878"/>
          <a:ext cx="11820292" cy="5452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962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1ED0-38F1-9C7B-C718-5BD4938AB95A}"/>
              </a:ext>
            </a:extLst>
          </p:cNvPr>
          <p:cNvSpPr>
            <a:spLocks noGrp="1"/>
          </p:cNvSpPr>
          <p:nvPr>
            <p:ph type="title"/>
          </p:nvPr>
        </p:nvSpPr>
        <p:spPr>
          <a:xfrm>
            <a:off x="838200" y="142101"/>
            <a:ext cx="10515600" cy="738846"/>
          </a:xfrm>
        </p:spPr>
        <p:txBody>
          <a:bodyPr>
            <a:normAutofit/>
          </a:bodyPr>
          <a:lstStyle/>
          <a:p>
            <a:r>
              <a:rPr lang="en-US" sz="3200" b="1" dirty="0">
                <a:latin typeface="Arial" panose="020B0604020202020204" pitchFamily="34" charset="0"/>
                <a:cs typeface="Arial" panose="020B0604020202020204" pitchFamily="34" charset="0"/>
              </a:rPr>
              <a:t>CUSTOMERS</a:t>
            </a:r>
          </a:p>
        </p:txBody>
      </p:sp>
      <p:sp>
        <p:nvSpPr>
          <p:cNvPr id="3" name="Content Placeholder 2">
            <a:extLst>
              <a:ext uri="{FF2B5EF4-FFF2-40B4-BE49-F238E27FC236}">
                <a16:creationId xmlns:a16="http://schemas.microsoft.com/office/drawing/2014/main" id="{4393E2EC-9A00-A195-5BF4-5FE09233E997}"/>
              </a:ext>
            </a:extLst>
          </p:cNvPr>
          <p:cNvSpPr>
            <a:spLocks noGrp="1"/>
          </p:cNvSpPr>
          <p:nvPr>
            <p:ph idx="1"/>
          </p:nvPr>
        </p:nvSpPr>
        <p:spPr>
          <a:xfrm>
            <a:off x="704386" y="1100795"/>
            <a:ext cx="10515600" cy="5233097"/>
          </a:xfrm>
        </p:spPr>
        <p:txBody>
          <a:bodyPr/>
          <a:lstStyle/>
          <a:p>
            <a:pPr algn="just"/>
            <a:r>
              <a:rPr lang="en-US" sz="1600" kern="100" dirty="0">
                <a:effectLst/>
                <a:latin typeface="Arial" panose="020B0604020202020204" pitchFamily="34" charset="0"/>
                <a:ea typeface="Calibri" panose="020F0502020204030204" pitchFamily="34" charset="0"/>
                <a:cs typeface="Arial" panose="020B0604020202020204" pitchFamily="34" charset="0"/>
              </a:rPr>
              <a:t>Adventure Works Cycle serves two primary types of customers: </a:t>
            </a:r>
            <a:r>
              <a:rPr lang="en-US" sz="1600" b="1" kern="100" dirty="0">
                <a:effectLst/>
                <a:latin typeface="Arial" panose="020B0604020202020204" pitchFamily="34" charset="0"/>
                <a:ea typeface="Calibri" panose="020F0502020204030204" pitchFamily="34" charset="0"/>
                <a:cs typeface="Arial" panose="020B0604020202020204" pitchFamily="34" charset="0"/>
              </a:rPr>
              <a:t>Individuals</a:t>
            </a:r>
            <a:r>
              <a:rPr lang="en-US" sz="1600" kern="100" dirty="0">
                <a:effectLst/>
                <a:latin typeface="Arial" panose="020B0604020202020204" pitchFamily="34" charset="0"/>
                <a:ea typeface="Calibri" panose="020F0502020204030204" pitchFamily="34" charset="0"/>
                <a:cs typeface="Arial" panose="020B0604020202020204" pitchFamily="34" charset="0"/>
              </a:rPr>
              <a:t> and </a:t>
            </a:r>
            <a:r>
              <a:rPr lang="en-US" sz="1600" b="1" kern="100" dirty="0">
                <a:effectLst/>
                <a:latin typeface="Arial" panose="020B0604020202020204" pitchFamily="34" charset="0"/>
                <a:ea typeface="Calibri" panose="020F0502020204030204" pitchFamily="34" charset="0"/>
                <a:cs typeface="Arial" panose="020B0604020202020204" pitchFamily="34" charset="0"/>
              </a:rPr>
              <a:t>Stores</a:t>
            </a:r>
            <a:r>
              <a:rPr lang="en-US" sz="1600" kern="100" dirty="0">
                <a:effectLst/>
                <a:latin typeface="Arial" panose="020B0604020202020204" pitchFamily="34" charset="0"/>
                <a:ea typeface="Calibri" panose="020F0502020204030204" pitchFamily="34" charset="0"/>
                <a:cs typeface="Arial" panose="020B0604020202020204" pitchFamily="34" charset="0"/>
              </a:rPr>
              <a:t>. </a:t>
            </a:r>
          </a:p>
          <a:p>
            <a:pPr algn="just"/>
            <a:r>
              <a:rPr lang="en-US" sz="1600" kern="100" dirty="0">
                <a:effectLst/>
                <a:latin typeface="Arial" panose="020B0604020202020204" pitchFamily="34" charset="0"/>
                <a:ea typeface="Calibri" panose="020F0502020204030204" pitchFamily="34" charset="0"/>
                <a:cs typeface="Arial" panose="020B0604020202020204" pitchFamily="34" charset="0"/>
              </a:rPr>
              <a:t>These customer types are further categorized into three variations: </a:t>
            </a:r>
            <a:r>
              <a:rPr lang="en-US" sz="1600" b="1" kern="100" dirty="0">
                <a:effectLst/>
                <a:latin typeface="Arial" panose="020B0604020202020204" pitchFamily="34" charset="0"/>
                <a:ea typeface="Calibri" panose="020F0502020204030204" pitchFamily="34" charset="0"/>
                <a:cs typeface="Arial" panose="020B0604020202020204" pitchFamily="34" charset="0"/>
              </a:rPr>
              <a:t>Person Customers</a:t>
            </a:r>
            <a:r>
              <a:rPr lang="en-US" sz="1600" kern="100" dirty="0">
                <a:effectLst/>
                <a:latin typeface="Arial" panose="020B0604020202020204" pitchFamily="34" charset="0"/>
                <a:ea typeface="Calibri" panose="020F0502020204030204" pitchFamily="34" charset="0"/>
                <a:cs typeface="Arial" panose="020B0604020202020204" pitchFamily="34" charset="0"/>
              </a:rPr>
              <a:t>, representing individual buyers; </a:t>
            </a:r>
            <a:r>
              <a:rPr lang="en-US" sz="1600" b="1" kern="100" dirty="0">
                <a:effectLst/>
                <a:latin typeface="Arial" panose="020B0604020202020204" pitchFamily="34" charset="0"/>
                <a:ea typeface="Calibri" panose="020F0502020204030204" pitchFamily="34" charset="0"/>
                <a:cs typeface="Arial" panose="020B0604020202020204" pitchFamily="34" charset="0"/>
              </a:rPr>
              <a:t>Store Customers</a:t>
            </a:r>
            <a:r>
              <a:rPr lang="en-US" sz="1600" kern="100" dirty="0">
                <a:effectLst/>
                <a:latin typeface="Arial" panose="020B0604020202020204" pitchFamily="34" charset="0"/>
                <a:ea typeface="Calibri" panose="020F0502020204030204" pitchFamily="34" charset="0"/>
                <a:cs typeface="Arial" panose="020B0604020202020204" pitchFamily="34" charset="0"/>
              </a:rPr>
              <a:t>, representing standalone businesses; and </a:t>
            </a:r>
            <a:r>
              <a:rPr lang="en-US" sz="1600" b="1" kern="100" dirty="0">
                <a:effectLst/>
                <a:latin typeface="Arial" panose="020B0604020202020204" pitchFamily="34" charset="0"/>
                <a:ea typeface="Calibri" panose="020F0502020204030204" pitchFamily="34" charset="0"/>
                <a:cs typeface="Arial" panose="020B0604020202020204" pitchFamily="34" charset="0"/>
              </a:rPr>
              <a:t>Stores with Contact Customers</a:t>
            </a:r>
            <a:r>
              <a:rPr lang="en-US" sz="1600" kern="100" dirty="0">
                <a:effectLst/>
                <a:latin typeface="Arial" panose="020B0604020202020204" pitchFamily="34" charset="0"/>
                <a:ea typeface="Calibri" panose="020F0502020204030204" pitchFamily="34" charset="0"/>
                <a:cs typeface="Arial" panose="020B0604020202020204" pitchFamily="34" charset="0"/>
              </a:rPr>
              <a:t>, which include stores with specific contact with people associated with them. </a:t>
            </a:r>
          </a:p>
          <a:p>
            <a:pPr marL="0" indent="0" algn="just">
              <a:buNone/>
            </a:pPr>
            <a:endParaRPr lang="en-US" dirty="0">
              <a:latin typeface="Arial" panose="020B0604020202020204" pitchFamily="34" charset="0"/>
              <a:cs typeface="Arial" panose="020B0604020202020204" pitchFamily="34" charset="0"/>
            </a:endParaRPr>
          </a:p>
        </p:txBody>
      </p:sp>
      <p:graphicFrame>
        <p:nvGraphicFramePr>
          <p:cNvPr id="4" name="Diagram 3">
            <a:extLst>
              <a:ext uri="{FF2B5EF4-FFF2-40B4-BE49-F238E27FC236}">
                <a16:creationId xmlns:a16="http://schemas.microsoft.com/office/drawing/2014/main" id="{3F35610A-33D0-0F66-2FB6-9DA1DC61DA7C}"/>
              </a:ext>
            </a:extLst>
          </p:cNvPr>
          <p:cNvGraphicFramePr/>
          <p:nvPr>
            <p:extLst>
              <p:ext uri="{D42A27DB-BD31-4B8C-83A1-F6EECF244321}">
                <p14:modId xmlns:p14="http://schemas.microsoft.com/office/powerpoint/2010/main" val="614243047"/>
              </p:ext>
            </p:extLst>
          </p:nvPr>
        </p:nvGraphicFramePr>
        <p:xfrm>
          <a:off x="838200" y="2564780"/>
          <a:ext cx="5451088" cy="376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hart 4">
            <a:extLst>
              <a:ext uri="{FF2B5EF4-FFF2-40B4-BE49-F238E27FC236}">
                <a16:creationId xmlns:a16="http://schemas.microsoft.com/office/drawing/2014/main" id="{48672563-839D-A0EC-6E07-DD6ACFB1558A}"/>
              </a:ext>
            </a:extLst>
          </p:cNvPr>
          <p:cNvGraphicFramePr/>
          <p:nvPr>
            <p:extLst>
              <p:ext uri="{D42A27DB-BD31-4B8C-83A1-F6EECF244321}">
                <p14:modId xmlns:p14="http://schemas.microsoft.com/office/powerpoint/2010/main" val="1665113242"/>
              </p:ext>
            </p:extLst>
          </p:nvPr>
        </p:nvGraphicFramePr>
        <p:xfrm>
          <a:off x="6423102" y="2564778"/>
          <a:ext cx="5266939" cy="376911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55077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A6086-9E64-156C-94E8-DF87E861BB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EF51E3-5BD4-DD7A-4FA2-A31339728EB8}"/>
              </a:ext>
            </a:extLst>
          </p:cNvPr>
          <p:cNvSpPr>
            <a:spLocks noGrp="1"/>
          </p:cNvSpPr>
          <p:nvPr>
            <p:ph type="title"/>
          </p:nvPr>
        </p:nvSpPr>
        <p:spPr>
          <a:xfrm>
            <a:off x="838200" y="200722"/>
            <a:ext cx="10515600" cy="847493"/>
          </a:xfrm>
        </p:spPr>
        <p:txBody>
          <a:bodyPr>
            <a:normAutofit/>
          </a:bodyPr>
          <a:lstStyle/>
          <a:p>
            <a:r>
              <a:rPr lang="en-US" sz="3200" b="1" dirty="0">
                <a:latin typeface="Arial" panose="020B0604020202020204" pitchFamily="34" charset="0"/>
                <a:cs typeface="Arial" panose="020B0604020202020204" pitchFamily="34" charset="0"/>
              </a:rPr>
              <a:t>NEXT STEPS</a:t>
            </a:r>
          </a:p>
        </p:txBody>
      </p:sp>
      <p:graphicFrame>
        <p:nvGraphicFramePr>
          <p:cNvPr id="6" name="Diagram 5">
            <a:extLst>
              <a:ext uri="{FF2B5EF4-FFF2-40B4-BE49-F238E27FC236}">
                <a16:creationId xmlns:a16="http://schemas.microsoft.com/office/drawing/2014/main" id="{54939483-B741-754D-8FC1-A9558A4B4439}"/>
              </a:ext>
            </a:extLst>
          </p:cNvPr>
          <p:cNvGraphicFramePr/>
          <p:nvPr>
            <p:extLst>
              <p:ext uri="{D42A27DB-BD31-4B8C-83A1-F6EECF244321}">
                <p14:modId xmlns:p14="http://schemas.microsoft.com/office/powerpoint/2010/main" val="1284658198"/>
              </p:ext>
            </p:extLst>
          </p:nvPr>
        </p:nvGraphicFramePr>
        <p:xfrm>
          <a:off x="838200" y="-167268"/>
          <a:ext cx="10725615" cy="7537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927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A0E8-0DDE-1340-846A-FA5C6FB4FD63}"/>
              </a:ext>
            </a:extLst>
          </p:cNvPr>
          <p:cNvSpPr>
            <a:spLocks noGrp="1"/>
          </p:cNvSpPr>
          <p:nvPr>
            <p:ph type="title"/>
          </p:nvPr>
        </p:nvSpPr>
        <p:spPr>
          <a:xfrm>
            <a:off x="838200" y="0"/>
            <a:ext cx="10515600" cy="1115122"/>
          </a:xfrm>
        </p:spPr>
        <p:txBody>
          <a:bodyPr>
            <a:normAutofit/>
          </a:bodyPr>
          <a:lstStyle/>
          <a:p>
            <a:r>
              <a:rPr lang="en-US" sz="3200" b="1" dirty="0">
                <a:latin typeface="Arial" panose="020B0604020202020204" pitchFamily="34" charset="0"/>
                <a:cs typeface="Arial" panose="020B0604020202020204" pitchFamily="34" charset="0"/>
              </a:rPr>
              <a:t>SALES OVERVIEW</a:t>
            </a:r>
          </a:p>
        </p:txBody>
      </p:sp>
      <p:sp>
        <p:nvSpPr>
          <p:cNvPr id="3" name="Content Placeholder 2">
            <a:extLst>
              <a:ext uri="{FF2B5EF4-FFF2-40B4-BE49-F238E27FC236}">
                <a16:creationId xmlns:a16="http://schemas.microsoft.com/office/drawing/2014/main" id="{482FAB7A-CC70-79B7-60F0-E34321848EE0}"/>
              </a:ext>
            </a:extLst>
          </p:cNvPr>
          <p:cNvSpPr>
            <a:spLocks noGrp="1"/>
          </p:cNvSpPr>
          <p:nvPr>
            <p:ph idx="1"/>
          </p:nvPr>
        </p:nvSpPr>
        <p:spPr>
          <a:xfrm>
            <a:off x="838200" y="892189"/>
            <a:ext cx="10515600" cy="4351338"/>
          </a:xfrm>
        </p:spPr>
        <p:txBody>
          <a:bodyPr/>
          <a:lstStyle/>
          <a:p>
            <a:pPr marL="0" marR="0" lvl="0" indent="0" algn="just">
              <a:spcBef>
                <a:spcPts val="600"/>
              </a:spcBef>
              <a:buNone/>
            </a:pPr>
            <a:r>
              <a:rPr lang="en-US" sz="1600" b="1" dirty="0">
                <a:latin typeface="Arial" panose="020B0604020202020204" pitchFamily="34" charset="0"/>
                <a:cs typeface="Arial" panose="020B0604020202020204" pitchFamily="34" charset="0"/>
              </a:rPr>
              <a:t>Key Metrics: </a:t>
            </a:r>
          </a:p>
          <a:p>
            <a:pPr marL="0" marR="0" lvl="0" indent="0" algn="just">
              <a:spcBef>
                <a:spcPts val="600"/>
              </a:spcBef>
              <a:buNone/>
            </a:pPr>
            <a:endParaRPr lang="en-US" sz="1600" b="1" dirty="0">
              <a:latin typeface="Arial" panose="020B0604020202020204" pitchFamily="34" charset="0"/>
              <a:cs typeface="Arial" panose="020B0604020202020204" pitchFamily="34" charset="0"/>
            </a:endParaRPr>
          </a:p>
          <a:p>
            <a:pPr marL="342900" marR="0" lvl="0" indent="-342900" algn="just">
              <a:spcBef>
                <a:spcPts val="600"/>
              </a:spcBef>
              <a:buFont typeface="Symbol" panose="05050102010706020507" pitchFamily="18" charset="2"/>
              <a:buChar char=""/>
            </a:pPr>
            <a:r>
              <a:rPr lang="en-US" sz="1600" b="1" dirty="0">
                <a:effectLst/>
                <a:latin typeface="Arial" panose="020B0604020202020204" pitchFamily="34" charset="0"/>
                <a:ea typeface="Calibri" panose="020F0502020204030204" pitchFamily="34" charset="0"/>
                <a:cs typeface="Arial" panose="020B0604020202020204" pitchFamily="34" charset="0"/>
              </a:rPr>
              <a:t>Order Quantity</a:t>
            </a:r>
            <a:r>
              <a:rPr lang="en-US" sz="1600" dirty="0">
                <a:effectLst/>
                <a:latin typeface="Arial" panose="020B0604020202020204" pitchFamily="34" charset="0"/>
                <a:ea typeface="Calibri" panose="020F0502020204030204" pitchFamily="34" charset="0"/>
                <a:cs typeface="Arial" panose="020B0604020202020204" pitchFamily="34" charset="0"/>
              </a:rPr>
              <a:t>: Represents the number of units of a specific product that has been ordered in a sales transaction. The total sales volume is calculated based on the order quantity for each product in the order.</a:t>
            </a:r>
          </a:p>
          <a:p>
            <a:pPr marL="342900" marR="0" lvl="0" indent="-342900" algn="just">
              <a:spcBef>
                <a:spcPts val="600"/>
              </a:spcBef>
              <a:buFont typeface="Symbol" panose="05050102010706020507" pitchFamily="18" charset="2"/>
              <a:buChar char=""/>
            </a:pPr>
            <a:r>
              <a:rPr lang="en-US" sz="1600" b="1" dirty="0">
                <a:effectLst/>
                <a:latin typeface="Arial" panose="020B0604020202020204" pitchFamily="34" charset="0"/>
                <a:ea typeface="Calibri" panose="020F0502020204030204" pitchFamily="34" charset="0"/>
                <a:cs typeface="Arial" panose="020B0604020202020204" pitchFamily="34" charset="0"/>
              </a:rPr>
              <a:t>Cost</a:t>
            </a:r>
            <a:r>
              <a:rPr lang="en-US" sz="1600" dirty="0">
                <a:effectLst/>
                <a:latin typeface="Arial" panose="020B0604020202020204" pitchFamily="34" charset="0"/>
                <a:ea typeface="Calibri" panose="020F0502020204030204" pitchFamily="34" charset="0"/>
                <a:cs typeface="Arial" panose="020B0604020202020204" pitchFamily="34" charset="0"/>
              </a:rPr>
              <a:t>: Total production or procurement cost, calculated as Order Quantity * Standard Cost.</a:t>
            </a:r>
          </a:p>
          <a:p>
            <a:pPr marL="342900" marR="0" lvl="0" indent="-342900" algn="just">
              <a:spcBef>
                <a:spcPts val="600"/>
              </a:spcBef>
              <a:buFont typeface="Symbol" panose="05050102010706020507" pitchFamily="18" charset="2"/>
              <a:buChar char=""/>
            </a:pPr>
            <a:r>
              <a:rPr lang="en-US" sz="1600" b="1" dirty="0">
                <a:effectLst/>
                <a:latin typeface="Arial" panose="020B0604020202020204" pitchFamily="34" charset="0"/>
                <a:ea typeface="Calibri" panose="020F0502020204030204" pitchFamily="34" charset="0"/>
                <a:cs typeface="Arial" panose="020B0604020202020204" pitchFamily="34" charset="0"/>
              </a:rPr>
              <a:t>Revenue</a:t>
            </a:r>
            <a:r>
              <a:rPr lang="en-US" sz="1600" dirty="0">
                <a:effectLst/>
                <a:latin typeface="Arial" panose="020B0604020202020204" pitchFamily="34" charset="0"/>
                <a:ea typeface="Calibri" panose="020F0502020204030204" pitchFamily="34" charset="0"/>
                <a:cs typeface="Arial" panose="020B0604020202020204" pitchFamily="34" charset="0"/>
              </a:rPr>
              <a:t>: Total earnings from the sale, as indicated by Line Total, which reflects the actual price paid by the customer for the products ordered, accounting for any discounts applied to the unit price.</a:t>
            </a:r>
          </a:p>
          <a:p>
            <a:pPr marL="209550" marR="0" indent="0" algn="just">
              <a:spcBef>
                <a:spcPts val="600"/>
              </a:spcBef>
              <a:buNone/>
            </a:pPr>
            <a:r>
              <a:rPr lang="en-US" sz="1600" b="1" dirty="0">
                <a:effectLst/>
                <a:latin typeface="Arial" panose="020B0604020202020204" pitchFamily="34" charset="0"/>
                <a:ea typeface="Calibri" panose="020F0502020204030204" pitchFamily="34" charset="0"/>
                <a:cs typeface="Arial" panose="020B0604020202020204" pitchFamily="34" charset="0"/>
              </a:rPr>
              <a:t>                               Line Total = Unit Price * (1 - Unit Price Discount) * Order Quantity</a:t>
            </a:r>
            <a:endParaRPr lang="en-US" sz="16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spcBef>
                <a:spcPts val="600"/>
              </a:spcBef>
              <a:buFont typeface="Symbol" panose="05050102010706020507" pitchFamily="18" charset="2"/>
              <a:buChar char=""/>
            </a:pPr>
            <a:r>
              <a:rPr lang="en-US" sz="1600" b="1" dirty="0">
                <a:effectLst/>
                <a:latin typeface="Arial" panose="020B0604020202020204" pitchFamily="34" charset="0"/>
                <a:ea typeface="Calibri" panose="020F0502020204030204" pitchFamily="34" charset="0"/>
                <a:cs typeface="Arial" panose="020B0604020202020204" pitchFamily="34" charset="0"/>
              </a:rPr>
              <a:t>Profit</a:t>
            </a:r>
            <a:r>
              <a:rPr lang="en-US" sz="1600" dirty="0">
                <a:effectLst/>
                <a:latin typeface="Arial" panose="020B0604020202020204" pitchFamily="34" charset="0"/>
                <a:ea typeface="Calibri" panose="020F0502020204030204" pitchFamily="34" charset="0"/>
                <a:cs typeface="Arial" panose="020B0604020202020204" pitchFamily="34" charset="0"/>
              </a:rPr>
              <a:t>: Difference between Revenue and Cost, representing the earnings after covering the production or procurement cost. It is the key indicator of financial performance per sales.</a:t>
            </a:r>
          </a:p>
          <a:p>
            <a:pPr marL="342900" marR="0" lvl="0" indent="-342900" algn="just">
              <a:spcBef>
                <a:spcPts val="600"/>
              </a:spcBef>
              <a:buFont typeface="Symbol" panose="05050102010706020507" pitchFamily="18" charset="2"/>
              <a:buChar char=""/>
            </a:pPr>
            <a:r>
              <a:rPr lang="en-US" sz="1600" b="1" dirty="0">
                <a:effectLst/>
                <a:latin typeface="Arial" panose="020B0604020202020204" pitchFamily="34" charset="0"/>
                <a:ea typeface="Calibri" panose="020F0502020204030204" pitchFamily="34" charset="0"/>
                <a:cs typeface="Arial" panose="020B0604020202020204" pitchFamily="34" charset="0"/>
              </a:rPr>
              <a:t>Markup Percentage</a:t>
            </a:r>
            <a:r>
              <a:rPr lang="en-US" sz="1600" dirty="0">
                <a:effectLst/>
                <a:latin typeface="Arial" panose="020B0604020202020204" pitchFamily="34" charset="0"/>
                <a:ea typeface="Calibri" panose="020F0502020204030204" pitchFamily="34" charset="0"/>
                <a:cs typeface="Arial" panose="020B0604020202020204" pitchFamily="34" charset="0"/>
              </a:rPr>
              <a:t>: Profit as a percentage of cost, calculated as (Profit / Cost) * 100, which helps evaluate the profitability of a product. A higher markup percentage signifies a higher profit margin for the product.</a:t>
            </a:r>
          </a:p>
          <a:p>
            <a:pPr marL="0" marR="0" indent="0" algn="jus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Graphic 39" descr="Upward trend outline">
            <a:extLst>
              <a:ext uri="{FF2B5EF4-FFF2-40B4-BE49-F238E27FC236}">
                <a16:creationId xmlns:a16="http://schemas.microsoft.com/office/drawing/2014/main" id="{7B7617DC-E7D9-0343-9F68-1166B7CAD6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01696" y="4212251"/>
            <a:ext cx="641350" cy="641350"/>
          </a:xfrm>
          <a:prstGeom prst="rect">
            <a:avLst/>
          </a:prstGeom>
        </p:spPr>
      </p:pic>
      <p:sp>
        <p:nvSpPr>
          <p:cNvPr id="6" name="TextBox 5">
            <a:extLst>
              <a:ext uri="{FF2B5EF4-FFF2-40B4-BE49-F238E27FC236}">
                <a16:creationId xmlns:a16="http://schemas.microsoft.com/office/drawing/2014/main" id="{431FDC02-00CB-9DCA-EAB6-49DC9CD9877B}"/>
              </a:ext>
            </a:extLst>
          </p:cNvPr>
          <p:cNvSpPr txBox="1"/>
          <p:nvPr/>
        </p:nvSpPr>
        <p:spPr>
          <a:xfrm>
            <a:off x="838200" y="5014927"/>
            <a:ext cx="3209693" cy="1446550"/>
          </a:xfrm>
          <a:prstGeom prst="rect">
            <a:avLst/>
          </a:prstGeom>
          <a:noFill/>
        </p:spPr>
        <p:txBody>
          <a:bodyPr wrap="square">
            <a:spAutoFit/>
          </a:bodyPr>
          <a:lstStyle/>
          <a:p>
            <a:pPr marL="0" marR="0">
              <a:spcBef>
                <a:spcPts val="400"/>
              </a:spcBef>
            </a:pPr>
            <a:r>
              <a:rPr lang="en-US" sz="2400" kern="1400" spc="200" dirty="0">
                <a:effectLst/>
                <a:latin typeface="Calibri" panose="020F0502020204030204" pitchFamily="34" charset="0"/>
                <a:ea typeface="Calibri" panose="020F0502020204030204" pitchFamily="34" charset="0"/>
                <a:cs typeface="Times New Roman" panose="02020603050405020304" pitchFamily="18" charset="0"/>
              </a:rPr>
              <a:t>REVENUE TRENDS</a:t>
            </a:r>
          </a:p>
          <a:p>
            <a:pPr marL="342900" marR="0" lvl="0" indent="-342900">
              <a:spcBef>
                <a:spcPts val="60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Analyze Sales growth</a:t>
            </a:r>
          </a:p>
          <a:p>
            <a:pPr marL="342900" marR="0" lvl="0" indent="-342900">
              <a:spcBef>
                <a:spcPts val="60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 top-performing product groupings </a:t>
            </a:r>
          </a:p>
        </p:txBody>
      </p:sp>
      <p:pic>
        <p:nvPicPr>
          <p:cNvPr id="7" name="Graphic 40" descr="Clipboard Checked with solid fill">
            <a:extLst>
              <a:ext uri="{FF2B5EF4-FFF2-40B4-BE49-F238E27FC236}">
                <a16:creationId xmlns:a16="http://schemas.microsoft.com/office/drawing/2014/main" id="{63647027-B4D7-D57E-08A2-E09E97F45F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59450" y="4196376"/>
            <a:ext cx="673100" cy="673100"/>
          </a:xfrm>
          <a:prstGeom prst="rect">
            <a:avLst/>
          </a:prstGeom>
        </p:spPr>
      </p:pic>
      <p:sp>
        <p:nvSpPr>
          <p:cNvPr id="9" name="TextBox 8">
            <a:extLst>
              <a:ext uri="{FF2B5EF4-FFF2-40B4-BE49-F238E27FC236}">
                <a16:creationId xmlns:a16="http://schemas.microsoft.com/office/drawing/2014/main" id="{E96D5135-ADE7-0F6D-22D9-14EC67F74F1F}"/>
              </a:ext>
            </a:extLst>
          </p:cNvPr>
          <p:cNvSpPr txBox="1"/>
          <p:nvPr/>
        </p:nvSpPr>
        <p:spPr>
          <a:xfrm>
            <a:off x="4914823" y="4979020"/>
            <a:ext cx="3080601" cy="2000548"/>
          </a:xfrm>
          <a:prstGeom prst="rect">
            <a:avLst/>
          </a:prstGeom>
          <a:noFill/>
        </p:spPr>
        <p:txBody>
          <a:bodyPr wrap="square">
            <a:spAutoFit/>
          </a:bodyPr>
          <a:lstStyle/>
          <a:p>
            <a:pPr marL="0" marR="0">
              <a:spcBef>
                <a:spcPts val="400"/>
              </a:spcBef>
            </a:pPr>
            <a:r>
              <a:rPr lang="en-US" sz="2400" kern="1400" spc="200" dirty="0">
                <a:effectLst/>
                <a:latin typeface="Calibri" panose="020F0502020204030204" pitchFamily="34" charset="0"/>
                <a:ea typeface="Calibri" panose="020F0502020204030204" pitchFamily="34" charset="0"/>
                <a:cs typeface="Times New Roman" panose="02020603050405020304" pitchFamily="18" charset="0"/>
              </a:rPr>
              <a:t>PROFIT MARGINS</a:t>
            </a:r>
          </a:p>
          <a:p>
            <a:pPr marL="342900" marR="0" lvl="0" indent="-342900">
              <a:spcBef>
                <a:spcPts val="60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Evaluate Profitability across product lines</a:t>
            </a:r>
          </a:p>
          <a:p>
            <a:pPr marL="342900" marR="0" lvl="0" indent="-342900">
              <a:spcBef>
                <a:spcPts val="60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Highlight high-markup products</a:t>
            </a:r>
          </a:p>
          <a:p>
            <a:pPr marL="228600" marR="0"/>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0" name="Graphic 42" descr="Pyramid with levels outline">
            <a:extLst>
              <a:ext uri="{FF2B5EF4-FFF2-40B4-BE49-F238E27FC236}">
                <a16:creationId xmlns:a16="http://schemas.microsoft.com/office/drawing/2014/main" id="{6BB74B7C-0D05-4641-D6DB-CFF107219C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77889" y="4198163"/>
            <a:ext cx="717550" cy="717550"/>
          </a:xfrm>
          <a:prstGeom prst="rect">
            <a:avLst/>
          </a:prstGeom>
        </p:spPr>
      </p:pic>
      <p:sp>
        <p:nvSpPr>
          <p:cNvPr id="12" name="TextBox 11">
            <a:extLst>
              <a:ext uri="{FF2B5EF4-FFF2-40B4-BE49-F238E27FC236}">
                <a16:creationId xmlns:a16="http://schemas.microsoft.com/office/drawing/2014/main" id="{DE1A7753-A01D-A119-4196-904E9A39AE72}"/>
              </a:ext>
            </a:extLst>
          </p:cNvPr>
          <p:cNvSpPr txBox="1"/>
          <p:nvPr/>
        </p:nvSpPr>
        <p:spPr>
          <a:xfrm>
            <a:off x="8711465" y="4857452"/>
            <a:ext cx="3480535" cy="2000548"/>
          </a:xfrm>
          <a:prstGeom prst="rect">
            <a:avLst/>
          </a:prstGeom>
          <a:noFill/>
        </p:spPr>
        <p:txBody>
          <a:bodyPr wrap="square">
            <a:spAutoFit/>
          </a:bodyPr>
          <a:lstStyle/>
          <a:p>
            <a:pPr marL="0" marR="0">
              <a:spcBef>
                <a:spcPts val="400"/>
              </a:spcBef>
            </a:pPr>
            <a:r>
              <a:rPr lang="en-US" sz="2400" kern="1400" spc="200" dirty="0">
                <a:effectLst/>
                <a:latin typeface="Calibri" panose="020F0502020204030204" pitchFamily="34" charset="0"/>
                <a:ea typeface="Calibri" panose="020F0502020204030204" pitchFamily="34" charset="0"/>
                <a:cs typeface="Times New Roman" panose="02020603050405020304" pitchFamily="18" charset="0"/>
              </a:rPr>
              <a:t>SALES PERFORMANCE</a:t>
            </a:r>
          </a:p>
          <a:p>
            <a:pPr marL="342900" marR="0" lvl="0" indent="-342900">
              <a:spcBef>
                <a:spcPts val="60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Access sales by products, models, category and subcategory </a:t>
            </a:r>
          </a:p>
          <a:p>
            <a:pPr marL="342900" marR="0" lvl="0" indent="-342900">
              <a:spcBef>
                <a:spcPts val="600"/>
              </a:spcBef>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Identify areas of improvement in sales strategies </a:t>
            </a:r>
          </a:p>
        </p:txBody>
      </p:sp>
    </p:spTree>
    <p:extLst>
      <p:ext uri="{BB962C8B-B14F-4D97-AF65-F5344CB8AC3E}">
        <p14:creationId xmlns:p14="http://schemas.microsoft.com/office/powerpoint/2010/main" val="3023655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D21F-8768-05BA-8E76-5E7B5140A300}"/>
              </a:ext>
            </a:extLst>
          </p:cNvPr>
          <p:cNvSpPr>
            <a:spLocks noGrp="1"/>
          </p:cNvSpPr>
          <p:nvPr>
            <p:ph type="title"/>
          </p:nvPr>
        </p:nvSpPr>
        <p:spPr>
          <a:xfrm>
            <a:off x="838200" y="142102"/>
            <a:ext cx="10515600" cy="761147"/>
          </a:xfrm>
        </p:spPr>
        <p:txBody>
          <a:bodyPr>
            <a:normAutofit/>
          </a:bodyPr>
          <a:lstStyle/>
          <a:p>
            <a:r>
              <a:rPr lang="en-US" sz="3200" b="1" dirty="0">
                <a:latin typeface="Arial" panose="020B0604020202020204" pitchFamily="34" charset="0"/>
                <a:cs typeface="Arial" panose="020B0604020202020204" pitchFamily="34" charset="0"/>
              </a:rPr>
              <a:t>SALES ANALYSIS</a:t>
            </a:r>
          </a:p>
        </p:txBody>
      </p:sp>
      <p:graphicFrame>
        <p:nvGraphicFramePr>
          <p:cNvPr id="4" name="Table 3">
            <a:extLst>
              <a:ext uri="{FF2B5EF4-FFF2-40B4-BE49-F238E27FC236}">
                <a16:creationId xmlns:a16="http://schemas.microsoft.com/office/drawing/2014/main" id="{D1137A4C-BAB0-FE8C-402C-29D70A28D19C}"/>
              </a:ext>
            </a:extLst>
          </p:cNvPr>
          <p:cNvGraphicFramePr>
            <a:graphicFrameLocks noGrp="1"/>
          </p:cNvGraphicFramePr>
          <p:nvPr>
            <p:extLst>
              <p:ext uri="{D42A27DB-BD31-4B8C-83A1-F6EECF244321}">
                <p14:modId xmlns:p14="http://schemas.microsoft.com/office/powerpoint/2010/main" val="708635663"/>
              </p:ext>
            </p:extLst>
          </p:nvPr>
        </p:nvGraphicFramePr>
        <p:xfrm>
          <a:off x="838200" y="1232617"/>
          <a:ext cx="10357624" cy="2287635"/>
        </p:xfrm>
        <a:graphic>
          <a:graphicData uri="http://schemas.openxmlformats.org/drawingml/2006/table">
            <a:tbl>
              <a:tblPr firstRow="1" firstCol="1" bandRow="1">
                <a:tableStyleId>{21E4AEA4-8DFA-4A89-87EB-49C32662AFE0}</a:tableStyleId>
              </a:tblPr>
              <a:tblGrid>
                <a:gridCol w="2607229">
                  <a:extLst>
                    <a:ext uri="{9D8B030D-6E8A-4147-A177-3AD203B41FA5}">
                      <a16:colId xmlns:a16="http://schemas.microsoft.com/office/drawing/2014/main" val="2004414895"/>
                    </a:ext>
                  </a:extLst>
                </a:gridCol>
                <a:gridCol w="1700809">
                  <a:extLst>
                    <a:ext uri="{9D8B030D-6E8A-4147-A177-3AD203B41FA5}">
                      <a16:colId xmlns:a16="http://schemas.microsoft.com/office/drawing/2014/main" val="2878150685"/>
                    </a:ext>
                  </a:extLst>
                </a:gridCol>
                <a:gridCol w="1374906">
                  <a:extLst>
                    <a:ext uri="{9D8B030D-6E8A-4147-A177-3AD203B41FA5}">
                      <a16:colId xmlns:a16="http://schemas.microsoft.com/office/drawing/2014/main" val="3836781888"/>
                    </a:ext>
                  </a:extLst>
                </a:gridCol>
                <a:gridCol w="1924868">
                  <a:extLst>
                    <a:ext uri="{9D8B030D-6E8A-4147-A177-3AD203B41FA5}">
                      <a16:colId xmlns:a16="http://schemas.microsoft.com/office/drawing/2014/main" val="971214817"/>
                    </a:ext>
                  </a:extLst>
                </a:gridCol>
                <a:gridCol w="2749812">
                  <a:extLst>
                    <a:ext uri="{9D8B030D-6E8A-4147-A177-3AD203B41FA5}">
                      <a16:colId xmlns:a16="http://schemas.microsoft.com/office/drawing/2014/main" val="904862295"/>
                    </a:ext>
                  </a:extLst>
                </a:gridCol>
              </a:tblGrid>
              <a:tr h="462369">
                <a:tc>
                  <a:txBody>
                    <a:bodyPr/>
                    <a:lstStyle/>
                    <a:p>
                      <a:pPr marL="0" marR="0">
                        <a:lnSpc>
                          <a:spcPct val="107000"/>
                        </a:lnSpc>
                      </a:pPr>
                      <a:r>
                        <a:rPr lang="en-US" sz="1400" dirty="0">
                          <a:effectLst/>
                          <a:latin typeface="Arial" panose="020B0604020202020204" pitchFamily="34" charset="0"/>
                          <a:cs typeface="Arial" panose="020B0604020202020204" pitchFamily="34" charset="0"/>
                        </a:rPr>
                        <a:t>Product Name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Sum of Profit</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Sum of Cost</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Sum of Revenue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Sum of Markup Percentage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711590"/>
                  </a:ext>
                </a:extLst>
              </a:tr>
              <a:tr h="304211">
                <a:tc>
                  <a:txBody>
                    <a:bodyPr/>
                    <a:lstStyle/>
                    <a:p>
                      <a:pPr marL="0" marR="0">
                        <a:lnSpc>
                          <a:spcPct val="107000"/>
                        </a:lnSpc>
                      </a:pPr>
                      <a:r>
                        <a:rPr lang="en-US" sz="1400">
                          <a:effectLst/>
                          <a:latin typeface="Arial" panose="020B0604020202020204" pitchFamily="34" charset="0"/>
                          <a:cs typeface="Arial" panose="020B0604020202020204" pitchFamily="34" charset="0"/>
                        </a:rPr>
                        <a:t>Mountain-100</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 </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 </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23265"/>
                  </a:ext>
                </a:extLst>
              </a:tr>
              <a:tr h="304211">
                <a:tc>
                  <a:txBody>
                    <a:bodyPr/>
                    <a:lstStyle/>
                    <a:p>
                      <a:pPr marL="0" marR="0" indent="139700">
                        <a:lnSpc>
                          <a:spcPct val="107000"/>
                        </a:lnSpc>
                      </a:pPr>
                      <a:r>
                        <a:rPr lang="en-US" sz="1400">
                          <a:effectLst/>
                          <a:latin typeface="Arial" panose="020B0604020202020204" pitchFamily="34" charset="0"/>
                          <a:cs typeface="Arial" panose="020B0604020202020204" pitchFamily="34" charset="0"/>
                        </a:rPr>
                        <a:t>Mountain-100 Silver, 38</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1487.8356</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1912.1544</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3399.99</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77.8093</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3855648"/>
                  </a:ext>
                </a:extLst>
              </a:tr>
              <a:tr h="304211">
                <a:tc>
                  <a:txBody>
                    <a:bodyPr/>
                    <a:lstStyle/>
                    <a:p>
                      <a:pPr marL="0" marR="0" indent="139700">
                        <a:lnSpc>
                          <a:spcPct val="107000"/>
                        </a:lnSpc>
                      </a:pPr>
                      <a:r>
                        <a:rPr lang="en-US" sz="1400">
                          <a:effectLst/>
                          <a:latin typeface="Arial" panose="020B0604020202020204" pitchFamily="34" charset="0"/>
                          <a:cs typeface="Arial" panose="020B0604020202020204" pitchFamily="34" charset="0"/>
                        </a:rPr>
                        <a:t>Mountain-100 Silver, 42</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1487.8356</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1912.1544</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3399.99</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77.8093</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784744"/>
                  </a:ext>
                </a:extLst>
              </a:tr>
              <a:tr h="304211">
                <a:tc>
                  <a:txBody>
                    <a:bodyPr/>
                    <a:lstStyle/>
                    <a:p>
                      <a:pPr marL="0" marR="0" indent="139700">
                        <a:lnSpc>
                          <a:spcPct val="107000"/>
                        </a:lnSpc>
                      </a:pPr>
                      <a:r>
                        <a:rPr lang="en-US" sz="1400">
                          <a:effectLst/>
                          <a:latin typeface="Arial" panose="020B0604020202020204" pitchFamily="34" charset="0"/>
                          <a:cs typeface="Arial" panose="020B0604020202020204" pitchFamily="34" charset="0"/>
                        </a:rPr>
                        <a:t>Mountain-100 Silver, 44</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1487.8356</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1912.1544</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3399.99</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77.8093</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4075370"/>
                  </a:ext>
                </a:extLst>
              </a:tr>
              <a:tr h="304211">
                <a:tc>
                  <a:txBody>
                    <a:bodyPr/>
                    <a:lstStyle/>
                    <a:p>
                      <a:pPr marL="0" marR="0" indent="139700">
                        <a:lnSpc>
                          <a:spcPct val="107000"/>
                        </a:lnSpc>
                      </a:pPr>
                      <a:r>
                        <a:rPr lang="en-US" sz="1400">
                          <a:effectLst/>
                          <a:latin typeface="Arial" panose="020B0604020202020204" pitchFamily="34" charset="0"/>
                          <a:cs typeface="Arial" panose="020B0604020202020204" pitchFamily="34" charset="0"/>
                        </a:rPr>
                        <a:t>Mountain-100 Silver, 48</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1487.8356</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1912.1544</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3399.99</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77.8093</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362274"/>
                  </a:ext>
                </a:extLst>
              </a:tr>
              <a:tr h="304211">
                <a:tc>
                  <a:txBody>
                    <a:bodyPr/>
                    <a:lstStyle/>
                    <a:p>
                      <a:pPr marL="0" marR="0">
                        <a:lnSpc>
                          <a:spcPct val="107000"/>
                        </a:lnSpc>
                      </a:pPr>
                      <a:r>
                        <a:rPr lang="en-US" sz="1400">
                          <a:effectLst/>
                          <a:latin typeface="Arial" panose="020B0604020202020204" pitchFamily="34" charset="0"/>
                          <a:cs typeface="Arial" panose="020B0604020202020204" pitchFamily="34" charset="0"/>
                        </a:rPr>
                        <a:t>Grand Total</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5951.3424</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7648.6176</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a:effectLst/>
                          <a:latin typeface="Arial" panose="020B0604020202020204" pitchFamily="34" charset="0"/>
                          <a:cs typeface="Arial" panose="020B0604020202020204" pitchFamily="34" charset="0"/>
                        </a:rPr>
                        <a:t>13599.96</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07000"/>
                        </a:lnSpc>
                      </a:pPr>
                      <a:r>
                        <a:rPr lang="en-US" sz="1400" dirty="0">
                          <a:effectLst/>
                          <a:latin typeface="Arial" panose="020B0604020202020204" pitchFamily="34" charset="0"/>
                          <a:cs typeface="Arial" panose="020B0604020202020204" pitchFamily="34" charset="0"/>
                        </a:rPr>
                        <a:t>311.2372</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959931"/>
                  </a:ext>
                </a:extLst>
              </a:tr>
            </a:tbl>
          </a:graphicData>
        </a:graphic>
      </p:graphicFrame>
      <p:graphicFrame>
        <p:nvGraphicFramePr>
          <p:cNvPr id="5" name="Table 4">
            <a:extLst>
              <a:ext uri="{FF2B5EF4-FFF2-40B4-BE49-F238E27FC236}">
                <a16:creationId xmlns:a16="http://schemas.microsoft.com/office/drawing/2014/main" id="{18E60B06-21F3-4D06-0EAC-496139097C44}"/>
              </a:ext>
            </a:extLst>
          </p:cNvPr>
          <p:cNvGraphicFramePr>
            <a:graphicFrameLocks noGrp="1"/>
          </p:cNvGraphicFramePr>
          <p:nvPr>
            <p:extLst>
              <p:ext uri="{D42A27DB-BD31-4B8C-83A1-F6EECF244321}">
                <p14:modId xmlns:p14="http://schemas.microsoft.com/office/powerpoint/2010/main" val="2856373643"/>
              </p:ext>
            </p:extLst>
          </p:nvPr>
        </p:nvGraphicFramePr>
        <p:xfrm>
          <a:off x="838199" y="4042159"/>
          <a:ext cx="10357623" cy="2265258"/>
        </p:xfrm>
        <a:graphic>
          <a:graphicData uri="http://schemas.openxmlformats.org/drawingml/2006/table">
            <a:tbl>
              <a:tblPr firstRow="1" firstCol="1" bandRow="1">
                <a:tableStyleId>{21E4AEA4-8DFA-4A89-87EB-49C32662AFE0}</a:tableStyleId>
              </a:tblPr>
              <a:tblGrid>
                <a:gridCol w="2317596">
                  <a:extLst>
                    <a:ext uri="{9D8B030D-6E8A-4147-A177-3AD203B41FA5}">
                      <a16:colId xmlns:a16="http://schemas.microsoft.com/office/drawing/2014/main" val="3408905158"/>
                    </a:ext>
                  </a:extLst>
                </a:gridCol>
                <a:gridCol w="2043035">
                  <a:extLst>
                    <a:ext uri="{9D8B030D-6E8A-4147-A177-3AD203B41FA5}">
                      <a16:colId xmlns:a16="http://schemas.microsoft.com/office/drawing/2014/main" val="1328110719"/>
                    </a:ext>
                  </a:extLst>
                </a:gridCol>
                <a:gridCol w="2148847">
                  <a:extLst>
                    <a:ext uri="{9D8B030D-6E8A-4147-A177-3AD203B41FA5}">
                      <a16:colId xmlns:a16="http://schemas.microsoft.com/office/drawing/2014/main" val="1480233839"/>
                    </a:ext>
                  </a:extLst>
                </a:gridCol>
                <a:gridCol w="2058937">
                  <a:extLst>
                    <a:ext uri="{9D8B030D-6E8A-4147-A177-3AD203B41FA5}">
                      <a16:colId xmlns:a16="http://schemas.microsoft.com/office/drawing/2014/main" val="2465831710"/>
                    </a:ext>
                  </a:extLst>
                </a:gridCol>
                <a:gridCol w="1789208">
                  <a:extLst>
                    <a:ext uri="{9D8B030D-6E8A-4147-A177-3AD203B41FA5}">
                      <a16:colId xmlns:a16="http://schemas.microsoft.com/office/drawing/2014/main" val="1704925069"/>
                    </a:ext>
                  </a:extLst>
                </a:gridCol>
              </a:tblGrid>
              <a:tr h="304211">
                <a:tc>
                  <a:txBody>
                    <a:bodyPr/>
                    <a:lstStyle/>
                    <a:p>
                      <a:pPr marL="0" marR="0">
                        <a:lnSpc>
                          <a:spcPct val="107000"/>
                        </a:lnSpc>
                      </a:pPr>
                      <a:r>
                        <a:rPr lang="en-US" sz="1400" dirty="0">
                          <a:effectLst/>
                          <a:latin typeface="Arial" panose="020B0604020202020204" pitchFamily="34" charset="0"/>
                          <a:cs typeface="Arial" panose="020B0604020202020204" pitchFamily="34" charset="0"/>
                        </a:rPr>
                        <a:t>Profitability based on</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Product</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Product Model</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Product Sub-Category</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Product Category</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281882"/>
                  </a:ext>
                </a:extLst>
              </a:tr>
              <a:tr h="304211">
                <a:tc>
                  <a:txBody>
                    <a:bodyPr/>
                    <a:lstStyle/>
                    <a:p>
                      <a:pPr marL="0" marR="0">
                        <a:lnSpc>
                          <a:spcPct val="107000"/>
                        </a:lnSpc>
                      </a:pPr>
                      <a:r>
                        <a:rPr lang="en-US" sz="1400">
                          <a:effectLst/>
                          <a:latin typeface="Arial" panose="020B0604020202020204" pitchFamily="34" charset="0"/>
                          <a:cs typeface="Arial" panose="020B0604020202020204" pitchFamily="34" charset="0"/>
                        </a:rPr>
                        <a:t>Most Profitable</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Mountain-200 Black, 42 </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Mountain- 200</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Mountain Bikes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Bikes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2359572"/>
                  </a:ext>
                </a:extLst>
              </a:tr>
              <a:tr h="304211">
                <a:tc>
                  <a:txBody>
                    <a:bodyPr/>
                    <a:lstStyle/>
                    <a:p>
                      <a:pPr marL="0" marR="0">
                        <a:lnSpc>
                          <a:spcPct val="107000"/>
                        </a:lnSpc>
                      </a:pPr>
                      <a:r>
                        <a:rPr lang="en-US" sz="1400">
                          <a:effectLst/>
                          <a:latin typeface="Arial" panose="020B0604020202020204" pitchFamily="34" charset="0"/>
                          <a:cs typeface="Arial" panose="020B0604020202020204" pitchFamily="34" charset="0"/>
                        </a:rPr>
                        <a:t>Least Profitable</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Road-650 Red, 44</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Road-650</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Road Frames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Clothing</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1852638"/>
                  </a:ext>
                </a:extLst>
              </a:tr>
              <a:tr h="304211">
                <a:tc>
                  <a:txBody>
                    <a:bodyPr/>
                    <a:lstStyle/>
                    <a:p>
                      <a:pPr marL="0" marR="0">
                        <a:lnSpc>
                          <a:spcPct val="107000"/>
                        </a:lnSpc>
                      </a:pPr>
                      <a:r>
                        <a:rPr lang="en-US" sz="1400">
                          <a:effectLst/>
                          <a:latin typeface="Arial" panose="020B0604020202020204" pitchFamily="34" charset="0"/>
                          <a:cs typeface="Arial" panose="020B0604020202020204" pitchFamily="34" charset="0"/>
                        </a:rPr>
                        <a:t>Most revenue</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Mountain-200 Black, 38</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Mountain- 200</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Road Bikes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Bikes</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5235479"/>
                  </a:ext>
                </a:extLst>
              </a:tr>
              <a:tr h="304211">
                <a:tc>
                  <a:txBody>
                    <a:bodyPr/>
                    <a:lstStyle/>
                    <a:p>
                      <a:pPr marL="0" marR="0">
                        <a:lnSpc>
                          <a:spcPct val="107000"/>
                        </a:lnSpc>
                      </a:pPr>
                      <a:r>
                        <a:rPr lang="en-US" sz="1400">
                          <a:effectLst/>
                          <a:latin typeface="Arial" panose="020B0604020202020204" pitchFamily="34" charset="0"/>
                          <a:cs typeface="Arial" panose="020B0604020202020204" pitchFamily="34" charset="0"/>
                        </a:rPr>
                        <a:t>Least Revenue</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LL Road Seat/ Saddle</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LL Road Seat/Saddle 1</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Chains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Accessories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0718350"/>
                  </a:ext>
                </a:extLst>
              </a:tr>
              <a:tr h="304211">
                <a:tc>
                  <a:txBody>
                    <a:bodyPr/>
                    <a:lstStyle/>
                    <a:p>
                      <a:pPr marL="0" marR="0">
                        <a:lnSpc>
                          <a:spcPct val="107000"/>
                        </a:lnSpc>
                      </a:pPr>
                      <a:r>
                        <a:rPr lang="en-US" sz="1400">
                          <a:effectLst/>
                          <a:latin typeface="Arial" panose="020B0604020202020204" pitchFamily="34" charset="0"/>
                          <a:cs typeface="Arial" panose="020B0604020202020204" pitchFamily="34" charset="0"/>
                        </a:rPr>
                        <a:t>Highest Markup %</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Fender-Set Mountain</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Fender Set - Mountain</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Fenders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Accessories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0537211"/>
                  </a:ext>
                </a:extLst>
              </a:tr>
              <a:tr h="304211">
                <a:tc>
                  <a:txBody>
                    <a:bodyPr/>
                    <a:lstStyle/>
                    <a:p>
                      <a:pPr marL="0" marR="0">
                        <a:lnSpc>
                          <a:spcPct val="107000"/>
                        </a:lnSpc>
                      </a:pPr>
                      <a:r>
                        <a:rPr lang="en-US" sz="1400">
                          <a:effectLst/>
                          <a:latin typeface="Arial" panose="020B0604020202020204" pitchFamily="34" charset="0"/>
                          <a:cs typeface="Arial" panose="020B0604020202020204" pitchFamily="34" charset="0"/>
                        </a:rPr>
                        <a:t>Lowest Markup %</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Long-Sleeve Logo Jersey, L</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Long-Sleeve Logo Jersey</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a:effectLst/>
                          <a:latin typeface="Arial" panose="020B0604020202020204" pitchFamily="34" charset="0"/>
                          <a:cs typeface="Arial" panose="020B0604020202020204" pitchFamily="34" charset="0"/>
                        </a:rPr>
                        <a:t>Jerseys</a:t>
                      </a:r>
                      <a:endParaRPr lang="en-US" sz="14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pPr>
                      <a:r>
                        <a:rPr lang="en-US" sz="1400" dirty="0">
                          <a:effectLst/>
                          <a:latin typeface="Arial" panose="020B0604020202020204" pitchFamily="34" charset="0"/>
                          <a:cs typeface="Arial" panose="020B0604020202020204" pitchFamily="34" charset="0"/>
                        </a:rPr>
                        <a:t>Components</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7685017"/>
                  </a:ext>
                </a:extLst>
              </a:tr>
            </a:tbl>
          </a:graphicData>
        </a:graphic>
      </p:graphicFrame>
    </p:spTree>
    <p:extLst>
      <p:ext uri="{BB962C8B-B14F-4D97-AF65-F5344CB8AC3E}">
        <p14:creationId xmlns:p14="http://schemas.microsoft.com/office/powerpoint/2010/main" val="185907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69BF0-C57E-7002-2DE9-2AEED0723F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62AE5-606A-88BF-F016-58B1BFAF62E2}"/>
              </a:ext>
            </a:extLst>
          </p:cNvPr>
          <p:cNvSpPr>
            <a:spLocks noGrp="1"/>
          </p:cNvSpPr>
          <p:nvPr>
            <p:ph type="title"/>
          </p:nvPr>
        </p:nvSpPr>
        <p:spPr>
          <a:xfrm>
            <a:off x="838200" y="142102"/>
            <a:ext cx="10515600" cy="761147"/>
          </a:xfrm>
        </p:spPr>
        <p:txBody>
          <a:bodyPr>
            <a:normAutofit/>
          </a:bodyPr>
          <a:lstStyle/>
          <a:p>
            <a:r>
              <a:rPr lang="en-US" sz="3200" b="1">
                <a:latin typeface="Arial" panose="020B0604020202020204" pitchFamily="34" charset="0"/>
                <a:cs typeface="Arial" panose="020B0604020202020204" pitchFamily="34" charset="0"/>
              </a:rPr>
              <a:t>SALES ANALYSIS</a:t>
            </a:r>
            <a:endParaRPr lang="en-US" sz="3200" b="1" dirty="0">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7648317F-87C7-E8A4-BC99-3F4D5355CB36}"/>
              </a:ext>
            </a:extLst>
          </p:cNvPr>
          <p:cNvGraphicFramePr/>
          <p:nvPr>
            <p:extLst>
              <p:ext uri="{D42A27DB-BD31-4B8C-83A1-F6EECF244321}">
                <p14:modId xmlns:p14="http://schemas.microsoft.com/office/powerpoint/2010/main" val="2361438208"/>
              </p:ext>
            </p:extLst>
          </p:nvPr>
        </p:nvGraphicFramePr>
        <p:xfrm>
          <a:off x="548268" y="1123563"/>
          <a:ext cx="10805532" cy="5302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5937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89B65-40E8-1F52-908C-61E82621F7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F03CC-6A47-5570-312B-A2C6644BDAC3}"/>
              </a:ext>
            </a:extLst>
          </p:cNvPr>
          <p:cNvSpPr>
            <a:spLocks noGrp="1"/>
          </p:cNvSpPr>
          <p:nvPr>
            <p:ph type="title"/>
          </p:nvPr>
        </p:nvSpPr>
        <p:spPr>
          <a:xfrm>
            <a:off x="838200" y="200722"/>
            <a:ext cx="10515600" cy="847493"/>
          </a:xfrm>
        </p:spPr>
        <p:txBody>
          <a:bodyPr>
            <a:normAutofit/>
          </a:bodyPr>
          <a:lstStyle/>
          <a:p>
            <a:r>
              <a:rPr lang="en-US" sz="3200" b="1" dirty="0">
                <a:latin typeface="Arial" panose="020B0604020202020204" pitchFamily="34" charset="0"/>
                <a:cs typeface="Arial" panose="020B0604020202020204" pitchFamily="34" charset="0"/>
              </a:rPr>
              <a:t>NEXT STEPS</a:t>
            </a:r>
          </a:p>
        </p:txBody>
      </p:sp>
      <p:graphicFrame>
        <p:nvGraphicFramePr>
          <p:cNvPr id="6" name="Diagram 5">
            <a:extLst>
              <a:ext uri="{FF2B5EF4-FFF2-40B4-BE49-F238E27FC236}">
                <a16:creationId xmlns:a16="http://schemas.microsoft.com/office/drawing/2014/main" id="{9F124821-B2EC-ED2C-C94A-0285F8FBF464}"/>
              </a:ext>
            </a:extLst>
          </p:cNvPr>
          <p:cNvGraphicFramePr/>
          <p:nvPr>
            <p:extLst>
              <p:ext uri="{D42A27DB-BD31-4B8C-83A1-F6EECF244321}">
                <p14:modId xmlns:p14="http://schemas.microsoft.com/office/powerpoint/2010/main" val="1857687189"/>
              </p:ext>
            </p:extLst>
          </p:nvPr>
        </p:nvGraphicFramePr>
        <p:xfrm>
          <a:off x="227592" y="1048214"/>
          <a:ext cx="11826876" cy="5464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684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621C72-6D5C-6569-018F-8250519A59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16A25-2364-A8AC-91D2-F967E0F042AB}"/>
              </a:ext>
            </a:extLst>
          </p:cNvPr>
          <p:cNvSpPr>
            <a:spLocks noGrp="1"/>
          </p:cNvSpPr>
          <p:nvPr>
            <p:ph type="title"/>
          </p:nvPr>
        </p:nvSpPr>
        <p:spPr>
          <a:xfrm>
            <a:off x="322639" y="-389072"/>
            <a:ext cx="7349399" cy="1882326"/>
          </a:xfrm>
        </p:spPr>
        <p:txBody>
          <a:bodyPr>
            <a:normAutofit/>
          </a:bodyPr>
          <a:lstStyle/>
          <a:p>
            <a:r>
              <a:rPr lang="en-US" sz="3200" b="1" dirty="0">
                <a:latin typeface="Arial" panose="020B0604020202020204" pitchFamily="34" charset="0"/>
                <a:cs typeface="Arial" panose="020B0604020202020204" pitchFamily="34" charset="0"/>
              </a:rPr>
              <a:t>RETAIL VS WHOLESALE</a:t>
            </a:r>
          </a:p>
        </p:txBody>
      </p:sp>
      <p:sp>
        <p:nvSpPr>
          <p:cNvPr id="11"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16DD33-5802-9C96-396A-FF1A1B5D8D9B}"/>
              </a:ext>
            </a:extLst>
          </p:cNvPr>
          <p:cNvSpPr>
            <a:spLocks noGrp="1"/>
          </p:cNvSpPr>
          <p:nvPr>
            <p:ph idx="1"/>
          </p:nvPr>
        </p:nvSpPr>
        <p:spPr>
          <a:xfrm>
            <a:off x="5141336" y="920082"/>
            <a:ext cx="6224335" cy="5431536"/>
          </a:xfrm>
        </p:spPr>
        <p:txBody>
          <a:bodyPr anchor="ctr">
            <a:normAutofit/>
          </a:bodyPr>
          <a:lstStyle/>
          <a:p>
            <a:pPr marL="0" marR="0" lvl="0" indent="0">
              <a:spcBef>
                <a:spcPts val="600"/>
              </a:spcBef>
              <a:buNone/>
            </a:pPr>
            <a:r>
              <a:rPr lang="en-US" sz="2200" b="1" dirty="0">
                <a:latin typeface="Arial" panose="020B0604020202020204" pitchFamily="34" charset="0"/>
                <a:cs typeface="Arial" panose="020B0604020202020204" pitchFamily="34" charset="0"/>
              </a:rPr>
              <a:t>Key Metrics: </a:t>
            </a:r>
          </a:p>
          <a:p>
            <a:pPr marL="0" marR="0" lvl="0" indent="0" algn="just">
              <a:spcBef>
                <a:spcPts val="600"/>
              </a:spcBef>
              <a:buNone/>
            </a:pPr>
            <a:endParaRPr lang="en-US" sz="2200" b="1" dirty="0">
              <a:latin typeface="Arial" panose="020B0604020202020204" pitchFamily="34" charset="0"/>
              <a:cs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2200" b="1" i="0" u="none" strike="noStrike" cap="none" normalizeH="0" baseline="0" dirty="0">
                <a:ln>
                  <a:noFill/>
                </a:ln>
                <a:effectLst/>
                <a:latin typeface="Arial" panose="020B0604020202020204" pitchFamily="34" charset="0"/>
              </a:rPr>
              <a:t> Retail Sales</a:t>
            </a:r>
            <a:r>
              <a:rPr kumimoji="0" lang="en-US" altLang="en-US" sz="2200" b="0" i="0" u="none" strike="noStrike" cap="none" normalizeH="0" baseline="0" dirty="0">
                <a:ln>
                  <a:noFill/>
                </a:ln>
                <a:effectLst/>
                <a:latin typeface="Arial" panose="020B0604020202020204" pitchFamily="34" charset="0"/>
              </a:rPr>
              <a:t>: Adventure Works sells directly to individual consumers, typically through online channels, offering products for personal use without the need for a salesperson.</a:t>
            </a:r>
          </a:p>
          <a:p>
            <a:pPr marL="0" marR="0" lvl="0" indent="0" algn="just" defTabSz="914400" rtl="0" eaLnBrk="0" fontAlgn="base" latinLnBrk="0" hangingPunct="0">
              <a:spcBef>
                <a:spcPct val="0"/>
              </a:spcBef>
              <a:spcAft>
                <a:spcPct val="0"/>
              </a:spcAft>
              <a:buClrTx/>
              <a:buSzTx/>
              <a:buFontTx/>
              <a:buChar char="•"/>
              <a:tabLst/>
            </a:pPr>
            <a:endParaRPr kumimoji="0" lang="en-US" altLang="en-US" sz="22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2200" b="1" i="0" u="none" strike="noStrike" cap="none" normalizeH="0" baseline="0" dirty="0">
                <a:ln>
                  <a:noFill/>
                </a:ln>
                <a:effectLst/>
                <a:latin typeface="Arial" panose="020B0604020202020204" pitchFamily="34" charset="0"/>
              </a:rPr>
              <a:t> Wholesale Sales</a:t>
            </a:r>
            <a:r>
              <a:rPr kumimoji="0" lang="en-US" altLang="en-US" sz="2200" b="0" i="0" u="none" strike="noStrike" cap="none" normalizeH="0" baseline="0" dirty="0">
                <a:ln>
                  <a:noFill/>
                </a:ln>
                <a:effectLst/>
                <a:latin typeface="Arial" panose="020B0604020202020204" pitchFamily="34" charset="0"/>
              </a:rPr>
              <a:t>: Business customers, such as stores, place bulk orders with customized pricing and may require personalized interactions with sales representatives.</a:t>
            </a:r>
          </a:p>
          <a:p>
            <a:pPr marL="0" marR="0" lvl="0" indent="0" algn="just" defTabSz="914400" rtl="0" eaLnBrk="0" fontAlgn="base" latinLnBrk="0" hangingPunct="0">
              <a:spcBef>
                <a:spcPct val="0"/>
              </a:spcBef>
              <a:spcAft>
                <a:spcPct val="0"/>
              </a:spcAft>
              <a:buClrTx/>
              <a:buSzTx/>
              <a:buFontTx/>
              <a:buChar char="•"/>
              <a:tabLst/>
            </a:pPr>
            <a:endParaRPr kumimoji="0" lang="en-US" altLang="en-US" sz="2200" b="0" i="0" u="none" strike="noStrike" cap="none" normalizeH="0" baseline="0" dirty="0">
              <a:ln>
                <a:noFill/>
              </a:ln>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US" altLang="en-US" sz="2200" b="1" i="0" u="none" strike="noStrike" cap="none" normalizeH="0" baseline="0" dirty="0">
                <a:ln>
                  <a:noFill/>
                </a:ln>
                <a:effectLst/>
                <a:latin typeface="Arial" panose="020B0604020202020204" pitchFamily="34" charset="0"/>
              </a:rPr>
              <a:t> Strategic Differentiation</a:t>
            </a:r>
            <a:r>
              <a:rPr kumimoji="0" lang="en-US" altLang="en-US" sz="2200" b="0" i="0" u="none" strike="noStrike" cap="none" normalizeH="0" baseline="0" dirty="0">
                <a:ln>
                  <a:noFill/>
                </a:ln>
                <a:effectLst/>
                <a:latin typeface="Arial" panose="020B0604020202020204" pitchFamily="34" charset="0"/>
              </a:rPr>
              <a:t>: The distinction between retail and wholesale sales enables Adventure Works to tailor pricing, marketing, and customer service strategies to meet the unique needs of each customer group. </a:t>
            </a:r>
          </a:p>
        </p:txBody>
      </p:sp>
      <p:sp>
        <p:nvSpPr>
          <p:cNvPr id="5" name="Rectangle 1">
            <a:extLst>
              <a:ext uri="{FF2B5EF4-FFF2-40B4-BE49-F238E27FC236}">
                <a16:creationId xmlns:a16="http://schemas.microsoft.com/office/drawing/2014/main" id="{BB8DFA2C-A247-D728-AFC8-161F60420BC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4" name="Chart 13">
            <a:extLst>
              <a:ext uri="{FF2B5EF4-FFF2-40B4-BE49-F238E27FC236}">
                <a16:creationId xmlns:a16="http://schemas.microsoft.com/office/drawing/2014/main" id="{80FA5F27-673B-9A4F-7D36-0FA644D23AC8}"/>
              </a:ext>
            </a:extLst>
          </p:cNvPr>
          <p:cNvGraphicFramePr/>
          <p:nvPr>
            <p:extLst>
              <p:ext uri="{D42A27DB-BD31-4B8C-83A1-F6EECF244321}">
                <p14:modId xmlns:p14="http://schemas.microsoft.com/office/powerpoint/2010/main" val="2268198149"/>
              </p:ext>
            </p:extLst>
          </p:nvPr>
        </p:nvGraphicFramePr>
        <p:xfrm>
          <a:off x="826329" y="3803646"/>
          <a:ext cx="3232715" cy="28194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08BDF955-FD00-6E09-D0EF-AEC8790DE09E}"/>
              </a:ext>
            </a:extLst>
          </p:cNvPr>
          <p:cNvGraphicFramePr/>
          <p:nvPr>
            <p:extLst>
              <p:ext uri="{D42A27DB-BD31-4B8C-83A1-F6EECF244321}">
                <p14:modId xmlns:p14="http://schemas.microsoft.com/office/powerpoint/2010/main" val="1582493652"/>
              </p:ext>
            </p:extLst>
          </p:nvPr>
        </p:nvGraphicFramePr>
        <p:xfrm>
          <a:off x="826329" y="1126863"/>
          <a:ext cx="3232715" cy="25844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620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C1B3F-DD6D-7ACF-81D4-92D3E05BA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A1E9-95C5-F3F1-C0EA-14A8838A0B12}"/>
              </a:ext>
            </a:extLst>
          </p:cNvPr>
          <p:cNvSpPr>
            <a:spLocks noGrp="1"/>
          </p:cNvSpPr>
          <p:nvPr>
            <p:ph type="title"/>
          </p:nvPr>
        </p:nvSpPr>
        <p:spPr>
          <a:xfrm>
            <a:off x="838200" y="298221"/>
            <a:ext cx="10515600" cy="761147"/>
          </a:xfrm>
        </p:spPr>
        <p:txBody>
          <a:bodyPr>
            <a:normAutofit/>
          </a:bodyPr>
          <a:lstStyle/>
          <a:p>
            <a:r>
              <a:rPr lang="en-US" sz="3200" b="1" dirty="0">
                <a:latin typeface="Arial" panose="020B0604020202020204" pitchFamily="34" charset="0"/>
                <a:cs typeface="Arial" panose="020B0604020202020204" pitchFamily="34" charset="0"/>
              </a:rPr>
              <a:t>CATEGORYWISE RETAIL VS WHOLESALE ANALYSIS</a:t>
            </a:r>
          </a:p>
        </p:txBody>
      </p:sp>
      <p:graphicFrame>
        <p:nvGraphicFramePr>
          <p:cNvPr id="3" name="Chart 2">
            <a:extLst>
              <a:ext uri="{FF2B5EF4-FFF2-40B4-BE49-F238E27FC236}">
                <a16:creationId xmlns:a16="http://schemas.microsoft.com/office/drawing/2014/main" id="{1F962B77-8B68-4C06-29F0-28EDFC9908FC}"/>
              </a:ext>
            </a:extLst>
          </p:cNvPr>
          <p:cNvGraphicFramePr/>
          <p:nvPr>
            <p:extLst>
              <p:ext uri="{D42A27DB-BD31-4B8C-83A1-F6EECF244321}">
                <p14:modId xmlns:p14="http://schemas.microsoft.com/office/powerpoint/2010/main" val="3250014907"/>
              </p:ext>
            </p:extLst>
          </p:nvPr>
        </p:nvGraphicFramePr>
        <p:xfrm>
          <a:off x="504748" y="1516564"/>
          <a:ext cx="5257800" cy="428206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02C5418-580A-15FA-D3CE-6AC95913A1C4}"/>
              </a:ext>
            </a:extLst>
          </p:cNvPr>
          <p:cNvGraphicFramePr/>
          <p:nvPr>
            <p:extLst>
              <p:ext uri="{D42A27DB-BD31-4B8C-83A1-F6EECF244321}">
                <p14:modId xmlns:p14="http://schemas.microsoft.com/office/powerpoint/2010/main" val="617942040"/>
              </p:ext>
            </p:extLst>
          </p:nvPr>
        </p:nvGraphicFramePr>
        <p:xfrm>
          <a:off x="5943600" y="1516565"/>
          <a:ext cx="6021659" cy="42820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97626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85FAC-4E26-E574-9403-3B6FE31656AA}"/>
              </a:ext>
            </a:extLst>
          </p:cNvPr>
          <p:cNvSpPr>
            <a:spLocks noGrp="1"/>
          </p:cNvSpPr>
          <p:nvPr>
            <p:ph type="title"/>
          </p:nvPr>
        </p:nvSpPr>
        <p:spPr>
          <a:xfrm>
            <a:off x="761803" y="350196"/>
            <a:ext cx="4646904" cy="1624520"/>
          </a:xfrm>
        </p:spPr>
        <p:txBody>
          <a:bodyPr anchor="ctr">
            <a:normAutofit/>
          </a:bodyPr>
          <a:lstStyle/>
          <a:p>
            <a:r>
              <a:rPr lang="en-US" sz="4000" dirty="0">
                <a:latin typeface="Arial" panose="020B0604020202020204" pitchFamily="34" charset="0"/>
                <a:ea typeface="Calibri" panose="020F0502020204030204" pitchFamily="34" charset="0"/>
                <a:cs typeface="Arial" panose="020B0604020202020204" pitchFamily="34" charset="0"/>
              </a:rPr>
              <a:t>Table of Content</a:t>
            </a:r>
          </a:p>
        </p:txBody>
      </p:sp>
      <p:sp>
        <p:nvSpPr>
          <p:cNvPr id="3" name="Content Placeholder 2">
            <a:extLst>
              <a:ext uri="{FF2B5EF4-FFF2-40B4-BE49-F238E27FC236}">
                <a16:creationId xmlns:a16="http://schemas.microsoft.com/office/drawing/2014/main" id="{15A090D1-75CD-E7A6-43AE-DD7769CEF5ED}"/>
              </a:ext>
            </a:extLst>
          </p:cNvPr>
          <p:cNvSpPr>
            <a:spLocks noGrp="1"/>
          </p:cNvSpPr>
          <p:nvPr>
            <p:ph idx="1"/>
          </p:nvPr>
        </p:nvSpPr>
        <p:spPr>
          <a:xfrm>
            <a:off x="761803" y="2497873"/>
            <a:ext cx="4646905" cy="3613149"/>
          </a:xfrm>
        </p:spPr>
        <p:txBody>
          <a:bodyPr anchor="ctr">
            <a:normAutofit/>
          </a:bodyPr>
          <a:lstStyle/>
          <a:p>
            <a:pPr marL="514350" indent="-514350">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Executive Summary</a:t>
            </a:r>
          </a:p>
          <a:p>
            <a:pPr marL="514350" indent="-514350">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Business Analysis</a:t>
            </a:r>
          </a:p>
          <a:p>
            <a:pPr marL="514350" indent="-514350">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Problem Solving Skills</a:t>
            </a:r>
          </a:p>
          <a:p>
            <a:pPr marL="514350" indent="-514350">
              <a:buFont typeface="+mj-lt"/>
              <a:buAutoNum type="arabicPeriod"/>
            </a:pPr>
            <a:r>
              <a:rPr lang="en-US" dirty="0">
                <a:latin typeface="Arial" panose="020B0604020202020204" pitchFamily="34" charset="0"/>
                <a:ea typeface="Calibri" panose="020F0502020204030204" pitchFamily="34" charset="0"/>
                <a:cs typeface="Arial" panose="020B0604020202020204" pitchFamily="34" charset="0"/>
              </a:rPr>
              <a:t>Technical Skills</a:t>
            </a:r>
          </a:p>
        </p:txBody>
      </p:sp>
      <p:pic>
        <p:nvPicPr>
          <p:cNvPr id="5" name="Picture 4" descr="Desk with productivity items">
            <a:extLst>
              <a:ext uri="{FF2B5EF4-FFF2-40B4-BE49-F238E27FC236}">
                <a16:creationId xmlns:a16="http://schemas.microsoft.com/office/drawing/2014/main" id="{FD18E804-C640-043F-E9B4-AE28EF28AC04}"/>
              </a:ext>
            </a:extLst>
          </p:cNvPr>
          <p:cNvPicPr>
            <a:picLocks noChangeAspect="1"/>
          </p:cNvPicPr>
          <p:nvPr/>
        </p:nvPicPr>
        <p:blipFill>
          <a:blip r:embed="rId2"/>
          <a:srcRect l="27925" r="12675" b="-2"/>
          <a:stretch/>
        </p:blipFill>
        <p:spPr>
          <a:xfrm>
            <a:off x="6096000" y="1"/>
            <a:ext cx="6102825" cy="6858000"/>
          </a:xfrm>
          <a:prstGeom prst="rect">
            <a:avLst/>
          </a:prstGeom>
        </p:spPr>
      </p:pic>
    </p:spTree>
    <p:extLst>
      <p:ext uri="{BB962C8B-B14F-4D97-AF65-F5344CB8AC3E}">
        <p14:creationId xmlns:p14="http://schemas.microsoft.com/office/powerpoint/2010/main" val="4230153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B13B7-DA50-10FA-48B2-284C107A3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9989A-B0D4-EA42-F8A8-B87E81935A3E}"/>
              </a:ext>
            </a:extLst>
          </p:cNvPr>
          <p:cNvSpPr>
            <a:spLocks noGrp="1"/>
          </p:cNvSpPr>
          <p:nvPr>
            <p:ph type="title"/>
          </p:nvPr>
        </p:nvSpPr>
        <p:spPr>
          <a:xfrm>
            <a:off x="838200" y="200722"/>
            <a:ext cx="10515600" cy="847493"/>
          </a:xfrm>
        </p:spPr>
        <p:txBody>
          <a:bodyPr>
            <a:normAutofit/>
          </a:bodyPr>
          <a:lstStyle/>
          <a:p>
            <a:r>
              <a:rPr lang="en-US" sz="3200" b="1" dirty="0">
                <a:latin typeface="Arial" panose="020B0604020202020204" pitchFamily="34" charset="0"/>
                <a:cs typeface="Arial" panose="020B0604020202020204" pitchFamily="34" charset="0"/>
              </a:rPr>
              <a:t>NEXT STEPS</a:t>
            </a:r>
          </a:p>
        </p:txBody>
      </p:sp>
      <p:graphicFrame>
        <p:nvGraphicFramePr>
          <p:cNvPr id="3" name="Diagram 2">
            <a:extLst>
              <a:ext uri="{FF2B5EF4-FFF2-40B4-BE49-F238E27FC236}">
                <a16:creationId xmlns:a16="http://schemas.microsoft.com/office/drawing/2014/main" id="{DE486A3C-00D5-DE9F-5AF8-EB5BBB6A2C78}"/>
              </a:ext>
            </a:extLst>
          </p:cNvPr>
          <p:cNvGraphicFramePr/>
          <p:nvPr>
            <p:extLst>
              <p:ext uri="{D42A27DB-BD31-4B8C-83A1-F6EECF244321}">
                <p14:modId xmlns:p14="http://schemas.microsoft.com/office/powerpoint/2010/main" val="2867021333"/>
              </p:ext>
            </p:extLst>
          </p:nvPr>
        </p:nvGraphicFramePr>
        <p:xfrm>
          <a:off x="641736" y="947854"/>
          <a:ext cx="11100498" cy="5709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9116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95F381-DFF6-AAD3-4D5D-33D293CDC8C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7A6103-A3C0-B733-3EC4-16B7EA2ADCA4}"/>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3200" b="1" kern="1200" dirty="0">
                <a:solidFill>
                  <a:schemeClr val="tx1"/>
                </a:solidFill>
                <a:latin typeface="Arial" panose="020B0604020202020204" pitchFamily="34" charset="0"/>
                <a:cs typeface="Arial" panose="020B0604020202020204" pitchFamily="34" charset="0"/>
              </a:rPr>
              <a:t>LOSS ANALYSIS</a:t>
            </a:r>
          </a:p>
        </p:txBody>
      </p:sp>
      <p:sp>
        <p:nvSpPr>
          <p:cNvPr id="1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8FD4FC3-D70B-F9B6-6FEA-92D812ED1433}"/>
              </a:ext>
            </a:extLst>
          </p:cNvPr>
          <p:cNvSpPr txBox="1"/>
          <p:nvPr/>
        </p:nvSpPr>
        <p:spPr>
          <a:xfrm>
            <a:off x="5126418" y="552091"/>
            <a:ext cx="6224335" cy="5431536"/>
          </a:xfrm>
          <a:prstGeom prst="rect">
            <a:avLst/>
          </a:prstGeom>
        </p:spPr>
        <p:txBody>
          <a:bodyPr vert="horz" lIns="91440" tIns="45720" rIns="91440" bIns="45720" rtlCol="0" anchor="ctr">
            <a:normAutofit/>
          </a:bodyPr>
          <a:lstStyle/>
          <a:p>
            <a:pPr marL="0" marR="0" lvl="0" indent="-228600" algn="just"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latin typeface="Arial" panose="020B0604020202020204" pitchFamily="34" charset="0"/>
                <a:cs typeface="Arial" panose="020B0604020202020204" pitchFamily="34" charset="0"/>
              </a:rPr>
              <a:t> Wholesale Segment Losses</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Losses are more concentrated in the wholesale segment, despite high sales volumes, indicating that excessive discounts and customized pricing could be eroding profitability.</a:t>
            </a:r>
          </a:p>
          <a:p>
            <a:pPr marL="0" marR="0" lvl="0" indent="-228600" algn="just"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228600" algn="just"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latin typeface="Arial" panose="020B0604020202020204" pitchFamily="34" charset="0"/>
                <a:cs typeface="Arial" panose="020B0604020202020204" pitchFamily="34" charset="0"/>
              </a:rPr>
              <a:t> Discount Impact</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Wholesale sales often involve bulk purchases with larger or deeper discounts, which may be reducing profit margins and contributing to financial losses.</a:t>
            </a:r>
          </a:p>
          <a:p>
            <a:pPr marL="0" marR="0" lvl="0" indent="-228600" algn="just"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effectLst/>
              <a:latin typeface="Arial" panose="020B0604020202020204" pitchFamily="34" charset="0"/>
              <a:cs typeface="Arial" panose="020B0604020202020204" pitchFamily="34" charset="0"/>
            </a:endParaRPr>
          </a:p>
          <a:p>
            <a:pPr marL="0" marR="0" lvl="0" indent="-228600" algn="just"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latin typeface="Arial" panose="020B0604020202020204" pitchFamily="34" charset="0"/>
                <a:cs typeface="Arial" panose="020B0604020202020204" pitchFamily="34" charset="0"/>
              </a:rPr>
              <a:t> Regional and Sales Factors</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Sales performance varies by region, with certain territories or sales teams potentially missing upselling opportunities or offering unprofitable discounts, impacting overall profitability. </a:t>
            </a:r>
          </a:p>
          <a:p>
            <a:pPr indent="-228600" algn="just">
              <a:lnSpc>
                <a:spcPct val="90000"/>
              </a:lnSpc>
              <a:spcAft>
                <a:spcPts val="6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76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62A8A-C56C-C254-1C6F-8EB3F2E36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6360E-22D6-17D5-F3F3-4B8B44B8D936}"/>
              </a:ext>
            </a:extLst>
          </p:cNvPr>
          <p:cNvSpPr>
            <a:spLocks noGrp="1"/>
          </p:cNvSpPr>
          <p:nvPr>
            <p:ph type="title"/>
          </p:nvPr>
        </p:nvSpPr>
        <p:spPr>
          <a:xfrm>
            <a:off x="838200" y="133815"/>
            <a:ext cx="10515600" cy="761147"/>
          </a:xfrm>
        </p:spPr>
        <p:txBody>
          <a:bodyPr>
            <a:normAutofit/>
          </a:bodyPr>
          <a:lstStyle/>
          <a:p>
            <a:r>
              <a:rPr lang="en-US" sz="3200" b="1" dirty="0">
                <a:latin typeface="Arial" panose="020B0604020202020204" pitchFamily="34" charset="0"/>
                <a:cs typeface="Arial" panose="020B0604020202020204" pitchFamily="34" charset="0"/>
              </a:rPr>
              <a:t>CATEGORYWISE LOSS ANALYSIS</a:t>
            </a:r>
          </a:p>
        </p:txBody>
      </p:sp>
      <p:graphicFrame>
        <p:nvGraphicFramePr>
          <p:cNvPr id="4" name="Chart 3">
            <a:extLst>
              <a:ext uri="{FF2B5EF4-FFF2-40B4-BE49-F238E27FC236}">
                <a16:creationId xmlns:a16="http://schemas.microsoft.com/office/drawing/2014/main" id="{ED483AEB-03E7-C78B-2284-32045B5DDAE7}"/>
              </a:ext>
            </a:extLst>
          </p:cNvPr>
          <p:cNvGraphicFramePr/>
          <p:nvPr>
            <p:extLst>
              <p:ext uri="{D42A27DB-BD31-4B8C-83A1-F6EECF244321}">
                <p14:modId xmlns:p14="http://schemas.microsoft.com/office/powerpoint/2010/main" val="2738560409"/>
              </p:ext>
            </p:extLst>
          </p:nvPr>
        </p:nvGraphicFramePr>
        <p:xfrm>
          <a:off x="646772" y="802967"/>
          <a:ext cx="10707028" cy="3077658"/>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D48BD287-25E4-456C-5933-49637F4A7BC6}"/>
                  </a:ext>
                </a:extLst>
              </p:cNvPr>
              <p:cNvGraphicFramePr/>
              <p:nvPr>
                <p:extLst>
                  <p:ext uri="{D42A27DB-BD31-4B8C-83A1-F6EECF244321}">
                    <p14:modId xmlns:p14="http://schemas.microsoft.com/office/powerpoint/2010/main" val="204464860"/>
                  </p:ext>
                </p:extLst>
              </p:nvPr>
            </p:nvGraphicFramePr>
            <p:xfrm>
              <a:off x="646771" y="3980985"/>
              <a:ext cx="10707029" cy="2743200"/>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Chart 4">
                <a:extLst>
                  <a:ext uri="{FF2B5EF4-FFF2-40B4-BE49-F238E27FC236}">
                    <a16:creationId xmlns:a16="http://schemas.microsoft.com/office/drawing/2014/main" id="{D48BD287-25E4-456C-5933-49637F4A7BC6}"/>
                  </a:ext>
                </a:extLst>
              </p:cNvPr>
              <p:cNvPicPr>
                <a:picLocks noGrp="1" noRot="1" noChangeAspect="1" noMove="1" noResize="1" noEditPoints="1" noAdjustHandles="1" noChangeArrowheads="1" noChangeShapeType="1"/>
              </p:cNvPicPr>
              <p:nvPr/>
            </p:nvPicPr>
            <p:blipFill>
              <a:blip r:embed="rId4"/>
              <a:stretch>
                <a:fillRect/>
              </a:stretch>
            </p:blipFill>
            <p:spPr>
              <a:xfrm>
                <a:off x="646771" y="3980985"/>
                <a:ext cx="10707029" cy="2743200"/>
              </a:xfrm>
              <a:prstGeom prst="rect">
                <a:avLst/>
              </a:prstGeom>
            </p:spPr>
          </p:pic>
        </mc:Fallback>
      </mc:AlternateContent>
    </p:spTree>
    <p:extLst>
      <p:ext uri="{BB962C8B-B14F-4D97-AF65-F5344CB8AC3E}">
        <p14:creationId xmlns:p14="http://schemas.microsoft.com/office/powerpoint/2010/main" val="2399163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44665-E2E4-CD3F-AE44-89D13EE55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408AA-F256-F918-A018-0477B178E985}"/>
              </a:ext>
            </a:extLst>
          </p:cNvPr>
          <p:cNvSpPr>
            <a:spLocks noGrp="1"/>
          </p:cNvSpPr>
          <p:nvPr>
            <p:ph type="title"/>
          </p:nvPr>
        </p:nvSpPr>
        <p:spPr>
          <a:xfrm>
            <a:off x="838200" y="200722"/>
            <a:ext cx="10515600" cy="847493"/>
          </a:xfrm>
        </p:spPr>
        <p:txBody>
          <a:bodyPr>
            <a:normAutofit/>
          </a:bodyPr>
          <a:lstStyle/>
          <a:p>
            <a:r>
              <a:rPr lang="en-US" sz="3200" b="1" dirty="0">
                <a:latin typeface="Arial" panose="020B0604020202020204" pitchFamily="34" charset="0"/>
                <a:cs typeface="Arial" panose="020B0604020202020204" pitchFamily="34" charset="0"/>
              </a:rPr>
              <a:t>NEXT STEPS</a:t>
            </a:r>
          </a:p>
        </p:txBody>
      </p:sp>
      <p:graphicFrame>
        <p:nvGraphicFramePr>
          <p:cNvPr id="4" name="Diagram 3">
            <a:extLst>
              <a:ext uri="{FF2B5EF4-FFF2-40B4-BE49-F238E27FC236}">
                <a16:creationId xmlns:a16="http://schemas.microsoft.com/office/drawing/2014/main" id="{033DE5E6-F404-6FD0-D4C4-B40EBF4845F8}"/>
              </a:ext>
            </a:extLst>
          </p:cNvPr>
          <p:cNvGraphicFramePr/>
          <p:nvPr>
            <p:extLst>
              <p:ext uri="{D42A27DB-BD31-4B8C-83A1-F6EECF244321}">
                <p14:modId xmlns:p14="http://schemas.microsoft.com/office/powerpoint/2010/main" val="4246483649"/>
              </p:ext>
            </p:extLst>
          </p:nvPr>
        </p:nvGraphicFramePr>
        <p:xfrm>
          <a:off x="838200" y="1048215"/>
          <a:ext cx="10515600" cy="5586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7619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CC8CE-68D2-9929-E97E-2513A8CF6AB0}"/>
              </a:ext>
            </a:extLst>
          </p:cNvPr>
          <p:cNvSpPr>
            <a:spLocks noGrp="1"/>
          </p:cNvSpPr>
          <p:nvPr>
            <p:ph type="title"/>
          </p:nvPr>
        </p:nvSpPr>
        <p:spPr>
          <a:xfrm>
            <a:off x="-139063" y="1198418"/>
            <a:ext cx="4445398" cy="4461163"/>
          </a:xfrm>
        </p:spPr>
        <p:txBody>
          <a:bodyPr>
            <a:normAutofit/>
          </a:bodyPr>
          <a:lstStyle/>
          <a:p>
            <a:r>
              <a:rPr lang="en-US" sz="3200" b="1" dirty="0">
                <a:solidFill>
                  <a:srgbClr val="FFFFFF"/>
                </a:solidFill>
                <a:latin typeface="Arial" panose="020B0604020202020204" pitchFamily="34" charset="0"/>
                <a:ea typeface="Calibri" panose="020F0502020204030204" pitchFamily="34" charset="0"/>
                <a:cs typeface="Arial" panose="020B0604020202020204" pitchFamily="34" charset="0"/>
              </a:rPr>
              <a:t>RECOMMENDATIONS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6C916BF-114D-F2B9-3481-CEDAE40A6864}"/>
              </a:ext>
            </a:extLst>
          </p:cNvPr>
          <p:cNvSpPr>
            <a:spLocks noGrp="1"/>
          </p:cNvSpPr>
          <p:nvPr>
            <p:ph idx="1"/>
          </p:nvPr>
        </p:nvSpPr>
        <p:spPr>
          <a:xfrm>
            <a:off x="4447307" y="319088"/>
            <a:ext cx="6906491" cy="6472005"/>
          </a:xfrm>
        </p:spPr>
        <p:txBody>
          <a:bodyPr anchor="ctr">
            <a:normAutofit/>
          </a:bodyPr>
          <a:lstStyle/>
          <a:p>
            <a:pPr marL="0" indent="0">
              <a:buNone/>
            </a:pPr>
            <a:r>
              <a:rPr lang="en-US" sz="1400" b="1" dirty="0">
                <a:effectLst/>
                <a:latin typeface="Arial" panose="020B0604020202020204" pitchFamily="34" charset="0"/>
                <a:ea typeface="Calibri" panose="020F0502020204030204" pitchFamily="34" charset="0"/>
                <a:cs typeface="Arial" panose="020B0604020202020204" pitchFamily="34" charset="0"/>
              </a:rPr>
              <a:t>1. Focus on Profitable Products, Models, Subcategories, and Categories:</a:t>
            </a:r>
          </a:p>
          <a:p>
            <a:pPr marL="0" indent="0">
              <a:buNone/>
            </a:pPr>
            <a:endParaRPr lang="en-US" sz="1200" b="1" dirty="0">
              <a:effectLst/>
              <a:latin typeface="Arial" panose="020B0604020202020204" pitchFamily="34" charset="0"/>
              <a:ea typeface="Calibri" panose="020F0502020204030204" pitchFamily="34" charset="0"/>
              <a:cs typeface="Arial" panose="020B0604020202020204" pitchFamily="34" charset="0"/>
            </a:endParaRPr>
          </a:p>
          <a:p>
            <a:pPr algn="just" eaLnBrk="0" fontAlgn="base" hangingPunct="0">
              <a:spcBef>
                <a:spcPct val="0"/>
              </a:spcBef>
              <a:spcAft>
                <a:spcPct val="0"/>
              </a:spcAf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Prioritize High-Profit Products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Focus on top-performing products, models, and categories with the highest profit margins, such as Mountain-200 or Mountain Bikes, by targeting marketing and sales efforts.</a:t>
            </a:r>
          </a:p>
          <a:p>
            <a:pPr algn="just" eaLnBrk="0" fontAlgn="base" hangingPunct="0">
              <a:spcBef>
                <a:spcPct val="0"/>
              </a:spcBef>
              <a:spcAft>
                <a:spcPct val="0"/>
              </a:spcAft>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algn="just" eaLnBrk="0" fontAlgn="base" hangingPunct="0">
              <a:spcBef>
                <a:spcPct val="0"/>
              </a:spcBef>
              <a:spcAft>
                <a:spcPct val="0"/>
              </a:spcAf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Optimize High-Profit Models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Promote high-margin models and consider bundling with accessories to increase overall transaction profitability.</a:t>
            </a:r>
          </a:p>
          <a:p>
            <a:pPr algn="just" eaLnBrk="0" fontAlgn="base" hangingPunct="0">
              <a:spcBef>
                <a:spcPct val="0"/>
              </a:spcBef>
              <a:spcAft>
                <a:spcPct val="0"/>
              </a:spcAft>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algn="just" eaLnBrk="0" fontAlgn="base" hangingPunct="0">
              <a:spcBef>
                <a:spcPct val="0"/>
              </a:spcBef>
              <a:spcAft>
                <a:spcPct val="0"/>
              </a:spcAf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Promote Profitable Categories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Increase visibility of profitable categories like Mountain Bikes through strategic promotions, positioning them as premium offerings with minimal discounts. </a:t>
            </a:r>
            <a:endParaRPr lang="en-US" sz="1200" b="1" dirty="0">
              <a:effectLst/>
              <a:latin typeface="Arial" panose="020B0604020202020204" pitchFamily="34" charset="0"/>
              <a:ea typeface="Calibri" panose="020F0502020204030204" pitchFamily="34" charset="0"/>
              <a:cs typeface="Arial" panose="020B0604020202020204" pitchFamily="34" charset="0"/>
            </a:endParaRPr>
          </a:p>
          <a:p>
            <a:pPr marL="0" indent="0">
              <a:buNone/>
            </a:pPr>
            <a:r>
              <a:rPr lang="en-US" sz="1400" b="1" dirty="0">
                <a:effectLst/>
                <a:latin typeface="Arial" panose="020B0604020202020204" pitchFamily="34" charset="0"/>
                <a:ea typeface="Calibri" panose="020F0502020204030204" pitchFamily="34" charset="0"/>
                <a:cs typeface="Arial" panose="020B0604020202020204" pitchFamily="34" charset="0"/>
              </a:rPr>
              <a:t>2. Reevaluate and Optimize Discount Strategies:</a:t>
            </a:r>
          </a:p>
          <a:p>
            <a:pPr marL="0" indent="0">
              <a:buNone/>
            </a:pPr>
            <a:endParaRPr lang="en-US" sz="1200" b="1" dirty="0">
              <a:effectLst/>
              <a:latin typeface="Arial" panose="020B0604020202020204" pitchFamily="34" charset="0"/>
              <a:ea typeface="Calibri" panose="020F0502020204030204" pitchFamily="34" charset="0"/>
              <a:cs typeface="Arial" panose="020B0604020202020204" pitchFamily="34" charset="0"/>
            </a:endParaRPr>
          </a:p>
          <a:p>
            <a:pPr algn="just" eaLnBrk="0" fontAlgn="base" hangingPunct="0">
              <a:spcBef>
                <a:spcPct val="0"/>
              </a:spcBef>
              <a:spcAft>
                <a:spcPct val="0"/>
              </a:spcAf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Reduce Aggressive Discounts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Limit large price cuts in loss-heavy categories like Bikes and Road Bikes, focusing on volume-based or tiered discounts to protect margins.</a:t>
            </a:r>
            <a:endParaRPr lang="en-US" altLang="en-US" sz="1200" dirty="0">
              <a:latin typeface="Arial" panose="020B0604020202020204" pitchFamily="34" charset="0"/>
              <a:cs typeface="Arial" panose="020B0604020202020204" pitchFamily="34" charset="0"/>
            </a:endParaRPr>
          </a:p>
          <a:p>
            <a:pPr algn="just" eaLnBrk="0" fontAlgn="base" hangingPunct="0">
              <a:spcBef>
                <a:spcPct val="0"/>
              </a:spcBef>
              <a:spcAft>
                <a:spcPct val="0"/>
              </a:spcAft>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algn="just" eaLnBrk="0" fontAlgn="base" hangingPunct="0">
              <a:spcBef>
                <a:spcPct val="0"/>
              </a:spcBef>
              <a:spcAft>
                <a:spcPct val="0"/>
              </a:spcAf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Bundle Discounts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Offer bundle deals, like bike accessories with bikes, to increase transaction value and profitability for low-margin products.</a:t>
            </a:r>
          </a:p>
          <a:p>
            <a:pPr algn="just" eaLnBrk="0" fontAlgn="base" hangingPunct="0">
              <a:spcBef>
                <a:spcPct val="0"/>
              </a:spcBef>
              <a:spcAft>
                <a:spcPct val="0"/>
              </a:spcAft>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algn="just" eaLnBrk="0" fontAlgn="base" hangingPunct="0">
              <a:spcBef>
                <a:spcPct val="0"/>
              </a:spcBef>
              <a:spcAft>
                <a:spcPct val="0"/>
              </a:spcAf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Targeted Offers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Create special offers for specific customer segments, such as first-time buyers or loyal customers, ensuring alignment with profitability goals.</a:t>
            </a:r>
          </a:p>
          <a:p>
            <a:pPr algn="just" eaLnBrk="0" fontAlgn="base" hangingPunct="0">
              <a:spcBef>
                <a:spcPct val="0"/>
              </a:spcBef>
              <a:spcAft>
                <a:spcPct val="0"/>
              </a:spcAft>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algn="just" eaLnBrk="0" fontAlgn="base" hangingPunct="0">
              <a:spcBef>
                <a:spcPct val="0"/>
              </a:spcBef>
              <a:spcAft>
                <a:spcPct val="0"/>
              </a:spcAf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Monitor Discount Strategies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Continuously assess discount strategies' impact on sales and profitability, adjusting based on data and market trends. </a:t>
            </a:r>
          </a:p>
          <a:p>
            <a:pPr marL="0" indent="0" algn="just">
              <a:buNone/>
            </a:pPr>
            <a:r>
              <a:rPr lang="en-US" sz="1400" b="1" dirty="0">
                <a:latin typeface="Arial" panose="020B0604020202020204" pitchFamily="34" charset="0"/>
                <a:ea typeface="Calibri" panose="020F0502020204030204" pitchFamily="34" charset="0"/>
                <a:cs typeface="Arial" panose="020B0604020202020204" pitchFamily="34" charset="0"/>
              </a:rPr>
              <a:t>3. </a:t>
            </a:r>
            <a:r>
              <a:rPr lang="en-US" sz="1400" b="1" dirty="0">
                <a:effectLst/>
                <a:latin typeface="Arial" panose="020B0604020202020204" pitchFamily="34" charset="0"/>
                <a:ea typeface="Calibri" panose="020F0502020204030204" pitchFamily="34" charset="0"/>
                <a:cs typeface="Arial" panose="020B0604020202020204" pitchFamily="34" charset="0"/>
              </a:rPr>
              <a:t>Regional Recommendations:</a:t>
            </a:r>
          </a:p>
          <a:p>
            <a:pPr marL="0" indent="0">
              <a:buNone/>
            </a:pPr>
            <a:endParaRPr lang="en-US" sz="1200" dirty="0">
              <a:effectLst/>
              <a:latin typeface="Arial" panose="020B0604020202020204" pitchFamily="34" charset="0"/>
              <a:ea typeface="Calibri" panose="020F0502020204030204" pitchFamily="34" charset="0"/>
              <a:cs typeface="Arial" panose="020B0604020202020204" pitchFamily="34" charset="0"/>
            </a:endParaRPr>
          </a:p>
          <a:p>
            <a:pPr algn="just" eaLnBrk="0" fontAlgn="base" hangingPunct="0">
              <a:spcBef>
                <a:spcPct val="0"/>
              </a:spcBef>
              <a:spcAft>
                <a:spcPct val="0"/>
              </a:spcAf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Address High-Loss Territories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Reevaluate pricing and promotions in the Southwest US, analyzing local preferences and competitor strategies to improve profitability.</a:t>
            </a:r>
          </a:p>
          <a:p>
            <a:pPr algn="just" eaLnBrk="0" fontAlgn="base" hangingPunct="0">
              <a:spcBef>
                <a:spcPct val="0"/>
              </a:spcBef>
              <a:spcAft>
                <a:spcPct val="0"/>
              </a:spcAft>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algn="just" eaLnBrk="0" fontAlgn="base" hangingPunct="0">
              <a:spcBef>
                <a:spcPct val="0"/>
              </a:spcBef>
              <a:spcAft>
                <a:spcPct val="0"/>
              </a:spcAf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Localized Promotions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Create region-specific campaigns for popular models like Road Bikes and Mountain Bikes, aligning with local customer preferences.</a:t>
            </a:r>
          </a:p>
          <a:p>
            <a:pPr algn="just" eaLnBrk="0" fontAlgn="base" hangingPunct="0">
              <a:spcBef>
                <a:spcPct val="0"/>
              </a:spcBef>
              <a:spcAft>
                <a:spcPct val="0"/>
              </a:spcAft>
            </a:pPr>
            <a:endParaRPr kumimoji="0" lang="en-US" altLang="en-US" sz="1200" b="0" i="0" u="none" strike="noStrike" cap="none" normalizeH="0" baseline="0" dirty="0">
              <a:ln>
                <a:noFill/>
              </a:ln>
              <a:effectLst/>
              <a:latin typeface="Arial" panose="020B0604020202020204" pitchFamily="34" charset="0"/>
              <a:cs typeface="Arial" panose="020B0604020202020204" pitchFamily="34" charset="0"/>
            </a:endParaRPr>
          </a:p>
          <a:p>
            <a:pPr algn="just" eaLnBrk="0" fontAlgn="base" hangingPunct="0">
              <a:spcBef>
                <a:spcPct val="0"/>
              </a:spcBef>
              <a:spcAft>
                <a:spcPct val="0"/>
              </a:spcAft>
            </a:pPr>
            <a:r>
              <a:rPr kumimoji="0" lang="en-US" altLang="en-US" sz="1200" b="1" i="0" u="none" strike="noStrike" cap="none" normalizeH="0" baseline="0" dirty="0">
                <a:ln>
                  <a:noFill/>
                </a:ln>
                <a:effectLst/>
                <a:latin typeface="Arial" panose="020B0604020202020204" pitchFamily="34" charset="0"/>
                <a:cs typeface="Arial" panose="020B0604020202020204" pitchFamily="34" charset="0"/>
              </a:rPr>
              <a:t> Expand Focus on Profitable Regions</a:t>
            </a:r>
            <a:r>
              <a:rPr kumimoji="0" lang="en-US" altLang="en-US" sz="1200" b="0" i="0" u="none" strike="noStrike" cap="none" normalizeH="0" baseline="0" dirty="0">
                <a:ln>
                  <a:noFill/>
                </a:ln>
                <a:effectLst/>
                <a:latin typeface="Arial" panose="020B0604020202020204" pitchFamily="34" charset="0"/>
                <a:cs typeface="Arial" panose="020B0604020202020204" pitchFamily="34" charset="0"/>
              </a:rPr>
              <a:t>: Invest in regions with high profitability, directing marketing and sales efforts to further capitalize on these areas. </a:t>
            </a: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9857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0A3625-7F75-F3DD-B19D-5798B3747220}"/>
              </a:ext>
            </a:extLst>
          </p:cNvPr>
          <p:cNvSpPr>
            <a:spLocks noGrp="1"/>
          </p:cNvSpPr>
          <p:nvPr>
            <p:ph type="title"/>
          </p:nvPr>
        </p:nvSpPr>
        <p:spPr>
          <a:xfrm>
            <a:off x="-78057" y="568714"/>
            <a:ext cx="4471639" cy="5296828"/>
          </a:xfrm>
        </p:spPr>
        <p:txBody>
          <a:bodyPr>
            <a:normAutofit/>
          </a:bodyPr>
          <a:lstStyle/>
          <a:p>
            <a:r>
              <a:rPr lang="en-US" sz="3200" b="1" dirty="0">
                <a:solidFill>
                  <a:srgbClr val="FFFFFF"/>
                </a:solidFill>
                <a:latin typeface="Arial" panose="020B0604020202020204" pitchFamily="34" charset="0"/>
                <a:cs typeface="Arial" panose="020B0604020202020204" pitchFamily="34" charset="0"/>
              </a:rPr>
              <a:t>PROS and CONS of RECOMMENDATIONS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2F1475A-42F2-0609-9AEF-06814D08AA50}"/>
              </a:ext>
            </a:extLst>
          </p:cNvPr>
          <p:cNvSpPr>
            <a:spLocks noGrp="1"/>
          </p:cNvSpPr>
          <p:nvPr>
            <p:ph idx="1"/>
          </p:nvPr>
        </p:nvSpPr>
        <p:spPr>
          <a:xfrm>
            <a:off x="4380400" y="568713"/>
            <a:ext cx="6906491" cy="6076602"/>
          </a:xfrm>
        </p:spPr>
        <p:txBody>
          <a:bodyPr anchor="ctr">
            <a:noAutofit/>
          </a:bodyPr>
          <a:lstStyle/>
          <a:p>
            <a:pPr marL="0" marR="0" indent="0">
              <a:buNone/>
            </a:pPr>
            <a:r>
              <a:rPr lang="en-US" sz="1400" b="1" dirty="0">
                <a:effectLst/>
                <a:latin typeface="Arial" panose="020B0604020202020204" pitchFamily="34" charset="0"/>
                <a:ea typeface="Calibri" panose="020F0502020204030204" pitchFamily="34" charset="0"/>
                <a:cs typeface="Arial" panose="020B0604020202020204" pitchFamily="34" charset="0"/>
              </a:rPr>
              <a:t>1</a:t>
            </a:r>
            <a:r>
              <a:rPr lang="en-US" sz="1400" dirty="0">
                <a:effectLst/>
                <a:latin typeface="Arial" panose="020B0604020202020204" pitchFamily="34" charset="0"/>
                <a:ea typeface="Calibri" panose="020F0502020204030204" pitchFamily="34" charset="0"/>
                <a:cs typeface="Arial" panose="020B0604020202020204" pitchFamily="34" charset="0"/>
              </a:rPr>
              <a:t>. </a:t>
            </a:r>
            <a:r>
              <a:rPr lang="en-US" sz="1400" b="1" dirty="0">
                <a:effectLst/>
                <a:latin typeface="Arial" panose="020B0604020202020204" pitchFamily="34" charset="0"/>
                <a:ea typeface="Calibri" panose="020F0502020204030204" pitchFamily="34" charset="0"/>
                <a:cs typeface="Arial" panose="020B0604020202020204" pitchFamily="34" charset="0"/>
              </a:rPr>
              <a:t>Focus on High-Profit Products, Models, Subcategories, and Categories:</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lvl="0" indent="0">
              <a:buSzPts val="1000"/>
              <a:buNone/>
              <a:tabLst>
                <a:tab pos="457200" algn="l"/>
              </a:tabLst>
            </a:pPr>
            <a:r>
              <a:rPr lang="en-US" sz="1100" b="1" dirty="0">
                <a:effectLst/>
                <a:latin typeface="Arial" panose="020B0604020202020204" pitchFamily="34" charset="0"/>
                <a:ea typeface="Calibri" panose="020F0502020204030204" pitchFamily="34" charset="0"/>
                <a:cs typeface="Arial" panose="020B0604020202020204" pitchFamily="34" charset="0"/>
              </a:rPr>
              <a:t>Pros:</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Increases revenue by prioritizing successful product lines.</a:t>
            </a: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Reduces reliance on underperforming products, improving overall efficiency.</a:t>
            </a: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Promotes a stronger market position for premium offerings.</a:t>
            </a:r>
          </a:p>
          <a:p>
            <a:pPr marL="0" marR="0" lvl="0" indent="0">
              <a:buSzPts val="1000"/>
              <a:buNone/>
              <a:tabLst>
                <a:tab pos="457200" algn="l"/>
              </a:tabLst>
            </a:pPr>
            <a:r>
              <a:rPr lang="en-US" sz="1100" b="1" dirty="0">
                <a:effectLst/>
                <a:latin typeface="Arial" panose="020B0604020202020204" pitchFamily="34" charset="0"/>
                <a:ea typeface="Calibri" panose="020F0502020204030204" pitchFamily="34" charset="0"/>
                <a:cs typeface="Arial" panose="020B0604020202020204" pitchFamily="34" charset="0"/>
              </a:rPr>
              <a:t>Cons:</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May reduce variety in promotions, impacting customer satisfaction.</a:t>
            </a: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Risk of saturating the market for high-margin products.</a:t>
            </a:r>
          </a:p>
          <a:p>
            <a:pPr marL="0" marR="0" indent="0">
              <a:buNone/>
            </a:pPr>
            <a:r>
              <a:rPr lang="en-US" sz="1400" b="1" dirty="0">
                <a:effectLst/>
                <a:latin typeface="Arial" panose="020B0604020202020204" pitchFamily="34" charset="0"/>
                <a:ea typeface="Calibri" panose="020F0502020204030204" pitchFamily="34" charset="0"/>
                <a:cs typeface="Arial" panose="020B0604020202020204" pitchFamily="34" charset="0"/>
              </a:rPr>
              <a:t>2. Reevaluate Discount Strategies:</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lvl="0" indent="0">
              <a:buSzPts val="1000"/>
              <a:buNone/>
              <a:tabLst>
                <a:tab pos="457200" algn="l"/>
              </a:tabLst>
            </a:pPr>
            <a:r>
              <a:rPr lang="en-US" sz="1100" b="1" dirty="0">
                <a:effectLst/>
                <a:latin typeface="Arial" panose="020B0604020202020204" pitchFamily="34" charset="0"/>
                <a:ea typeface="Calibri" panose="020F0502020204030204" pitchFamily="34" charset="0"/>
                <a:cs typeface="Arial" panose="020B0604020202020204" pitchFamily="34" charset="0"/>
              </a:rPr>
              <a:t>Pros</a:t>
            </a:r>
            <a:r>
              <a:rPr lang="en-US" sz="1100" dirty="0">
                <a:effectLst/>
                <a:latin typeface="Arial" panose="020B0604020202020204" pitchFamily="34" charset="0"/>
                <a:ea typeface="Calibri" panose="020F0502020204030204" pitchFamily="34" charset="0"/>
                <a:cs typeface="Arial" panose="020B0604020202020204" pitchFamily="34" charset="0"/>
              </a:rPr>
              <a:t>:</a:t>
            </a: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Protects margins by avoiding excessive price reductions.</a:t>
            </a: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Encourages higher sales volumes through tiered discounts and bundling.</a:t>
            </a: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Aligns pricing strategies with profitability goals.</a:t>
            </a:r>
          </a:p>
          <a:p>
            <a:pPr marL="0" marR="0" lvl="0" indent="0">
              <a:buSzPts val="1000"/>
              <a:buNone/>
              <a:tabLst>
                <a:tab pos="457200" algn="l"/>
              </a:tabLst>
            </a:pPr>
            <a:r>
              <a:rPr lang="en-US" sz="1100" b="1" dirty="0">
                <a:effectLst/>
                <a:latin typeface="Arial" panose="020B0604020202020204" pitchFamily="34" charset="0"/>
                <a:ea typeface="Calibri" panose="020F0502020204030204" pitchFamily="34" charset="0"/>
                <a:cs typeface="Arial" panose="020B0604020202020204" pitchFamily="34" charset="0"/>
              </a:rPr>
              <a:t>Cons:</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Reduced discounts may alienate cost-sensitive customers.</a:t>
            </a: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Bundling and tiered discount strategies require careful planning and monitoring.</a:t>
            </a:r>
          </a:p>
          <a:p>
            <a:pPr marL="0" marR="0" indent="0">
              <a:buNone/>
            </a:pPr>
            <a:r>
              <a:rPr lang="en-US" sz="1400" b="1" dirty="0">
                <a:effectLst/>
                <a:latin typeface="Arial" panose="020B0604020202020204" pitchFamily="34" charset="0"/>
                <a:ea typeface="Calibri" panose="020F0502020204030204" pitchFamily="34" charset="0"/>
                <a:cs typeface="Arial" panose="020B0604020202020204" pitchFamily="34" charset="0"/>
              </a:rPr>
              <a:t>3. Regional Recommendations:</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lvl="0" indent="0">
              <a:buSzPts val="1000"/>
              <a:buNone/>
              <a:tabLst>
                <a:tab pos="457200" algn="l"/>
              </a:tabLst>
            </a:pPr>
            <a:r>
              <a:rPr lang="en-US" sz="1100" b="1" dirty="0">
                <a:effectLst/>
                <a:latin typeface="Arial" panose="020B0604020202020204" pitchFamily="34" charset="0"/>
                <a:ea typeface="Calibri" panose="020F0502020204030204" pitchFamily="34" charset="0"/>
                <a:cs typeface="Arial" panose="020B0604020202020204" pitchFamily="34" charset="0"/>
              </a:rPr>
              <a:t>Pros:</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Addresses region-specific challenges, reducing localized losses.</a:t>
            </a: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Expand opportunities in profitable territories.</a:t>
            </a: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Increases market share in underperforming areas.</a:t>
            </a:r>
          </a:p>
          <a:p>
            <a:pPr marL="0" marR="0" lvl="0" indent="0">
              <a:buSzPts val="1000"/>
              <a:buNone/>
              <a:tabLst>
                <a:tab pos="457200" algn="l"/>
              </a:tabLst>
            </a:pPr>
            <a:r>
              <a:rPr lang="en-US" sz="1100" b="1" dirty="0">
                <a:effectLst/>
                <a:latin typeface="Arial" panose="020B0604020202020204" pitchFamily="34" charset="0"/>
                <a:ea typeface="Calibri" panose="020F0502020204030204" pitchFamily="34" charset="0"/>
                <a:cs typeface="Arial" panose="020B0604020202020204" pitchFamily="34" charset="0"/>
              </a:rPr>
              <a:t>Cons:</a:t>
            </a:r>
            <a:endParaRPr lang="en-US" sz="1100" dirty="0">
              <a:effectLst/>
              <a:latin typeface="Arial" panose="020B0604020202020204" pitchFamily="34" charset="0"/>
              <a:ea typeface="Calibri" panose="020F0502020204030204" pitchFamily="34" charset="0"/>
              <a:cs typeface="Arial" panose="020B0604020202020204" pitchFamily="34" charset="0"/>
            </a:endParaRP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Requires significant investment in regional market analysis.</a:t>
            </a:r>
          </a:p>
          <a:p>
            <a:pPr marL="742950" marR="0" lvl="1" indent="-285750">
              <a:buFont typeface="Wingdings" panose="05000000000000000000" pitchFamily="2" charset="2"/>
              <a:buChar char=""/>
            </a:pPr>
            <a:r>
              <a:rPr lang="en-US" sz="1100" dirty="0">
                <a:effectLst/>
                <a:latin typeface="Arial" panose="020B0604020202020204" pitchFamily="34" charset="0"/>
                <a:ea typeface="Calibri" panose="020F0502020204030204" pitchFamily="34" charset="0"/>
                <a:cs typeface="Arial" panose="020B0604020202020204" pitchFamily="34" charset="0"/>
              </a:rPr>
              <a:t>Tailored strategies may complicate overall operations.</a:t>
            </a:r>
          </a:p>
          <a:p>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112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03C71-895A-8416-169A-220F59F562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92D3C9-234D-00FB-6DAD-5E0072CD0CC2}"/>
              </a:ext>
            </a:extLst>
          </p:cNvPr>
          <p:cNvSpPr>
            <a:spLocks noGrp="1"/>
          </p:cNvSpPr>
          <p:nvPr>
            <p:ph type="title"/>
          </p:nvPr>
        </p:nvSpPr>
        <p:spPr>
          <a:xfrm>
            <a:off x="838200" y="133815"/>
            <a:ext cx="10515600" cy="761147"/>
          </a:xfrm>
        </p:spPr>
        <p:txBody>
          <a:bodyPr>
            <a:normAutofit/>
          </a:bodyPr>
          <a:lstStyle/>
          <a:p>
            <a:r>
              <a:rPr lang="en-US" sz="3200" b="1" dirty="0">
                <a:latin typeface="Arial" panose="020B0604020202020204" pitchFamily="34" charset="0"/>
                <a:cs typeface="Arial" panose="020B0604020202020204" pitchFamily="34" charset="0"/>
              </a:rPr>
              <a:t>PROBLEM SOLVING SKILLS</a:t>
            </a:r>
          </a:p>
        </p:txBody>
      </p:sp>
      <p:graphicFrame>
        <p:nvGraphicFramePr>
          <p:cNvPr id="3" name="Diagram 2">
            <a:extLst>
              <a:ext uri="{FF2B5EF4-FFF2-40B4-BE49-F238E27FC236}">
                <a16:creationId xmlns:a16="http://schemas.microsoft.com/office/drawing/2014/main" id="{9C8E9BE9-C410-91E7-3F7F-6FAE304B8BE1}"/>
              </a:ext>
            </a:extLst>
          </p:cNvPr>
          <p:cNvGraphicFramePr/>
          <p:nvPr>
            <p:extLst>
              <p:ext uri="{D42A27DB-BD31-4B8C-83A1-F6EECF244321}">
                <p14:modId xmlns:p14="http://schemas.microsoft.com/office/powerpoint/2010/main" val="470355719"/>
              </p:ext>
            </p:extLst>
          </p:nvPr>
        </p:nvGraphicFramePr>
        <p:xfrm>
          <a:off x="943439" y="1110089"/>
          <a:ext cx="10040511" cy="5301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632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0297E-E57A-7074-6DCC-5A2819E67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72942C-4069-E0C6-99DF-BFC020B50E1B}"/>
              </a:ext>
            </a:extLst>
          </p:cNvPr>
          <p:cNvSpPr>
            <a:spLocks noGrp="1"/>
          </p:cNvSpPr>
          <p:nvPr>
            <p:ph type="title"/>
          </p:nvPr>
        </p:nvSpPr>
        <p:spPr>
          <a:xfrm>
            <a:off x="838200" y="133815"/>
            <a:ext cx="10515600" cy="761147"/>
          </a:xfrm>
        </p:spPr>
        <p:txBody>
          <a:bodyPr>
            <a:normAutofit/>
          </a:bodyPr>
          <a:lstStyle/>
          <a:p>
            <a:r>
              <a:rPr lang="en-US" sz="3200" b="1" dirty="0">
                <a:latin typeface="Arial" panose="020B0604020202020204" pitchFamily="34" charset="0"/>
                <a:cs typeface="Arial" panose="020B0604020202020204" pitchFamily="34" charset="0"/>
              </a:rPr>
              <a:t>TECHNICAL SKILLS</a:t>
            </a:r>
          </a:p>
        </p:txBody>
      </p:sp>
      <p:pic>
        <p:nvPicPr>
          <p:cNvPr id="5" name="Picture 4">
            <a:extLst>
              <a:ext uri="{FF2B5EF4-FFF2-40B4-BE49-F238E27FC236}">
                <a16:creationId xmlns:a16="http://schemas.microsoft.com/office/drawing/2014/main" id="{2F067D0C-A80C-E7A6-D864-A335ECAE9B4F}"/>
              </a:ext>
            </a:extLst>
          </p:cNvPr>
          <p:cNvPicPr>
            <a:picLocks noChangeAspect="1"/>
          </p:cNvPicPr>
          <p:nvPr/>
        </p:nvPicPr>
        <p:blipFill>
          <a:blip r:embed="rId2"/>
          <a:stretch>
            <a:fillRect/>
          </a:stretch>
        </p:blipFill>
        <p:spPr>
          <a:xfrm>
            <a:off x="960974" y="1303704"/>
            <a:ext cx="10069330" cy="5420481"/>
          </a:xfrm>
          <a:prstGeom prst="rect">
            <a:avLst/>
          </a:prstGeom>
        </p:spPr>
      </p:pic>
      <p:sp>
        <p:nvSpPr>
          <p:cNvPr id="6" name="TextBox 5">
            <a:extLst>
              <a:ext uri="{FF2B5EF4-FFF2-40B4-BE49-F238E27FC236}">
                <a16:creationId xmlns:a16="http://schemas.microsoft.com/office/drawing/2014/main" id="{EA9A2F95-DD2C-0D67-FAAA-A203AA8520C2}"/>
              </a:ext>
            </a:extLst>
          </p:cNvPr>
          <p:cNvSpPr txBox="1"/>
          <p:nvPr/>
        </p:nvSpPr>
        <p:spPr>
          <a:xfrm>
            <a:off x="4192859" y="934372"/>
            <a:ext cx="4226312"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STRUCTURED QUERY LANGUAGE </a:t>
            </a:r>
          </a:p>
        </p:txBody>
      </p:sp>
    </p:spTree>
    <p:extLst>
      <p:ext uri="{BB962C8B-B14F-4D97-AF65-F5344CB8AC3E}">
        <p14:creationId xmlns:p14="http://schemas.microsoft.com/office/powerpoint/2010/main" val="725496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76E0F-5AFA-0147-CD6F-3DFF946444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C68114-23AF-CC92-4C34-806917E79BCE}"/>
              </a:ext>
            </a:extLst>
          </p:cNvPr>
          <p:cNvSpPr>
            <a:spLocks noGrp="1"/>
          </p:cNvSpPr>
          <p:nvPr>
            <p:ph type="title"/>
          </p:nvPr>
        </p:nvSpPr>
        <p:spPr>
          <a:xfrm>
            <a:off x="838200" y="133815"/>
            <a:ext cx="10515600" cy="761147"/>
          </a:xfrm>
        </p:spPr>
        <p:txBody>
          <a:bodyPr>
            <a:normAutofit/>
          </a:bodyPr>
          <a:lstStyle/>
          <a:p>
            <a:r>
              <a:rPr lang="en-US" sz="3200" b="1" dirty="0">
                <a:latin typeface="Arial" panose="020B0604020202020204" pitchFamily="34" charset="0"/>
                <a:cs typeface="Arial" panose="020B0604020202020204" pitchFamily="34" charset="0"/>
              </a:rPr>
              <a:t>TECHNICAL SKILLS</a:t>
            </a:r>
          </a:p>
        </p:txBody>
      </p:sp>
      <p:graphicFrame>
        <p:nvGraphicFramePr>
          <p:cNvPr id="3" name="Chart 2">
            <a:extLst>
              <a:ext uri="{FF2B5EF4-FFF2-40B4-BE49-F238E27FC236}">
                <a16:creationId xmlns:a16="http://schemas.microsoft.com/office/drawing/2014/main" id="{9D0D70B5-BB54-43DF-934F-BD626737B08E}"/>
              </a:ext>
            </a:extLst>
          </p:cNvPr>
          <p:cNvGraphicFramePr/>
          <p:nvPr>
            <p:extLst>
              <p:ext uri="{D42A27DB-BD31-4B8C-83A1-F6EECF244321}">
                <p14:modId xmlns:p14="http://schemas.microsoft.com/office/powerpoint/2010/main" val="2500024358"/>
              </p:ext>
            </p:extLst>
          </p:nvPr>
        </p:nvGraphicFramePr>
        <p:xfrm>
          <a:off x="460919" y="1193181"/>
          <a:ext cx="5728009" cy="4527394"/>
        </p:xfrm>
        <a:graphic>
          <a:graphicData uri="http://schemas.openxmlformats.org/drawingml/2006/chart">
            <c:chart xmlns:c="http://schemas.openxmlformats.org/drawingml/2006/chart" xmlns:r="http://schemas.openxmlformats.org/officeDocument/2006/relationships" r:id="rId2"/>
          </a:graphicData>
        </a:graphic>
      </p:graphicFrame>
      <p:pic>
        <p:nvPicPr>
          <p:cNvPr id="12290" name="Picture 1" descr="A screenshot of a computer screen&#10;&#10;Description automatically generated">
            <a:extLst>
              <a:ext uri="{FF2B5EF4-FFF2-40B4-BE49-F238E27FC236}">
                <a16:creationId xmlns:a16="http://schemas.microsoft.com/office/drawing/2014/main" id="{282CF5A4-CE72-687F-6113-92503034C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683" y="1193181"/>
            <a:ext cx="5430643" cy="4527387"/>
          </a:xfrm>
          <a:prstGeom prst="rect">
            <a:avLst/>
          </a:prstGeom>
          <a:solidFill>
            <a:schemeClr val="accent2"/>
          </a:solidFill>
          <a:ln>
            <a:solidFill>
              <a:schemeClr val="tx1"/>
            </a:solidFill>
          </a:ln>
        </p:spPr>
      </p:pic>
      <p:sp>
        <p:nvSpPr>
          <p:cNvPr id="7" name="Rectangle 4">
            <a:extLst>
              <a:ext uri="{FF2B5EF4-FFF2-40B4-BE49-F238E27FC236}">
                <a16:creationId xmlns:a16="http://schemas.microsoft.com/office/drawing/2014/main" id="{EDE4DB9E-5199-0523-AB77-2F6BE06CF4BA}"/>
              </a:ext>
            </a:extLst>
          </p:cNvPr>
          <p:cNvSpPr>
            <a:spLocks noChangeArrowheads="1"/>
          </p:cNvSpPr>
          <p:nvPr/>
        </p:nvSpPr>
        <p:spPr bwMode="auto">
          <a:xfrm>
            <a:off x="2241395" y="24421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Text Box 42">
            <a:extLst>
              <a:ext uri="{FF2B5EF4-FFF2-40B4-BE49-F238E27FC236}">
                <a16:creationId xmlns:a16="http://schemas.microsoft.com/office/drawing/2014/main" id="{780C9982-6CED-DF6B-14C8-2176CD7918F6}"/>
              </a:ext>
            </a:extLst>
          </p:cNvPr>
          <p:cNvSpPr txBox="1"/>
          <p:nvPr/>
        </p:nvSpPr>
        <p:spPr>
          <a:xfrm>
            <a:off x="2241395" y="6039539"/>
            <a:ext cx="1538868" cy="40586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r>
              <a:rPr lang="en-US">
                <a:effectLst/>
                <a:latin typeface="Calibri" panose="020F0502020204030204" pitchFamily="34" charset="0"/>
                <a:ea typeface="Calibri" panose="020F0502020204030204" pitchFamily="34" charset="0"/>
                <a:cs typeface="Times New Roman" panose="02020603050405020304" pitchFamily="18" charset="0"/>
              </a:rPr>
              <a:t>Excel Charts</a:t>
            </a:r>
          </a:p>
        </p:txBody>
      </p:sp>
      <p:sp>
        <p:nvSpPr>
          <p:cNvPr id="10" name="Text Box 42">
            <a:extLst>
              <a:ext uri="{FF2B5EF4-FFF2-40B4-BE49-F238E27FC236}">
                <a16:creationId xmlns:a16="http://schemas.microsoft.com/office/drawing/2014/main" id="{B7E1C00F-36C1-E878-D038-9DFF9AE2F1C5}"/>
              </a:ext>
            </a:extLst>
          </p:cNvPr>
          <p:cNvSpPr txBox="1"/>
          <p:nvPr/>
        </p:nvSpPr>
        <p:spPr>
          <a:xfrm>
            <a:off x="8452006" y="6018786"/>
            <a:ext cx="2185639" cy="40586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r>
              <a:rPr lang="en-US">
                <a:effectLst/>
                <a:latin typeface="Calibri" panose="020F0502020204030204" pitchFamily="34" charset="0"/>
                <a:ea typeface="Calibri" panose="020F0502020204030204" pitchFamily="34" charset="0"/>
                <a:cs typeface="Times New Roman" panose="02020603050405020304" pitchFamily="18" charset="0"/>
              </a:rPr>
              <a:t>Excel Pivot Tables</a:t>
            </a:r>
          </a:p>
        </p:txBody>
      </p:sp>
    </p:spTree>
    <p:extLst>
      <p:ext uri="{BB962C8B-B14F-4D97-AF65-F5344CB8AC3E}">
        <p14:creationId xmlns:p14="http://schemas.microsoft.com/office/powerpoint/2010/main" val="4022618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D87A5-C4B8-5535-C74F-C45DC4051D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F116E3-83C9-546B-AE7C-042088B1BFD1}"/>
              </a:ext>
            </a:extLst>
          </p:cNvPr>
          <p:cNvSpPr>
            <a:spLocks noGrp="1"/>
          </p:cNvSpPr>
          <p:nvPr>
            <p:ph type="title"/>
          </p:nvPr>
        </p:nvSpPr>
        <p:spPr>
          <a:xfrm>
            <a:off x="838200" y="133815"/>
            <a:ext cx="10515600" cy="761147"/>
          </a:xfrm>
        </p:spPr>
        <p:txBody>
          <a:bodyPr>
            <a:normAutofit/>
          </a:bodyPr>
          <a:lstStyle/>
          <a:p>
            <a:r>
              <a:rPr lang="en-US" sz="3200" b="1" dirty="0">
                <a:latin typeface="Arial" panose="020B0604020202020204" pitchFamily="34" charset="0"/>
                <a:cs typeface="Arial" panose="020B0604020202020204" pitchFamily="34" charset="0"/>
              </a:rPr>
              <a:t>TECHNICAL SKILLS</a:t>
            </a:r>
          </a:p>
        </p:txBody>
      </p:sp>
      <p:sp>
        <p:nvSpPr>
          <p:cNvPr id="7" name="Rectangle 4">
            <a:extLst>
              <a:ext uri="{FF2B5EF4-FFF2-40B4-BE49-F238E27FC236}">
                <a16:creationId xmlns:a16="http://schemas.microsoft.com/office/drawing/2014/main" id="{AFFB47CD-E7CE-17E6-6186-637053843EED}"/>
              </a:ext>
            </a:extLst>
          </p:cNvPr>
          <p:cNvSpPr>
            <a:spLocks noChangeArrowheads="1"/>
          </p:cNvSpPr>
          <p:nvPr/>
        </p:nvSpPr>
        <p:spPr bwMode="auto">
          <a:xfrm>
            <a:off x="2241395" y="24421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descr="A screenshot of a report&#10;&#10;Description automatically generated">
            <a:extLst>
              <a:ext uri="{FF2B5EF4-FFF2-40B4-BE49-F238E27FC236}">
                <a16:creationId xmlns:a16="http://schemas.microsoft.com/office/drawing/2014/main" id="{D9DB96C1-30F8-ADA4-FE66-70BA09D970D8}"/>
              </a:ext>
            </a:extLst>
          </p:cNvPr>
          <p:cNvPicPr>
            <a:picLocks noChangeAspect="1"/>
          </p:cNvPicPr>
          <p:nvPr/>
        </p:nvPicPr>
        <p:blipFill>
          <a:blip r:embed="rId2"/>
          <a:stretch>
            <a:fillRect/>
          </a:stretch>
        </p:blipFill>
        <p:spPr>
          <a:xfrm>
            <a:off x="432668" y="1014761"/>
            <a:ext cx="5425494" cy="4839625"/>
          </a:xfrm>
          <a:prstGeom prst="rect">
            <a:avLst/>
          </a:prstGeom>
          <a:ln>
            <a:solidFill>
              <a:schemeClr val="tx1"/>
            </a:solidFill>
          </a:ln>
        </p:spPr>
      </p:pic>
      <p:pic>
        <p:nvPicPr>
          <p:cNvPr id="5" name="Picture 4" descr="A close-up of a data warehouse structure&#10;&#10;Description automatically generated">
            <a:extLst>
              <a:ext uri="{FF2B5EF4-FFF2-40B4-BE49-F238E27FC236}">
                <a16:creationId xmlns:a16="http://schemas.microsoft.com/office/drawing/2014/main" id="{36F2BE53-6CEA-1C79-0F71-8926AE72F237}"/>
              </a:ext>
            </a:extLst>
          </p:cNvPr>
          <p:cNvPicPr>
            <a:picLocks noChangeAspect="1"/>
          </p:cNvPicPr>
          <p:nvPr/>
        </p:nvPicPr>
        <p:blipFill>
          <a:blip r:embed="rId3"/>
          <a:stretch>
            <a:fillRect/>
          </a:stretch>
        </p:blipFill>
        <p:spPr>
          <a:xfrm>
            <a:off x="5913917" y="1014761"/>
            <a:ext cx="5789660" cy="4828477"/>
          </a:xfrm>
          <a:prstGeom prst="rect">
            <a:avLst/>
          </a:prstGeom>
          <a:ln>
            <a:solidFill>
              <a:schemeClr val="tx1"/>
            </a:solidFill>
          </a:ln>
        </p:spPr>
      </p:pic>
      <p:sp>
        <p:nvSpPr>
          <p:cNvPr id="6" name="Text Box 42">
            <a:extLst>
              <a:ext uri="{FF2B5EF4-FFF2-40B4-BE49-F238E27FC236}">
                <a16:creationId xmlns:a16="http://schemas.microsoft.com/office/drawing/2014/main" id="{4F45A5AF-E2B5-0C61-E296-CB5EFC3485DA}"/>
              </a:ext>
            </a:extLst>
          </p:cNvPr>
          <p:cNvSpPr txBox="1"/>
          <p:nvPr/>
        </p:nvSpPr>
        <p:spPr>
          <a:xfrm>
            <a:off x="8039564" y="5918433"/>
            <a:ext cx="2643304" cy="657926"/>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gn="ctr"/>
            <a:r>
              <a:rPr lang="en-US" sz="1400" dirty="0">
                <a:effectLst/>
                <a:latin typeface="Arial" panose="020B0604020202020204" pitchFamily="34" charset="0"/>
                <a:ea typeface="Calibri" panose="020F0502020204030204" pitchFamily="34" charset="0"/>
                <a:cs typeface="Arial" panose="020B0604020202020204" pitchFamily="34" charset="0"/>
              </a:rPr>
              <a:t>PowerPoint Presentations</a:t>
            </a:r>
          </a:p>
        </p:txBody>
      </p:sp>
      <p:sp>
        <p:nvSpPr>
          <p:cNvPr id="11" name="Text Box 42">
            <a:extLst>
              <a:ext uri="{FF2B5EF4-FFF2-40B4-BE49-F238E27FC236}">
                <a16:creationId xmlns:a16="http://schemas.microsoft.com/office/drawing/2014/main" id="{C319C03E-E42E-92F1-E95A-8A2DFB293F51}"/>
              </a:ext>
            </a:extLst>
          </p:cNvPr>
          <p:cNvSpPr txBox="1"/>
          <p:nvPr/>
        </p:nvSpPr>
        <p:spPr>
          <a:xfrm>
            <a:off x="1773045" y="5948620"/>
            <a:ext cx="3479179" cy="745501"/>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gn="ctr"/>
            <a:r>
              <a:rPr lang="en-US" sz="1400" dirty="0">
                <a:effectLst/>
                <a:latin typeface="Arial" panose="020B0604020202020204" pitchFamily="34" charset="0"/>
                <a:ea typeface="Calibri" panose="020F0502020204030204" pitchFamily="34" charset="0"/>
                <a:cs typeface="Arial" panose="020B0604020202020204" pitchFamily="34" charset="0"/>
              </a:rPr>
              <a:t>SQL Servers Reporting Services reports</a:t>
            </a:r>
          </a:p>
        </p:txBody>
      </p:sp>
    </p:spTree>
    <p:extLst>
      <p:ext uri="{BB962C8B-B14F-4D97-AF65-F5344CB8AC3E}">
        <p14:creationId xmlns:p14="http://schemas.microsoft.com/office/powerpoint/2010/main" val="375207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51440E-EBA5-25F2-A18B-168BE759A274}"/>
              </a:ext>
            </a:extLst>
          </p:cNvPr>
          <p:cNvSpPr>
            <a:spLocks noGrp="1"/>
          </p:cNvSpPr>
          <p:nvPr>
            <p:ph type="title"/>
          </p:nvPr>
        </p:nvSpPr>
        <p:spPr>
          <a:xfrm>
            <a:off x="572493" y="404565"/>
            <a:ext cx="11018520" cy="1048861"/>
          </a:xfrm>
        </p:spPr>
        <p:txBody>
          <a:bodyPr anchor="b">
            <a:normAutofit/>
          </a:bodyPr>
          <a:lstStyle/>
          <a:p>
            <a:r>
              <a:rPr lang="en-US" sz="3200" b="1" dirty="0">
                <a:latin typeface="Arial" panose="020B0604020202020204" pitchFamily="34" charset="0"/>
                <a:ea typeface="Calibri" panose="020F0502020204030204" pitchFamily="34" charset="0"/>
                <a:cs typeface="Arial" panose="020B0604020202020204" pitchFamily="34" charset="0"/>
              </a:rPr>
              <a:t>Executive Summary</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AE339971-7C2D-0EAC-C6CD-9F762BB3E087}"/>
              </a:ext>
            </a:extLst>
          </p:cNvPr>
          <p:cNvSpPr>
            <a:spLocks noGrp="1" noChangeArrowheads="1"/>
          </p:cNvSpPr>
          <p:nvPr>
            <p:ph idx="1"/>
          </p:nvPr>
        </p:nvSpPr>
        <p:spPr bwMode="auto">
          <a:xfrm>
            <a:off x="226804" y="1757906"/>
            <a:ext cx="9720084" cy="469552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Company Challenges:</a:t>
            </a:r>
          </a:p>
          <a:p>
            <a:pPr marL="0" marR="0" lvl="0" indent="0" defTabSz="914400" rtl="0" eaLnBrk="0" fontAlgn="base" latinLnBrk="0" hangingPunct="0">
              <a:spcBef>
                <a:spcPct val="0"/>
              </a:spcBef>
              <a:spcAft>
                <a:spcPts val="600"/>
              </a:spcAft>
              <a:buClrTx/>
              <a:buSzTx/>
              <a:buNone/>
              <a:tabLst/>
            </a:pPr>
            <a:br>
              <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br>
            <a:r>
              <a:rPr kumimoji="0" lang="en-US" altLang="en-US" sz="16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Adventure Works, a leading bicycle manufacturer, is facing profitability issues despite its strong market presence. High production volumes are not translating into sustainable margins.</a:t>
            </a:r>
          </a:p>
          <a:p>
            <a:pPr marL="0" marR="0" lvl="0" indent="0" defTabSz="914400" rtl="0" eaLnBrk="0" fontAlgn="base" latinLnBrk="0" hangingPunct="0">
              <a:spcBef>
                <a:spcPct val="0"/>
              </a:spcBef>
              <a:spcAft>
                <a:spcPts val="600"/>
              </a:spcAft>
              <a:buClrTx/>
              <a:buSzTx/>
              <a:buNone/>
              <a:tabLst/>
            </a:pPr>
            <a:endPar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Key Findings:</a:t>
            </a:r>
            <a:endPar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R="0" lvl="0" defTabSz="914400" rtl="0" eaLnBrk="0" fontAlgn="base" latinLnBrk="0" hangingPunct="0">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Retail sales are more profitable than wholesale, but certain high-volume products underperformed due     to excessive discounts and low demand.</a:t>
            </a:r>
          </a:p>
          <a:p>
            <a:pPr marR="0" lvl="0" defTabSz="914400" rtl="0" eaLnBrk="0" fontAlgn="base" latinLnBrk="0" hangingPunct="0">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High-cost components and low-volume products significantly impacted margins.</a:t>
            </a:r>
          </a:p>
          <a:p>
            <a:pPr marR="0" lvl="0" defTabSz="914400" rtl="0" eaLnBrk="0" fontAlgn="base" latinLnBrk="0" hangingPunct="0">
              <a:spcBef>
                <a:spcPct val="0"/>
              </a:spcBef>
              <a:spcAft>
                <a:spcPts val="600"/>
              </a:spcAft>
              <a:buClrTx/>
              <a:buSzTx/>
              <a:tabLst/>
            </a:pPr>
            <a:r>
              <a:rPr kumimoji="0" lang="en-US" altLang="en-US" sz="16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Operational inefficiencies in production and supply chain management further contributed to the profitability decline.</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Strategic Recommendations:</a:t>
            </a:r>
            <a:endParaRPr kumimoji="0" lang="en-US" altLang="en-US" sz="14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R="0" lvl="0" defTabSz="914400" rtl="0" eaLnBrk="0" fontAlgn="base" latinLnBrk="0" hangingPunct="0">
              <a:spcBef>
                <a:spcPct val="0"/>
              </a:spcBef>
              <a:spcAft>
                <a:spcPts val="600"/>
              </a:spcAft>
              <a:buClrTx/>
              <a:buSzTx/>
              <a:tabLst/>
            </a:pPr>
            <a:r>
              <a:rPr lang="en-US" altLang="en-US" sz="1600" dirty="0">
                <a:latin typeface="Arial" panose="020B0604020202020204" pitchFamily="34" charset="0"/>
                <a:ea typeface="Calibri" panose="020F0502020204030204" pitchFamily="34" charset="0"/>
                <a:cs typeface="Arial" panose="020B0604020202020204" pitchFamily="34" charset="0"/>
              </a:rPr>
              <a:t>Prioritize high-margin, high-demand products while minimizing discounts on low-performing lines. </a:t>
            </a:r>
          </a:p>
          <a:p>
            <a:pPr marR="0" lvl="0" defTabSz="914400" rtl="0" eaLnBrk="0" fontAlgn="base" latinLnBrk="0" hangingPunct="0">
              <a:spcBef>
                <a:spcPct val="0"/>
              </a:spcBef>
              <a:spcAft>
                <a:spcPts val="600"/>
              </a:spcAft>
              <a:buClrTx/>
              <a:buSzTx/>
              <a:tabLst/>
            </a:pPr>
            <a:r>
              <a:rPr lang="en-US" altLang="en-US" sz="1600" dirty="0">
                <a:latin typeface="Arial" panose="020B0604020202020204" pitchFamily="34" charset="0"/>
                <a:ea typeface="Calibri" panose="020F0502020204030204" pitchFamily="34" charset="0"/>
                <a:cs typeface="Arial" panose="020B0604020202020204" pitchFamily="34" charset="0"/>
              </a:rPr>
              <a:t>Optimize production and supply chain processes to improve efficiency and reduce operational costs.</a:t>
            </a:r>
          </a:p>
          <a:p>
            <a:pPr marR="0" lvl="0" defTabSz="914400" rtl="0" eaLnBrk="0" fontAlgn="base" latinLnBrk="0" hangingPunct="0">
              <a:spcBef>
                <a:spcPct val="0"/>
              </a:spcBef>
              <a:spcAft>
                <a:spcPts val="600"/>
              </a:spcAft>
              <a:buClrTx/>
              <a:buSzTx/>
              <a:tabLst/>
            </a:pPr>
            <a:r>
              <a:rPr lang="en-US" altLang="en-US" sz="1600" dirty="0">
                <a:latin typeface="Arial" panose="020B0604020202020204" pitchFamily="34" charset="0"/>
                <a:ea typeface="Calibri" panose="020F0502020204030204" pitchFamily="34" charset="0"/>
                <a:cs typeface="Arial" panose="020B0604020202020204" pitchFamily="34" charset="0"/>
              </a:rPr>
              <a:t>Phase out unprofitable product lines and shift resources toward innovation and top-performing models.</a:t>
            </a:r>
          </a:p>
          <a:p>
            <a:pPr marR="0" lvl="0" defTabSz="914400" rtl="0" eaLnBrk="0" fontAlgn="base" latinLnBrk="0" hangingPunct="0">
              <a:spcBef>
                <a:spcPct val="0"/>
              </a:spcBef>
              <a:spcAft>
                <a:spcPts val="600"/>
              </a:spcAft>
              <a:buClrTx/>
              <a:buSzTx/>
              <a:tabLst/>
            </a:pPr>
            <a:r>
              <a:rPr lang="en-US" altLang="en-US" sz="1600" dirty="0">
                <a:latin typeface="Arial" panose="020B0604020202020204" pitchFamily="34" charset="0"/>
                <a:ea typeface="Calibri" panose="020F0502020204030204" pitchFamily="34" charset="0"/>
                <a:cs typeface="Arial" panose="020B0604020202020204" pitchFamily="34" charset="0"/>
              </a:rPr>
              <a:t>Leverage advanced analytics and data visualization tools to track profitability trends and assess operational effectiveness.</a:t>
            </a:r>
          </a:p>
        </p:txBody>
      </p:sp>
      <p:pic>
        <p:nvPicPr>
          <p:cNvPr id="6" name="Picture 5" descr="Vintage bike parked on country road at sunset">
            <a:extLst>
              <a:ext uri="{FF2B5EF4-FFF2-40B4-BE49-F238E27FC236}">
                <a16:creationId xmlns:a16="http://schemas.microsoft.com/office/drawing/2014/main" id="{D1D9AB99-DAD7-DC3E-F22F-48D5F368A266}"/>
              </a:ext>
            </a:extLst>
          </p:cNvPr>
          <p:cNvPicPr>
            <a:picLocks noChangeAspect="1"/>
          </p:cNvPicPr>
          <p:nvPr/>
        </p:nvPicPr>
        <p:blipFill>
          <a:blip r:embed="rId2"/>
          <a:srcRect l="33107" r="2677" b="2"/>
          <a:stretch/>
        </p:blipFill>
        <p:spPr>
          <a:xfrm>
            <a:off x="9746166" y="1718120"/>
            <a:ext cx="2445834" cy="5139880"/>
          </a:xfrm>
          <a:prstGeom prst="rect">
            <a:avLst/>
          </a:prstGeom>
        </p:spPr>
      </p:pic>
    </p:spTree>
    <p:extLst>
      <p:ext uri="{BB962C8B-B14F-4D97-AF65-F5344CB8AC3E}">
        <p14:creationId xmlns:p14="http://schemas.microsoft.com/office/powerpoint/2010/main" val="3918939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98D52-6096-A973-E231-5AE3955D6F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14252C-9BB9-C1CE-D405-B23178C7BAA3}"/>
              </a:ext>
            </a:extLst>
          </p:cNvPr>
          <p:cNvSpPr>
            <a:spLocks noGrp="1"/>
          </p:cNvSpPr>
          <p:nvPr>
            <p:ph type="title"/>
          </p:nvPr>
        </p:nvSpPr>
        <p:spPr>
          <a:xfrm>
            <a:off x="838200" y="133815"/>
            <a:ext cx="10515600" cy="761147"/>
          </a:xfrm>
        </p:spPr>
        <p:txBody>
          <a:bodyPr>
            <a:normAutofit/>
          </a:bodyPr>
          <a:lstStyle/>
          <a:p>
            <a:r>
              <a:rPr lang="en-US" sz="3200" b="1" dirty="0">
                <a:latin typeface="Arial" panose="020B0604020202020204" pitchFamily="34" charset="0"/>
                <a:cs typeface="Arial" panose="020B0604020202020204" pitchFamily="34" charset="0"/>
              </a:rPr>
              <a:t>TECHNICAL SKILLS</a:t>
            </a:r>
          </a:p>
        </p:txBody>
      </p:sp>
      <p:sp>
        <p:nvSpPr>
          <p:cNvPr id="7" name="Rectangle 4">
            <a:extLst>
              <a:ext uri="{FF2B5EF4-FFF2-40B4-BE49-F238E27FC236}">
                <a16:creationId xmlns:a16="http://schemas.microsoft.com/office/drawing/2014/main" id="{751E4406-4E5A-0CE6-4DAD-2FDF8B0BC463}"/>
              </a:ext>
            </a:extLst>
          </p:cNvPr>
          <p:cNvSpPr>
            <a:spLocks noChangeArrowheads="1"/>
          </p:cNvSpPr>
          <p:nvPr/>
        </p:nvSpPr>
        <p:spPr bwMode="auto">
          <a:xfrm>
            <a:off x="2241395" y="24421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descr="A graph with blue squares&#10;&#10;Description automatically generated">
            <a:extLst>
              <a:ext uri="{FF2B5EF4-FFF2-40B4-BE49-F238E27FC236}">
                <a16:creationId xmlns:a16="http://schemas.microsoft.com/office/drawing/2014/main" id="{061F41A8-8D3C-25DE-1177-82BCD108B6CD}"/>
              </a:ext>
            </a:extLst>
          </p:cNvPr>
          <p:cNvPicPr>
            <a:picLocks noChangeAspect="1"/>
          </p:cNvPicPr>
          <p:nvPr/>
        </p:nvPicPr>
        <p:blipFill>
          <a:blip r:embed="rId2"/>
          <a:stretch>
            <a:fillRect/>
          </a:stretch>
        </p:blipFill>
        <p:spPr>
          <a:xfrm>
            <a:off x="838200" y="1533618"/>
            <a:ext cx="5105400" cy="4287317"/>
          </a:xfrm>
          <a:prstGeom prst="rect">
            <a:avLst/>
          </a:prstGeom>
          <a:ln>
            <a:solidFill>
              <a:schemeClr val="tx1"/>
            </a:solidFill>
          </a:ln>
        </p:spPr>
      </p:pic>
      <p:pic>
        <p:nvPicPr>
          <p:cNvPr id="8" name="Picture 7" descr="A graph of different colored bars&#10;&#10;Description automatically generated">
            <a:extLst>
              <a:ext uri="{FF2B5EF4-FFF2-40B4-BE49-F238E27FC236}">
                <a16:creationId xmlns:a16="http://schemas.microsoft.com/office/drawing/2014/main" id="{D90B45D7-0474-52DF-1BF3-D07CCE8009B3}"/>
              </a:ext>
            </a:extLst>
          </p:cNvPr>
          <p:cNvPicPr>
            <a:picLocks noChangeAspect="1"/>
          </p:cNvPicPr>
          <p:nvPr/>
        </p:nvPicPr>
        <p:blipFill>
          <a:blip r:embed="rId3"/>
          <a:stretch>
            <a:fillRect/>
          </a:stretch>
        </p:blipFill>
        <p:spPr>
          <a:xfrm>
            <a:off x="6096000" y="1533618"/>
            <a:ext cx="5611913" cy="4287317"/>
          </a:xfrm>
          <a:prstGeom prst="rect">
            <a:avLst/>
          </a:prstGeom>
          <a:ln>
            <a:solidFill>
              <a:schemeClr val="tx1"/>
            </a:solidFill>
          </a:ln>
        </p:spPr>
      </p:pic>
      <p:sp>
        <p:nvSpPr>
          <p:cNvPr id="9" name="Text Box 42">
            <a:extLst>
              <a:ext uri="{FF2B5EF4-FFF2-40B4-BE49-F238E27FC236}">
                <a16:creationId xmlns:a16="http://schemas.microsoft.com/office/drawing/2014/main" id="{051A14D7-6A34-B835-093C-27AC809E36F0}"/>
              </a:ext>
            </a:extLst>
          </p:cNvPr>
          <p:cNvSpPr txBox="1"/>
          <p:nvPr/>
        </p:nvSpPr>
        <p:spPr>
          <a:xfrm>
            <a:off x="2485286" y="5890878"/>
            <a:ext cx="2253981" cy="579864"/>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gn="ctr"/>
            <a:r>
              <a:rPr lang="en-US" sz="1400" dirty="0">
                <a:effectLst/>
                <a:latin typeface="Arial" panose="020B0604020202020204" pitchFamily="34" charset="0"/>
                <a:ea typeface="Calibri" panose="020F0502020204030204" pitchFamily="34" charset="0"/>
                <a:cs typeface="Arial" panose="020B0604020202020204" pitchFamily="34" charset="0"/>
              </a:rPr>
              <a:t>Power BI Dashboard</a:t>
            </a:r>
          </a:p>
        </p:txBody>
      </p:sp>
      <p:sp>
        <p:nvSpPr>
          <p:cNvPr id="10" name="Text Box 42">
            <a:extLst>
              <a:ext uri="{FF2B5EF4-FFF2-40B4-BE49-F238E27FC236}">
                <a16:creationId xmlns:a16="http://schemas.microsoft.com/office/drawing/2014/main" id="{8D494A25-6CF6-F59A-B137-E26F9732A963}"/>
              </a:ext>
            </a:extLst>
          </p:cNvPr>
          <p:cNvSpPr txBox="1"/>
          <p:nvPr/>
        </p:nvSpPr>
        <p:spPr>
          <a:xfrm>
            <a:off x="8073988" y="5897678"/>
            <a:ext cx="2095923" cy="648088"/>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algn="ctr"/>
            <a:r>
              <a:rPr lang="en-US" sz="1400" dirty="0">
                <a:latin typeface="Arial" panose="020B0604020202020204" pitchFamily="34" charset="0"/>
                <a:ea typeface="Calibri" panose="020F0502020204030204" pitchFamily="34" charset="0"/>
                <a:cs typeface="Arial" panose="020B0604020202020204" pitchFamily="34" charset="0"/>
              </a:rPr>
              <a:t>T</a:t>
            </a:r>
            <a:r>
              <a:rPr lang="en-US" sz="1400" dirty="0">
                <a:effectLst/>
                <a:latin typeface="Arial" panose="020B0604020202020204" pitchFamily="34" charset="0"/>
                <a:ea typeface="Calibri" panose="020F0502020204030204" pitchFamily="34" charset="0"/>
                <a:cs typeface="Arial" panose="020B0604020202020204" pitchFamily="34" charset="0"/>
              </a:rPr>
              <a:t>ableau Dashboard</a:t>
            </a:r>
          </a:p>
        </p:txBody>
      </p:sp>
    </p:spTree>
    <p:extLst>
      <p:ext uri="{BB962C8B-B14F-4D97-AF65-F5344CB8AC3E}">
        <p14:creationId xmlns:p14="http://schemas.microsoft.com/office/powerpoint/2010/main" val="2150441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21C66-561C-1D2C-AF19-E01DB8F9B31D}"/>
            </a:ext>
          </a:extLst>
        </p:cNvPr>
        <p:cNvGrpSpPr/>
        <p:nvPr/>
      </p:nvGrpSpPr>
      <p:grpSpPr>
        <a:xfrm>
          <a:off x="0" y="0"/>
          <a:ext cx="0" cy="0"/>
          <a:chOff x="0" y="0"/>
          <a:chExt cx="0" cy="0"/>
        </a:xfrm>
      </p:grpSpPr>
      <p:sp>
        <p:nvSpPr>
          <p:cNvPr id="7" name="Rectangle 4">
            <a:extLst>
              <a:ext uri="{FF2B5EF4-FFF2-40B4-BE49-F238E27FC236}">
                <a16:creationId xmlns:a16="http://schemas.microsoft.com/office/drawing/2014/main" id="{FBCD3E51-E87E-A1AF-4B66-978FE0FDA2A3}"/>
              </a:ext>
            </a:extLst>
          </p:cNvPr>
          <p:cNvSpPr>
            <a:spLocks noChangeArrowheads="1"/>
          </p:cNvSpPr>
          <p:nvPr/>
        </p:nvSpPr>
        <p:spPr bwMode="auto">
          <a:xfrm>
            <a:off x="2241395" y="24421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3320" name="Picture 8" descr="Premium PSD | Psd Thank you banner">
            <a:extLst>
              <a:ext uri="{FF2B5EF4-FFF2-40B4-BE49-F238E27FC236}">
                <a16:creationId xmlns:a16="http://schemas.microsoft.com/office/drawing/2014/main" id="{B0BB4DB1-130B-69C3-5A5F-0AD00395E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29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85097918-707B-3986-E2CD-6E0E837F7218}"/>
              </a:ext>
            </a:extLst>
          </p:cNvPr>
          <p:cNvSpPr>
            <a:spLocks noGrp="1"/>
          </p:cNvSpPr>
          <p:nvPr>
            <p:ph type="title"/>
          </p:nvPr>
        </p:nvSpPr>
        <p:spPr>
          <a:xfrm>
            <a:off x="613318" y="643467"/>
            <a:ext cx="3176088" cy="5571066"/>
          </a:xfrm>
        </p:spPr>
        <p:txBody>
          <a:bodyPr>
            <a:normAutofit/>
          </a:bodyPr>
          <a:lstStyle/>
          <a:p>
            <a:r>
              <a:rPr lang="en-US" dirty="0">
                <a:solidFill>
                  <a:srgbClr val="FFFFFF"/>
                </a:solidFill>
                <a:latin typeface="Arial" panose="020B0604020202020204" pitchFamily="34" charset="0"/>
                <a:ea typeface="Calibri" panose="020F0502020204030204" pitchFamily="34" charset="0"/>
                <a:cs typeface="Arial" panose="020B0604020202020204" pitchFamily="34" charset="0"/>
              </a:rPr>
              <a:t>BUSINESS ANALYSIS</a:t>
            </a:r>
          </a:p>
        </p:txBody>
      </p:sp>
      <p:graphicFrame>
        <p:nvGraphicFramePr>
          <p:cNvPr id="7" name="Content Placeholder 2">
            <a:extLst>
              <a:ext uri="{FF2B5EF4-FFF2-40B4-BE49-F238E27FC236}">
                <a16:creationId xmlns:a16="http://schemas.microsoft.com/office/drawing/2014/main" id="{8BB1C7C1-C74F-BD63-CCA2-805C52BA3E7F}"/>
              </a:ext>
            </a:extLst>
          </p:cNvPr>
          <p:cNvGraphicFramePr>
            <a:graphicFrameLocks noGrp="1"/>
          </p:cNvGraphicFramePr>
          <p:nvPr>
            <p:ph idx="1"/>
            <p:extLst>
              <p:ext uri="{D42A27DB-BD31-4B8C-83A1-F6EECF244321}">
                <p14:modId xmlns:p14="http://schemas.microsoft.com/office/powerpoint/2010/main" val="4278169783"/>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302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7C00A-ED6B-9220-F0EE-827DD6CF60A2}"/>
              </a:ext>
            </a:extLst>
          </p:cNvPr>
          <p:cNvSpPr>
            <a:spLocks noGrp="1"/>
          </p:cNvSpPr>
          <p:nvPr>
            <p:ph type="title"/>
          </p:nvPr>
        </p:nvSpPr>
        <p:spPr>
          <a:xfrm>
            <a:off x="838200" y="142102"/>
            <a:ext cx="10515600" cy="794602"/>
          </a:xfrm>
        </p:spPr>
        <p:txBody>
          <a:bodyPr>
            <a:normAutofit/>
          </a:bodyPr>
          <a:lstStyle/>
          <a:p>
            <a:r>
              <a:rPr lang="en-US" sz="3200" b="1" dirty="0">
                <a:latin typeface="Arial" panose="020B0604020202020204" pitchFamily="34" charset="0"/>
                <a:ea typeface="Calibri" panose="020F0502020204030204" pitchFamily="34" charset="0"/>
                <a:cs typeface="Arial" panose="020B0604020202020204" pitchFamily="34" charset="0"/>
              </a:rPr>
              <a:t>Data Structure Overview</a:t>
            </a:r>
          </a:p>
        </p:txBody>
      </p:sp>
      <p:graphicFrame>
        <p:nvGraphicFramePr>
          <p:cNvPr id="9" name="Content Placeholder 2">
            <a:extLst>
              <a:ext uri="{FF2B5EF4-FFF2-40B4-BE49-F238E27FC236}">
                <a16:creationId xmlns:a16="http://schemas.microsoft.com/office/drawing/2014/main" id="{EB6D90E6-E794-5C31-F7C8-E5F06B64BFBF}"/>
              </a:ext>
            </a:extLst>
          </p:cNvPr>
          <p:cNvGraphicFramePr>
            <a:graphicFrameLocks noGrp="1"/>
          </p:cNvGraphicFramePr>
          <p:nvPr>
            <p:ph idx="1"/>
            <p:extLst>
              <p:ext uri="{D42A27DB-BD31-4B8C-83A1-F6EECF244321}">
                <p14:modId xmlns:p14="http://schemas.microsoft.com/office/powerpoint/2010/main" val="2886633435"/>
              </p:ext>
            </p:extLst>
          </p:nvPr>
        </p:nvGraphicFramePr>
        <p:xfrm>
          <a:off x="838200" y="1193182"/>
          <a:ext cx="10515600" cy="5240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4">
            <a:extLst>
              <a:ext uri="{FF2B5EF4-FFF2-40B4-BE49-F238E27FC236}">
                <a16:creationId xmlns:a16="http://schemas.microsoft.com/office/drawing/2014/main" id="{B8A20F02-8B56-2698-2A6F-CDF3B781B37B}"/>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4138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CC6E-12F1-7A4D-E401-55928B57948C}"/>
              </a:ext>
            </a:extLst>
          </p:cNvPr>
          <p:cNvSpPr>
            <a:spLocks noGrp="1"/>
          </p:cNvSpPr>
          <p:nvPr>
            <p:ph type="title"/>
          </p:nvPr>
        </p:nvSpPr>
        <p:spPr>
          <a:xfrm>
            <a:off x="838200" y="365125"/>
            <a:ext cx="10515600" cy="805753"/>
          </a:xfrm>
        </p:spPr>
        <p:txBody>
          <a:bodyPr>
            <a:normAutofit/>
          </a:bodyPr>
          <a:lstStyle/>
          <a:p>
            <a:r>
              <a:rPr lang="en-US" sz="3200" b="1" dirty="0">
                <a:latin typeface="Arial" panose="020B0604020202020204" pitchFamily="34" charset="0"/>
                <a:cs typeface="Arial" panose="020B0604020202020204" pitchFamily="34" charset="0"/>
              </a:rPr>
              <a:t>ERD and NEXT STEPS</a:t>
            </a:r>
          </a:p>
        </p:txBody>
      </p:sp>
      <p:pic>
        <p:nvPicPr>
          <p:cNvPr id="4" name="Content Placeholder 3">
            <a:extLst>
              <a:ext uri="{FF2B5EF4-FFF2-40B4-BE49-F238E27FC236}">
                <a16:creationId xmlns:a16="http://schemas.microsoft.com/office/drawing/2014/main" id="{8FEF6058-7E87-74F0-5BA9-252614FBE35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1362" y="1513391"/>
            <a:ext cx="5150004" cy="4753594"/>
          </a:xfrm>
          <a:prstGeom prst="rect">
            <a:avLst/>
          </a:prstGeom>
          <a:solidFill>
            <a:schemeClr val="accent2"/>
          </a:solidFill>
          <a:ln>
            <a:solidFill>
              <a:schemeClr val="tx1"/>
            </a:solidFill>
          </a:ln>
        </p:spPr>
      </p:pic>
      <p:graphicFrame>
        <p:nvGraphicFramePr>
          <p:cNvPr id="5" name="Diagram 4">
            <a:extLst>
              <a:ext uri="{FF2B5EF4-FFF2-40B4-BE49-F238E27FC236}">
                <a16:creationId xmlns:a16="http://schemas.microsoft.com/office/drawing/2014/main" id="{E83F4D44-6677-9B2C-4E13-4C65A9492766}"/>
              </a:ext>
            </a:extLst>
          </p:cNvPr>
          <p:cNvGraphicFramePr/>
          <p:nvPr>
            <p:extLst>
              <p:ext uri="{D42A27DB-BD31-4B8C-83A1-F6EECF244321}">
                <p14:modId xmlns:p14="http://schemas.microsoft.com/office/powerpoint/2010/main" val="2455215553"/>
              </p:ext>
            </p:extLst>
          </p:nvPr>
        </p:nvGraphicFramePr>
        <p:xfrm>
          <a:off x="5977053" y="914399"/>
          <a:ext cx="6096000" cy="5779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3536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6E73-700C-1936-7396-9AB4105E9AD0}"/>
              </a:ext>
            </a:extLst>
          </p:cNvPr>
          <p:cNvSpPr>
            <a:spLocks noGrp="1"/>
          </p:cNvSpPr>
          <p:nvPr>
            <p:ph type="title"/>
          </p:nvPr>
        </p:nvSpPr>
        <p:spPr>
          <a:xfrm>
            <a:off x="838200" y="197858"/>
            <a:ext cx="10515600" cy="794602"/>
          </a:xfrm>
        </p:spPr>
        <p:txBody>
          <a:bodyPr>
            <a:normAutofit/>
          </a:bodyPr>
          <a:lstStyle/>
          <a:p>
            <a:r>
              <a:rPr lang="en-US" sz="3200" b="1" dirty="0">
                <a:latin typeface="Arial" panose="020B0604020202020204" pitchFamily="34" charset="0"/>
                <a:cs typeface="Arial" panose="020B0604020202020204" pitchFamily="34" charset="0"/>
              </a:rPr>
              <a:t>PRODUCTS</a:t>
            </a:r>
          </a:p>
        </p:txBody>
      </p:sp>
      <p:sp>
        <p:nvSpPr>
          <p:cNvPr id="3" name="Content Placeholder 2">
            <a:extLst>
              <a:ext uri="{FF2B5EF4-FFF2-40B4-BE49-F238E27FC236}">
                <a16:creationId xmlns:a16="http://schemas.microsoft.com/office/drawing/2014/main" id="{65166A59-529D-3074-9922-5DF6F9558BD1}"/>
              </a:ext>
            </a:extLst>
          </p:cNvPr>
          <p:cNvSpPr>
            <a:spLocks noGrp="1"/>
          </p:cNvSpPr>
          <p:nvPr>
            <p:ph idx="1"/>
          </p:nvPr>
        </p:nvSpPr>
        <p:spPr>
          <a:xfrm>
            <a:off x="637479" y="802888"/>
            <a:ext cx="10515600" cy="1891563"/>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i="0" u="none" strike="noStrike" cap="none" normalizeH="0" baseline="0" dirty="0">
                <a:ln>
                  <a:noFill/>
                </a:ln>
                <a:solidFill>
                  <a:schemeClr val="tx1"/>
                </a:solidFill>
                <a:effectLst/>
                <a:latin typeface="Arial" panose="020B0604020202020204" pitchFamily="34" charset="0"/>
                <a:cs typeface="Arial" panose="020B0604020202020204" pitchFamily="34" charset="0"/>
              </a:rPr>
              <a:t> Adventure Works Cycles organizes products into models, categories, and subcategories.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i="0" u="none" strike="noStrike" cap="none" normalizeH="0" baseline="0" dirty="0">
                <a:ln>
                  <a:noFill/>
                </a:ln>
                <a:solidFill>
                  <a:schemeClr val="tx1"/>
                </a:solidFill>
                <a:effectLst/>
                <a:latin typeface="Arial" panose="020B0604020202020204" pitchFamily="34" charset="0"/>
                <a:cs typeface="Arial" panose="020B0604020202020204" pitchFamily="34" charset="0"/>
              </a:rPr>
              <a:t> 504 products are distributed across 295 models, 37 subcategories, and 4 main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i="0" u="none" strike="noStrike" cap="none" normalizeH="0" baseline="0" dirty="0">
                <a:ln>
                  <a:noFill/>
                </a:ln>
                <a:solidFill>
                  <a:schemeClr val="tx1"/>
                </a:solidFill>
                <a:effectLst/>
                <a:latin typeface="Arial" panose="020B0604020202020204" pitchFamily="34" charset="0"/>
                <a:cs typeface="Arial" panose="020B0604020202020204" pitchFamily="34" charset="0"/>
              </a:rPr>
              <a:t> Every subcategory is associated with a corresponding product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90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hierarchical structure enables efficient product management and analysis.</a:t>
            </a:r>
          </a:p>
        </p:txBody>
      </p:sp>
      <p:graphicFrame>
        <p:nvGraphicFramePr>
          <p:cNvPr id="5" name="Chart 4">
            <a:extLst>
              <a:ext uri="{FF2B5EF4-FFF2-40B4-BE49-F238E27FC236}">
                <a16:creationId xmlns:a16="http://schemas.microsoft.com/office/drawing/2014/main" id="{7DC11A7F-5507-CEF0-28A2-30CCDCBC2D8B}"/>
              </a:ext>
            </a:extLst>
          </p:cNvPr>
          <p:cNvGraphicFramePr/>
          <p:nvPr>
            <p:extLst>
              <p:ext uri="{D42A27DB-BD31-4B8C-83A1-F6EECF244321}">
                <p14:modId xmlns:p14="http://schemas.microsoft.com/office/powerpoint/2010/main" val="2943272562"/>
              </p:ext>
            </p:extLst>
          </p:nvPr>
        </p:nvGraphicFramePr>
        <p:xfrm>
          <a:off x="637479" y="2727597"/>
          <a:ext cx="4993887" cy="353524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descr="A graph of different colored bars&#10;&#10;Description automatically generated">
            <a:extLst>
              <a:ext uri="{FF2B5EF4-FFF2-40B4-BE49-F238E27FC236}">
                <a16:creationId xmlns:a16="http://schemas.microsoft.com/office/drawing/2014/main" id="{58E82930-4B21-4B64-8251-5F8E434A9227}"/>
              </a:ext>
            </a:extLst>
          </p:cNvPr>
          <p:cNvPicPr>
            <a:picLocks noChangeAspect="1"/>
          </p:cNvPicPr>
          <p:nvPr/>
        </p:nvPicPr>
        <p:blipFill>
          <a:blip r:embed="rId3"/>
          <a:stretch>
            <a:fillRect/>
          </a:stretch>
        </p:blipFill>
        <p:spPr>
          <a:xfrm>
            <a:off x="5731725" y="2770828"/>
            <a:ext cx="6144323" cy="3492013"/>
          </a:xfrm>
          <a:prstGeom prst="rect">
            <a:avLst/>
          </a:prstGeom>
          <a:ln>
            <a:solidFill>
              <a:schemeClr val="tx1"/>
            </a:solidFill>
          </a:ln>
        </p:spPr>
      </p:pic>
    </p:spTree>
    <p:extLst>
      <p:ext uri="{BB962C8B-B14F-4D97-AF65-F5344CB8AC3E}">
        <p14:creationId xmlns:p14="http://schemas.microsoft.com/office/powerpoint/2010/main" val="246591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7ACC-EFE2-F781-55C8-FDF8B9E48C2C}"/>
              </a:ext>
            </a:extLst>
          </p:cNvPr>
          <p:cNvSpPr>
            <a:spLocks noGrp="1"/>
          </p:cNvSpPr>
          <p:nvPr>
            <p:ph type="title"/>
          </p:nvPr>
        </p:nvSpPr>
        <p:spPr>
          <a:xfrm>
            <a:off x="838200" y="244707"/>
            <a:ext cx="10515600" cy="872660"/>
          </a:xfrm>
        </p:spPr>
        <p:txBody>
          <a:bodyPr>
            <a:normAutofit/>
          </a:bodyPr>
          <a:lstStyle/>
          <a:p>
            <a:r>
              <a:rPr lang="en-US" sz="3200" b="1">
                <a:latin typeface="Arial" panose="020B0604020202020204" pitchFamily="34" charset="0"/>
                <a:cs typeface="Arial" panose="020B0604020202020204" pitchFamily="34" charset="0"/>
              </a:rPr>
              <a:t>PRODUCT GROUPINGS ANALYSIS</a:t>
            </a:r>
            <a:endParaRPr lang="en-US" sz="32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FFCF9AC-7567-7BF9-6616-C115790C2E60}"/>
              </a:ext>
            </a:extLst>
          </p:cNvPr>
          <p:cNvSpPr>
            <a:spLocks noGrp="1"/>
          </p:cNvSpPr>
          <p:nvPr>
            <p:ph idx="1"/>
          </p:nvPr>
        </p:nvSpPr>
        <p:spPr>
          <a:xfrm>
            <a:off x="535258" y="1117367"/>
            <a:ext cx="11296185" cy="5495926"/>
          </a:xfrm>
        </p:spPr>
        <p:txBody>
          <a:bodyPr>
            <a:noAutofit/>
          </a:bodyPr>
          <a:lstStyle/>
          <a:p>
            <a:pPr marL="0" marR="0" indent="0">
              <a:spcBef>
                <a:spcPts val="400"/>
              </a:spcBef>
              <a:buNone/>
            </a:pPr>
            <a:r>
              <a:rPr lang="en-US" sz="1400" b="1" kern="1400" spc="200" dirty="0">
                <a:effectLst/>
                <a:latin typeface="Arial" panose="020B0604020202020204" pitchFamily="34" charset="0"/>
                <a:ea typeface="Calibri" panose="020F0502020204030204" pitchFamily="34" charset="0"/>
                <a:cs typeface="Arial" panose="020B0604020202020204" pitchFamily="34" charset="0"/>
              </a:rPr>
              <a:t>Product Details:</a:t>
            </a:r>
            <a:endParaRPr lang="en-US" sz="1400" kern="1400" spc="200" dirty="0">
              <a:effectLst/>
              <a:latin typeface="Arial" panose="020B0604020202020204" pitchFamily="34" charset="0"/>
              <a:ea typeface="Calibri" panose="020F0502020204030204" pitchFamily="34" charset="0"/>
              <a:cs typeface="Arial" panose="020B0604020202020204" pitchFamily="34" charset="0"/>
            </a:endParaRPr>
          </a:p>
          <a:p>
            <a:pPr marR="0" lvl="0">
              <a:spcBef>
                <a:spcPts val="600"/>
              </a:spcBef>
            </a:pPr>
            <a:r>
              <a:rPr lang="en-US" sz="1400" b="1" dirty="0">
                <a:effectLst/>
                <a:latin typeface="Arial" panose="020B0604020202020204" pitchFamily="34" charset="0"/>
                <a:ea typeface="Calibri" panose="020F0502020204030204" pitchFamily="34" charset="0"/>
                <a:cs typeface="Arial" panose="020B0604020202020204" pitchFamily="34" charset="0"/>
              </a:rPr>
              <a:t>Total Products:</a:t>
            </a:r>
            <a:r>
              <a:rPr lang="en-US" sz="1400" dirty="0">
                <a:effectLst/>
                <a:latin typeface="Arial" panose="020B0604020202020204" pitchFamily="34" charset="0"/>
                <a:ea typeface="Calibri" panose="020F0502020204030204" pitchFamily="34" charset="0"/>
                <a:cs typeface="Arial" panose="020B0604020202020204" pitchFamily="34" charset="0"/>
              </a:rPr>
              <a:t> The company offers 504 products across various categories and subcategories.</a:t>
            </a:r>
          </a:p>
          <a:p>
            <a:pPr marR="0" lvl="0">
              <a:spcBef>
                <a:spcPts val="600"/>
              </a:spcBef>
            </a:pPr>
            <a:r>
              <a:rPr lang="en-US" sz="1400" b="1" dirty="0">
                <a:effectLst/>
                <a:latin typeface="Arial" panose="020B0604020202020204" pitchFamily="34" charset="0"/>
                <a:ea typeface="Calibri" panose="020F0502020204030204" pitchFamily="34" charset="0"/>
                <a:cs typeface="Arial" panose="020B0604020202020204" pitchFamily="34" charset="0"/>
              </a:rPr>
              <a:t>Product Models:</a:t>
            </a:r>
            <a:r>
              <a:rPr lang="en-US" sz="1400" dirty="0">
                <a:effectLst/>
                <a:latin typeface="Arial" panose="020B0604020202020204" pitchFamily="34" charset="0"/>
                <a:ea typeface="Calibri" panose="020F0502020204030204" pitchFamily="34" charset="0"/>
                <a:cs typeface="Arial" panose="020B0604020202020204" pitchFamily="34" charset="0"/>
              </a:rPr>
              <a:t> 295 product models serve as classifications for similar types of products.</a:t>
            </a:r>
          </a:p>
          <a:p>
            <a:pPr marL="0" marR="0" indent="0">
              <a:spcBef>
                <a:spcPts val="400"/>
              </a:spcBef>
              <a:buNone/>
            </a:pPr>
            <a:endParaRPr lang="en-US" sz="1400" dirty="0">
              <a:latin typeface="Arial" panose="020B0604020202020204" pitchFamily="34" charset="0"/>
              <a:ea typeface="Calibri" panose="020F0502020204030204" pitchFamily="34" charset="0"/>
              <a:cs typeface="Arial" panose="020B0604020202020204" pitchFamily="34" charset="0"/>
            </a:endParaRPr>
          </a:p>
          <a:p>
            <a:pPr marL="0" marR="0" indent="0">
              <a:spcBef>
                <a:spcPts val="400"/>
              </a:spcBef>
              <a:buNone/>
            </a:pPr>
            <a:r>
              <a:rPr lang="en-US" sz="1400" b="1" kern="1400" spc="200" dirty="0">
                <a:effectLst/>
                <a:latin typeface="Arial" panose="020B0604020202020204" pitchFamily="34" charset="0"/>
                <a:ea typeface="Calibri" panose="020F0502020204030204" pitchFamily="34" charset="0"/>
                <a:cs typeface="Arial" panose="020B0604020202020204" pitchFamily="34" charset="0"/>
              </a:rPr>
              <a:t>Categorization:</a:t>
            </a:r>
            <a:endParaRPr lang="en-US" sz="1400" kern="1400" spc="200" dirty="0">
              <a:effectLst/>
              <a:latin typeface="Arial" panose="020B0604020202020204" pitchFamily="34" charset="0"/>
              <a:ea typeface="Calibri" panose="020F0502020204030204" pitchFamily="34" charset="0"/>
              <a:cs typeface="Arial" panose="020B0604020202020204" pitchFamily="34" charset="0"/>
            </a:endParaRPr>
          </a:p>
          <a:p>
            <a:pPr marR="0" lvl="0">
              <a:spcBef>
                <a:spcPts val="600"/>
              </a:spcBef>
              <a:tabLst>
                <a:tab pos="342900" algn="l"/>
              </a:tabLst>
            </a:pPr>
            <a:r>
              <a:rPr lang="en-US" sz="1400" b="1" dirty="0">
                <a:effectLst/>
                <a:latin typeface="Arial" panose="020B0604020202020204" pitchFamily="34" charset="0"/>
                <a:ea typeface="Calibri" panose="020F0502020204030204" pitchFamily="34" charset="0"/>
                <a:cs typeface="Arial" panose="020B0604020202020204" pitchFamily="34" charset="0"/>
              </a:rPr>
              <a:t>  Categories:</a:t>
            </a:r>
            <a:r>
              <a:rPr lang="en-US" sz="1400" dirty="0">
                <a:effectLst/>
                <a:latin typeface="Arial" panose="020B0604020202020204" pitchFamily="34" charset="0"/>
                <a:ea typeface="Calibri" panose="020F0502020204030204" pitchFamily="34" charset="0"/>
                <a:cs typeface="Arial" panose="020B0604020202020204" pitchFamily="34" charset="0"/>
              </a:rPr>
              <a:t> Products are divided into 4 major categories (e.g., Accessories, Bikes, Components, and Clothing)</a:t>
            </a:r>
          </a:p>
          <a:p>
            <a:pPr marR="0" lvl="0">
              <a:spcBef>
                <a:spcPts val="600"/>
              </a:spcBef>
              <a:tabLst>
                <a:tab pos="342900" algn="l"/>
              </a:tabLst>
            </a:pPr>
            <a:r>
              <a:rPr lang="en-US" sz="1400" b="1" dirty="0">
                <a:effectLst/>
                <a:latin typeface="Arial" panose="020B0604020202020204" pitchFamily="34" charset="0"/>
                <a:ea typeface="Calibri" panose="020F0502020204030204" pitchFamily="34" charset="0"/>
                <a:cs typeface="Arial" panose="020B0604020202020204" pitchFamily="34" charset="0"/>
              </a:rPr>
              <a:t>  Subcategories:</a:t>
            </a:r>
            <a:r>
              <a:rPr lang="en-US" sz="1400" dirty="0">
                <a:effectLst/>
                <a:latin typeface="Arial" panose="020B0604020202020204" pitchFamily="34" charset="0"/>
                <a:ea typeface="Calibri" panose="020F0502020204030204" pitchFamily="34" charset="0"/>
                <a:cs typeface="Arial" panose="020B0604020202020204" pitchFamily="34" charset="0"/>
              </a:rPr>
              <a:t> These Categories are further broken into 37 subcategories (e.g., Road Bikes, Caps, Helmets, etc.)</a:t>
            </a:r>
          </a:p>
          <a:p>
            <a:pPr marL="0" marR="0" indent="0">
              <a:spcBef>
                <a:spcPts val="400"/>
              </a:spcBef>
              <a:buNone/>
            </a:pPr>
            <a:endParaRPr lang="en-US" sz="1400" dirty="0">
              <a:latin typeface="Arial" panose="020B0604020202020204" pitchFamily="34" charset="0"/>
              <a:ea typeface="Calibri" panose="020F0502020204030204" pitchFamily="34" charset="0"/>
              <a:cs typeface="Arial" panose="020B0604020202020204" pitchFamily="34" charset="0"/>
            </a:endParaRPr>
          </a:p>
          <a:p>
            <a:pPr marL="0" marR="0" indent="0">
              <a:spcBef>
                <a:spcPts val="400"/>
              </a:spcBef>
              <a:buNone/>
            </a:pPr>
            <a:r>
              <a:rPr lang="en-US" sz="1400" b="1" kern="1400" spc="200" dirty="0">
                <a:effectLst/>
                <a:latin typeface="Arial" panose="020B0604020202020204" pitchFamily="34" charset="0"/>
                <a:ea typeface="Calibri" panose="020F0502020204030204" pitchFamily="34" charset="0"/>
                <a:cs typeface="Arial" panose="020B0604020202020204" pitchFamily="34" charset="0"/>
              </a:rPr>
              <a:t>Relationship Between Groupings:</a:t>
            </a:r>
            <a:endParaRPr lang="en-US" sz="1400" kern="1400" spc="200" dirty="0">
              <a:effectLst/>
              <a:latin typeface="Arial" panose="020B0604020202020204" pitchFamily="34" charset="0"/>
              <a:ea typeface="Calibri" panose="020F0502020204030204" pitchFamily="34" charset="0"/>
              <a:cs typeface="Arial" panose="020B0604020202020204" pitchFamily="34" charset="0"/>
            </a:endParaRPr>
          </a:p>
          <a:p>
            <a:pPr algn="just">
              <a:spcBef>
                <a:spcPts val="600"/>
              </a:spcBef>
            </a:pPr>
            <a:r>
              <a:rPr lang="en-US" sz="1400" dirty="0">
                <a:effectLst/>
                <a:latin typeface="Arial" panose="020B0604020202020204" pitchFamily="34" charset="0"/>
                <a:ea typeface="Calibri" panose="020F0502020204030204" pitchFamily="34" charset="0"/>
                <a:cs typeface="Arial" panose="020B0604020202020204" pitchFamily="34" charset="0"/>
              </a:rPr>
              <a:t>Each Product Category encompasses multiple Subcategories, creating a broad classification of products.</a:t>
            </a:r>
          </a:p>
          <a:p>
            <a:pPr algn="just">
              <a:spcBef>
                <a:spcPts val="600"/>
              </a:spcBef>
            </a:pPr>
            <a:r>
              <a:rPr lang="en-US" sz="1400" dirty="0">
                <a:effectLst/>
                <a:latin typeface="Arial" panose="020B0604020202020204" pitchFamily="34" charset="0"/>
                <a:ea typeface="Calibri" panose="020F0502020204030204" pitchFamily="34" charset="0"/>
                <a:cs typeface="Arial" panose="020B0604020202020204" pitchFamily="34" charset="0"/>
              </a:rPr>
              <a:t>Each Subcategory includes a range of Products, and many of these products are further grouped under specific Product Models to organize similar types together.</a:t>
            </a:r>
          </a:p>
          <a:p>
            <a:pPr algn="just">
              <a:spcBef>
                <a:spcPts val="600"/>
              </a:spcBef>
            </a:pPr>
            <a:r>
              <a:rPr lang="en-US" sz="1400" dirty="0">
                <a:effectLst/>
                <a:latin typeface="Arial" panose="020B0604020202020204" pitchFamily="34" charset="0"/>
                <a:ea typeface="Calibri" panose="020F0502020204030204" pitchFamily="34" charset="0"/>
                <a:cs typeface="Arial" panose="020B0604020202020204" pitchFamily="34" charset="0"/>
              </a:rPr>
              <a:t>For example, the category "Clothing" includes subcategories such as "Jerseys" and "Caps." Within the subcategory "Jerseys," a specific product model like "Long-Sleeve Logo Jersey" may group multiple individual products under its name.</a:t>
            </a:r>
          </a:p>
          <a:p>
            <a:pPr marL="400050" indent="0">
              <a:spcBef>
                <a:spcPts val="600"/>
              </a:spcBef>
              <a:buNone/>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0" marR="0" indent="0">
              <a:spcBef>
                <a:spcPts val="400"/>
              </a:spcBef>
              <a:buNone/>
            </a:pPr>
            <a:r>
              <a:rPr lang="en-US" sz="1400" b="1" kern="1400" spc="200" dirty="0">
                <a:effectLst/>
                <a:latin typeface="Arial" panose="020B0604020202020204" pitchFamily="34" charset="0"/>
                <a:ea typeface="Calibri" panose="020F0502020204030204" pitchFamily="34" charset="0"/>
                <a:cs typeface="Arial" panose="020B0604020202020204" pitchFamily="34" charset="0"/>
              </a:rPr>
              <a:t>Importance of Groupings:</a:t>
            </a: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R="0" algn="just">
              <a:lnSpc>
                <a:spcPct val="100000"/>
              </a:lnSpc>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These groupings provide a structured view of the organization’s product offerings, enabling detailed analysis at different levels:</a:t>
            </a:r>
          </a:p>
          <a:p>
            <a:pPr marR="0" algn="just">
              <a:lnSpc>
                <a:spcPct val="100000"/>
              </a:lnSpc>
              <a:spcAft>
                <a:spcPts val="800"/>
              </a:spcAft>
            </a:pPr>
            <a:r>
              <a:rPr lang="en-US" sz="1400" dirty="0">
                <a:effectLst/>
                <a:latin typeface="Arial" panose="020B0604020202020204" pitchFamily="34" charset="0"/>
                <a:ea typeface="Calibri" panose="020F0502020204030204" pitchFamily="34" charset="0"/>
                <a:cs typeface="Arial" panose="020B0604020202020204" pitchFamily="34" charset="0"/>
              </a:rPr>
              <a:t>Analyzing by Category (e.g., all "Clothing") allows a high-level overview of sales and inventory trends.</a:t>
            </a:r>
          </a:p>
          <a:p>
            <a:pPr marR="0" lvl="0" algn="just">
              <a:lnSpc>
                <a:spcPct val="100000"/>
              </a:lnSpc>
              <a:spcBef>
                <a:spcPts val="600"/>
              </a:spcBef>
            </a:pPr>
            <a:r>
              <a:rPr lang="en-US" sz="1400" dirty="0">
                <a:effectLst/>
                <a:latin typeface="Arial" panose="020B0604020202020204" pitchFamily="34" charset="0"/>
                <a:ea typeface="Calibri" panose="020F0502020204030204" pitchFamily="34" charset="0"/>
                <a:cs typeface="Arial" panose="020B0604020202020204" pitchFamily="34" charset="0"/>
              </a:rPr>
              <a:t>Reviewing by Subcategory (e.g., "Jerseys") helps focus on specific product lines.</a:t>
            </a:r>
          </a:p>
          <a:p>
            <a:pPr marR="0" lvl="0" algn="just">
              <a:lnSpc>
                <a:spcPct val="100000"/>
              </a:lnSpc>
              <a:spcBef>
                <a:spcPts val="600"/>
              </a:spcBef>
            </a:pPr>
            <a:r>
              <a:rPr lang="en-US" sz="1400" dirty="0">
                <a:effectLst/>
                <a:latin typeface="Arial" panose="020B0604020202020204" pitchFamily="34" charset="0"/>
                <a:ea typeface="Calibri" panose="020F0502020204030204" pitchFamily="34" charset="0"/>
                <a:cs typeface="Arial" panose="020B0604020202020204" pitchFamily="34" charset="0"/>
              </a:rPr>
              <a:t>Diving deeper into Product Models (e.g., "Long-Sleeve Logo Jersey") provides insight into the performance of specific designs or features.</a:t>
            </a:r>
          </a:p>
          <a:p>
            <a:pPr marL="0" indent="0">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9566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E0BD-E5F2-8C4B-666F-7C06247061EB}"/>
              </a:ext>
            </a:extLst>
          </p:cNvPr>
          <p:cNvSpPr>
            <a:spLocks noGrp="1"/>
          </p:cNvSpPr>
          <p:nvPr>
            <p:ph type="title"/>
          </p:nvPr>
        </p:nvSpPr>
        <p:spPr>
          <a:xfrm>
            <a:off x="838200" y="200722"/>
            <a:ext cx="10515600" cy="847493"/>
          </a:xfrm>
        </p:spPr>
        <p:txBody>
          <a:bodyPr>
            <a:normAutofit/>
          </a:bodyPr>
          <a:lstStyle/>
          <a:p>
            <a:r>
              <a:rPr lang="en-US" sz="3200" b="1" dirty="0">
                <a:latin typeface="Arial" panose="020B0604020202020204" pitchFamily="34" charset="0"/>
                <a:cs typeface="Arial" panose="020B0604020202020204" pitchFamily="34" charset="0"/>
              </a:rPr>
              <a:t>NEXT STEPS</a:t>
            </a:r>
          </a:p>
        </p:txBody>
      </p:sp>
      <p:graphicFrame>
        <p:nvGraphicFramePr>
          <p:cNvPr id="4" name="Content Placeholder 3">
            <a:extLst>
              <a:ext uri="{FF2B5EF4-FFF2-40B4-BE49-F238E27FC236}">
                <a16:creationId xmlns:a16="http://schemas.microsoft.com/office/drawing/2014/main" id="{00F1BFB7-8526-0964-FADF-4E77ABB462E1}"/>
              </a:ext>
            </a:extLst>
          </p:cNvPr>
          <p:cNvGraphicFramePr>
            <a:graphicFrameLocks noGrp="1"/>
          </p:cNvGraphicFramePr>
          <p:nvPr>
            <p:ph idx="1"/>
            <p:extLst>
              <p:ext uri="{D42A27DB-BD31-4B8C-83A1-F6EECF244321}">
                <p14:modId xmlns:p14="http://schemas.microsoft.com/office/powerpoint/2010/main" val="1876360336"/>
              </p:ext>
            </p:extLst>
          </p:nvPr>
        </p:nvGraphicFramePr>
        <p:xfrm>
          <a:off x="838200" y="1048215"/>
          <a:ext cx="10515600" cy="5519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892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128</TotalTime>
  <Words>3237</Words>
  <Application>Microsoft Office PowerPoint</Application>
  <PresentationFormat>Widescreen</PresentationFormat>
  <Paragraphs>374</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Aptos Display</vt:lpstr>
      <vt:lpstr>Arial</vt:lpstr>
      <vt:lpstr>Calibri</vt:lpstr>
      <vt:lpstr>Symbol</vt:lpstr>
      <vt:lpstr>Wingdings</vt:lpstr>
      <vt:lpstr>Office Theme</vt:lpstr>
      <vt:lpstr>Project Report</vt:lpstr>
      <vt:lpstr>Table of Content</vt:lpstr>
      <vt:lpstr>Executive Summary</vt:lpstr>
      <vt:lpstr>BUSINESS ANALYSIS</vt:lpstr>
      <vt:lpstr>Data Structure Overview</vt:lpstr>
      <vt:lpstr>ERD and NEXT STEPS</vt:lpstr>
      <vt:lpstr>PRODUCTS</vt:lpstr>
      <vt:lpstr>PRODUCT GROUPINGS ANALYSIS</vt:lpstr>
      <vt:lpstr>NEXT STEPS</vt:lpstr>
      <vt:lpstr>EXPECTED PROFITABILITY</vt:lpstr>
      <vt:lpstr>NEXT STEPS</vt:lpstr>
      <vt:lpstr>CUSTOMERS</vt:lpstr>
      <vt:lpstr>NEXT STEPS</vt:lpstr>
      <vt:lpstr>SALES OVERVIEW</vt:lpstr>
      <vt:lpstr>SALES ANALYSIS</vt:lpstr>
      <vt:lpstr>SALES ANALYSIS</vt:lpstr>
      <vt:lpstr>NEXT STEPS</vt:lpstr>
      <vt:lpstr>RETAIL VS WHOLESALE</vt:lpstr>
      <vt:lpstr>CATEGORYWISE RETAIL VS WHOLESALE ANALYSIS</vt:lpstr>
      <vt:lpstr>NEXT STEPS</vt:lpstr>
      <vt:lpstr>LOSS ANALYSIS</vt:lpstr>
      <vt:lpstr>CATEGORYWISE LOSS ANALYSIS</vt:lpstr>
      <vt:lpstr>NEXT STEPS</vt:lpstr>
      <vt:lpstr>RECOMMENDATIONS</vt:lpstr>
      <vt:lpstr>PROS and CONS of RECOMMENDATIONS</vt:lpstr>
      <vt:lpstr>PROBLEM SOLVING SKILLS</vt:lpstr>
      <vt:lpstr>TECHNICAL SKILLS</vt:lpstr>
      <vt:lpstr>TECHNICAL SKILLS</vt:lpstr>
      <vt:lpstr>TECHNICAL SKILLS</vt:lpstr>
      <vt:lpstr>TECHNICAL SKILLS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Anjali Sharma</dc:creator>
  <cp:lastModifiedBy>Anjali Sharma</cp:lastModifiedBy>
  <cp:revision>37</cp:revision>
  <dcterms:created xsi:type="dcterms:W3CDTF">2024-12-02T03:29:21Z</dcterms:created>
  <dcterms:modified xsi:type="dcterms:W3CDTF">2024-12-02T05:39:19Z</dcterms:modified>
</cp:coreProperties>
</file>