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ali kumbhar" userId="093fde4df3beb5c7" providerId="LiveId" clId="{7E87D14D-68F7-4883-A0CE-F541DE6972A3}"/>
    <pc:docChg chg="modSld">
      <pc:chgData name="anjali kumbhar" userId="093fde4df3beb5c7" providerId="LiveId" clId="{7E87D14D-68F7-4883-A0CE-F541DE6972A3}" dt="2025-09-02T18:34:06.439" v="3" actId="13926"/>
      <pc:docMkLst>
        <pc:docMk/>
      </pc:docMkLst>
      <pc:sldChg chg="modSp mod">
        <pc:chgData name="anjali kumbhar" userId="093fde4df3beb5c7" providerId="LiveId" clId="{7E87D14D-68F7-4883-A0CE-F541DE6972A3}" dt="2025-09-02T18:33:28.705" v="0" actId="13926"/>
        <pc:sldMkLst>
          <pc:docMk/>
          <pc:sldMk cId="1464704119" sldId="258"/>
        </pc:sldMkLst>
        <pc:spChg chg="mod">
          <ac:chgData name="anjali kumbhar" userId="093fde4df3beb5c7" providerId="LiveId" clId="{7E87D14D-68F7-4883-A0CE-F541DE6972A3}" dt="2025-09-02T18:33:28.705" v="0" actId="13926"/>
          <ac:spMkLst>
            <pc:docMk/>
            <pc:sldMk cId="1464704119" sldId="258"/>
            <ac:spMk id="3" creationId="{DE8DF441-D61A-4A64-BE88-B97FE88D30D6}"/>
          </ac:spMkLst>
        </pc:spChg>
      </pc:sldChg>
      <pc:sldChg chg="modSp mod">
        <pc:chgData name="anjali kumbhar" userId="093fde4df3beb5c7" providerId="LiveId" clId="{7E87D14D-68F7-4883-A0CE-F541DE6972A3}" dt="2025-09-02T18:33:49.497" v="1" actId="13926"/>
        <pc:sldMkLst>
          <pc:docMk/>
          <pc:sldMk cId="722300563" sldId="259"/>
        </pc:sldMkLst>
        <pc:spChg chg="mod">
          <ac:chgData name="anjali kumbhar" userId="093fde4df3beb5c7" providerId="LiveId" clId="{7E87D14D-68F7-4883-A0CE-F541DE6972A3}" dt="2025-09-02T18:33:49.497" v="1" actId="13926"/>
          <ac:spMkLst>
            <pc:docMk/>
            <pc:sldMk cId="722300563" sldId="259"/>
            <ac:spMk id="3" creationId="{B388EA2E-6426-4E0C-A558-84F8DC4EC79B}"/>
          </ac:spMkLst>
        </pc:spChg>
      </pc:sldChg>
      <pc:sldChg chg="modSp mod">
        <pc:chgData name="anjali kumbhar" userId="093fde4df3beb5c7" providerId="LiveId" clId="{7E87D14D-68F7-4883-A0CE-F541DE6972A3}" dt="2025-09-02T18:34:06.439" v="3" actId="13926"/>
        <pc:sldMkLst>
          <pc:docMk/>
          <pc:sldMk cId="2011836264" sldId="261"/>
        </pc:sldMkLst>
        <pc:spChg chg="mod">
          <ac:chgData name="anjali kumbhar" userId="093fde4df3beb5c7" providerId="LiveId" clId="{7E87D14D-68F7-4883-A0CE-F541DE6972A3}" dt="2025-09-02T18:34:06.439" v="3" actId="13926"/>
          <ac:spMkLst>
            <pc:docMk/>
            <pc:sldMk cId="2011836264" sldId="261"/>
            <ac:spMk id="3" creationId="{3876D0A2-9F2D-45A3-8EF6-6E7E7AD94C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6B5C-2EC7-4EA0-B23D-59D6627B8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352F6-5796-41F8-B8F1-B50B898B0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8F65D-06AE-471D-9F16-BA1BBE4F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08CF-8A0D-4CBC-9D1E-072B1A9DB6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2C460-369A-4700-8926-314A9CA0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34DF9-9B0A-42D3-93B6-E275476A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FAFA-553D-45A3-A5F2-FEBC037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8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E8843-8439-4E05-A125-D3F125EB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9B1D3-6452-41F3-9927-1731ADC57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D346-246F-4306-9E55-411FC14E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08CF-8A0D-4CBC-9D1E-072B1A9DB6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B65DD-B04E-4161-B1F3-7879BFEF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4E71-D327-4192-B28F-87E01321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FAFA-553D-45A3-A5F2-FEBC037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287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7F7C6-B68B-4181-B3AB-C1332A996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CB703-92E4-48E3-BC92-E25AE28AD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A6E8-AF20-445F-862E-FC67002E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08CF-8A0D-4CBC-9D1E-072B1A9DB6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75AAE-A63C-4F10-99F7-0544A193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8AF76-4005-463D-860E-595D3D7E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FAFA-553D-45A3-A5F2-FEBC037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5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03C5-8789-4D4F-94E8-C9A34A64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18DE8-7229-4060-B908-EADC3011F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B5E77-E17E-4790-AEE0-E5F29A96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08CF-8A0D-4CBC-9D1E-072B1A9DB6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24EE6-BD79-44E8-8A8C-CE11A017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0D663-6CE8-42E3-9B4B-17908446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FAFA-553D-45A3-A5F2-FEBC037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40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A8424-1B10-43B8-871B-80D9BD55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E02E5-D9AC-4555-B41B-01D14D7E7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839CD-E96B-4171-BEA8-9755D158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08CF-8A0D-4CBC-9D1E-072B1A9DB6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66B9-BE9E-42EA-AFF1-85970FE1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F3EB1-A91C-47BE-9C62-720B449A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FAFA-553D-45A3-A5F2-FEBC037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26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3AA7-82F3-410E-9DD8-8D3512B0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03E4-A9CA-48DC-BA1D-E2767C336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C488D-EC96-49D3-A1BE-3677A3E15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96D73-0931-49F4-93EE-D90B38D0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08CF-8A0D-4CBC-9D1E-072B1A9DB6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FFE51-6380-4663-A965-44D15BBD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70925-81AD-4FBB-AEEA-E66F2F43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FAFA-553D-45A3-A5F2-FEBC037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09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B174B-759C-482B-9FE7-8F7A809A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4D04F-5943-4F97-A4DD-F12DA88D1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16A32-BF42-43ED-8F51-425E0E0D8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7BF48-9037-45F2-A834-AC2BAF135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C99A9-3591-482A-AD8D-1579EFA24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E2321-BC68-4CC2-BEA1-512CCA96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08CF-8A0D-4CBC-9D1E-072B1A9DB6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D68C5-B861-44E7-A391-B033E9FD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2CF8A3-C89A-4863-92CC-19C1D6A45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FAFA-553D-45A3-A5F2-FEBC037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78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FBCC-6174-419C-8736-F4E488EB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EE5DFA-B2F4-4C60-9D19-D10CB79A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08CF-8A0D-4CBC-9D1E-072B1A9DB6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BEA02-2A13-4464-9DEA-DBC3AFB4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B38CC-7279-47A1-B5AA-F68540F3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FAFA-553D-45A3-A5F2-FEBC037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7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599CE-9DCF-4D47-89DA-6CE42D89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08CF-8A0D-4CBC-9D1E-072B1A9DB6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047AA-D4F9-42A5-994B-77E90E85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A5814-AAC5-4A01-AF39-BC4CBF24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FAFA-553D-45A3-A5F2-FEBC037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39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E325-2B13-4148-B7C5-C011C0BC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E922-0A5E-4B82-A2FB-E8C7E8659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9C556-5574-4C9D-8F81-564CD5EA3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CE47A-4678-4B3D-8C61-7A1614A1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08CF-8A0D-4CBC-9D1E-072B1A9DB6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58B48-CE8A-4D5F-952F-96BFCB5D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10928-0C73-472F-8535-08F9EABF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FAFA-553D-45A3-A5F2-FEBC037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33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9231-13EB-438E-910D-FF4AAE56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9F874-E271-4241-8CC1-A4C4F2A8B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5FBF1-4B58-4E70-BF70-50582EB49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05144-0388-4DB9-8B5E-883A5F28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08CF-8A0D-4CBC-9D1E-072B1A9DB6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4F948-C923-4BC6-9D0C-360252E9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8F51D-4198-47BD-A943-5DCA9CE1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1FAFA-553D-45A3-A5F2-FEBC037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0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57F51-0588-479D-B9F0-8CBB54EDA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9137E-E8C3-4E25-B89B-D87724249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0A39B-B2AE-46A8-80A4-8659B356B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008CF-8A0D-4CBC-9D1E-072B1A9DB68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B9C10-3074-4697-B33A-E249CBB61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C034-D176-44E6-92F2-47A0EEF2A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1FAFA-553D-45A3-A5F2-FEBC037DB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02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A89E-50F5-4688-A84B-623DB6B01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Parallel Programming Models and Paradigms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F15D0-60B3-48ED-92AC-A0AE7E4726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648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EB85-07EF-4000-9AE5-7BFC5BE94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Programming Paradigms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B547-4AE3-4244-9594-F6C81E99A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Slide 9 – Programming Paradigms</a:t>
            </a:r>
          </a:p>
          <a:p>
            <a:r>
              <a:rPr lang="en-IN" b="1" dirty="0"/>
              <a:t>Task-Farming (Master/Slave)</a:t>
            </a:r>
            <a:endParaRPr lang="en-IN" dirty="0"/>
          </a:p>
          <a:p>
            <a:pPr lvl="1"/>
            <a:r>
              <a:rPr lang="en-IN" dirty="0"/>
              <a:t>Master divides tasks, slaves compute, results aggregated</a:t>
            </a:r>
          </a:p>
          <a:p>
            <a:r>
              <a:rPr lang="en-IN" b="1" dirty="0"/>
              <a:t>SPMD (Single Program Multiple Data)</a:t>
            </a:r>
            <a:endParaRPr lang="en-IN" dirty="0"/>
          </a:p>
          <a:p>
            <a:pPr lvl="1"/>
            <a:r>
              <a:rPr lang="en-IN" dirty="0"/>
              <a:t>Same program runs on multiple processors with different data</a:t>
            </a:r>
          </a:p>
          <a:p>
            <a:r>
              <a:rPr lang="en-IN" b="1" dirty="0"/>
              <a:t>Data Pipelining</a:t>
            </a:r>
            <a:endParaRPr lang="en-IN" dirty="0"/>
          </a:p>
          <a:p>
            <a:pPr lvl="1"/>
            <a:r>
              <a:rPr lang="en-IN" dirty="0"/>
              <a:t>Functional decomposition into stages of a pipeline</a:t>
            </a:r>
          </a:p>
          <a:p>
            <a:r>
              <a:rPr lang="en-IN" b="1" dirty="0"/>
              <a:t>Divide &amp; Conquer</a:t>
            </a:r>
            <a:endParaRPr lang="en-IN" dirty="0"/>
          </a:p>
          <a:p>
            <a:pPr lvl="1"/>
            <a:r>
              <a:rPr lang="en-IN" dirty="0"/>
              <a:t>Problem split into subproblems solved in parallel, results combined</a:t>
            </a:r>
          </a:p>
          <a:p>
            <a:r>
              <a:rPr lang="en-IN" b="1" dirty="0"/>
              <a:t>Speculative Parallelism</a:t>
            </a:r>
            <a:endParaRPr lang="en-IN" dirty="0"/>
          </a:p>
          <a:p>
            <a:pPr lvl="1"/>
            <a:r>
              <a:rPr lang="en-IN" dirty="0"/>
              <a:t>Optimistic execution, rollback if conflicts</a:t>
            </a:r>
          </a:p>
          <a:p>
            <a:r>
              <a:rPr lang="en-IN" b="1" dirty="0"/>
              <a:t>Hybrid Models</a:t>
            </a:r>
            <a:endParaRPr lang="en-IN" dirty="0"/>
          </a:p>
          <a:p>
            <a:pPr lvl="1"/>
            <a:r>
              <a:rPr lang="en-IN" dirty="0"/>
              <a:t>Mix paradigms (e.g., task + data parallelism) for complex apps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09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1F8D-884C-404F-8034-6095D9D52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Programming Skeletons &amp; Template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E2B3-1CCC-4BFB-B65C-40A475F81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Definition</a:t>
            </a:r>
            <a:endParaRPr lang="en-IN" dirty="0"/>
          </a:p>
          <a:p>
            <a:r>
              <a:rPr lang="en-IN" dirty="0"/>
              <a:t>High-level abstractions representing common parallel algorithms</a:t>
            </a:r>
          </a:p>
          <a:p>
            <a:r>
              <a:rPr lang="en-IN" b="1" dirty="0"/>
              <a:t>Benefits</a:t>
            </a:r>
            <a:endParaRPr lang="en-IN" dirty="0"/>
          </a:p>
          <a:p>
            <a:r>
              <a:rPr lang="en-IN" b="1" dirty="0"/>
              <a:t>Programmability</a:t>
            </a:r>
            <a:r>
              <a:rPr lang="en-IN" dirty="0"/>
              <a:t> → focus on logic, not control details</a:t>
            </a:r>
          </a:p>
          <a:p>
            <a:r>
              <a:rPr lang="en-IN" b="1" dirty="0"/>
              <a:t>Reusability</a:t>
            </a:r>
            <a:r>
              <a:rPr lang="en-IN" dirty="0"/>
              <a:t> → same structure reused in many applications</a:t>
            </a:r>
          </a:p>
          <a:p>
            <a:r>
              <a:rPr lang="en-IN" b="1" dirty="0"/>
              <a:t>Portability</a:t>
            </a:r>
            <a:r>
              <a:rPr lang="en-IN" dirty="0"/>
              <a:t> → works across different hardware/software platforms</a:t>
            </a:r>
          </a:p>
          <a:p>
            <a:r>
              <a:rPr lang="en-IN" b="1" dirty="0"/>
              <a:t>Efficiency</a:t>
            </a:r>
            <a:r>
              <a:rPr lang="en-IN" dirty="0"/>
              <a:t> → optimized libraries provide performance</a:t>
            </a:r>
          </a:p>
          <a:p>
            <a:r>
              <a:rPr lang="en-IN" b="1" dirty="0"/>
              <a:t>Examples</a:t>
            </a:r>
            <a:endParaRPr lang="en-IN" dirty="0"/>
          </a:p>
          <a:p>
            <a:r>
              <a:rPr lang="en-IN" dirty="0"/>
              <a:t>PUL (Parallel Utilities Library)</a:t>
            </a:r>
          </a:p>
          <a:p>
            <a:r>
              <a:rPr lang="en-IN" dirty="0"/>
              <a:t>ARNIA</a:t>
            </a:r>
          </a:p>
          <a:p>
            <a:r>
              <a:rPr lang="en-IN" dirty="0"/>
              <a:t>TINA system</a:t>
            </a:r>
          </a:p>
          <a:p>
            <a:r>
              <a:rPr lang="en-IN" dirty="0"/>
              <a:t>TRACS graphical environment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50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9A06-0C80-41E7-922C-13BF97EF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Conclusions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F365-1EDB-49CA-96D5-406185889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Clusters are the backbone of modern parallel computing</a:t>
            </a:r>
          </a:p>
          <a:p>
            <a:r>
              <a:rPr lang="en-IN" dirty="0"/>
              <a:t>Multiple programming models exist: shared, distributed, DSM, object-oriented</a:t>
            </a:r>
          </a:p>
          <a:p>
            <a:r>
              <a:rPr lang="en-IN" dirty="0"/>
              <a:t>Common paradigms (task-farming, SPMD, pipelining, divide &amp; conquer) dominate applications</a:t>
            </a:r>
          </a:p>
          <a:p>
            <a:r>
              <a:rPr lang="en-IN" dirty="0"/>
              <a:t>Programming skeletons/templates improve productivity and code reuse</a:t>
            </a:r>
          </a:p>
          <a:p>
            <a:r>
              <a:rPr lang="en-IN" b="1" dirty="0"/>
              <a:t>Future scope:</a:t>
            </a:r>
            <a:endParaRPr lang="en-IN" dirty="0"/>
          </a:p>
          <a:p>
            <a:pPr lvl="1"/>
            <a:r>
              <a:rPr lang="en-IN" dirty="0"/>
              <a:t>More efficient, user-friendly programming tools</a:t>
            </a:r>
          </a:p>
          <a:p>
            <a:pPr lvl="1"/>
            <a:r>
              <a:rPr lang="en-IN" dirty="0"/>
              <a:t>Better portability and fault tolerance</a:t>
            </a:r>
          </a:p>
          <a:p>
            <a:pPr lvl="1"/>
            <a:r>
              <a:rPr lang="en-IN" dirty="0"/>
              <a:t>Continued shift towards scalable, low-cost clusters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39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9FAB-882D-4E3B-B1C5-BAF60052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6D70-BC2B-4407-94EC-49C738E65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Earlier approach: Improve computer performance by building faster processors</a:t>
            </a:r>
          </a:p>
          <a:p>
            <a:r>
              <a:rPr lang="en-US" dirty="0"/>
              <a:t>Shift in 1980s–90s: Parallel processing became a solution</a:t>
            </a:r>
          </a:p>
          <a:p>
            <a:r>
              <a:rPr lang="en-US" dirty="0"/>
              <a:t>Parallel processing = Linking multiple computers to solve a problem jointly</a:t>
            </a:r>
          </a:p>
          <a:p>
            <a:r>
              <a:rPr lang="en-US" dirty="0"/>
              <a:t>Rise of </a:t>
            </a:r>
            <a:r>
              <a:rPr lang="en-US" b="1" dirty="0"/>
              <a:t>clusters</a:t>
            </a:r>
            <a:r>
              <a:rPr lang="en-US" dirty="0"/>
              <a:t>: commodity hardware + fast networks + standard software</a:t>
            </a:r>
          </a:p>
          <a:p>
            <a:r>
              <a:rPr lang="en-US" dirty="0"/>
              <a:t>Result: Low-cost, scalable, and reliable high-performance computing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47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EF78-A478-4067-B424-3222FC1C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Cluster Computers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F441-D61A-4A64-BE88-B97FE88D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b="1" dirty="0"/>
          </a:p>
          <a:p>
            <a:r>
              <a:rPr lang="en-IN" b="1" dirty="0"/>
              <a:t>Definition</a:t>
            </a:r>
            <a:endParaRPr lang="en-IN" dirty="0"/>
          </a:p>
          <a:p>
            <a:r>
              <a:rPr lang="en-IN" dirty="0">
                <a:highlight>
                  <a:srgbClr val="FFFF00"/>
                </a:highlight>
              </a:rPr>
              <a:t>A cluster is a group of interconnected stand-alone computers that work as one system</a:t>
            </a:r>
          </a:p>
          <a:p>
            <a:r>
              <a:rPr lang="en-IN" b="1" dirty="0"/>
              <a:t>Key Components</a:t>
            </a:r>
            <a:endParaRPr lang="en-IN" dirty="0"/>
          </a:p>
          <a:p>
            <a:r>
              <a:rPr lang="en-IN" dirty="0"/>
              <a:t>High-performance computers (PCs, Workstations, SMPs)</a:t>
            </a:r>
          </a:p>
          <a:p>
            <a:r>
              <a:rPr lang="en-IN" dirty="0"/>
              <a:t>Modern operating systems (layered or microkernel)</a:t>
            </a:r>
          </a:p>
          <a:p>
            <a:r>
              <a:rPr lang="en-IN" dirty="0"/>
              <a:t>High-speed networks/switches (e.g., Gigabit Ethernet, </a:t>
            </a:r>
            <a:r>
              <a:rPr lang="en-IN" dirty="0" err="1"/>
              <a:t>Myrinet</a:t>
            </a:r>
            <a:r>
              <a:rPr lang="en-IN" dirty="0"/>
              <a:t>)</a:t>
            </a:r>
          </a:p>
          <a:p>
            <a:r>
              <a:rPr lang="en-IN" dirty="0"/>
              <a:t>Network Interface Cards (NICs)</a:t>
            </a:r>
          </a:p>
          <a:p>
            <a:r>
              <a:rPr lang="en-IN" dirty="0"/>
              <a:t>Middleware (Single System Image, resource sharing)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70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85F0-0D5D-4A1E-93DA-F96B1755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EA2E-6426-4E0C-A558-84F8DC4EC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Benefits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Scalable → can grow as required</a:t>
            </a:r>
          </a:p>
          <a:p>
            <a:r>
              <a:rPr lang="en-US" dirty="0">
                <a:highlight>
                  <a:srgbClr val="FFFF00"/>
                </a:highlight>
              </a:rPr>
              <a:t>Cost-effective → commodity hardware/software</a:t>
            </a:r>
          </a:p>
          <a:p>
            <a:r>
              <a:rPr lang="en-US" dirty="0">
                <a:highlight>
                  <a:srgbClr val="FFFF00"/>
                </a:highlight>
              </a:rPr>
              <a:t>High performance &amp; reliability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3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5972-9D77-4159-AA2E-CC2EAB29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Parallel Applications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7627-7207-45C9-9416-A9766076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Grand Challenge Applications (GCAs)</a:t>
            </a:r>
            <a:endParaRPr lang="en-IN" dirty="0"/>
          </a:p>
          <a:p>
            <a:r>
              <a:rPr lang="en-IN" dirty="0"/>
              <a:t>Climate </a:t>
            </a:r>
            <a:r>
              <a:rPr lang="en-IN" dirty="0" err="1"/>
              <a:t>modeling</a:t>
            </a:r>
            <a:r>
              <a:rPr lang="en-IN" dirty="0"/>
              <a:t> &amp; weather prediction</a:t>
            </a:r>
          </a:p>
          <a:p>
            <a:r>
              <a:rPr lang="en-IN" dirty="0"/>
              <a:t>Protein dynamics, drug design, quantum chemistry</a:t>
            </a:r>
          </a:p>
          <a:p>
            <a:r>
              <a:rPr lang="en-IN" dirty="0"/>
              <a:t>Materials design, large-scale simulations</a:t>
            </a:r>
          </a:p>
          <a:p>
            <a:r>
              <a:rPr lang="en-IN" b="1" dirty="0"/>
              <a:t>Challenges</a:t>
            </a:r>
            <a:endParaRPr lang="en-IN" dirty="0"/>
          </a:p>
          <a:p>
            <a:r>
              <a:rPr lang="en-IN" dirty="0"/>
              <a:t>Non-determinism &amp; synchronization</a:t>
            </a:r>
          </a:p>
          <a:p>
            <a:r>
              <a:rPr lang="en-IN" dirty="0"/>
              <a:t>Communication &amp; data distribution</a:t>
            </a:r>
          </a:p>
          <a:p>
            <a:r>
              <a:rPr lang="en-IN" dirty="0"/>
              <a:t>Load balancing &amp; fault tolerance</a:t>
            </a:r>
          </a:p>
          <a:p>
            <a:r>
              <a:rPr lang="en-IN" dirty="0"/>
              <a:t>Portability across heterogeneous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7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D3A8-DDB6-4D29-BCC2-E0F649B1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Approaches to Parallelism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6D0A2-9F2D-45A3-8EF6-6E7E7AD9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highlight>
                  <a:srgbClr val="FFFF00"/>
                </a:highlight>
              </a:rPr>
              <a:t>Implicit Parallelism</a:t>
            </a:r>
            <a:endParaRPr lang="en-IN" dirty="0">
              <a:highlight>
                <a:srgbClr val="FFFF00"/>
              </a:highlight>
            </a:endParaRPr>
          </a:p>
          <a:p>
            <a:pPr lvl="1"/>
            <a:r>
              <a:rPr lang="en-IN" dirty="0"/>
              <a:t>Achieved via parallelizing compilers &amp; parallel languages</a:t>
            </a:r>
          </a:p>
          <a:p>
            <a:pPr lvl="1"/>
            <a:r>
              <a:rPr lang="en-IN" dirty="0"/>
              <a:t>User has limited control over data placement &amp; scheduling</a:t>
            </a:r>
          </a:p>
          <a:p>
            <a:r>
              <a:rPr lang="en-IN" b="1" dirty="0">
                <a:highlight>
                  <a:srgbClr val="FFFF00"/>
                </a:highlight>
              </a:rPr>
              <a:t>Explicit Parallelism</a:t>
            </a:r>
            <a:endParaRPr lang="en-IN" dirty="0">
              <a:highlight>
                <a:srgbClr val="FFFF00"/>
              </a:highlight>
            </a:endParaRPr>
          </a:p>
          <a:p>
            <a:pPr lvl="1"/>
            <a:r>
              <a:rPr lang="en-IN" dirty="0"/>
              <a:t>Programmer controls decomposition, mapping, and communication</a:t>
            </a:r>
          </a:p>
          <a:p>
            <a:pPr lvl="1"/>
            <a:r>
              <a:rPr lang="en-IN" dirty="0"/>
              <a:t>More effort but usually higher efficiency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83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7BBE-605B-445A-9671-230E0988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Strategies for Parallel Applications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7FF5B-6BE8-402E-BD61-37DE8A44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Automatic Parallelization</a:t>
            </a:r>
            <a:endParaRPr lang="en-IN" dirty="0"/>
          </a:p>
          <a:p>
            <a:pPr lvl="1"/>
            <a:r>
              <a:rPr lang="en-IN" dirty="0"/>
              <a:t>Compiler automatically parallelizes sequential code</a:t>
            </a:r>
          </a:p>
          <a:p>
            <a:pPr lvl="1"/>
            <a:r>
              <a:rPr lang="en-IN" dirty="0"/>
              <a:t>Limited scope, works only for regular loops</a:t>
            </a:r>
          </a:p>
          <a:p>
            <a:r>
              <a:rPr lang="en-IN" b="1" dirty="0"/>
              <a:t>Parallel Libraries</a:t>
            </a:r>
            <a:endParaRPr lang="en-IN" dirty="0"/>
          </a:p>
          <a:p>
            <a:pPr lvl="1"/>
            <a:r>
              <a:rPr lang="en-IN" dirty="0"/>
              <a:t>Encapsulate parallel code for reuse</a:t>
            </a:r>
          </a:p>
          <a:p>
            <a:pPr lvl="1"/>
            <a:r>
              <a:rPr lang="en-IN" dirty="0"/>
              <a:t>Efficient implementations of common routines</a:t>
            </a:r>
          </a:p>
          <a:p>
            <a:r>
              <a:rPr lang="en-IN" b="1" dirty="0"/>
              <a:t>Major Recoding</a:t>
            </a:r>
            <a:endParaRPr lang="en-IN" dirty="0"/>
          </a:p>
          <a:p>
            <a:pPr lvl="1"/>
            <a:r>
              <a:rPr lang="en-IN" dirty="0"/>
              <a:t>Rewrite applications from scratch in parallel style</a:t>
            </a:r>
          </a:p>
          <a:p>
            <a:pPr lvl="1"/>
            <a:r>
              <a:rPr lang="en-IN" dirty="0"/>
              <a:t>Maximum flexibility but most effort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347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6A3F-00EE-4F08-8511-2CD7705B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Levels of Parallelism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D4C2-756E-4E1A-B917-A8C73B4B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By Code Granularity:</a:t>
            </a:r>
            <a:endParaRPr lang="en-IN" dirty="0"/>
          </a:p>
          <a:p>
            <a:r>
              <a:rPr lang="en-IN" dirty="0"/>
              <a:t>Very fine grain → Instruction-level parallelism</a:t>
            </a:r>
          </a:p>
          <a:p>
            <a:r>
              <a:rPr lang="en-IN" dirty="0"/>
              <a:t>Fine grain → Loops, instruction blocks</a:t>
            </a:r>
          </a:p>
          <a:p>
            <a:r>
              <a:rPr lang="en-IN" dirty="0"/>
              <a:t>Medium grain → Functions and procedures</a:t>
            </a:r>
          </a:p>
          <a:p>
            <a:r>
              <a:rPr lang="en-IN" dirty="0"/>
              <a:t>Large grain → Whole programs/processes</a:t>
            </a:r>
          </a:p>
          <a:p>
            <a:r>
              <a:rPr lang="en-IN" b="1" dirty="0"/>
              <a:t>By Implementation:</a:t>
            </a:r>
            <a:endParaRPr lang="en-IN" dirty="0"/>
          </a:p>
          <a:p>
            <a:r>
              <a:rPr lang="en-IN" dirty="0"/>
              <a:t>Hardware parallelism → CPU pipelines, multiple cores</a:t>
            </a:r>
          </a:p>
          <a:p>
            <a:r>
              <a:rPr lang="en-IN" dirty="0"/>
              <a:t>Software parallelism → Parallel programs, distributed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524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1F91-DA84-4999-8588-0E24EA7E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Programming Models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191FC-BA9B-4F64-B512-BE3072175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80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Shared Memory Model</a:t>
            </a:r>
            <a:r>
              <a:rPr lang="en-IN" dirty="0"/>
              <a:t> → Common address space, easy but limited scalability</a:t>
            </a:r>
          </a:p>
          <a:p>
            <a:r>
              <a:rPr lang="en-IN" b="1" dirty="0"/>
              <a:t>Distributed Memory Model (MPI, PVM)</a:t>
            </a:r>
            <a:r>
              <a:rPr lang="en-IN" dirty="0"/>
              <a:t> → Processes communicate via message passing</a:t>
            </a:r>
          </a:p>
          <a:p>
            <a:r>
              <a:rPr lang="en-IN" b="1" dirty="0"/>
              <a:t>Distributed Shared Memory (DSM, VSM)</a:t>
            </a:r>
            <a:r>
              <a:rPr lang="en-IN" dirty="0"/>
              <a:t> → Illusion of shared memory over distributed systems</a:t>
            </a:r>
          </a:p>
          <a:p>
            <a:r>
              <a:rPr lang="en-IN" b="1" dirty="0"/>
              <a:t>Object-Oriented Parallelism</a:t>
            </a:r>
            <a:r>
              <a:rPr lang="en-IN" dirty="0"/>
              <a:t> → Encapsulation and abstraction for parallel design</a:t>
            </a:r>
          </a:p>
          <a:p>
            <a:r>
              <a:rPr lang="en-IN" b="1" dirty="0"/>
              <a:t>Programming Skeletons</a:t>
            </a:r>
            <a:r>
              <a:rPr lang="en-IN" dirty="0"/>
              <a:t> → Reusable templates for common parallel structures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22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598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Parallel Programming Models and Paradigms</vt:lpstr>
      <vt:lpstr>Introduction </vt:lpstr>
      <vt:lpstr>Cluster Computers </vt:lpstr>
      <vt:lpstr>PowerPoint Presentation</vt:lpstr>
      <vt:lpstr>Parallel Applications </vt:lpstr>
      <vt:lpstr>Approaches to Parallelism </vt:lpstr>
      <vt:lpstr>Strategies for Parallel Applications </vt:lpstr>
      <vt:lpstr>Levels of Parallelism </vt:lpstr>
      <vt:lpstr>Programming Models </vt:lpstr>
      <vt:lpstr>Programming Paradigms </vt:lpstr>
      <vt:lpstr>Programming Skeletons &amp; Template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Models and Paradigms</dc:title>
  <dc:creator>WCE</dc:creator>
  <cp:lastModifiedBy>anjali kumbhar</cp:lastModifiedBy>
  <cp:revision>2</cp:revision>
  <dcterms:created xsi:type="dcterms:W3CDTF">2025-08-22T05:08:34Z</dcterms:created>
  <dcterms:modified xsi:type="dcterms:W3CDTF">2025-09-02T18:40:40Z</dcterms:modified>
</cp:coreProperties>
</file>