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3" y="7749540"/>
            <a:ext cx="1722609" cy="411483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3" y="7749540"/>
            <a:ext cx="1722609" cy="411483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3" y="7749540"/>
            <a:ext cx="1722609" cy="411483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3" y="7749540"/>
            <a:ext cx="1722609" cy="41148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5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3" y="7749540"/>
            <a:ext cx="1722609" cy="411483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xfrm>
            <a:off x="10211468" y="7493001"/>
            <a:ext cx="273652" cy="26923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0" name="Image 1" descr="Image 1">
            <a:hlinkClick r:id="rId3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839213" y="7749540"/>
            <a:ext cx="1722608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xfrm>
            <a:off x="10211466" y="7493000"/>
            <a:ext cx="273654" cy="269239"/>
          </a:xfrm>
          <a:prstGeom prst="rect">
            <a:avLst/>
          </a:prstGeom>
        </p:spPr>
        <p:txBody>
          <a:bodyPr lIns="45718" tIns="45718" rIns="45718" bIns="45718"/>
          <a:lstStyle>
            <a:lvl1pPr>
              <a:defRPr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92020" y="923925"/>
            <a:ext cx="11704320" cy="200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166100" y="2926079"/>
            <a:ext cx="5730241" cy="5303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226500" y="7503470"/>
            <a:ext cx="258621" cy="2483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colab.research.google.com/drive/1b50SPlSlBSBc0BJ8eekpSLRKRLwSBNqV?usp=sharing" TargetMode="External"/><Relationship Id="rId3" Type="http://schemas.openxmlformats.org/officeDocument/2006/relationships/hyperlink" Target="https://drive.google.com/drive/folders/1smr1MdD_sDL45KzUfaFs5C9Z3RLzaM5u?usp=drive_link" TargetMode="External"/><Relationship Id="rId4" Type="http://schemas.openxmlformats.org/officeDocument/2006/relationships/hyperlink" Target="https://github.com/FireImmortal/face_recognition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ext 0"/>
          <p:cNvSpPr txBox="1"/>
          <p:nvPr/>
        </p:nvSpPr>
        <p:spPr>
          <a:xfrm>
            <a:off x="6280189" y="2837495"/>
            <a:ext cx="7556422" cy="14602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800"/>
              </a:lnSpc>
              <a:defRPr b="1" spc="-91" sz="46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Face Recognition with FaceNet &amp; SVM</a:t>
            </a:r>
          </a:p>
        </p:txBody>
      </p:sp>
      <p:sp>
        <p:nvSpPr>
          <p:cNvPr id="82" name="Text 1"/>
          <p:cNvSpPr txBox="1"/>
          <p:nvPr/>
        </p:nvSpPr>
        <p:spPr>
          <a:xfrm>
            <a:off x="6280189" y="4666176"/>
            <a:ext cx="7556422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This presentation details the development of a face recognition system using OpenCV, MTCNN, FaceNet, and SVM, deployed on Google Colab.</a:t>
            </a:r>
          </a:p>
        </p:txBody>
      </p:sp>
      <p:sp>
        <p:nvSpPr>
          <p:cNvPr id="83" name="Rectangle 4"/>
          <p:cNvSpPr/>
          <p:nvPr/>
        </p:nvSpPr>
        <p:spPr>
          <a:xfrm>
            <a:off x="12597062" y="7603958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84" name="Image 0" descr="Image 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Rectangle 33"/>
          <p:cNvSpPr/>
          <p:nvPr/>
        </p:nvSpPr>
        <p:spPr>
          <a:xfrm>
            <a:off x="12597062" y="7603958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 0"/>
          <p:cNvSpPr txBox="1"/>
          <p:nvPr/>
        </p:nvSpPr>
        <p:spPr>
          <a:xfrm>
            <a:off x="757357" y="951071"/>
            <a:ext cx="7760228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pc="-89" sz="44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Project Overview &amp; Objectives</a:t>
            </a:r>
          </a:p>
        </p:txBody>
      </p:sp>
      <p:sp>
        <p:nvSpPr>
          <p:cNvPr id="88" name="Shape 1"/>
          <p:cNvSpPr/>
          <p:nvPr/>
        </p:nvSpPr>
        <p:spPr>
          <a:xfrm>
            <a:off x="757357" y="2228968"/>
            <a:ext cx="486847" cy="486850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9" name="Text 2"/>
          <p:cNvSpPr txBox="1"/>
          <p:nvPr/>
        </p:nvSpPr>
        <p:spPr>
          <a:xfrm>
            <a:off x="1460539" y="2228968"/>
            <a:ext cx="121911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45" sz="22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90" name="Text 3"/>
          <p:cNvSpPr txBox="1"/>
          <p:nvPr/>
        </p:nvSpPr>
        <p:spPr>
          <a:xfrm>
            <a:off x="1460539" y="2713789"/>
            <a:ext cx="6926106" cy="666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Develop a face recognition system using deep learning embeddings for classification.</a:t>
            </a:r>
          </a:p>
        </p:txBody>
      </p:sp>
      <p:sp>
        <p:nvSpPr>
          <p:cNvPr id="91" name="Shape 4"/>
          <p:cNvSpPr/>
          <p:nvPr/>
        </p:nvSpPr>
        <p:spPr>
          <a:xfrm>
            <a:off x="757357" y="3865957"/>
            <a:ext cx="486847" cy="486850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ext 5"/>
          <p:cNvSpPr txBox="1"/>
          <p:nvPr/>
        </p:nvSpPr>
        <p:spPr>
          <a:xfrm>
            <a:off x="1460539" y="3865957"/>
            <a:ext cx="220339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45" sz="22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Dataset Handling</a:t>
            </a:r>
          </a:p>
        </p:txBody>
      </p:sp>
      <p:sp>
        <p:nvSpPr>
          <p:cNvPr id="93" name="Text 6"/>
          <p:cNvSpPr txBox="1"/>
          <p:nvPr/>
        </p:nvSpPr>
        <p:spPr>
          <a:xfrm>
            <a:off x="1460539" y="4350782"/>
            <a:ext cx="3943042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Extract and preprocess images for training.</a:t>
            </a:r>
          </a:p>
        </p:txBody>
      </p:sp>
      <p:sp>
        <p:nvSpPr>
          <p:cNvPr id="94" name="Shape 7"/>
          <p:cNvSpPr/>
          <p:nvPr/>
        </p:nvSpPr>
        <p:spPr>
          <a:xfrm>
            <a:off x="757357" y="5156715"/>
            <a:ext cx="486847" cy="486850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Text 8"/>
          <p:cNvSpPr txBox="1"/>
          <p:nvPr/>
        </p:nvSpPr>
        <p:spPr>
          <a:xfrm>
            <a:off x="1460539" y="5156715"/>
            <a:ext cx="192014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45" sz="22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Face Detection</a:t>
            </a:r>
          </a:p>
        </p:txBody>
      </p:sp>
      <p:sp>
        <p:nvSpPr>
          <p:cNvPr id="96" name="Text 9"/>
          <p:cNvSpPr txBox="1"/>
          <p:nvPr/>
        </p:nvSpPr>
        <p:spPr>
          <a:xfrm>
            <a:off x="1460537" y="5641537"/>
            <a:ext cx="4107279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Detect faces using MTCNN and resize them.</a:t>
            </a:r>
          </a:p>
        </p:txBody>
      </p:sp>
      <p:sp>
        <p:nvSpPr>
          <p:cNvPr id="97" name="Shape 10"/>
          <p:cNvSpPr/>
          <p:nvPr/>
        </p:nvSpPr>
        <p:spPr>
          <a:xfrm>
            <a:off x="757357" y="6447473"/>
            <a:ext cx="486847" cy="486850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ext 11"/>
          <p:cNvSpPr txBox="1"/>
          <p:nvPr/>
        </p:nvSpPr>
        <p:spPr>
          <a:xfrm>
            <a:off x="1460539" y="6447473"/>
            <a:ext cx="1904180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pc="-45" sz="22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Model Training</a:t>
            </a:r>
          </a:p>
        </p:txBody>
      </p:sp>
      <p:sp>
        <p:nvSpPr>
          <p:cNvPr id="99" name="Text 12"/>
          <p:cNvSpPr txBox="1"/>
          <p:nvPr/>
        </p:nvSpPr>
        <p:spPr>
          <a:xfrm>
            <a:off x="1460538" y="6932293"/>
            <a:ext cx="3587352" cy="323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pc="-34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Train an SVM classifier, predict identity.</a:t>
            </a:r>
          </a:p>
        </p:txBody>
      </p:sp>
      <p:sp>
        <p:nvSpPr>
          <p:cNvPr id="100" name="Rectangle 15"/>
          <p:cNvSpPr/>
          <p:nvPr/>
        </p:nvSpPr>
        <p:spPr>
          <a:xfrm>
            <a:off x="12597062" y="7603958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7282"/>
            <a:ext cx="5486400" cy="822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 0"/>
          <p:cNvSpPr txBox="1"/>
          <p:nvPr/>
        </p:nvSpPr>
        <p:spPr>
          <a:xfrm>
            <a:off x="689608" y="541853"/>
            <a:ext cx="8590895" cy="624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000"/>
              </a:lnSpc>
              <a:defRPr b="1" spc="-81" sz="40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Solution Approach &amp; Implementation</a:t>
            </a:r>
          </a:p>
        </p:txBody>
      </p:sp>
      <p:sp>
        <p:nvSpPr>
          <p:cNvPr id="104" name="Shape 1"/>
          <p:cNvSpPr/>
          <p:nvPr/>
        </p:nvSpPr>
        <p:spPr>
          <a:xfrm>
            <a:off x="7303768" y="1582341"/>
            <a:ext cx="22863" cy="6107906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Shape 2"/>
          <p:cNvSpPr/>
          <p:nvPr/>
        </p:nvSpPr>
        <p:spPr>
          <a:xfrm>
            <a:off x="6525399" y="2014060"/>
            <a:ext cx="591029" cy="22863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" name="Shape 3"/>
          <p:cNvSpPr/>
          <p:nvPr/>
        </p:nvSpPr>
        <p:spPr>
          <a:xfrm>
            <a:off x="7093563" y="1803916"/>
            <a:ext cx="443273" cy="443273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0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60000" y="1831538"/>
            <a:ext cx="310280" cy="38790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 4"/>
          <p:cNvSpPr txBox="1"/>
          <p:nvPr/>
        </p:nvSpPr>
        <p:spPr>
          <a:xfrm>
            <a:off x="4180789" y="1779270"/>
            <a:ext cx="2149288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500"/>
              </a:lnSpc>
              <a:defRPr b="1" spc="-41" sz="20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Dataset Extraction</a:t>
            </a:r>
          </a:p>
        </p:txBody>
      </p:sp>
      <p:sp>
        <p:nvSpPr>
          <p:cNvPr id="109" name="Text 5"/>
          <p:cNvSpPr txBox="1"/>
          <p:nvPr/>
        </p:nvSpPr>
        <p:spPr>
          <a:xfrm>
            <a:off x="3866434" y="2220634"/>
            <a:ext cx="2463643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400"/>
              </a:lnSpc>
              <a:defRPr spc="-31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Extract from Google Drive ZIP.</a:t>
            </a:r>
          </a:p>
        </p:txBody>
      </p:sp>
      <p:sp>
        <p:nvSpPr>
          <p:cNvPr id="110" name="Shape 6"/>
          <p:cNvSpPr/>
          <p:nvPr/>
        </p:nvSpPr>
        <p:spPr>
          <a:xfrm>
            <a:off x="7513973" y="2999065"/>
            <a:ext cx="591029" cy="22863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Shape 7"/>
          <p:cNvSpPr/>
          <p:nvPr/>
        </p:nvSpPr>
        <p:spPr>
          <a:xfrm>
            <a:off x="7093563" y="2788920"/>
            <a:ext cx="443273" cy="443273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Text 8"/>
          <p:cNvSpPr txBox="1"/>
          <p:nvPr/>
        </p:nvSpPr>
        <p:spPr>
          <a:xfrm>
            <a:off x="7227143" y="2816543"/>
            <a:ext cx="175993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b="1" spc="-49" sz="24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3" name="Text 9"/>
          <p:cNvSpPr txBox="1"/>
          <p:nvPr/>
        </p:nvSpPr>
        <p:spPr>
          <a:xfrm>
            <a:off x="8300322" y="2764271"/>
            <a:ext cx="1746576" cy="31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Face Detection</a:t>
            </a:r>
          </a:p>
        </p:txBody>
      </p:sp>
      <p:sp>
        <p:nvSpPr>
          <p:cNvPr id="114" name="Text 10"/>
          <p:cNvSpPr txBox="1"/>
          <p:nvPr/>
        </p:nvSpPr>
        <p:spPr>
          <a:xfrm>
            <a:off x="8300322" y="3205639"/>
            <a:ext cx="2275062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pc="-31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Detect faces using MTCNN.</a:t>
            </a:r>
          </a:p>
        </p:txBody>
      </p:sp>
      <p:sp>
        <p:nvSpPr>
          <p:cNvPr id="115" name="Shape 11"/>
          <p:cNvSpPr/>
          <p:nvPr/>
        </p:nvSpPr>
        <p:spPr>
          <a:xfrm>
            <a:off x="6525399" y="3885605"/>
            <a:ext cx="591029" cy="22863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Shape 12"/>
          <p:cNvSpPr/>
          <p:nvPr/>
        </p:nvSpPr>
        <p:spPr>
          <a:xfrm>
            <a:off x="7093563" y="3675457"/>
            <a:ext cx="443273" cy="443273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ext 13"/>
          <p:cNvSpPr txBox="1"/>
          <p:nvPr/>
        </p:nvSpPr>
        <p:spPr>
          <a:xfrm>
            <a:off x="7227143" y="3703082"/>
            <a:ext cx="175993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b="1" spc="-49" sz="24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8" name="Text 14"/>
          <p:cNvSpPr txBox="1"/>
          <p:nvPr/>
        </p:nvSpPr>
        <p:spPr>
          <a:xfrm>
            <a:off x="4541208" y="3650812"/>
            <a:ext cx="1788868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500"/>
              </a:lnSpc>
              <a:defRPr b="1" spc="-41" sz="20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Image Resizing</a:t>
            </a:r>
          </a:p>
        </p:txBody>
      </p:sp>
      <p:sp>
        <p:nvSpPr>
          <p:cNvPr id="119" name="Text 15"/>
          <p:cNvSpPr txBox="1"/>
          <p:nvPr/>
        </p:nvSpPr>
        <p:spPr>
          <a:xfrm>
            <a:off x="4757365" y="4092178"/>
            <a:ext cx="1572712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400"/>
              </a:lnSpc>
              <a:defRPr spc="-31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Resize to 160x160.</a:t>
            </a:r>
          </a:p>
        </p:txBody>
      </p:sp>
      <p:sp>
        <p:nvSpPr>
          <p:cNvPr id="120" name="Shape 16"/>
          <p:cNvSpPr/>
          <p:nvPr/>
        </p:nvSpPr>
        <p:spPr>
          <a:xfrm>
            <a:off x="7513973" y="4772261"/>
            <a:ext cx="591029" cy="22863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" name="Shape 17"/>
          <p:cNvSpPr/>
          <p:nvPr/>
        </p:nvSpPr>
        <p:spPr>
          <a:xfrm>
            <a:off x="7093563" y="4562118"/>
            <a:ext cx="443273" cy="443273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" name="Text 18"/>
          <p:cNvSpPr txBox="1"/>
          <p:nvPr/>
        </p:nvSpPr>
        <p:spPr>
          <a:xfrm>
            <a:off x="7227143" y="4589740"/>
            <a:ext cx="175993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b="1" spc="-49" sz="24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3" name="Text 19"/>
          <p:cNvSpPr txBox="1"/>
          <p:nvPr/>
        </p:nvSpPr>
        <p:spPr>
          <a:xfrm>
            <a:off x="8300322" y="4537471"/>
            <a:ext cx="214916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Feature Extraction</a:t>
            </a:r>
          </a:p>
        </p:txBody>
      </p:sp>
      <p:sp>
        <p:nvSpPr>
          <p:cNvPr id="124" name="Text 20"/>
          <p:cNvSpPr txBox="1"/>
          <p:nvPr/>
        </p:nvSpPr>
        <p:spPr>
          <a:xfrm>
            <a:off x="8300322" y="4978837"/>
            <a:ext cx="2437317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pc="-31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Convert to 512D embeddings.</a:t>
            </a:r>
          </a:p>
        </p:txBody>
      </p:sp>
      <p:sp>
        <p:nvSpPr>
          <p:cNvPr id="125" name="Shape 21"/>
          <p:cNvSpPr/>
          <p:nvPr/>
        </p:nvSpPr>
        <p:spPr>
          <a:xfrm>
            <a:off x="6525399" y="5658922"/>
            <a:ext cx="591029" cy="22863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Shape 22"/>
          <p:cNvSpPr/>
          <p:nvPr/>
        </p:nvSpPr>
        <p:spPr>
          <a:xfrm>
            <a:off x="7093563" y="5448775"/>
            <a:ext cx="443273" cy="443273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ext 23"/>
          <p:cNvSpPr txBox="1"/>
          <p:nvPr/>
        </p:nvSpPr>
        <p:spPr>
          <a:xfrm>
            <a:off x="7227143" y="5476399"/>
            <a:ext cx="175993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b="1" spc="-49" sz="24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128" name="Text 24"/>
          <p:cNvSpPr txBox="1"/>
          <p:nvPr/>
        </p:nvSpPr>
        <p:spPr>
          <a:xfrm>
            <a:off x="4770904" y="5424130"/>
            <a:ext cx="1559173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500"/>
              </a:lnSpc>
              <a:defRPr b="1" spc="-41" sz="20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SVM Training</a:t>
            </a:r>
          </a:p>
        </p:txBody>
      </p:sp>
      <p:sp>
        <p:nvSpPr>
          <p:cNvPr id="129" name="Text 25"/>
          <p:cNvSpPr txBox="1"/>
          <p:nvPr/>
        </p:nvSpPr>
        <p:spPr>
          <a:xfrm>
            <a:off x="2999901" y="5865495"/>
            <a:ext cx="3330174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400"/>
              </a:lnSpc>
              <a:defRPr spc="-31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Train an SVM classifier with linear kernel.</a:t>
            </a:r>
          </a:p>
        </p:txBody>
      </p:sp>
      <p:sp>
        <p:nvSpPr>
          <p:cNvPr id="130" name="Shape 26"/>
          <p:cNvSpPr/>
          <p:nvPr/>
        </p:nvSpPr>
        <p:spPr>
          <a:xfrm>
            <a:off x="7513973" y="6545580"/>
            <a:ext cx="591029" cy="22863"/>
          </a:xfrm>
          <a:prstGeom prst="roundRect">
            <a:avLst>
              <a:gd name="adj" fmla="val 50000"/>
            </a:avLst>
          </a:prstGeom>
          <a:solidFill>
            <a:srgbClr val="48367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Shape 27"/>
          <p:cNvSpPr/>
          <p:nvPr/>
        </p:nvSpPr>
        <p:spPr>
          <a:xfrm>
            <a:off x="7093563" y="6335433"/>
            <a:ext cx="443273" cy="443273"/>
          </a:xfrm>
          <a:prstGeom prst="roundRect">
            <a:avLst>
              <a:gd name="adj" fmla="val 18670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Text 28"/>
          <p:cNvSpPr txBox="1"/>
          <p:nvPr/>
        </p:nvSpPr>
        <p:spPr>
          <a:xfrm>
            <a:off x="7227143" y="6363056"/>
            <a:ext cx="175993" cy="313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400"/>
              </a:lnSpc>
              <a:defRPr b="1" spc="-49" sz="24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6</a:t>
            </a:r>
          </a:p>
        </p:txBody>
      </p:sp>
      <p:sp>
        <p:nvSpPr>
          <p:cNvPr id="133" name="Text 29"/>
          <p:cNvSpPr txBox="1"/>
          <p:nvPr/>
        </p:nvSpPr>
        <p:spPr>
          <a:xfrm>
            <a:off x="8300322" y="6310788"/>
            <a:ext cx="2579779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pc="-41" sz="20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Testing &amp; Recognition</a:t>
            </a:r>
          </a:p>
        </p:txBody>
      </p:sp>
      <p:sp>
        <p:nvSpPr>
          <p:cNvPr id="134" name="Text 30"/>
          <p:cNvSpPr txBox="1"/>
          <p:nvPr/>
        </p:nvSpPr>
        <p:spPr>
          <a:xfrm>
            <a:off x="8300322" y="6752152"/>
            <a:ext cx="2607420" cy="287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400"/>
              </a:lnSpc>
              <a:defRPr spc="-31" sz="15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Load test image, predict identity.</a:t>
            </a:r>
          </a:p>
        </p:txBody>
      </p:sp>
      <p:sp>
        <p:nvSpPr>
          <p:cNvPr id="135" name="Rectangle 33"/>
          <p:cNvSpPr/>
          <p:nvPr/>
        </p:nvSpPr>
        <p:spPr>
          <a:xfrm>
            <a:off x="12597062" y="7603958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 0"/>
          <p:cNvSpPr txBox="1"/>
          <p:nvPr/>
        </p:nvSpPr>
        <p:spPr>
          <a:xfrm>
            <a:off x="338811" y="164617"/>
            <a:ext cx="9474938" cy="723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800"/>
              </a:lnSpc>
              <a:defRPr b="1" spc="-91" sz="46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Challenges &amp; Future Improvements</a:t>
            </a:r>
          </a:p>
        </p:txBody>
      </p:sp>
      <p:sp>
        <p:nvSpPr>
          <p:cNvPr id="138" name="Text 4"/>
          <p:cNvSpPr txBox="1"/>
          <p:nvPr/>
        </p:nvSpPr>
        <p:spPr>
          <a:xfrm>
            <a:off x="760624" y="5795643"/>
            <a:ext cx="2890582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Future Improvements</a:t>
            </a:r>
          </a:p>
        </p:txBody>
      </p:sp>
      <p:sp>
        <p:nvSpPr>
          <p:cNvPr id="139" name="Text 5"/>
          <p:cNvSpPr txBox="1"/>
          <p:nvPr/>
        </p:nvSpPr>
        <p:spPr>
          <a:xfrm>
            <a:off x="632662" y="6279207"/>
            <a:ext cx="1792034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Expand dataset</a:t>
            </a:r>
          </a:p>
        </p:txBody>
      </p:sp>
      <p:sp>
        <p:nvSpPr>
          <p:cNvPr id="140" name="Text 6"/>
          <p:cNvSpPr txBox="1"/>
          <p:nvPr/>
        </p:nvSpPr>
        <p:spPr>
          <a:xfrm>
            <a:off x="649895" y="6735088"/>
            <a:ext cx="2332328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Experiment with CNN</a:t>
            </a:r>
          </a:p>
        </p:txBody>
      </p:sp>
      <p:sp>
        <p:nvSpPr>
          <p:cNvPr id="141" name="Text 7"/>
          <p:cNvSpPr txBox="1"/>
          <p:nvPr/>
        </p:nvSpPr>
        <p:spPr>
          <a:xfrm>
            <a:off x="669522" y="7199362"/>
            <a:ext cx="3269426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Deploy as real-world application</a:t>
            </a:r>
          </a:p>
        </p:txBody>
      </p:sp>
      <p:sp>
        <p:nvSpPr>
          <p:cNvPr id="142" name="Rectangle 9"/>
          <p:cNvSpPr/>
          <p:nvPr/>
        </p:nvSpPr>
        <p:spPr>
          <a:xfrm>
            <a:off x="12597062" y="7603958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3" name="Rectangle 10"/>
          <p:cNvSpPr/>
          <p:nvPr/>
        </p:nvSpPr>
        <p:spPr>
          <a:xfrm>
            <a:off x="12566984" y="7579897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Shape 1"/>
          <p:cNvSpPr/>
          <p:nvPr/>
        </p:nvSpPr>
        <p:spPr>
          <a:xfrm>
            <a:off x="716280" y="1612225"/>
            <a:ext cx="2199563" cy="1179078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5" name="Text 2"/>
          <p:cNvSpPr txBox="1"/>
          <p:nvPr/>
        </p:nvSpPr>
        <p:spPr>
          <a:xfrm>
            <a:off x="1731955" y="2021919"/>
            <a:ext cx="168090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600"/>
              </a:lnSpc>
              <a:defRPr b="1" sz="2200">
                <a:solidFill>
                  <a:srgbClr val="DAD1E6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6" name="Text 3"/>
          <p:cNvSpPr txBox="1"/>
          <p:nvPr/>
        </p:nvSpPr>
        <p:spPr>
          <a:xfrm>
            <a:off x="3120388" y="1816773"/>
            <a:ext cx="1296840" cy="3124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DAD1E6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pPr/>
            <a:r>
              <a:t>Overfitting</a:t>
            </a:r>
          </a:p>
        </p:txBody>
      </p:sp>
      <p:sp>
        <p:nvSpPr>
          <p:cNvPr id="147" name="Text 4"/>
          <p:cNvSpPr txBox="1"/>
          <p:nvPr/>
        </p:nvSpPr>
        <p:spPr>
          <a:xfrm>
            <a:off x="3120388" y="2259328"/>
            <a:ext cx="1356619" cy="3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160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pPr/>
            <a:r>
              <a:t>Dataset limited</a:t>
            </a:r>
          </a:p>
        </p:txBody>
      </p:sp>
      <p:sp>
        <p:nvSpPr>
          <p:cNvPr id="148" name="Shape 5"/>
          <p:cNvSpPr/>
          <p:nvPr/>
        </p:nvSpPr>
        <p:spPr>
          <a:xfrm>
            <a:off x="3018114" y="2781139"/>
            <a:ext cx="10793732" cy="12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5" y="0"/>
                  <a:pt x="11" y="0"/>
                </a:cubicBezTo>
                <a:lnTo>
                  <a:pt x="21589" y="0"/>
                </a:lnTo>
                <a:cubicBezTo>
                  <a:pt x="21595" y="0"/>
                  <a:pt x="21600" y="4835"/>
                  <a:pt x="21600" y="10800"/>
                </a:cubicBezTo>
                <a:cubicBezTo>
                  <a:pt x="21600" y="16765"/>
                  <a:pt x="21595" y="21600"/>
                  <a:pt x="21589" y="21600"/>
                </a:cubicBezTo>
                <a:lnTo>
                  <a:pt x="11" y="21600"/>
                </a:lnTo>
                <a:cubicBezTo>
                  <a:pt x="5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5C4E6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Shape 6"/>
          <p:cNvSpPr/>
          <p:nvPr/>
        </p:nvSpPr>
        <p:spPr>
          <a:xfrm>
            <a:off x="716280" y="2893576"/>
            <a:ext cx="4399242" cy="1179078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Text 7"/>
          <p:cNvSpPr txBox="1"/>
          <p:nvPr/>
        </p:nvSpPr>
        <p:spPr>
          <a:xfrm>
            <a:off x="2831855" y="3303270"/>
            <a:ext cx="168090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600"/>
              </a:lnSpc>
              <a:defRPr b="1" sz="2200">
                <a:solidFill>
                  <a:srgbClr val="DAD1E6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1" name="Text 8"/>
          <p:cNvSpPr txBox="1"/>
          <p:nvPr/>
        </p:nvSpPr>
        <p:spPr>
          <a:xfrm>
            <a:off x="5320069" y="3098125"/>
            <a:ext cx="1212875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DAD1E6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pPr/>
            <a:r>
              <a:t>Variability</a:t>
            </a:r>
          </a:p>
        </p:txBody>
      </p:sp>
      <p:sp>
        <p:nvSpPr>
          <p:cNvPr id="152" name="Text 9"/>
          <p:cNvSpPr txBox="1"/>
          <p:nvPr/>
        </p:nvSpPr>
        <p:spPr>
          <a:xfrm>
            <a:off x="5320069" y="3540681"/>
            <a:ext cx="1379637" cy="3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160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pPr/>
            <a:r>
              <a:t>Lighting, poses</a:t>
            </a:r>
          </a:p>
        </p:txBody>
      </p:sp>
      <p:sp>
        <p:nvSpPr>
          <p:cNvPr id="153" name="Shape 11"/>
          <p:cNvSpPr/>
          <p:nvPr/>
        </p:nvSpPr>
        <p:spPr>
          <a:xfrm>
            <a:off x="716280" y="4174926"/>
            <a:ext cx="6598920" cy="1179078"/>
          </a:xfrm>
          <a:prstGeom prst="roundRect">
            <a:avLst>
              <a:gd name="adj" fmla="val 2604"/>
            </a:avLst>
          </a:prstGeom>
          <a:solidFill>
            <a:srgbClr val="43355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Text 12"/>
          <p:cNvSpPr txBox="1"/>
          <p:nvPr/>
        </p:nvSpPr>
        <p:spPr>
          <a:xfrm>
            <a:off x="3931634" y="4584620"/>
            <a:ext cx="168090" cy="430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600"/>
              </a:lnSpc>
              <a:defRPr b="1" sz="2200">
                <a:solidFill>
                  <a:srgbClr val="DAD1E6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55" name="Text 13"/>
          <p:cNvSpPr txBox="1"/>
          <p:nvPr/>
        </p:nvSpPr>
        <p:spPr>
          <a:xfrm>
            <a:off x="7519747" y="4379476"/>
            <a:ext cx="116996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DAD1E6"/>
                </a:solidFill>
                <a:latin typeface="Inconsolata Bold"/>
                <a:ea typeface="Inconsolata Bold"/>
                <a:cs typeface="Inconsolata Bold"/>
                <a:sym typeface="Inconsolata Bold"/>
              </a:defRPr>
            </a:lvl1pPr>
          </a:lstStyle>
          <a:p>
            <a:pPr/>
            <a:r>
              <a:t>Detection</a:t>
            </a:r>
          </a:p>
        </p:txBody>
      </p:sp>
      <p:sp>
        <p:nvSpPr>
          <p:cNvPr id="156" name="Text 14"/>
          <p:cNvSpPr txBox="1"/>
          <p:nvPr/>
        </p:nvSpPr>
        <p:spPr>
          <a:xfrm>
            <a:off x="7519747" y="4822030"/>
            <a:ext cx="1356619" cy="3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sz="1600">
                <a:solidFill>
                  <a:srgbClr val="DAD1E6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</a:lstStyle>
          <a:p>
            <a:pPr/>
            <a:r>
              <a:t>False positives</a:t>
            </a:r>
          </a:p>
        </p:txBody>
      </p:sp>
      <p:sp>
        <p:nvSpPr>
          <p:cNvPr id="157" name="Text 4"/>
          <p:cNvSpPr txBox="1"/>
          <p:nvPr/>
        </p:nvSpPr>
        <p:spPr>
          <a:xfrm>
            <a:off x="772368" y="1069329"/>
            <a:ext cx="1513894" cy="3618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Challenges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 0"/>
          <p:cNvSpPr txBox="1"/>
          <p:nvPr/>
        </p:nvSpPr>
        <p:spPr>
          <a:xfrm>
            <a:off x="793790" y="1913333"/>
            <a:ext cx="4137335" cy="723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800"/>
              </a:lnSpc>
              <a:defRPr b="1" spc="-91" sz="46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Key Takeaways</a:t>
            </a:r>
          </a:p>
        </p:txBody>
      </p:sp>
      <p:sp>
        <p:nvSpPr>
          <p:cNvPr id="160" name="Shape 1"/>
          <p:cNvSpPr/>
          <p:nvPr/>
        </p:nvSpPr>
        <p:spPr>
          <a:xfrm>
            <a:off x="793790" y="3366372"/>
            <a:ext cx="510304" cy="510305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1" name="Text 2"/>
          <p:cNvSpPr txBox="1"/>
          <p:nvPr/>
        </p:nvSpPr>
        <p:spPr>
          <a:xfrm>
            <a:off x="1530905" y="3366372"/>
            <a:ext cx="2040727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FaceNet + SVM</a:t>
            </a:r>
          </a:p>
        </p:txBody>
      </p:sp>
      <p:sp>
        <p:nvSpPr>
          <p:cNvPr id="162" name="Text 3"/>
          <p:cNvSpPr txBox="1"/>
          <p:nvPr/>
        </p:nvSpPr>
        <p:spPr>
          <a:xfrm>
            <a:off x="1530905" y="3874532"/>
            <a:ext cx="5670949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Achieves accurate face recognition by combining FaceNet and SVM.</a:t>
            </a:r>
          </a:p>
        </p:txBody>
      </p:sp>
      <p:sp>
        <p:nvSpPr>
          <p:cNvPr id="163" name="Shape 4"/>
          <p:cNvSpPr/>
          <p:nvPr/>
        </p:nvSpPr>
        <p:spPr>
          <a:xfrm>
            <a:off x="7428665" y="3366372"/>
            <a:ext cx="510305" cy="510305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4" name="Text 5"/>
          <p:cNvSpPr txBox="1"/>
          <p:nvPr/>
        </p:nvSpPr>
        <p:spPr>
          <a:xfrm>
            <a:off x="8165782" y="3366372"/>
            <a:ext cx="1038709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MTCNN</a:t>
            </a:r>
          </a:p>
        </p:txBody>
      </p:sp>
      <p:sp>
        <p:nvSpPr>
          <p:cNvPr id="165" name="Text 6"/>
          <p:cNvSpPr txBox="1"/>
          <p:nvPr/>
        </p:nvSpPr>
        <p:spPr>
          <a:xfrm>
            <a:off x="8165782" y="3874532"/>
            <a:ext cx="567094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MTCNN improves the accuracy of face detection in images.</a:t>
            </a:r>
          </a:p>
        </p:txBody>
      </p:sp>
      <p:sp>
        <p:nvSpPr>
          <p:cNvPr id="166" name="Shape 7"/>
          <p:cNvSpPr/>
          <p:nvPr/>
        </p:nvSpPr>
        <p:spPr>
          <a:xfrm>
            <a:off x="793790" y="5082302"/>
            <a:ext cx="510304" cy="510305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Text 8"/>
          <p:cNvSpPr txBox="1"/>
          <p:nvPr/>
        </p:nvSpPr>
        <p:spPr>
          <a:xfrm>
            <a:off x="1530905" y="5082302"/>
            <a:ext cx="2459174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512D Embeddings</a:t>
            </a:r>
          </a:p>
        </p:txBody>
      </p:sp>
      <p:sp>
        <p:nvSpPr>
          <p:cNvPr id="168" name="Text 9"/>
          <p:cNvSpPr txBox="1"/>
          <p:nvPr/>
        </p:nvSpPr>
        <p:spPr>
          <a:xfrm>
            <a:off x="1530905" y="5590461"/>
            <a:ext cx="567094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512D embeddings effectively represent unique facial features.</a:t>
            </a:r>
          </a:p>
        </p:txBody>
      </p:sp>
      <p:sp>
        <p:nvSpPr>
          <p:cNvPr id="169" name="Shape 10"/>
          <p:cNvSpPr/>
          <p:nvPr/>
        </p:nvSpPr>
        <p:spPr>
          <a:xfrm>
            <a:off x="7428665" y="5069602"/>
            <a:ext cx="510305" cy="510305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Text 11"/>
          <p:cNvSpPr txBox="1"/>
          <p:nvPr/>
        </p:nvSpPr>
        <p:spPr>
          <a:xfrm>
            <a:off x="8165782" y="5082302"/>
            <a:ext cx="2426941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SVM Performance</a:t>
            </a:r>
          </a:p>
        </p:txBody>
      </p:sp>
      <p:sp>
        <p:nvSpPr>
          <p:cNvPr id="171" name="Text 12"/>
          <p:cNvSpPr txBox="1"/>
          <p:nvPr/>
        </p:nvSpPr>
        <p:spPr>
          <a:xfrm>
            <a:off x="8165782" y="5590461"/>
            <a:ext cx="4730536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SVM performs well on small datasets, quick to train.</a:t>
            </a:r>
          </a:p>
        </p:txBody>
      </p:sp>
      <p:sp>
        <p:nvSpPr>
          <p:cNvPr id="172" name="Rectangle 10"/>
          <p:cNvSpPr/>
          <p:nvPr/>
        </p:nvSpPr>
        <p:spPr>
          <a:xfrm>
            <a:off x="12566984" y="7579897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 0"/>
          <p:cNvSpPr txBox="1"/>
          <p:nvPr/>
        </p:nvSpPr>
        <p:spPr>
          <a:xfrm>
            <a:off x="793789" y="2340293"/>
            <a:ext cx="3527809" cy="7236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800"/>
              </a:lnSpc>
              <a:defRPr b="1" spc="-92" sz="4600">
                <a:solidFill>
                  <a:srgbClr val="FF8AAF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Project Links</a:t>
            </a:r>
          </a:p>
        </p:txBody>
      </p:sp>
      <p:sp>
        <p:nvSpPr>
          <p:cNvPr id="175" name="Shape 1"/>
          <p:cNvSpPr/>
          <p:nvPr/>
        </p:nvSpPr>
        <p:spPr>
          <a:xfrm>
            <a:off x="793790" y="3793330"/>
            <a:ext cx="510304" cy="510304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Text 2"/>
          <p:cNvSpPr txBox="1"/>
          <p:nvPr/>
        </p:nvSpPr>
        <p:spPr>
          <a:xfrm>
            <a:off x="947263" y="3825240"/>
            <a:ext cx="203356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b="1" spc="-56" sz="28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77" name="Text 3"/>
          <p:cNvSpPr txBox="1"/>
          <p:nvPr/>
        </p:nvSpPr>
        <p:spPr>
          <a:xfrm>
            <a:off x="1530905" y="3793330"/>
            <a:ext cx="3216650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Google Colab Notebook</a:t>
            </a:r>
          </a:p>
        </p:txBody>
      </p:sp>
      <p:sp>
        <p:nvSpPr>
          <p:cNvPr id="178" name="Text 4"/>
          <p:cNvSpPr txBox="1"/>
          <p:nvPr/>
        </p:nvSpPr>
        <p:spPr>
          <a:xfrm>
            <a:off x="1530904" y="4301490"/>
            <a:ext cx="345924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Access the project code and execute the face recognition process.</a:t>
            </a:r>
          </a:p>
        </p:txBody>
      </p:sp>
      <p:sp>
        <p:nvSpPr>
          <p:cNvPr id="179" name="Text 5"/>
          <p:cNvSpPr txBox="1"/>
          <p:nvPr/>
        </p:nvSpPr>
        <p:spPr>
          <a:xfrm>
            <a:off x="1530905" y="5526285"/>
            <a:ext cx="1559853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Inter"/>
                <a:ea typeface="Inter"/>
                <a:cs typeface="Inter"/>
                <a:sym typeface="Inter"/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Link to Notebook</a:t>
            </a:r>
          </a:p>
        </p:txBody>
      </p:sp>
      <p:sp>
        <p:nvSpPr>
          <p:cNvPr id="180" name="Shape 6"/>
          <p:cNvSpPr/>
          <p:nvPr/>
        </p:nvSpPr>
        <p:spPr>
          <a:xfrm>
            <a:off x="5216962" y="3793330"/>
            <a:ext cx="510304" cy="510304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Text 7"/>
          <p:cNvSpPr txBox="1"/>
          <p:nvPr/>
        </p:nvSpPr>
        <p:spPr>
          <a:xfrm>
            <a:off x="5370434" y="3825240"/>
            <a:ext cx="203357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b="1" spc="-56" sz="28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82" name="Text 8"/>
          <p:cNvSpPr txBox="1"/>
          <p:nvPr/>
        </p:nvSpPr>
        <p:spPr>
          <a:xfrm>
            <a:off x="5954078" y="3793330"/>
            <a:ext cx="2272716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Dataset Location</a:t>
            </a:r>
          </a:p>
        </p:txBody>
      </p:sp>
      <p:sp>
        <p:nvSpPr>
          <p:cNvPr id="183" name="Text 9"/>
          <p:cNvSpPr txBox="1"/>
          <p:nvPr/>
        </p:nvSpPr>
        <p:spPr>
          <a:xfrm>
            <a:off x="5954078" y="4301490"/>
            <a:ext cx="3459242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Download the dataset used for training the face recognition model.</a:t>
            </a:r>
          </a:p>
        </p:txBody>
      </p:sp>
      <p:sp>
        <p:nvSpPr>
          <p:cNvPr id="184" name="Text 10"/>
          <p:cNvSpPr txBox="1"/>
          <p:nvPr/>
        </p:nvSpPr>
        <p:spPr>
          <a:xfrm>
            <a:off x="5954078" y="5526285"/>
            <a:ext cx="1384262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Inter"/>
                <a:ea typeface="Inter"/>
                <a:cs typeface="Inter"/>
                <a:sym typeface="Inter"/>
                <a:hlinkClick r:id="rId3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Link to Dataset</a:t>
            </a:r>
          </a:p>
        </p:txBody>
      </p:sp>
      <p:sp>
        <p:nvSpPr>
          <p:cNvPr id="185" name="Shape 11"/>
          <p:cNvSpPr/>
          <p:nvPr/>
        </p:nvSpPr>
        <p:spPr>
          <a:xfrm>
            <a:off x="9640133" y="3793330"/>
            <a:ext cx="510304" cy="510304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Text 12"/>
          <p:cNvSpPr txBox="1"/>
          <p:nvPr/>
        </p:nvSpPr>
        <p:spPr>
          <a:xfrm>
            <a:off x="9793606" y="3825240"/>
            <a:ext cx="203357" cy="3662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800"/>
              </a:lnSpc>
              <a:defRPr b="1" spc="-56" sz="28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87" name="Text 13"/>
          <p:cNvSpPr txBox="1"/>
          <p:nvPr/>
        </p:nvSpPr>
        <p:spPr>
          <a:xfrm>
            <a:off x="10377247" y="3793330"/>
            <a:ext cx="2493652" cy="361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900"/>
              </a:lnSpc>
              <a:defRPr b="1" spc="-45" sz="2300">
                <a:solidFill>
                  <a:srgbClr val="E0D6DE"/>
                </a:solidFill>
                <a:latin typeface="Petrona Bold"/>
                <a:ea typeface="Petrona Bold"/>
                <a:cs typeface="Petrona Bold"/>
                <a:sym typeface="Petrona Bold"/>
              </a:defRPr>
            </a:lvl1pPr>
          </a:lstStyle>
          <a:p>
            <a:pPr/>
            <a:r>
              <a:t>GitHub Repository</a:t>
            </a:r>
          </a:p>
        </p:txBody>
      </p:sp>
      <p:sp>
        <p:nvSpPr>
          <p:cNvPr id="188" name="Text 14"/>
          <p:cNvSpPr txBox="1"/>
          <p:nvPr/>
        </p:nvSpPr>
        <p:spPr>
          <a:xfrm>
            <a:off x="10377247" y="4301490"/>
            <a:ext cx="3459245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pc="-36" sz="1700">
                <a:solidFill>
                  <a:srgbClr val="E0D6DE"/>
                </a:solidFill>
                <a:latin typeface="Inter"/>
                <a:ea typeface="Inter"/>
                <a:cs typeface="Inter"/>
                <a:sym typeface="Inter"/>
              </a:defRPr>
            </a:lvl1pPr>
          </a:lstStyle>
          <a:p>
            <a:pPr/>
            <a:r>
              <a:t>Explore the complete source code, documentation, and resources.</a:t>
            </a:r>
          </a:p>
        </p:txBody>
      </p:sp>
      <p:sp>
        <p:nvSpPr>
          <p:cNvPr id="189" name="Text 15"/>
          <p:cNvSpPr txBox="1"/>
          <p:nvPr/>
        </p:nvSpPr>
        <p:spPr>
          <a:xfrm>
            <a:off x="10377247" y="5526285"/>
            <a:ext cx="1658449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pc="-36" sz="17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Inter"/>
                <a:ea typeface="Inter"/>
                <a:cs typeface="Inter"/>
                <a:sym typeface="Inter"/>
                <a:hlinkClick r:id="rId4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Link to Repository</a:t>
            </a:r>
          </a:p>
        </p:txBody>
      </p:sp>
      <p:sp>
        <p:nvSpPr>
          <p:cNvPr id="190" name="Rectangle 10"/>
          <p:cNvSpPr/>
          <p:nvPr/>
        </p:nvSpPr>
        <p:spPr>
          <a:xfrm>
            <a:off x="12566984" y="7579897"/>
            <a:ext cx="2033337" cy="625645"/>
          </a:xfrm>
          <a:prstGeom prst="rect">
            <a:avLst/>
          </a:prstGeom>
          <a:solidFill>
            <a:srgbClr val="0C062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