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panose="020B0604020202020204" charset="0"/>
      <p:regular r:id="rId8"/>
    </p:embeddedFont>
    <p:embeddedFont>
      <p:font typeface="Canva Sans Bold" panose="020B0604020202020204" charset="0"/>
      <p:regular r:id="rId9"/>
    </p:embeddedFont>
    <p:embeddedFont>
      <p:font typeface="Gotham Bold" panose="020B0604020202020204" charset="0"/>
      <p:regular r:id="rId10"/>
    </p:embeddedFont>
    <p:embeddedFont>
      <p:font typeface="ITC Avant Garde Gothic Bold" panose="020B0604020202020204" charset="0"/>
      <p:regular r:id="rId11"/>
    </p:embeddedFont>
    <p:embeddedFont>
      <p:font typeface="Lato" panose="020F0502020204030203" pitchFamily="34" charset="0"/>
      <p:regular r:id="rId12"/>
      <p:bold r:id="rId13"/>
      <p:italic r:id="rId14"/>
      <p:boldItalic r:id="rId15"/>
    </p:embeddedFont>
    <p:embeddedFont>
      <p:font typeface="Lato Bold" panose="020F0502020204030203"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Burnwal" userId="bc6aa11cacd4bd97" providerId="LiveId" clId="{5341B04A-69EF-4CC2-8FBA-83EC92743199}"/>
    <pc:docChg chg="undo custSel modSld">
      <pc:chgData name="Anjali Burnwal" userId="bc6aa11cacd4bd97" providerId="LiveId" clId="{5341B04A-69EF-4CC2-8FBA-83EC92743199}" dt="2024-03-13T06:02:53.674" v="165" actId="20577"/>
      <pc:docMkLst>
        <pc:docMk/>
      </pc:docMkLst>
      <pc:sldChg chg="addSp modSp mod">
        <pc:chgData name="Anjali Burnwal" userId="bc6aa11cacd4bd97" providerId="LiveId" clId="{5341B04A-69EF-4CC2-8FBA-83EC92743199}" dt="2024-03-13T06:02:53.674" v="165" actId="20577"/>
        <pc:sldMkLst>
          <pc:docMk/>
          <pc:sldMk cId="0" sldId="256"/>
        </pc:sldMkLst>
        <pc:spChg chg="mod">
          <ac:chgData name="Anjali Burnwal" userId="bc6aa11cacd4bd97" providerId="LiveId" clId="{5341B04A-69EF-4CC2-8FBA-83EC92743199}" dt="2023-11-26T16:26:14.242" v="0" actId="2711"/>
          <ac:spMkLst>
            <pc:docMk/>
            <pc:sldMk cId="0" sldId="256"/>
            <ac:spMk id="29" creationId="{00000000-0000-0000-0000-000000000000}"/>
          </ac:spMkLst>
        </pc:spChg>
        <pc:spChg chg="mod">
          <ac:chgData name="Anjali Burnwal" userId="bc6aa11cacd4bd97" providerId="LiveId" clId="{5341B04A-69EF-4CC2-8FBA-83EC92743199}" dt="2024-03-13T06:02:53.674" v="165" actId="20577"/>
          <ac:spMkLst>
            <pc:docMk/>
            <pc:sldMk cId="0" sldId="256"/>
            <ac:spMk id="31" creationId="{00000000-0000-0000-0000-000000000000}"/>
          </ac:spMkLst>
        </pc:spChg>
        <pc:spChg chg="mod">
          <ac:chgData name="Anjali Burnwal" userId="bc6aa11cacd4bd97" providerId="LiveId" clId="{5341B04A-69EF-4CC2-8FBA-83EC92743199}" dt="2023-11-28T08:08:04.444" v="19" actId="20577"/>
          <ac:spMkLst>
            <pc:docMk/>
            <pc:sldMk cId="0" sldId="256"/>
            <ac:spMk id="33" creationId="{00000000-0000-0000-0000-000000000000}"/>
          </ac:spMkLst>
        </pc:spChg>
        <pc:spChg chg="add mod">
          <ac:chgData name="Anjali Burnwal" userId="bc6aa11cacd4bd97" providerId="LiveId" clId="{5341B04A-69EF-4CC2-8FBA-83EC92743199}" dt="2023-12-04T11:58:45.430" v="59" actId="1076"/>
          <ac:spMkLst>
            <pc:docMk/>
            <pc:sldMk cId="0" sldId="256"/>
            <ac:spMk id="34" creationId="{D1AEF959-7FF9-2874-9A6F-94EB608C63DD}"/>
          </ac:spMkLst>
        </pc:spChg>
        <pc:grpChg chg="mod">
          <ac:chgData name="Anjali Burnwal" userId="bc6aa11cacd4bd97" providerId="LiveId" clId="{5341B04A-69EF-4CC2-8FBA-83EC92743199}" dt="2023-11-28T08:06:58.056" v="14" actId="1076"/>
          <ac:grpSpMkLst>
            <pc:docMk/>
            <pc:sldMk cId="0" sldId="256"/>
            <ac:grpSpMk id="8" creationId="{00000000-0000-0000-0000-000000000000}"/>
          </ac:grpSpMkLst>
        </pc:grpChg>
      </pc:sldChg>
      <pc:sldChg chg="modSp mod">
        <pc:chgData name="Anjali Burnwal" userId="bc6aa11cacd4bd97" providerId="LiveId" clId="{5341B04A-69EF-4CC2-8FBA-83EC92743199}" dt="2023-12-04T12:12:46.719" v="164" actId="1076"/>
        <pc:sldMkLst>
          <pc:docMk/>
          <pc:sldMk cId="0" sldId="258"/>
        </pc:sldMkLst>
        <pc:spChg chg="mod">
          <ac:chgData name="Anjali Burnwal" userId="bc6aa11cacd4bd97" providerId="LiveId" clId="{5341B04A-69EF-4CC2-8FBA-83EC92743199}" dt="2023-12-04T12:12:46.719" v="164" actId="1076"/>
          <ac:spMkLst>
            <pc:docMk/>
            <pc:sldMk cId="0" sldId="258"/>
            <ac:spMk id="8" creationId="{00000000-0000-0000-0000-000000000000}"/>
          </ac:spMkLst>
        </pc:spChg>
        <pc:spChg chg="mod">
          <ac:chgData name="Anjali Burnwal" userId="bc6aa11cacd4bd97" providerId="LiveId" clId="{5341B04A-69EF-4CC2-8FBA-83EC92743199}" dt="2023-12-04T12:12:46.719" v="164" actId="1076"/>
          <ac:spMkLst>
            <pc:docMk/>
            <pc:sldMk cId="0" sldId="258"/>
            <ac:spMk id="9" creationId="{00000000-0000-0000-0000-000000000000}"/>
          </ac:spMkLst>
        </pc:spChg>
        <pc:spChg chg="mod">
          <ac:chgData name="Anjali Burnwal" userId="bc6aa11cacd4bd97" providerId="LiveId" clId="{5341B04A-69EF-4CC2-8FBA-83EC92743199}" dt="2023-12-04T12:12:46.719" v="164" actId="1076"/>
          <ac:spMkLst>
            <pc:docMk/>
            <pc:sldMk cId="0" sldId="258"/>
            <ac:spMk id="10" creationId="{00000000-0000-0000-0000-000000000000}"/>
          </ac:spMkLst>
        </pc:spChg>
        <pc:spChg chg="mod">
          <ac:chgData name="Anjali Burnwal" userId="bc6aa11cacd4bd97" providerId="LiveId" clId="{5341B04A-69EF-4CC2-8FBA-83EC92743199}" dt="2023-12-04T12:12:46.719" v="164" actId="1076"/>
          <ac:spMkLst>
            <pc:docMk/>
            <pc:sldMk cId="0" sldId="258"/>
            <ac:spMk id="11" creationId="{00000000-0000-0000-0000-000000000000}"/>
          </ac:spMkLst>
        </pc:spChg>
        <pc:grpChg chg="mod">
          <ac:chgData name="Anjali Burnwal" userId="bc6aa11cacd4bd97" providerId="LiveId" clId="{5341B04A-69EF-4CC2-8FBA-83EC92743199}" dt="2023-12-04T12:12:46.719" v="164" actId="1076"/>
          <ac:grpSpMkLst>
            <pc:docMk/>
            <pc:sldMk cId="0" sldId="258"/>
            <ac:grpSpMk id="2" creationId="{00000000-0000-0000-0000-000000000000}"/>
          </ac:grpSpMkLst>
        </pc:grpChg>
        <pc:grpChg chg="mod">
          <ac:chgData name="Anjali Burnwal" userId="bc6aa11cacd4bd97" providerId="LiveId" clId="{5341B04A-69EF-4CC2-8FBA-83EC92743199}" dt="2023-12-04T12:12:46.719" v="164" actId="1076"/>
          <ac:grpSpMkLst>
            <pc:docMk/>
            <pc:sldMk cId="0" sldId="258"/>
            <ac:grpSpMk id="5" creationId="{00000000-0000-0000-0000-000000000000}"/>
          </ac:grpSpMkLst>
        </pc:grpChg>
      </pc:sldChg>
      <pc:sldChg chg="modSp mod">
        <pc:chgData name="Anjali Burnwal" userId="bc6aa11cacd4bd97" providerId="LiveId" clId="{5341B04A-69EF-4CC2-8FBA-83EC92743199}" dt="2023-12-04T12:04:48.386" v="145" actId="1076"/>
        <pc:sldMkLst>
          <pc:docMk/>
          <pc:sldMk cId="0" sldId="260"/>
        </pc:sldMkLst>
        <pc:spChg chg="mod">
          <ac:chgData name="Anjali Burnwal" userId="bc6aa11cacd4bd97" providerId="LiveId" clId="{5341B04A-69EF-4CC2-8FBA-83EC92743199}" dt="2023-12-04T12:04:26.887" v="143" actId="20577"/>
          <ac:spMkLst>
            <pc:docMk/>
            <pc:sldMk cId="0" sldId="260"/>
            <ac:spMk id="2" creationId="{00000000-0000-0000-0000-000000000000}"/>
          </ac:spMkLst>
        </pc:spChg>
        <pc:spChg chg="mod">
          <ac:chgData name="Anjali Burnwal" userId="bc6aa11cacd4bd97" providerId="LiveId" clId="{5341B04A-69EF-4CC2-8FBA-83EC92743199}" dt="2023-12-04T12:04:48.386" v="145" actId="1076"/>
          <ac:spMkLst>
            <pc:docMk/>
            <pc:sldMk cId="0" sldId="260"/>
            <ac:spMk id="3" creationId="{00000000-0000-0000-0000-000000000000}"/>
          </ac:spMkLst>
        </pc:spChg>
        <pc:spChg chg="mod">
          <ac:chgData name="Anjali Burnwal" userId="bc6aa11cacd4bd97" providerId="LiveId" clId="{5341B04A-69EF-4CC2-8FBA-83EC92743199}" dt="2023-12-04T12:04:48.386" v="145" actId="1076"/>
          <ac:spMkLst>
            <pc:docMk/>
            <pc:sldMk cId="0" sldId="260"/>
            <ac:spMk id="4" creationId="{00000000-0000-0000-0000-000000000000}"/>
          </ac:spMkLst>
        </pc:spChg>
        <pc:spChg chg="mod">
          <ac:chgData name="Anjali Burnwal" userId="bc6aa11cacd4bd97" providerId="LiveId" clId="{5341B04A-69EF-4CC2-8FBA-83EC92743199}" dt="2023-12-04T12:04:48.386" v="145" actId="1076"/>
          <ac:spMkLst>
            <pc:docMk/>
            <pc:sldMk cId="0" sldId="260"/>
            <ac:spMk id="5" creationId="{00000000-0000-0000-0000-000000000000}"/>
          </ac:spMkLst>
        </pc:spChg>
      </pc:sldChg>
      <pc:sldChg chg="modSp mod">
        <pc:chgData name="Anjali Burnwal" userId="bc6aa11cacd4bd97" providerId="LiveId" clId="{5341B04A-69EF-4CC2-8FBA-83EC92743199}" dt="2023-12-04T12:05:06.360" v="163" actId="20577"/>
        <pc:sldMkLst>
          <pc:docMk/>
          <pc:sldMk cId="0" sldId="261"/>
        </pc:sldMkLst>
        <pc:spChg chg="mod">
          <ac:chgData name="Anjali Burnwal" userId="bc6aa11cacd4bd97" providerId="LiveId" clId="{5341B04A-69EF-4CC2-8FBA-83EC92743199}" dt="2023-12-04T12:05:06.360" v="163" actId="20577"/>
          <ac:spMkLst>
            <pc:docMk/>
            <pc:sldMk cId="0" sldId="261"/>
            <ac:spMk id="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2007177" y="1623003"/>
            <a:ext cx="14273645" cy="503599"/>
          </a:xfrm>
          <a:prstGeom prst="rect">
            <a:avLst/>
          </a:prstGeom>
        </p:spPr>
        <p:txBody>
          <a:bodyPr lIns="0" tIns="0" rIns="0" bIns="0" rtlCol="0" anchor="t">
            <a:spAutoFit/>
          </a:bodyPr>
          <a:lstStyle/>
          <a:p>
            <a:pPr algn="ctr">
              <a:lnSpc>
                <a:spcPts val="3346"/>
              </a:lnSpc>
            </a:pPr>
            <a:r>
              <a:rPr lang="en-US" sz="5500" b="1" spc="-251" dirty="0">
                <a:solidFill>
                  <a:srgbClr val="2E2E2E"/>
                </a:solidFill>
                <a:latin typeface="+mj-lt"/>
              </a:rPr>
              <a:t>Visualisation and forecast of Stock Data using DASH</a:t>
            </a:r>
          </a:p>
        </p:txBody>
      </p:sp>
      <p:sp>
        <p:nvSpPr>
          <p:cNvPr id="30" name="TextBox 30"/>
          <p:cNvSpPr txBox="1"/>
          <p:nvPr/>
        </p:nvSpPr>
        <p:spPr>
          <a:xfrm>
            <a:off x="7359997" y="2879590"/>
            <a:ext cx="3917603" cy="580390"/>
          </a:xfrm>
          <a:prstGeom prst="rect">
            <a:avLst/>
          </a:prstGeom>
        </p:spPr>
        <p:txBody>
          <a:bodyPr wrap="square" lIns="0" tIns="0" rIns="0" bIns="0" rtlCol="0" anchor="t">
            <a:spAutoFit/>
          </a:bodyPr>
          <a:lstStyle/>
          <a:p>
            <a:pPr>
              <a:lnSpc>
                <a:spcPts val="4759"/>
              </a:lnSpc>
            </a:pPr>
            <a:r>
              <a:rPr lang="en-US" sz="3399" dirty="0">
                <a:solidFill>
                  <a:srgbClr val="000000"/>
                </a:solidFill>
                <a:latin typeface="Canva Sans"/>
              </a:rPr>
              <a:t>Project Members</a:t>
            </a:r>
          </a:p>
        </p:txBody>
      </p:sp>
      <p:sp>
        <p:nvSpPr>
          <p:cNvPr id="31" name="TextBox 31"/>
          <p:cNvSpPr txBox="1"/>
          <p:nvPr/>
        </p:nvSpPr>
        <p:spPr>
          <a:xfrm>
            <a:off x="6198766" y="4105018"/>
            <a:ext cx="5890468" cy="967957"/>
          </a:xfrm>
          <a:prstGeom prst="rect">
            <a:avLst/>
          </a:prstGeom>
        </p:spPr>
        <p:txBody>
          <a:bodyPr lIns="0" tIns="0" rIns="0" bIns="0" rtlCol="0" anchor="t">
            <a:spAutoFit/>
          </a:bodyPr>
          <a:lstStyle/>
          <a:p>
            <a:pPr marL="604523" lvl="1" indent="-302261">
              <a:lnSpc>
                <a:spcPts val="3920"/>
              </a:lnSpc>
              <a:buFont typeface="Arial"/>
              <a:buChar char="•"/>
            </a:pPr>
            <a:r>
              <a:rPr lang="en-US" sz="2800" dirty="0">
                <a:solidFill>
                  <a:srgbClr val="000000"/>
                </a:solidFill>
                <a:latin typeface="Canva Sans Bold"/>
              </a:rPr>
              <a:t>Niladri Sen (33200120064)</a:t>
            </a:r>
          </a:p>
          <a:p>
            <a:pPr marL="604523" lvl="1" indent="-302261">
              <a:lnSpc>
                <a:spcPts val="3920"/>
              </a:lnSpc>
              <a:buFont typeface="Arial"/>
              <a:buChar char="•"/>
            </a:pPr>
            <a:r>
              <a:rPr lang="en-US" sz="2800" dirty="0">
                <a:solidFill>
                  <a:srgbClr val="000000"/>
                </a:solidFill>
                <a:latin typeface="Canva Sans Bold"/>
              </a:rPr>
              <a:t>Anjali Burnwal (33200120059)</a:t>
            </a:r>
          </a:p>
        </p:txBody>
      </p:sp>
      <p:sp>
        <p:nvSpPr>
          <p:cNvPr id="32" name="TextBox 32"/>
          <p:cNvSpPr txBox="1"/>
          <p:nvPr/>
        </p:nvSpPr>
        <p:spPr>
          <a:xfrm>
            <a:off x="6515136" y="6391928"/>
            <a:ext cx="5257725" cy="580390"/>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rPr>
              <a:t>Under the guidance of</a:t>
            </a:r>
          </a:p>
        </p:txBody>
      </p:sp>
      <p:sp>
        <p:nvSpPr>
          <p:cNvPr id="33" name="TextBox 33"/>
          <p:cNvSpPr txBox="1"/>
          <p:nvPr/>
        </p:nvSpPr>
        <p:spPr>
          <a:xfrm>
            <a:off x="7135952" y="7787299"/>
            <a:ext cx="3836848" cy="467820"/>
          </a:xfrm>
          <a:prstGeom prst="rect">
            <a:avLst/>
          </a:prstGeom>
        </p:spPr>
        <p:txBody>
          <a:bodyPr wrap="square" lIns="0" tIns="0" rIns="0" bIns="0" rtlCol="0" anchor="t">
            <a:spAutoFit/>
          </a:bodyPr>
          <a:lstStyle/>
          <a:p>
            <a:pPr>
              <a:lnSpc>
                <a:spcPts val="3920"/>
              </a:lnSpc>
            </a:pPr>
            <a:r>
              <a:rPr lang="en-US" sz="2800" dirty="0">
                <a:solidFill>
                  <a:srgbClr val="000000"/>
                </a:solidFill>
                <a:latin typeface="Canva Sans Bold"/>
              </a:rPr>
              <a:t>Mr. Subhankar Guha</a:t>
            </a:r>
          </a:p>
        </p:txBody>
      </p:sp>
      <p:sp>
        <p:nvSpPr>
          <p:cNvPr id="34" name="TextBox 33">
            <a:extLst>
              <a:ext uri="{FF2B5EF4-FFF2-40B4-BE49-F238E27FC236}">
                <a16:creationId xmlns:a16="http://schemas.microsoft.com/office/drawing/2014/main" id="{D1AEF959-7FF9-2874-9A6F-94EB608C63DD}"/>
              </a:ext>
            </a:extLst>
          </p:cNvPr>
          <p:cNvSpPr txBox="1"/>
          <p:nvPr/>
        </p:nvSpPr>
        <p:spPr>
          <a:xfrm>
            <a:off x="5396774" y="8582209"/>
            <a:ext cx="7494448" cy="523220"/>
          </a:xfrm>
          <a:prstGeom prst="rect">
            <a:avLst/>
          </a:prstGeom>
          <a:noFill/>
        </p:spPr>
        <p:txBody>
          <a:bodyPr wrap="square" rtlCol="0">
            <a:spAutoFit/>
          </a:bodyPr>
          <a:lstStyle/>
          <a:p>
            <a:r>
              <a:rPr lang="en-US" sz="2800" dirty="0">
                <a:latin typeface="Canva Sans Bold" panose="020B0604020202020204" charset="0"/>
              </a:rPr>
              <a:t>Assistant Professor of CSE department</a:t>
            </a:r>
            <a:endParaRPr lang="en-IN" sz="2800" dirty="0">
              <a:latin typeface="Canva Sans Bold"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plus/>
      </p:transition>
    </mc:Choice>
    <mc:Fallback xmlns="">
      <p:transition spd="slow">
        <p:plu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835002" y="-5835002"/>
            <a:ext cx="6617996" cy="18288000"/>
            <a:chOff x="0" y="0"/>
            <a:chExt cx="1743011" cy="4816593"/>
          </a:xfrm>
        </p:grpSpPr>
        <p:sp>
          <p:nvSpPr>
            <p:cNvPr id="3" name="Freeform 3"/>
            <p:cNvSpPr/>
            <p:nvPr/>
          </p:nvSpPr>
          <p:spPr>
            <a:xfrm>
              <a:off x="0" y="0"/>
              <a:ext cx="1743011" cy="4816592"/>
            </a:xfrm>
            <a:custGeom>
              <a:avLst/>
              <a:gdLst/>
              <a:ahLst/>
              <a:cxnLst/>
              <a:rect l="l" t="t" r="r" b="b"/>
              <a:pathLst>
                <a:path w="1743011" h="4816592">
                  <a:moveTo>
                    <a:pt x="0" y="0"/>
                  </a:moveTo>
                  <a:lnTo>
                    <a:pt x="1743011" y="0"/>
                  </a:lnTo>
                  <a:lnTo>
                    <a:pt x="1743011" y="4816592"/>
                  </a:lnTo>
                  <a:lnTo>
                    <a:pt x="0" y="4816592"/>
                  </a:lnTo>
                  <a:close/>
                </a:path>
              </a:pathLst>
            </a:custGeom>
            <a:solidFill>
              <a:srgbClr val="FFC2CA"/>
            </a:solidFill>
          </p:spPr>
        </p:sp>
        <p:sp>
          <p:nvSpPr>
            <p:cNvPr id="4" name="TextBox 4"/>
            <p:cNvSpPr txBox="1"/>
            <p:nvPr/>
          </p:nvSpPr>
          <p:spPr>
            <a:xfrm>
              <a:off x="0" y="-38100"/>
              <a:ext cx="1743011" cy="485469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215419" y="6617996"/>
            <a:ext cx="11857161" cy="3518805"/>
          </a:xfrm>
          <a:custGeom>
            <a:avLst/>
            <a:gdLst/>
            <a:ahLst/>
            <a:cxnLst/>
            <a:rect l="l" t="t" r="r" b="b"/>
            <a:pathLst>
              <a:path w="11857161" h="3518805">
                <a:moveTo>
                  <a:pt x="0" y="0"/>
                </a:moveTo>
                <a:lnTo>
                  <a:pt x="11857162" y="0"/>
                </a:lnTo>
                <a:lnTo>
                  <a:pt x="11857162" y="3518805"/>
                </a:lnTo>
                <a:lnTo>
                  <a:pt x="0" y="3518805"/>
                </a:lnTo>
                <a:lnTo>
                  <a:pt x="0" y="0"/>
                </a:lnTo>
                <a:close/>
              </a:path>
            </a:pathLst>
          </a:custGeom>
          <a:blipFill>
            <a:blip r:embed="rId2"/>
            <a:stretch>
              <a:fillRect t="-17224" r="-5679" b="-83083"/>
            </a:stretch>
          </a:blipFill>
        </p:spPr>
      </p:sp>
      <p:grpSp>
        <p:nvGrpSpPr>
          <p:cNvPr id="6" name="Group 6"/>
          <p:cNvGrpSpPr/>
          <p:nvPr/>
        </p:nvGrpSpPr>
        <p:grpSpPr>
          <a:xfrm>
            <a:off x="2773124" y="1028700"/>
            <a:ext cx="12741752" cy="4997219"/>
            <a:chOff x="0" y="0"/>
            <a:chExt cx="16989003" cy="6662959"/>
          </a:xfrm>
        </p:grpSpPr>
        <p:sp>
          <p:nvSpPr>
            <p:cNvPr id="7" name="TextBox 7"/>
            <p:cNvSpPr txBox="1"/>
            <p:nvPr/>
          </p:nvSpPr>
          <p:spPr>
            <a:xfrm>
              <a:off x="0" y="114300"/>
              <a:ext cx="16989003" cy="2242621"/>
            </a:xfrm>
            <a:prstGeom prst="rect">
              <a:avLst/>
            </a:prstGeom>
          </p:spPr>
          <p:txBody>
            <a:bodyPr lIns="0" tIns="0" rIns="0" bIns="0" rtlCol="0" anchor="t">
              <a:spAutoFit/>
            </a:bodyPr>
            <a:lstStyle/>
            <a:p>
              <a:pPr marL="0" lvl="0" indent="0" algn="ctr">
                <a:lnSpc>
                  <a:spcPts val="10481"/>
                </a:lnSpc>
                <a:spcBef>
                  <a:spcPct val="0"/>
                </a:spcBef>
              </a:pPr>
              <a:r>
                <a:rPr lang="en-US" sz="11646" spc="-232" dirty="0">
                  <a:solidFill>
                    <a:srgbClr val="000000"/>
                  </a:solidFill>
                  <a:latin typeface="ITC Avant Garde Gothic Bold"/>
                </a:rPr>
                <a:t>Objective:</a:t>
              </a:r>
            </a:p>
          </p:txBody>
        </p:sp>
        <p:sp>
          <p:nvSpPr>
            <p:cNvPr id="8" name="TextBox 8"/>
            <p:cNvSpPr txBox="1"/>
            <p:nvPr/>
          </p:nvSpPr>
          <p:spPr>
            <a:xfrm>
              <a:off x="0" y="2426663"/>
              <a:ext cx="16989003" cy="4236297"/>
            </a:xfrm>
            <a:prstGeom prst="rect">
              <a:avLst/>
            </a:prstGeom>
          </p:spPr>
          <p:txBody>
            <a:bodyPr lIns="0" tIns="0" rIns="0" bIns="0" rtlCol="0" anchor="t">
              <a:spAutoFit/>
            </a:bodyPr>
            <a:lstStyle/>
            <a:p>
              <a:pPr algn="ctr">
                <a:lnSpc>
                  <a:spcPts val="3640"/>
                </a:lnSpc>
                <a:spcBef>
                  <a:spcPct val="0"/>
                </a:spcBef>
              </a:pPr>
              <a:r>
                <a:rPr lang="en-US" sz="2600" spc="52" dirty="0">
                  <a:solidFill>
                    <a:srgbClr val="000000"/>
                  </a:solidFill>
                  <a:latin typeface="Gotham Bold"/>
                </a:rPr>
                <a:t>WE WILL BE CREATING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 INPUTTED BY THE USER.</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5632571" cy="10287000"/>
            <a:chOff x="0" y="0"/>
            <a:chExt cx="1483475" cy="2709333"/>
          </a:xfrm>
        </p:grpSpPr>
        <p:sp>
          <p:nvSpPr>
            <p:cNvPr id="3" name="Freeform 3"/>
            <p:cNvSpPr/>
            <p:nvPr/>
          </p:nvSpPr>
          <p:spPr>
            <a:xfrm>
              <a:off x="0" y="0"/>
              <a:ext cx="1483476" cy="2709333"/>
            </a:xfrm>
            <a:custGeom>
              <a:avLst/>
              <a:gdLst/>
              <a:ahLst/>
              <a:cxnLst/>
              <a:rect l="l" t="t" r="r" b="b"/>
              <a:pathLst>
                <a:path w="1483476" h="2709333">
                  <a:moveTo>
                    <a:pt x="0" y="0"/>
                  </a:moveTo>
                  <a:lnTo>
                    <a:pt x="1483476" y="0"/>
                  </a:lnTo>
                  <a:lnTo>
                    <a:pt x="1483476" y="2709333"/>
                  </a:lnTo>
                  <a:lnTo>
                    <a:pt x="0" y="2709333"/>
                  </a:lnTo>
                  <a:close/>
                </a:path>
              </a:pathLst>
            </a:custGeom>
            <a:solidFill>
              <a:srgbClr val="F9ECB8"/>
            </a:solidFill>
          </p:spPr>
        </p:sp>
        <p:sp>
          <p:nvSpPr>
            <p:cNvPr id="4" name="TextBox 4"/>
            <p:cNvSpPr txBox="1"/>
            <p:nvPr/>
          </p:nvSpPr>
          <p:spPr>
            <a:xfrm>
              <a:off x="0" y="-38100"/>
              <a:ext cx="1483475"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791052" y="0"/>
            <a:ext cx="12655429" cy="10287000"/>
            <a:chOff x="0" y="0"/>
            <a:chExt cx="3333117" cy="2709333"/>
          </a:xfrm>
        </p:grpSpPr>
        <p:sp>
          <p:nvSpPr>
            <p:cNvPr id="6" name="Freeform 6"/>
            <p:cNvSpPr/>
            <p:nvPr/>
          </p:nvSpPr>
          <p:spPr>
            <a:xfrm>
              <a:off x="0" y="0"/>
              <a:ext cx="3333117" cy="2709333"/>
            </a:xfrm>
            <a:custGeom>
              <a:avLst/>
              <a:gdLst/>
              <a:ahLst/>
              <a:cxnLst/>
              <a:rect l="l" t="t" r="r" b="b"/>
              <a:pathLst>
                <a:path w="3333117" h="2709333">
                  <a:moveTo>
                    <a:pt x="0" y="0"/>
                  </a:moveTo>
                  <a:lnTo>
                    <a:pt x="3333117" y="0"/>
                  </a:lnTo>
                  <a:lnTo>
                    <a:pt x="3333117" y="2709333"/>
                  </a:lnTo>
                  <a:lnTo>
                    <a:pt x="0" y="2709333"/>
                  </a:lnTo>
                  <a:close/>
                </a:path>
              </a:pathLst>
            </a:custGeom>
            <a:solidFill>
              <a:srgbClr val="FFC2CA"/>
            </a:solidFill>
          </p:spPr>
        </p:sp>
        <p:sp>
          <p:nvSpPr>
            <p:cNvPr id="7" name="TextBox 7"/>
            <p:cNvSpPr txBox="1"/>
            <p:nvPr/>
          </p:nvSpPr>
          <p:spPr>
            <a:xfrm>
              <a:off x="0" y="-38100"/>
              <a:ext cx="3333117" cy="274743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5400000">
            <a:off x="11193004" y="3014536"/>
            <a:ext cx="8311777" cy="4340105"/>
          </a:xfrm>
          <a:custGeom>
            <a:avLst/>
            <a:gdLst/>
            <a:ahLst/>
            <a:cxnLst/>
            <a:rect l="l" t="t" r="r" b="b"/>
            <a:pathLst>
              <a:path w="8311777" h="4340105">
                <a:moveTo>
                  <a:pt x="0" y="0"/>
                </a:moveTo>
                <a:lnTo>
                  <a:pt x="8311777" y="0"/>
                </a:lnTo>
                <a:lnTo>
                  <a:pt x="8311777" y="4340105"/>
                </a:lnTo>
                <a:lnTo>
                  <a:pt x="0" y="4340105"/>
                </a:lnTo>
                <a:lnTo>
                  <a:pt x="0" y="0"/>
                </a:lnTo>
                <a:close/>
              </a:path>
            </a:pathLst>
          </a:custGeom>
          <a:blipFill>
            <a:blip r:embed="rId2"/>
            <a:stretch>
              <a:fillRect l="-7961" t="-27388" r="-10333"/>
            </a:stretch>
          </a:blipFill>
        </p:spPr>
      </p:sp>
      <p:sp>
        <p:nvSpPr>
          <p:cNvPr id="9" name="TextBox 9"/>
          <p:cNvSpPr txBox="1"/>
          <p:nvPr/>
        </p:nvSpPr>
        <p:spPr>
          <a:xfrm rot="-5400000">
            <a:off x="-834686" y="5607330"/>
            <a:ext cx="5643390" cy="1658552"/>
          </a:xfrm>
          <a:prstGeom prst="rect">
            <a:avLst/>
          </a:prstGeom>
        </p:spPr>
        <p:txBody>
          <a:bodyPr lIns="0" tIns="0" rIns="0" bIns="0" rtlCol="0" anchor="t">
            <a:spAutoFit/>
          </a:bodyPr>
          <a:lstStyle/>
          <a:p>
            <a:pPr algn="ctr">
              <a:lnSpc>
                <a:spcPts val="13584"/>
              </a:lnSpc>
            </a:pPr>
            <a:r>
              <a:rPr lang="en-US" sz="9703" dirty="0">
                <a:solidFill>
                  <a:srgbClr val="000000"/>
                </a:solidFill>
                <a:latin typeface="Canva Sans Bold"/>
              </a:rPr>
              <a:t>PROJECT</a:t>
            </a:r>
          </a:p>
        </p:txBody>
      </p:sp>
      <p:sp>
        <p:nvSpPr>
          <p:cNvPr id="10" name="TextBox 10"/>
          <p:cNvSpPr txBox="1"/>
          <p:nvPr/>
        </p:nvSpPr>
        <p:spPr>
          <a:xfrm rot="-5400000">
            <a:off x="465942" y="5365905"/>
            <a:ext cx="6052238" cy="1732552"/>
          </a:xfrm>
          <a:prstGeom prst="rect">
            <a:avLst/>
          </a:prstGeom>
        </p:spPr>
        <p:txBody>
          <a:bodyPr lIns="0" tIns="0" rIns="0" bIns="0" rtlCol="0" anchor="t">
            <a:spAutoFit/>
          </a:bodyPr>
          <a:lstStyle/>
          <a:p>
            <a:pPr algn="ctr">
              <a:lnSpc>
                <a:spcPts val="14177"/>
              </a:lnSpc>
            </a:pPr>
            <a:r>
              <a:rPr lang="en-US" sz="10126">
                <a:solidFill>
                  <a:srgbClr val="000000"/>
                </a:solidFill>
                <a:latin typeface="Canva Sans Bold"/>
              </a:rPr>
              <a:t>CONTEXT</a:t>
            </a:r>
          </a:p>
        </p:txBody>
      </p:sp>
      <p:sp>
        <p:nvSpPr>
          <p:cNvPr id="11" name="TextBox 11"/>
          <p:cNvSpPr txBox="1"/>
          <p:nvPr/>
        </p:nvSpPr>
        <p:spPr>
          <a:xfrm>
            <a:off x="6371108" y="971550"/>
            <a:ext cx="6064783" cy="8498545"/>
          </a:xfrm>
          <a:prstGeom prst="rect">
            <a:avLst/>
          </a:prstGeom>
        </p:spPr>
        <p:txBody>
          <a:bodyPr lIns="0" tIns="0" rIns="0" bIns="0" rtlCol="0" anchor="t">
            <a:spAutoFit/>
          </a:bodyPr>
          <a:lstStyle/>
          <a:p>
            <a:pPr algn="ctr">
              <a:lnSpc>
                <a:spcPts val="3500"/>
              </a:lnSpc>
            </a:pPr>
            <a:r>
              <a:rPr lang="en-US" sz="2500" dirty="0">
                <a:solidFill>
                  <a:srgbClr val="000000"/>
                </a:solidFill>
                <a:latin typeface="Canva Sans Bold"/>
              </a:rPr>
              <a:t>Stock investments provide one of the highest returns in the market. Even though they are volatile in nature, one can visualise share prices and other statistical factors which helps the keen investors carefully decide on which company they want to spend their earnings on.</a:t>
            </a:r>
          </a:p>
          <a:p>
            <a:pPr algn="ctr">
              <a:lnSpc>
                <a:spcPts val="3500"/>
              </a:lnSpc>
            </a:pPr>
            <a:endParaRPr lang="en-US" sz="2500" dirty="0">
              <a:solidFill>
                <a:srgbClr val="000000"/>
              </a:solidFill>
              <a:latin typeface="Canva Sans Bold"/>
            </a:endParaRPr>
          </a:p>
          <a:p>
            <a:pPr algn="ctr">
              <a:lnSpc>
                <a:spcPts val="3500"/>
              </a:lnSpc>
            </a:pPr>
            <a:r>
              <a:rPr lang="en-US" sz="2500" dirty="0">
                <a:solidFill>
                  <a:srgbClr val="000000"/>
                </a:solidFill>
                <a:latin typeface="Canva Sans Bold"/>
              </a:rPr>
              <a:t>Developing this simple project idea using the Dash library (of Python), we can make dynamic plots of the financial data of a specific company by using the tabular data provided by yfinance python library. On top of it we can use a machine learning algorithm namely SVR(Support Vector Regression) to predict the upcoming stock prices up to 30 days. </a:t>
            </a:r>
          </a:p>
        </p:txBody>
      </p:sp>
    </p:spTree>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2138076" y="2721037"/>
            <a:ext cx="2602071" cy="2602071"/>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C86974"/>
              </a:solidFill>
              <a:prstDash val="solid"/>
              <a:miter/>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744039" y="2721037"/>
            <a:ext cx="2602071" cy="2602071"/>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999174"/>
              </a:solidFill>
              <a:prstDash val="solid"/>
              <a:miter/>
            </a:ln>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940226" y="2721037"/>
            <a:ext cx="2602071" cy="2602071"/>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A18CB8"/>
              </a:solidFill>
              <a:prstDash val="solid"/>
              <a:miter/>
            </a:ln>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3547852" y="2721037"/>
            <a:ext cx="2602071" cy="2602071"/>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4D4D4D"/>
              </a:solidFill>
              <a:prstDash val="solid"/>
              <a:miter/>
            </a:ln>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138076" y="1303331"/>
            <a:ext cx="4219380" cy="863587"/>
          </a:xfrm>
          <a:prstGeom prst="rect">
            <a:avLst/>
          </a:prstGeom>
        </p:spPr>
        <p:txBody>
          <a:bodyPr lIns="0" tIns="0" rIns="0" bIns="0" rtlCol="0" anchor="t">
            <a:spAutoFit/>
          </a:bodyPr>
          <a:lstStyle/>
          <a:p>
            <a:pPr>
              <a:lnSpc>
                <a:spcPts val="7000"/>
              </a:lnSpc>
            </a:pPr>
            <a:r>
              <a:rPr lang="en-US" sz="5000" dirty="0">
                <a:solidFill>
                  <a:srgbClr val="2E2E2E"/>
                </a:solidFill>
                <a:latin typeface="Lato Bold"/>
              </a:rPr>
              <a:t>Project Stages</a:t>
            </a:r>
          </a:p>
        </p:txBody>
      </p:sp>
      <p:sp>
        <p:nvSpPr>
          <p:cNvPr id="15" name="TextBox 15"/>
          <p:cNvSpPr txBox="1"/>
          <p:nvPr/>
        </p:nvSpPr>
        <p:spPr>
          <a:xfrm>
            <a:off x="2138076" y="2786986"/>
            <a:ext cx="2601999" cy="2222523"/>
          </a:xfrm>
          <a:prstGeom prst="rect">
            <a:avLst/>
          </a:prstGeom>
        </p:spPr>
        <p:txBody>
          <a:bodyPr lIns="0" tIns="0" rIns="0" bIns="0" rtlCol="0" anchor="t">
            <a:spAutoFit/>
          </a:bodyPr>
          <a:lstStyle/>
          <a:p>
            <a:pPr algn="ctr">
              <a:lnSpc>
                <a:spcPts val="18198"/>
              </a:lnSpc>
            </a:pPr>
            <a:r>
              <a:rPr lang="en-US" sz="12999">
                <a:solidFill>
                  <a:srgbClr val="C86974"/>
                </a:solidFill>
                <a:latin typeface="Lato"/>
              </a:rPr>
              <a:t>1</a:t>
            </a:r>
          </a:p>
        </p:txBody>
      </p:sp>
      <p:sp>
        <p:nvSpPr>
          <p:cNvPr id="16" name="TextBox 16"/>
          <p:cNvSpPr txBox="1"/>
          <p:nvPr/>
        </p:nvSpPr>
        <p:spPr>
          <a:xfrm>
            <a:off x="5940226" y="2786986"/>
            <a:ext cx="2602071" cy="2222523"/>
          </a:xfrm>
          <a:prstGeom prst="rect">
            <a:avLst/>
          </a:prstGeom>
        </p:spPr>
        <p:txBody>
          <a:bodyPr lIns="0" tIns="0" rIns="0" bIns="0" rtlCol="0" anchor="t">
            <a:spAutoFit/>
          </a:bodyPr>
          <a:lstStyle/>
          <a:p>
            <a:pPr algn="ctr">
              <a:lnSpc>
                <a:spcPts val="18198"/>
              </a:lnSpc>
            </a:pPr>
            <a:r>
              <a:rPr lang="en-US" sz="12999">
                <a:solidFill>
                  <a:srgbClr val="A18CB8"/>
                </a:solidFill>
                <a:latin typeface="Lato"/>
              </a:rPr>
              <a:t>2</a:t>
            </a:r>
          </a:p>
        </p:txBody>
      </p:sp>
      <p:sp>
        <p:nvSpPr>
          <p:cNvPr id="17" name="TextBox 17"/>
          <p:cNvSpPr txBox="1"/>
          <p:nvPr/>
        </p:nvSpPr>
        <p:spPr>
          <a:xfrm>
            <a:off x="9744039" y="2786986"/>
            <a:ext cx="2602071" cy="2222523"/>
          </a:xfrm>
          <a:prstGeom prst="rect">
            <a:avLst/>
          </a:prstGeom>
        </p:spPr>
        <p:txBody>
          <a:bodyPr lIns="0" tIns="0" rIns="0" bIns="0" rtlCol="0" anchor="t">
            <a:spAutoFit/>
          </a:bodyPr>
          <a:lstStyle/>
          <a:p>
            <a:pPr algn="ctr">
              <a:lnSpc>
                <a:spcPts val="18198"/>
              </a:lnSpc>
            </a:pPr>
            <a:r>
              <a:rPr lang="en-US" sz="12999">
                <a:solidFill>
                  <a:srgbClr val="999174"/>
                </a:solidFill>
                <a:latin typeface="Lato"/>
              </a:rPr>
              <a:t>3</a:t>
            </a:r>
          </a:p>
        </p:txBody>
      </p:sp>
      <p:sp>
        <p:nvSpPr>
          <p:cNvPr id="18" name="TextBox 18"/>
          <p:cNvSpPr txBox="1"/>
          <p:nvPr/>
        </p:nvSpPr>
        <p:spPr>
          <a:xfrm>
            <a:off x="13547852" y="2786986"/>
            <a:ext cx="2602071" cy="2222523"/>
          </a:xfrm>
          <a:prstGeom prst="rect">
            <a:avLst/>
          </a:prstGeom>
        </p:spPr>
        <p:txBody>
          <a:bodyPr lIns="0" tIns="0" rIns="0" bIns="0" rtlCol="0" anchor="t">
            <a:spAutoFit/>
          </a:bodyPr>
          <a:lstStyle/>
          <a:p>
            <a:pPr algn="ctr">
              <a:lnSpc>
                <a:spcPts val="18198"/>
              </a:lnSpc>
            </a:pPr>
            <a:r>
              <a:rPr lang="en-US" sz="12999">
                <a:solidFill>
                  <a:srgbClr val="2E2E2E"/>
                </a:solidFill>
                <a:latin typeface="Lato"/>
              </a:rPr>
              <a:t>4</a:t>
            </a:r>
          </a:p>
        </p:txBody>
      </p:sp>
      <p:sp>
        <p:nvSpPr>
          <p:cNvPr id="19" name="TextBox 19"/>
          <p:cNvSpPr txBox="1"/>
          <p:nvPr/>
        </p:nvSpPr>
        <p:spPr>
          <a:xfrm>
            <a:off x="2242887" y="6304892"/>
            <a:ext cx="2392449" cy="1174751"/>
          </a:xfrm>
          <a:prstGeom prst="rect">
            <a:avLst/>
          </a:prstGeom>
        </p:spPr>
        <p:txBody>
          <a:bodyPr lIns="0" tIns="0" rIns="0" bIns="0" rtlCol="0" anchor="t">
            <a:spAutoFit/>
          </a:bodyPr>
          <a:lstStyle/>
          <a:p>
            <a:pPr>
              <a:lnSpc>
                <a:spcPts val="3199"/>
              </a:lnSpc>
            </a:pPr>
            <a:r>
              <a:rPr lang="en-US" sz="1999" dirty="0">
                <a:solidFill>
                  <a:srgbClr val="4D4D4D"/>
                </a:solidFill>
                <a:latin typeface="Lato Bold"/>
              </a:rPr>
              <a:t>Input stock code to get company information</a:t>
            </a:r>
          </a:p>
        </p:txBody>
      </p:sp>
      <p:sp>
        <p:nvSpPr>
          <p:cNvPr id="20" name="TextBox 20"/>
          <p:cNvSpPr txBox="1"/>
          <p:nvPr/>
        </p:nvSpPr>
        <p:spPr>
          <a:xfrm>
            <a:off x="5855121" y="6304892"/>
            <a:ext cx="2772280" cy="1574801"/>
          </a:xfrm>
          <a:prstGeom prst="rect">
            <a:avLst/>
          </a:prstGeom>
        </p:spPr>
        <p:txBody>
          <a:bodyPr lIns="0" tIns="0" rIns="0" bIns="0" rtlCol="0" anchor="t">
            <a:spAutoFit/>
          </a:bodyPr>
          <a:lstStyle/>
          <a:p>
            <a:pPr>
              <a:lnSpc>
                <a:spcPts val="3199"/>
              </a:lnSpc>
            </a:pPr>
            <a:r>
              <a:rPr lang="en-US" sz="1999">
                <a:solidFill>
                  <a:srgbClr val="4D4D4D"/>
                </a:solidFill>
                <a:latin typeface="Lato Bold"/>
              </a:rPr>
              <a:t>Select date range to get stock price and estimated moving average plots</a:t>
            </a:r>
          </a:p>
        </p:txBody>
      </p:sp>
      <p:sp>
        <p:nvSpPr>
          <p:cNvPr id="21" name="TextBox 21"/>
          <p:cNvSpPr txBox="1"/>
          <p:nvPr/>
        </p:nvSpPr>
        <p:spPr>
          <a:xfrm>
            <a:off x="9744039" y="6304892"/>
            <a:ext cx="2394038" cy="774701"/>
          </a:xfrm>
          <a:prstGeom prst="rect">
            <a:avLst/>
          </a:prstGeom>
        </p:spPr>
        <p:txBody>
          <a:bodyPr lIns="0" tIns="0" rIns="0" bIns="0" rtlCol="0" anchor="t">
            <a:spAutoFit/>
          </a:bodyPr>
          <a:lstStyle/>
          <a:p>
            <a:pPr>
              <a:lnSpc>
                <a:spcPts val="3199"/>
              </a:lnSpc>
            </a:pPr>
            <a:r>
              <a:rPr lang="en-US" sz="1999">
                <a:solidFill>
                  <a:srgbClr val="4D4D4D"/>
                </a:solidFill>
                <a:latin typeface="Lato Bold"/>
              </a:rPr>
              <a:t>Input number of days to get forecast</a:t>
            </a:r>
          </a:p>
        </p:txBody>
      </p:sp>
      <p:sp>
        <p:nvSpPr>
          <p:cNvPr id="22" name="TextBox 22"/>
          <p:cNvSpPr txBox="1"/>
          <p:nvPr/>
        </p:nvSpPr>
        <p:spPr>
          <a:xfrm>
            <a:off x="13472204" y="6304892"/>
            <a:ext cx="2753368" cy="774701"/>
          </a:xfrm>
          <a:prstGeom prst="rect">
            <a:avLst/>
          </a:prstGeom>
        </p:spPr>
        <p:txBody>
          <a:bodyPr lIns="0" tIns="0" rIns="0" bIns="0" rtlCol="0" anchor="t">
            <a:spAutoFit/>
          </a:bodyPr>
          <a:lstStyle/>
          <a:p>
            <a:pPr>
              <a:lnSpc>
                <a:spcPts val="3199"/>
              </a:lnSpc>
            </a:pPr>
            <a:r>
              <a:rPr lang="en-US" sz="1999">
                <a:solidFill>
                  <a:srgbClr val="4D4D4D"/>
                </a:solidFill>
                <a:latin typeface="Lato Bold"/>
              </a:rPr>
              <a:t>Deployment on Cloud Application Platform</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7AD">
                <a:alpha val="100000"/>
              </a:srgbClr>
            </a:gs>
            <a:gs pos="100000">
              <a:srgbClr val="FFA9F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2815064"/>
            <a:ext cx="9613147" cy="5678927"/>
          </a:xfrm>
          <a:prstGeom prst="rect">
            <a:avLst/>
          </a:prstGeom>
        </p:spPr>
        <p:txBody>
          <a:bodyPr lIns="0" tIns="0" rIns="0" bIns="0" rtlCol="0" anchor="t">
            <a:spAutoFit/>
          </a:bodyPr>
          <a:lstStyle/>
          <a:p>
            <a:pPr marL="529879" lvl="1" indent="-264939">
              <a:lnSpc>
                <a:spcPts val="3435"/>
              </a:lnSpc>
              <a:buFont typeface="Arial"/>
              <a:buChar char="•"/>
            </a:pPr>
            <a:r>
              <a:rPr lang="en-US" sz="2454" dirty="0">
                <a:solidFill>
                  <a:srgbClr val="000000"/>
                </a:solidFill>
                <a:latin typeface="Canva Sans Bold"/>
              </a:rPr>
              <a:t>Make the main website's structure using mainly Dash HTML Components and Dash Core Components.</a:t>
            </a:r>
          </a:p>
          <a:p>
            <a:pPr>
              <a:lnSpc>
                <a:spcPts val="3435"/>
              </a:lnSpc>
            </a:pPr>
            <a:endParaRPr lang="en-US" sz="2454" dirty="0">
              <a:solidFill>
                <a:srgbClr val="000000"/>
              </a:solidFill>
              <a:latin typeface="Canva Sans Bold"/>
            </a:endParaRPr>
          </a:p>
          <a:p>
            <a:pPr marL="529879" lvl="1" indent="-264939">
              <a:lnSpc>
                <a:spcPts val="3435"/>
              </a:lnSpc>
              <a:buFont typeface="Arial"/>
              <a:buChar char="•"/>
            </a:pPr>
            <a:r>
              <a:rPr lang="en-US" sz="2454" dirty="0">
                <a:solidFill>
                  <a:srgbClr val="000000"/>
                </a:solidFill>
                <a:latin typeface="Canva Sans Bold"/>
              </a:rPr>
              <a:t>Enhance the site's UI by styling using CSS</a:t>
            </a:r>
          </a:p>
          <a:p>
            <a:pPr>
              <a:lnSpc>
                <a:spcPts val="3435"/>
              </a:lnSpc>
            </a:pPr>
            <a:endParaRPr lang="en-US" sz="2454" dirty="0">
              <a:solidFill>
                <a:srgbClr val="000000"/>
              </a:solidFill>
              <a:latin typeface="Canva Sans Bold"/>
            </a:endParaRPr>
          </a:p>
          <a:p>
            <a:pPr marL="529879" lvl="1" indent="-264939">
              <a:lnSpc>
                <a:spcPts val="3435"/>
              </a:lnSpc>
              <a:buFont typeface="Arial"/>
              <a:buChar char="•"/>
            </a:pPr>
            <a:r>
              <a:rPr lang="en-US" sz="2454" dirty="0">
                <a:solidFill>
                  <a:srgbClr val="000000"/>
                </a:solidFill>
                <a:latin typeface="Canva Sans Bold"/>
              </a:rPr>
              <a:t>Generate plots of data using the plotly library of Python. The data is fetched using yfinance python library</a:t>
            </a:r>
          </a:p>
          <a:p>
            <a:pPr>
              <a:lnSpc>
                <a:spcPts val="3435"/>
              </a:lnSpc>
            </a:pPr>
            <a:endParaRPr lang="en-US" sz="2454" dirty="0">
              <a:solidFill>
                <a:srgbClr val="000000"/>
              </a:solidFill>
              <a:latin typeface="Canva Sans Bold"/>
            </a:endParaRPr>
          </a:p>
          <a:p>
            <a:pPr marL="529879" lvl="1" indent="-264939">
              <a:lnSpc>
                <a:spcPts val="3435"/>
              </a:lnSpc>
              <a:buFont typeface="Arial"/>
              <a:buChar char="•"/>
            </a:pPr>
            <a:r>
              <a:rPr lang="en-US" sz="2454" dirty="0">
                <a:solidFill>
                  <a:srgbClr val="000000"/>
                </a:solidFill>
                <a:latin typeface="Canva Sans Bold"/>
              </a:rPr>
              <a:t>Implement a machine learning model to predict the stock price for the dates requested by the user.</a:t>
            </a:r>
          </a:p>
          <a:p>
            <a:pPr>
              <a:lnSpc>
                <a:spcPts val="3715"/>
              </a:lnSpc>
            </a:pPr>
            <a:endParaRPr lang="en-US" sz="2454" dirty="0">
              <a:solidFill>
                <a:srgbClr val="000000"/>
              </a:solidFill>
              <a:latin typeface="Canva Sans Bold"/>
            </a:endParaRPr>
          </a:p>
          <a:p>
            <a:pPr marL="529879" lvl="1" indent="-264939">
              <a:lnSpc>
                <a:spcPts val="3435"/>
              </a:lnSpc>
              <a:buFont typeface="Arial"/>
              <a:buChar char="•"/>
            </a:pPr>
            <a:r>
              <a:rPr lang="en-US" sz="2454" dirty="0">
                <a:solidFill>
                  <a:srgbClr val="000000"/>
                </a:solidFill>
                <a:latin typeface="Canva Sans Bold"/>
              </a:rPr>
              <a:t>Deploy the project on  Heroku(It is a cloud platform-as-a-service (PaaS)) to host the application live.</a:t>
            </a:r>
          </a:p>
        </p:txBody>
      </p:sp>
      <p:sp>
        <p:nvSpPr>
          <p:cNvPr id="3" name="Freeform 3"/>
          <p:cNvSpPr/>
          <p:nvPr/>
        </p:nvSpPr>
        <p:spPr>
          <a:xfrm>
            <a:off x="10657087" y="3950070"/>
            <a:ext cx="4704074" cy="4704074"/>
          </a:xfrm>
          <a:custGeom>
            <a:avLst/>
            <a:gdLst/>
            <a:ahLst/>
            <a:cxnLst/>
            <a:rect l="l" t="t" r="r" b="b"/>
            <a:pathLst>
              <a:path w="4704074" h="4704074">
                <a:moveTo>
                  <a:pt x="0" y="0"/>
                </a:moveTo>
                <a:lnTo>
                  <a:pt x="4704073" y="0"/>
                </a:lnTo>
                <a:lnTo>
                  <a:pt x="4704073" y="4704074"/>
                </a:lnTo>
                <a:lnTo>
                  <a:pt x="0" y="4704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3009123" y="1215854"/>
            <a:ext cx="4704074" cy="4704074"/>
          </a:xfrm>
          <a:custGeom>
            <a:avLst/>
            <a:gdLst/>
            <a:ahLst/>
            <a:cxnLst/>
            <a:rect l="l" t="t" r="r" b="b"/>
            <a:pathLst>
              <a:path w="4704074" h="4704074">
                <a:moveTo>
                  <a:pt x="0" y="0"/>
                </a:moveTo>
                <a:lnTo>
                  <a:pt x="4704074" y="0"/>
                </a:lnTo>
                <a:lnTo>
                  <a:pt x="4704074" y="4704073"/>
                </a:lnTo>
                <a:lnTo>
                  <a:pt x="0" y="47040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802872" y="2400300"/>
            <a:ext cx="4736337" cy="5086233"/>
          </a:xfrm>
          <a:custGeom>
            <a:avLst/>
            <a:gdLst/>
            <a:ahLst/>
            <a:cxnLst/>
            <a:rect l="l" t="t" r="r" b="b"/>
            <a:pathLst>
              <a:path w="4736337" h="5086233">
                <a:moveTo>
                  <a:pt x="0" y="0"/>
                </a:moveTo>
                <a:lnTo>
                  <a:pt x="4736337" y="0"/>
                </a:lnTo>
                <a:lnTo>
                  <a:pt x="4736337" y="5086234"/>
                </a:lnTo>
                <a:lnTo>
                  <a:pt x="0" y="5086234"/>
                </a:lnTo>
                <a:lnTo>
                  <a:pt x="0" y="0"/>
                </a:lnTo>
                <a:close/>
              </a:path>
            </a:pathLst>
          </a:custGeom>
          <a:blipFill>
            <a:blip r:embed="rId4"/>
            <a:stretch>
              <a:fillRect l="-41479" t="-1071" b="-1071"/>
            </a:stretch>
          </a:blipFill>
        </p:spPr>
      </p:sp>
      <p:sp>
        <p:nvSpPr>
          <p:cNvPr id="6" name="TextBox 6"/>
          <p:cNvSpPr txBox="1"/>
          <p:nvPr/>
        </p:nvSpPr>
        <p:spPr>
          <a:xfrm>
            <a:off x="1028700" y="885825"/>
            <a:ext cx="9613147" cy="1203313"/>
          </a:xfrm>
          <a:prstGeom prst="rect">
            <a:avLst/>
          </a:prstGeom>
        </p:spPr>
        <p:txBody>
          <a:bodyPr lIns="0" tIns="0" rIns="0" bIns="0" rtlCol="0" anchor="t">
            <a:spAutoFit/>
          </a:bodyPr>
          <a:lstStyle/>
          <a:p>
            <a:pPr algn="ctr">
              <a:lnSpc>
                <a:spcPts val="9800"/>
              </a:lnSpc>
            </a:pPr>
            <a:r>
              <a:rPr lang="en-US" sz="7000" dirty="0">
                <a:solidFill>
                  <a:srgbClr val="000000"/>
                </a:solidFill>
                <a:latin typeface="Canva Sans Bold"/>
              </a:rPr>
              <a:t>High-Level Approach:</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8329" y="2113980"/>
            <a:ext cx="2878700" cy="6059040"/>
            <a:chOff x="0" y="0"/>
            <a:chExt cx="758176" cy="1595797"/>
          </a:xfrm>
        </p:grpSpPr>
        <p:sp>
          <p:nvSpPr>
            <p:cNvPr id="3" name="Freeform 3"/>
            <p:cNvSpPr/>
            <p:nvPr/>
          </p:nvSpPr>
          <p:spPr>
            <a:xfrm>
              <a:off x="0" y="0"/>
              <a:ext cx="758176" cy="1595797"/>
            </a:xfrm>
            <a:custGeom>
              <a:avLst/>
              <a:gdLst/>
              <a:ahLst/>
              <a:cxnLst/>
              <a:rect l="l" t="t" r="r" b="b"/>
              <a:pathLst>
                <a:path w="758176" h="1595797">
                  <a:moveTo>
                    <a:pt x="0" y="0"/>
                  </a:moveTo>
                  <a:lnTo>
                    <a:pt x="758176" y="0"/>
                  </a:lnTo>
                  <a:lnTo>
                    <a:pt x="758176" y="1595797"/>
                  </a:lnTo>
                  <a:lnTo>
                    <a:pt x="0" y="1595797"/>
                  </a:lnTo>
                  <a:close/>
                </a:path>
              </a:pathLst>
            </a:custGeom>
            <a:solidFill>
              <a:srgbClr val="FFC2CA"/>
            </a:solidFill>
          </p:spPr>
        </p:sp>
        <p:sp>
          <p:nvSpPr>
            <p:cNvPr id="4" name="TextBox 4"/>
            <p:cNvSpPr txBox="1"/>
            <p:nvPr/>
          </p:nvSpPr>
          <p:spPr>
            <a:xfrm>
              <a:off x="0" y="-38100"/>
              <a:ext cx="758176" cy="163389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724086" y="3883258"/>
            <a:ext cx="7653319" cy="1708154"/>
          </a:xfrm>
          <a:prstGeom prst="rect">
            <a:avLst/>
          </a:prstGeom>
        </p:spPr>
        <p:txBody>
          <a:bodyPr lIns="0" tIns="0" rIns="0" bIns="0" rtlCol="0" anchor="t">
            <a:spAutoFit/>
          </a:bodyPr>
          <a:lstStyle/>
          <a:p>
            <a:pPr>
              <a:lnSpc>
                <a:spcPts val="13999"/>
              </a:lnSpc>
            </a:pPr>
            <a:r>
              <a:rPr lang="en-US" sz="9999" u="sng">
                <a:solidFill>
                  <a:srgbClr val="2E2E2E"/>
                </a:solidFill>
                <a:latin typeface="Lato Bold"/>
              </a:rPr>
              <a:t>Thank You</a:t>
            </a:r>
          </a:p>
        </p:txBody>
      </p:sp>
      <p:grpSp>
        <p:nvGrpSpPr>
          <p:cNvPr id="6" name="Group 6"/>
          <p:cNvGrpSpPr/>
          <p:nvPr/>
        </p:nvGrpSpPr>
        <p:grpSpPr>
          <a:xfrm>
            <a:off x="17259300" y="3803885"/>
            <a:ext cx="1028700" cy="5454415"/>
            <a:chOff x="0" y="0"/>
            <a:chExt cx="270933" cy="1436554"/>
          </a:xfrm>
        </p:grpSpPr>
        <p:sp>
          <p:nvSpPr>
            <p:cNvPr id="7" name="Freeform 7"/>
            <p:cNvSpPr/>
            <p:nvPr/>
          </p:nvSpPr>
          <p:spPr>
            <a:xfrm>
              <a:off x="0" y="0"/>
              <a:ext cx="270933" cy="1436554"/>
            </a:xfrm>
            <a:custGeom>
              <a:avLst/>
              <a:gdLst/>
              <a:ahLst/>
              <a:cxnLst/>
              <a:rect l="l" t="t" r="r" b="b"/>
              <a:pathLst>
                <a:path w="270933" h="1436554">
                  <a:moveTo>
                    <a:pt x="0" y="0"/>
                  </a:moveTo>
                  <a:lnTo>
                    <a:pt x="270933" y="0"/>
                  </a:lnTo>
                  <a:lnTo>
                    <a:pt x="270933" y="1436554"/>
                  </a:lnTo>
                  <a:lnTo>
                    <a:pt x="0" y="1436554"/>
                  </a:lnTo>
                  <a:close/>
                </a:path>
              </a:pathLst>
            </a:custGeom>
            <a:solidFill>
              <a:srgbClr val="FFC2CA"/>
            </a:solidFill>
          </p:spPr>
        </p:sp>
        <p:sp>
          <p:nvSpPr>
            <p:cNvPr id="8" name="TextBox 8"/>
            <p:cNvSpPr txBox="1"/>
            <p:nvPr/>
          </p:nvSpPr>
          <p:spPr>
            <a:xfrm>
              <a:off x="0" y="-38100"/>
              <a:ext cx="270933" cy="1474654"/>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73690" y="9191625"/>
            <a:ext cx="2850396" cy="451598"/>
          </a:xfrm>
          <a:prstGeom prst="rect">
            <a:avLst/>
          </a:prstGeom>
        </p:spPr>
        <p:txBody>
          <a:bodyPr lIns="0" tIns="0" rIns="0" bIns="0" rtlCol="0" anchor="t">
            <a:spAutoFit/>
          </a:bodyPr>
          <a:lstStyle/>
          <a:p>
            <a:pPr>
              <a:lnSpc>
                <a:spcPts val="3920"/>
              </a:lnSpc>
            </a:pPr>
            <a:r>
              <a:rPr lang="en-US" sz="2800" dirty="0">
                <a:solidFill>
                  <a:srgbClr val="2E2E2E"/>
                </a:solidFill>
                <a:latin typeface="Lato Bold"/>
              </a:rPr>
              <a:t>December 2023</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341</Words>
  <Application>Microsoft Office PowerPoint</Application>
  <PresentationFormat>Custom</PresentationFormat>
  <Paragraphs>35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Lato</vt:lpstr>
      <vt:lpstr>Calibri</vt:lpstr>
      <vt:lpstr>Lato Bold</vt:lpstr>
      <vt:lpstr>ITC Avant Garde Gothic Bold</vt:lpstr>
      <vt:lpstr>Canva Sans Bold</vt:lpstr>
      <vt:lpstr>Gotham Bold</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ANJALI BURNWAL</dc:creator>
  <cp:lastModifiedBy>Anjali Burnwal</cp:lastModifiedBy>
  <cp:revision>4</cp:revision>
  <dcterms:created xsi:type="dcterms:W3CDTF">2006-08-16T00:00:00Z</dcterms:created>
  <dcterms:modified xsi:type="dcterms:W3CDTF">2024-03-13T07:46:16Z</dcterms:modified>
  <dc:identifier>DAF0uvo6Tuk</dc:identifier>
</cp:coreProperties>
</file>