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33"/>
    <a:srgbClr val="FFCC66"/>
    <a:srgbClr val="990099"/>
    <a:srgbClr val="CC0099"/>
    <a:srgbClr val="FE9202"/>
    <a:srgbClr val="6C1A00"/>
    <a:srgbClr val="00AACC"/>
    <a:srgbClr val="5EEC3C"/>
    <a:srgbClr val="1D3A00"/>
    <a:srgbClr val="00329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E3285-2731-482C-9BA1-6DB4E033BD35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C0F99-072F-4A56-BD7A-DE88D29F43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4388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0159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169088"/>
            <a:ext cx="8246070" cy="106893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251505"/>
            <a:ext cx="8246070" cy="610820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8302B928-D482-4F1C-B331-D0B05F43F3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7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-24235"/>
            <a:ext cx="8246070" cy="91623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5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7405"/>
            <a:ext cx="626090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0"/>
            <a:ext cx="8246070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48110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6093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48110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6093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4F72A17-69DD-4339-87C4-72C6A7A9986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3169088"/>
            <a:ext cx="8237835" cy="184106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                                              Team Leader - </a:t>
            </a:r>
            <a:r>
              <a:rPr lang="en-US" sz="2400" dirty="0" err="1" smtClean="0"/>
              <a:t>Mahendra</a:t>
            </a:r>
            <a:r>
              <a:rPr lang="en-US" sz="2400" dirty="0" smtClean="0"/>
              <a:t> </a:t>
            </a:r>
            <a:r>
              <a:rPr lang="en-US" sz="2400" dirty="0" err="1" smtClean="0"/>
              <a:t>Pratap</a:t>
            </a:r>
            <a:r>
              <a:rPr lang="en-US" sz="2400" dirty="0" smtClean="0"/>
              <a:t> Singh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251504"/>
            <a:ext cx="8246070" cy="891995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                                                                                                     Team member    -   </a:t>
            </a:r>
            <a:r>
              <a:rPr lang="en-US" sz="1600" dirty="0" err="1" smtClean="0">
                <a:solidFill>
                  <a:schemeClr val="bg1"/>
                </a:solidFill>
              </a:rPr>
              <a:t>Abhay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Kishan</a:t>
            </a:r>
            <a:r>
              <a:rPr lang="en-US" sz="1600" dirty="0" smtClean="0">
                <a:solidFill>
                  <a:schemeClr val="bg1"/>
                </a:solidFill>
              </a:rPr>
              <a:t> Sharma </a:t>
            </a:r>
            <a:r>
              <a:rPr lang="en-US" sz="1600" dirty="0" smtClean="0">
                <a:solidFill>
                  <a:schemeClr val="accent5"/>
                </a:solidFill>
              </a:rPr>
              <a:t/>
            </a:r>
            <a:br>
              <a:rPr lang="en-US" sz="1600" dirty="0" smtClean="0">
                <a:solidFill>
                  <a:schemeClr val="accent5"/>
                </a:solidFill>
              </a:rPr>
            </a:br>
            <a:r>
              <a:rPr lang="en-US" sz="1600" dirty="0" smtClean="0">
                <a:solidFill>
                  <a:schemeClr val="accent5"/>
                </a:solidFill>
              </a:rPr>
              <a:t>                                                                                                                            </a:t>
            </a:r>
            <a:r>
              <a:rPr lang="en-US" sz="1600" dirty="0" err="1" smtClean="0">
                <a:solidFill>
                  <a:schemeClr val="bg1"/>
                </a:solidFill>
              </a:rPr>
              <a:t>Anjali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Thawani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</a:t>
            </a:r>
            <a:r>
              <a:rPr lang="en-US" sz="1600" dirty="0" err="1" smtClean="0">
                <a:solidFill>
                  <a:schemeClr val="bg1"/>
                </a:solidFill>
              </a:rPr>
              <a:t>Deepanshi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Singhal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1123950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</a:rPr>
              <a:t>Digital   </a:t>
            </a:r>
            <a:r>
              <a:rPr lang="en-US" sz="32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</a:rPr>
              <a:t>Mandi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2190750"/>
            <a:ext cx="4419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10069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>
                <a:solidFill>
                  <a:srgbClr val="00B0F0"/>
                </a:solidFill>
              </a:rPr>
              <a:t>Contents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 algn="l">
              <a:spcBef>
                <a:spcPts val="0"/>
              </a:spcBef>
              <a:buClr>
                <a:schemeClr val="accent5"/>
              </a:buClr>
              <a:buFont typeface="Wingdings" pitchFamily="2" charset="2"/>
              <a:buChar char="q"/>
            </a:pPr>
            <a:r>
              <a:rPr lang="en" sz="2400" dirty="0" smtClean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Objective</a:t>
            </a:r>
          </a:p>
          <a:p>
            <a:pPr marL="514350" lvl="0" indent="-514350" algn="l">
              <a:spcBef>
                <a:spcPts val="0"/>
              </a:spcBef>
              <a:buClr>
                <a:schemeClr val="accent5"/>
              </a:buClr>
              <a:buFont typeface="Wingdings" pitchFamily="2" charset="2"/>
              <a:buChar char="q"/>
            </a:pPr>
            <a:r>
              <a:rPr lang="en" sz="2400" dirty="0" smtClean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Existing Scenario</a:t>
            </a:r>
          </a:p>
          <a:p>
            <a:pPr marL="514350" lvl="0" indent="-514350" algn="l">
              <a:spcBef>
                <a:spcPts val="0"/>
              </a:spcBef>
              <a:buClr>
                <a:schemeClr val="accent5"/>
              </a:buClr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</a:t>
            </a:r>
            <a:r>
              <a:rPr lang="en" sz="2400" dirty="0" smtClean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roblems in existing services</a:t>
            </a:r>
          </a:p>
          <a:p>
            <a:pPr marL="514350" lvl="0" indent="-514350" algn="l">
              <a:spcBef>
                <a:spcPts val="0"/>
              </a:spcBef>
              <a:buClr>
                <a:schemeClr val="accent5"/>
              </a:buClr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</a:t>
            </a:r>
            <a:r>
              <a:rPr lang="en" sz="2400" dirty="0" smtClean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easons of problems</a:t>
            </a:r>
          </a:p>
          <a:p>
            <a:pPr marL="514350" lvl="0" indent="-514350" algn="l">
              <a:spcBef>
                <a:spcPts val="0"/>
              </a:spcBef>
              <a:buClr>
                <a:schemeClr val="accent5"/>
              </a:buClr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</a:t>
            </a:r>
            <a:r>
              <a:rPr lang="en" sz="2400" dirty="0" smtClean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roposed solutions</a:t>
            </a:r>
          </a:p>
          <a:p>
            <a:pPr marL="514350" lvl="0" indent="-514350" algn="l">
              <a:spcBef>
                <a:spcPts val="0"/>
              </a:spcBef>
              <a:buClr>
                <a:schemeClr val="accent5"/>
              </a:buClr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</a:t>
            </a:r>
            <a:r>
              <a:rPr lang="en" sz="2400" dirty="0" smtClean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uture scope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 smtClean="0"/>
              <a:t>“Digital </a:t>
            </a:r>
            <a:r>
              <a:rPr lang="en-US" sz="2400" b="1" dirty="0" err="1" smtClean="0"/>
              <a:t>Mandi</a:t>
            </a:r>
            <a:r>
              <a:rPr lang="en-US" sz="2400" b="1" dirty="0" smtClean="0"/>
              <a:t>” </a:t>
            </a:r>
            <a:r>
              <a:rPr lang="en-US" sz="2400" dirty="0" smtClean="0"/>
              <a:t>is an Indian agriculture platform which helps farmers to take informed decisions by accessing agricultural information related to their needs. </a:t>
            </a:r>
          </a:p>
          <a:p>
            <a:r>
              <a:rPr lang="en-US" sz="2400" dirty="0" smtClean="0"/>
              <a:t>It provides latest </a:t>
            </a:r>
            <a:r>
              <a:rPr lang="en-US" sz="2400" dirty="0" err="1" smtClean="0"/>
              <a:t>mandi</a:t>
            </a:r>
            <a:r>
              <a:rPr lang="en-US" sz="2400" dirty="0" smtClean="0"/>
              <a:t> prices, fair  prices and all agriculture related news.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 The objective of this </a:t>
            </a:r>
            <a:r>
              <a:rPr lang="en-US" sz="2400" b="1" dirty="0" smtClean="0"/>
              <a:t>“Digital </a:t>
            </a:r>
            <a:r>
              <a:rPr lang="en-US" sz="2400" b="1" dirty="0" err="1" smtClean="0"/>
              <a:t>Mandi</a:t>
            </a:r>
            <a:r>
              <a:rPr lang="en-US" sz="2400" b="1" dirty="0" smtClean="0"/>
              <a:t>” </a:t>
            </a:r>
            <a:r>
              <a:rPr lang="en-US" sz="2400" dirty="0" smtClean="0"/>
              <a:t>is to empower farmers for proper planning of crops and better price realization for their produce under the digital </a:t>
            </a:r>
            <a:r>
              <a:rPr lang="en-US" sz="2400" dirty="0" err="1" smtClean="0"/>
              <a:t>mandi</a:t>
            </a:r>
            <a:r>
              <a:rPr lang="en-US" sz="2400" dirty="0" smtClean="0"/>
              <a:t> project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It helps connect every farmers and buyers to each other across India. 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Existing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Farmer goes to village level </a:t>
            </a:r>
            <a:r>
              <a:rPr lang="en-US" sz="2000" dirty="0" err="1" smtClean="0"/>
              <a:t>mandis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Demand supply imbalance often cause prices to crash.</a:t>
            </a:r>
          </a:p>
          <a:p>
            <a:r>
              <a:rPr lang="en-US" sz="2000" dirty="0" smtClean="0"/>
              <a:t>Sellers market controlled by </a:t>
            </a:r>
            <a:r>
              <a:rPr lang="en-US" sz="2000" i="1" dirty="0" err="1" smtClean="0"/>
              <a:t>mahajan</a:t>
            </a:r>
            <a:r>
              <a:rPr lang="en-US" sz="2000" dirty="0" err="1" smtClean="0"/>
              <a:t>s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209550"/>
            <a:ext cx="6260905" cy="7969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Problems in Existing Scenario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Farmer gets low price for his produce.</a:t>
            </a:r>
          </a:p>
          <a:p>
            <a:r>
              <a:rPr lang="en-US" sz="2000" dirty="0" smtClean="0"/>
              <a:t>Price discovery is inefficient and against the farmers </a:t>
            </a:r>
          </a:p>
          <a:p>
            <a:r>
              <a:rPr lang="en-US" sz="2000" dirty="0" smtClean="0"/>
              <a:t>The returns are not equivalent to the  farmers investment.</a:t>
            </a:r>
          </a:p>
          <a:p>
            <a:r>
              <a:rPr lang="en-US" sz="2000" dirty="0" smtClean="0"/>
              <a:t>Non-homogeneous crop production and trading causes temporal and positional disorders.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Reasons of problems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Limited number of buyers and sellers due to limitations in form of geographical and temporal barriers.</a:t>
            </a:r>
          </a:p>
          <a:p>
            <a:r>
              <a:rPr lang="en-US" sz="2000" dirty="0" smtClean="0"/>
              <a:t>Inherent risk in terms of volatility in prices of commodities.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Proposed Solution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Eliminate geographical barriers through enabling digital marketplaces.</a:t>
            </a:r>
          </a:p>
          <a:p>
            <a:r>
              <a:rPr lang="en-US" sz="2000" dirty="0" smtClean="0"/>
              <a:t>Through future contracts, remove temporal limitations, and hedge risk.</a:t>
            </a:r>
          </a:p>
          <a:p>
            <a:r>
              <a:rPr lang="en-US" sz="2000" dirty="0" smtClean="0"/>
              <a:t>Alleviate cash crunch through active participation of various banking and Para-banking institutions.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Future Scope of Digital </a:t>
            </a:r>
            <a:r>
              <a:rPr lang="en-US" dirty="0" err="1" smtClean="0"/>
              <a:t>Mandi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Achieving 100% digital literacy among farmers.</a:t>
            </a:r>
          </a:p>
          <a:p>
            <a:r>
              <a:rPr lang="en-US" sz="2000" dirty="0" smtClean="0"/>
              <a:t>Remove dependencies of farmers on mediators and brokers </a:t>
            </a:r>
          </a:p>
          <a:p>
            <a:r>
              <a:rPr lang="en-US" sz="2000" dirty="0" smtClean="0"/>
              <a:t>Provide the profits on crops so that the farmers can take all the benefits</a:t>
            </a:r>
          </a:p>
          <a:p>
            <a:r>
              <a:rPr lang="en-US" sz="2000" dirty="0" smtClean="0"/>
              <a:t>Digital </a:t>
            </a:r>
            <a:r>
              <a:rPr lang="en-US" sz="2000" dirty="0" err="1" smtClean="0"/>
              <a:t>Mandi</a:t>
            </a:r>
            <a:r>
              <a:rPr lang="en-US" sz="2000" dirty="0" smtClean="0"/>
              <a:t> will provide Daily Agricultural Trade News with the expert analysis. </a:t>
            </a:r>
          </a:p>
          <a:p>
            <a:r>
              <a:rPr lang="en-US" sz="2000" dirty="0" smtClean="0"/>
              <a:t>News related to import/export, sowing and weather updates, government schemes etc is updated daily along with International Agricultural news. </a:t>
            </a:r>
          </a:p>
          <a:p>
            <a:endParaRPr lang="en-US" sz="2000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281</Words>
  <Application>Microsoft Office PowerPoint</Application>
  <PresentationFormat>On-screen Show (16:9)</PresentationFormat>
  <Paragraphs>42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                                             Team Leader - Mahendra Pratap Singh</vt:lpstr>
      <vt:lpstr>Contents</vt:lpstr>
      <vt:lpstr>Objective</vt:lpstr>
      <vt:lpstr>Slide 4</vt:lpstr>
      <vt:lpstr>Existing Scenario</vt:lpstr>
      <vt:lpstr> Problems in Existing Scenario </vt:lpstr>
      <vt:lpstr> Reasons of problems </vt:lpstr>
      <vt:lpstr> Proposed Solution </vt:lpstr>
      <vt:lpstr>Future Scope of Digital Mandi</vt:lpstr>
      <vt:lpstr>Slide 10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Anjali Thawani</cp:lastModifiedBy>
  <cp:revision>124</cp:revision>
  <dcterms:created xsi:type="dcterms:W3CDTF">2013-08-21T19:17:07Z</dcterms:created>
  <dcterms:modified xsi:type="dcterms:W3CDTF">2021-03-23T13:57:34Z</dcterms:modified>
</cp:coreProperties>
</file>