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nva Sans" panose="020B0604020202020204" charset="0"/>
      <p:regular r:id="rId21"/>
    </p:embeddedFont>
    <p:embeddedFont>
      <p:font typeface="Canva Sans Bold" panose="020B0604020202020204" charset="0"/>
      <p:regular r:id="rId22"/>
    </p:embeddedFont>
    <p:embeddedFont>
      <p:font typeface="Canva Sans Italics" panose="020B0604020202020204" charset="0"/>
      <p:regular r:id="rId23"/>
    </p:embeddedFont>
    <p:embeddedFont>
      <p:font typeface="Glacial Indifference" panose="020B0604020202020204" charset="0"/>
      <p:regular r:id="rId24"/>
    </p:embeddedFont>
    <p:embeddedFont>
      <p:font typeface="Glacial Indifference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08.07.2025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High Shipped but Low Delivered: Shipped orders (10,127) exceed delivered (9,874), which means ~250 orders are stuck in transit, returned-to-origin (RTO), or undelivered.</a:t>
            </a:r>
          </a:p>
          <a:p>
            <a:r>
              <a:rPr lang="en-US"/>
              <a:t>Choose Reliable Delivery Partners</a:t>
            </a:r>
          </a:p>
          <a:p>
            <a:r>
              <a:rPr lang="en-US"/>
              <a:t>-Partner with well-rated --logistics providers that specialize in your regions.</a:t>
            </a:r>
          </a:p>
          <a:p>
            <a:r>
              <a:rPr lang="en-US"/>
              <a:t>-Let customers choose between standard, express, or scheduled delivery slots — improves convenience and reduces refusal-at-door.</a:t>
            </a:r>
          </a:p>
          <a:p>
            <a:endParaRPr lang="en-US"/>
          </a:p>
          <a:p>
            <a:r>
              <a:rPr lang="en-US"/>
              <a:t>About 9,890 orders are still marked as Processing  fulfillment times might be slow. Stock popular products closer to high-demand regions to reduce shipping time.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Absence of structured loyalty programs or consistent follow-up limits repeat engagement.</a:t>
            </a:r>
          </a:p>
          <a:p>
            <a:endParaRPr lang="en-US"/>
          </a:p>
          <a:p>
            <a:r>
              <a:rPr lang="en-US"/>
              <a:t>Limited emotional connection with the brand and low brand recall among customers.</a:t>
            </a:r>
          </a:p>
          <a:p>
            <a:endParaRPr lang="en-US"/>
          </a:p>
          <a:p>
            <a:r>
              <a:rPr lang="en-US"/>
              <a:t>Collect and act on customer feedback — show customers their opinions matter.</a:t>
            </a:r>
          </a:p>
          <a:p>
            <a:r>
              <a:rPr lang="en-US"/>
              <a:t>Stay in touch with email, SMS, or WhatsApp campaigns — keep the brand top-of-mind.</a:t>
            </a:r>
          </a:p>
          <a:p>
            <a:r>
              <a:rPr lang="en-US"/>
              <a:t>**Surprise customers with exclusive previews, birthday offers, or freebies.</a:t>
            </a:r>
          </a:p>
          <a:p>
            <a:r>
              <a:rPr lang="en-US"/>
              <a:t>*** Build a community around the brand — engage via social media, contests, and content.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---Improving product quality, descriptions, and introducing loyalty programs are essential.</a:t>
            </a:r>
          </a:p>
          <a:p>
            <a:endParaRPr lang="en-US"/>
          </a:p>
          <a:p>
            <a:r>
              <a:rPr lang="en-US"/>
              <a:t>--Marketing efforts and inventory planning should prioritize these profitable segments while also exploring opportunities with younger audiences through trend-driven, affordable products.</a:t>
            </a:r>
          </a:p>
          <a:p>
            <a:endParaRPr lang="en-US"/>
          </a:p>
          <a:p>
            <a:r>
              <a:rPr lang="en-US"/>
              <a:t>--Strengthening logistics, after-sales support, and proactive customer engagement will reduce cancellations and improve satisfaction.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3359205"/>
            <a:ext cx="14470299" cy="1784295"/>
            <a:chOff x="0" y="0"/>
            <a:chExt cx="3811108" cy="469938"/>
          </a:xfrm>
        </p:grpSpPr>
        <p:sp>
          <p:nvSpPr>
            <p:cNvPr id="3" name="Freeform 3"/>
            <p:cNvSpPr/>
            <p:nvPr/>
          </p:nvSpPr>
          <p:spPr>
            <a:xfrm>
              <a:off x="0" y="0"/>
              <a:ext cx="3811108" cy="469938"/>
            </a:xfrm>
            <a:custGeom>
              <a:avLst/>
              <a:gdLst/>
              <a:ahLst/>
              <a:cxnLst/>
              <a:rect l="l" t="t" r="r" b="b"/>
              <a:pathLst>
                <a:path w="3811108" h="469938">
                  <a:moveTo>
                    <a:pt x="11770" y="0"/>
                  </a:moveTo>
                  <a:lnTo>
                    <a:pt x="3799337" y="0"/>
                  </a:lnTo>
                  <a:cubicBezTo>
                    <a:pt x="3802459" y="0"/>
                    <a:pt x="3805453" y="1240"/>
                    <a:pt x="3807660" y="3447"/>
                  </a:cubicBezTo>
                  <a:cubicBezTo>
                    <a:pt x="3809867" y="5655"/>
                    <a:pt x="3811108" y="8649"/>
                    <a:pt x="3811108" y="11770"/>
                  </a:cubicBezTo>
                  <a:lnTo>
                    <a:pt x="3811108" y="458167"/>
                  </a:lnTo>
                  <a:cubicBezTo>
                    <a:pt x="3811108" y="464668"/>
                    <a:pt x="3805838" y="469938"/>
                    <a:pt x="3799337" y="469938"/>
                  </a:cubicBezTo>
                  <a:lnTo>
                    <a:pt x="11770" y="469938"/>
                  </a:lnTo>
                  <a:cubicBezTo>
                    <a:pt x="5270" y="469938"/>
                    <a:pt x="0" y="464668"/>
                    <a:pt x="0" y="458167"/>
                  </a:cubicBezTo>
                  <a:lnTo>
                    <a:pt x="0" y="11770"/>
                  </a:lnTo>
                  <a:cubicBezTo>
                    <a:pt x="0" y="5270"/>
                    <a:pt x="5270" y="0"/>
                    <a:pt x="11770" y="0"/>
                  </a:cubicBezTo>
                  <a:close/>
                </a:path>
              </a:pathLst>
            </a:custGeom>
            <a:solidFill>
              <a:srgbClr val="004AAD"/>
            </a:solidFill>
          </p:spPr>
          <p:txBody>
            <a:bodyPr/>
            <a:lstStyle/>
            <a:p>
              <a:endParaRPr lang="en-IN"/>
            </a:p>
          </p:txBody>
        </p:sp>
        <p:sp>
          <p:nvSpPr>
            <p:cNvPr id="4" name="TextBox 4"/>
            <p:cNvSpPr txBox="1"/>
            <p:nvPr/>
          </p:nvSpPr>
          <p:spPr>
            <a:xfrm>
              <a:off x="0" y="-38100"/>
              <a:ext cx="3811108" cy="50803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5688064" y="133935"/>
            <a:ext cx="1571236" cy="1571236"/>
          </a:xfrm>
          <a:custGeom>
            <a:avLst/>
            <a:gdLst/>
            <a:ahLst/>
            <a:cxnLst/>
            <a:rect l="l" t="t" r="r" b="b"/>
            <a:pathLst>
              <a:path w="1571236" h="1571236">
                <a:moveTo>
                  <a:pt x="0" y="0"/>
                </a:moveTo>
                <a:lnTo>
                  <a:pt x="1571236" y="0"/>
                </a:lnTo>
                <a:lnTo>
                  <a:pt x="1571236" y="1571235"/>
                </a:lnTo>
                <a:lnTo>
                  <a:pt x="0" y="1571235"/>
                </a:lnTo>
                <a:lnTo>
                  <a:pt x="0" y="0"/>
                </a:lnTo>
                <a:close/>
              </a:path>
            </a:pathLst>
          </a:custGeom>
          <a:blipFill>
            <a:blip r:embed="rId2"/>
            <a:stretch>
              <a:fillRect/>
            </a:stretch>
          </a:blipFill>
        </p:spPr>
        <p:txBody>
          <a:bodyPr/>
          <a:lstStyle/>
          <a:p>
            <a:endParaRPr lang="en-IN"/>
          </a:p>
        </p:txBody>
      </p:sp>
      <p:sp>
        <p:nvSpPr>
          <p:cNvPr id="6" name="TextBox 6"/>
          <p:cNvSpPr txBox="1"/>
          <p:nvPr/>
        </p:nvSpPr>
        <p:spPr>
          <a:xfrm>
            <a:off x="1098947" y="3571060"/>
            <a:ext cx="14400052" cy="1292863"/>
          </a:xfrm>
          <a:prstGeom prst="rect">
            <a:avLst/>
          </a:prstGeom>
        </p:spPr>
        <p:txBody>
          <a:bodyPr lIns="0" tIns="0" rIns="0" bIns="0" rtlCol="0" anchor="t">
            <a:spAutoFit/>
          </a:bodyPr>
          <a:lstStyle/>
          <a:p>
            <a:pPr algn="ctr">
              <a:lnSpc>
                <a:spcPts val="10639"/>
              </a:lnSpc>
              <a:spcBef>
                <a:spcPct val="0"/>
              </a:spcBef>
            </a:pPr>
            <a:r>
              <a:rPr lang="en-US" sz="7599">
                <a:solidFill>
                  <a:srgbClr val="FFFFFF"/>
                </a:solidFill>
                <a:latin typeface="Canva Sans"/>
                <a:ea typeface="Canva Sans"/>
                <a:cs typeface="Canva Sans"/>
                <a:sym typeface="Canva Sans"/>
              </a:rPr>
              <a:t>Faasos Food Delivery Analysis </a:t>
            </a:r>
          </a:p>
        </p:txBody>
      </p:sp>
      <p:sp>
        <p:nvSpPr>
          <p:cNvPr id="7" name="TextBox 7"/>
          <p:cNvSpPr txBox="1"/>
          <p:nvPr/>
        </p:nvSpPr>
        <p:spPr>
          <a:xfrm>
            <a:off x="762000" y="6251571"/>
            <a:ext cx="6292453" cy="712470"/>
          </a:xfrm>
          <a:prstGeom prst="rect">
            <a:avLst/>
          </a:prstGeom>
        </p:spPr>
        <p:txBody>
          <a:bodyPr wrap="square" lIns="0" tIns="0" rIns="0" bIns="0" rtlCol="0" anchor="t">
            <a:spAutoFit/>
          </a:bodyPr>
          <a:lstStyle/>
          <a:p>
            <a:pPr algn="ctr">
              <a:lnSpc>
                <a:spcPts val="5880"/>
              </a:lnSpc>
              <a:spcBef>
                <a:spcPct val="0"/>
              </a:spcBef>
            </a:pPr>
            <a:r>
              <a:rPr lang="en-US" sz="4200" dirty="0">
                <a:solidFill>
                  <a:srgbClr val="545454"/>
                </a:solidFill>
                <a:latin typeface="Canva Sans"/>
                <a:ea typeface="Canva Sans"/>
                <a:cs typeface="Canva Sans"/>
                <a:sym typeface="Canva Sans"/>
              </a:rPr>
              <a:t>Presented by: Anjali K.</a:t>
            </a:r>
          </a:p>
        </p:txBody>
      </p:sp>
      <p:sp>
        <p:nvSpPr>
          <p:cNvPr id="8" name="TextBox 8"/>
          <p:cNvSpPr txBox="1"/>
          <p:nvPr/>
        </p:nvSpPr>
        <p:spPr>
          <a:xfrm>
            <a:off x="737419" y="7200900"/>
            <a:ext cx="7952482" cy="712470"/>
          </a:xfrm>
          <a:prstGeom prst="rect">
            <a:avLst/>
          </a:prstGeom>
        </p:spPr>
        <p:txBody>
          <a:bodyPr wrap="square" lIns="0" tIns="0" rIns="0" bIns="0" rtlCol="0" anchor="t">
            <a:spAutoFit/>
          </a:bodyPr>
          <a:lstStyle/>
          <a:p>
            <a:pPr algn="ctr">
              <a:lnSpc>
                <a:spcPts val="5880"/>
              </a:lnSpc>
              <a:spcBef>
                <a:spcPct val="0"/>
              </a:spcBef>
            </a:pPr>
            <a:r>
              <a:rPr lang="en-US" sz="4200" dirty="0">
                <a:solidFill>
                  <a:srgbClr val="545454"/>
                </a:solidFill>
                <a:latin typeface="Canva Sans"/>
                <a:ea typeface="Canva Sans"/>
                <a:cs typeface="Canva Sans"/>
                <a:sym typeface="Canva Sans"/>
              </a:rPr>
              <a:t>Last Updated : 8th July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35718" y="2006870"/>
            <a:ext cx="16816564" cy="7030118"/>
          </a:xfrm>
          <a:custGeom>
            <a:avLst/>
            <a:gdLst/>
            <a:ahLst/>
            <a:cxnLst/>
            <a:rect l="l" t="t" r="r" b="b"/>
            <a:pathLst>
              <a:path w="16816564" h="7030118">
                <a:moveTo>
                  <a:pt x="0" y="0"/>
                </a:moveTo>
                <a:lnTo>
                  <a:pt x="16816564" y="0"/>
                </a:lnTo>
                <a:lnTo>
                  <a:pt x="16816564" y="7030119"/>
                </a:lnTo>
                <a:lnTo>
                  <a:pt x="0" y="7030119"/>
                </a:lnTo>
                <a:lnTo>
                  <a:pt x="0" y="0"/>
                </a:lnTo>
                <a:close/>
              </a:path>
            </a:pathLst>
          </a:custGeom>
          <a:blipFill>
            <a:blip r:embed="rId2"/>
            <a:stretch>
              <a:fillRect l="-5362" r="-5362" b="-979"/>
            </a:stretch>
          </a:blipFill>
        </p:spPr>
        <p:txBody>
          <a:bodyPr/>
          <a:lstStyle/>
          <a:p>
            <a:endParaRPr lang="en-IN"/>
          </a:p>
        </p:txBody>
      </p:sp>
      <p:sp>
        <p:nvSpPr>
          <p:cNvPr id="3" name="TextBox 3"/>
          <p:cNvSpPr txBox="1"/>
          <p:nvPr/>
        </p:nvSpPr>
        <p:spPr>
          <a:xfrm>
            <a:off x="327442" y="635160"/>
            <a:ext cx="17259300" cy="711721"/>
          </a:xfrm>
          <a:prstGeom prst="rect">
            <a:avLst/>
          </a:prstGeom>
        </p:spPr>
        <p:txBody>
          <a:bodyPr lIns="0" tIns="0" rIns="0" bIns="0" rtlCol="0" anchor="t">
            <a:spAutoFit/>
          </a:bodyPr>
          <a:lstStyle/>
          <a:p>
            <a:pPr algn="ctr">
              <a:lnSpc>
                <a:spcPts val="5921"/>
              </a:lnSpc>
              <a:spcBef>
                <a:spcPct val="0"/>
              </a:spcBef>
            </a:pPr>
            <a:r>
              <a:rPr lang="en-US" sz="4229" b="1">
                <a:solidFill>
                  <a:srgbClr val="000000"/>
                </a:solidFill>
                <a:latin typeface="Canva Sans Bold"/>
                <a:ea typeface="Canva Sans Bold"/>
                <a:cs typeface="Canva Sans Bold"/>
                <a:sym typeface="Canva Sans Bold"/>
              </a:rPr>
              <a:t>SQL Queries used to for data analysis in Microsoft SQL Server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70025" y="1028700"/>
            <a:ext cx="17917975" cy="7973555"/>
          </a:xfrm>
          <a:custGeom>
            <a:avLst/>
            <a:gdLst/>
            <a:ahLst/>
            <a:cxnLst/>
            <a:rect l="l" t="t" r="r" b="b"/>
            <a:pathLst>
              <a:path w="17917975" h="7973555">
                <a:moveTo>
                  <a:pt x="0" y="0"/>
                </a:moveTo>
                <a:lnTo>
                  <a:pt x="17917975" y="0"/>
                </a:lnTo>
                <a:lnTo>
                  <a:pt x="17917975" y="7973555"/>
                </a:lnTo>
                <a:lnTo>
                  <a:pt x="0" y="7973555"/>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8069" y="1417686"/>
            <a:ext cx="17285379" cy="7451629"/>
          </a:xfrm>
          <a:custGeom>
            <a:avLst/>
            <a:gdLst/>
            <a:ahLst/>
            <a:cxnLst/>
            <a:rect l="l" t="t" r="r" b="b"/>
            <a:pathLst>
              <a:path w="17285379" h="7451629">
                <a:moveTo>
                  <a:pt x="0" y="0"/>
                </a:moveTo>
                <a:lnTo>
                  <a:pt x="17285379" y="0"/>
                </a:lnTo>
                <a:lnTo>
                  <a:pt x="17285379" y="7451628"/>
                </a:lnTo>
                <a:lnTo>
                  <a:pt x="0" y="7451628"/>
                </a:lnTo>
                <a:lnTo>
                  <a:pt x="0" y="0"/>
                </a:lnTo>
                <a:close/>
              </a:path>
            </a:pathLst>
          </a:custGeom>
          <a:blipFill>
            <a:blip r:embed="rId2"/>
            <a:stretch>
              <a:fillRect l="-735" r="-735"/>
            </a:stretch>
          </a:blipFill>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8935" y="568018"/>
            <a:ext cx="17212661" cy="7392005"/>
          </a:xfrm>
          <a:custGeom>
            <a:avLst/>
            <a:gdLst/>
            <a:ahLst/>
            <a:cxnLst/>
            <a:rect l="l" t="t" r="r" b="b"/>
            <a:pathLst>
              <a:path w="17212661" h="7392005">
                <a:moveTo>
                  <a:pt x="0" y="0"/>
                </a:moveTo>
                <a:lnTo>
                  <a:pt x="17212661" y="0"/>
                </a:lnTo>
                <a:lnTo>
                  <a:pt x="17212661" y="7392006"/>
                </a:lnTo>
                <a:lnTo>
                  <a:pt x="0" y="7392006"/>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61083" y="379756"/>
            <a:ext cx="17596311" cy="7802546"/>
          </a:xfrm>
          <a:custGeom>
            <a:avLst/>
            <a:gdLst/>
            <a:ahLst/>
            <a:cxnLst/>
            <a:rect l="l" t="t" r="r" b="b"/>
            <a:pathLst>
              <a:path w="17596311" h="7802546">
                <a:moveTo>
                  <a:pt x="0" y="0"/>
                </a:moveTo>
                <a:lnTo>
                  <a:pt x="17596310" y="0"/>
                </a:lnTo>
                <a:lnTo>
                  <a:pt x="17596310" y="7802546"/>
                </a:lnTo>
                <a:lnTo>
                  <a:pt x="0" y="7802546"/>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8562" y="1487393"/>
            <a:ext cx="18030876" cy="7312214"/>
          </a:xfrm>
          <a:custGeom>
            <a:avLst/>
            <a:gdLst/>
            <a:ahLst/>
            <a:cxnLst/>
            <a:rect l="l" t="t" r="r" b="b"/>
            <a:pathLst>
              <a:path w="18030876" h="7312214">
                <a:moveTo>
                  <a:pt x="0" y="0"/>
                </a:moveTo>
                <a:lnTo>
                  <a:pt x="18030876" y="0"/>
                </a:lnTo>
                <a:lnTo>
                  <a:pt x="18030876" y="7312214"/>
                </a:lnTo>
                <a:lnTo>
                  <a:pt x="0" y="7312214"/>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121756"/>
            <a:ext cx="17615747" cy="7678938"/>
          </a:xfrm>
          <a:custGeom>
            <a:avLst/>
            <a:gdLst/>
            <a:ahLst/>
            <a:cxnLst/>
            <a:rect l="l" t="t" r="r" b="b"/>
            <a:pathLst>
              <a:path w="17615747" h="7678938">
                <a:moveTo>
                  <a:pt x="0" y="0"/>
                </a:moveTo>
                <a:lnTo>
                  <a:pt x="17615747" y="0"/>
                </a:lnTo>
                <a:lnTo>
                  <a:pt x="17615747" y="7678939"/>
                </a:lnTo>
                <a:lnTo>
                  <a:pt x="0" y="7678939"/>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6073" y="1907359"/>
            <a:ext cx="17975854" cy="7586344"/>
          </a:xfrm>
          <a:custGeom>
            <a:avLst/>
            <a:gdLst/>
            <a:ahLst/>
            <a:cxnLst/>
            <a:rect l="l" t="t" r="r" b="b"/>
            <a:pathLst>
              <a:path w="17975854" h="7586344">
                <a:moveTo>
                  <a:pt x="0" y="0"/>
                </a:moveTo>
                <a:lnTo>
                  <a:pt x="17975854" y="0"/>
                </a:lnTo>
                <a:lnTo>
                  <a:pt x="17975854" y="7586344"/>
                </a:lnTo>
                <a:lnTo>
                  <a:pt x="0" y="7586344"/>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894" y="1669534"/>
            <a:ext cx="17794211" cy="8107216"/>
          </a:xfrm>
          <a:custGeom>
            <a:avLst/>
            <a:gdLst/>
            <a:ahLst/>
            <a:cxnLst/>
            <a:rect l="l" t="t" r="r" b="b"/>
            <a:pathLst>
              <a:path w="17794211" h="8107216">
                <a:moveTo>
                  <a:pt x="0" y="0"/>
                </a:moveTo>
                <a:lnTo>
                  <a:pt x="17794212" y="0"/>
                </a:lnTo>
                <a:lnTo>
                  <a:pt x="17794212" y="8107216"/>
                </a:lnTo>
                <a:lnTo>
                  <a:pt x="0" y="8107216"/>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5405" y="3142826"/>
            <a:ext cx="4505017" cy="1394314"/>
            <a:chOff x="0" y="0"/>
            <a:chExt cx="1186507" cy="367227"/>
          </a:xfrm>
        </p:grpSpPr>
        <p:sp>
          <p:nvSpPr>
            <p:cNvPr id="3" name="Freeform 3"/>
            <p:cNvSpPr/>
            <p:nvPr/>
          </p:nvSpPr>
          <p:spPr>
            <a:xfrm>
              <a:off x="0" y="0"/>
              <a:ext cx="1186507" cy="367227"/>
            </a:xfrm>
            <a:custGeom>
              <a:avLst/>
              <a:gdLst/>
              <a:ahLst/>
              <a:cxnLst/>
              <a:rect l="l" t="t" r="r" b="b"/>
              <a:pathLst>
                <a:path w="1186507" h="367227">
                  <a:moveTo>
                    <a:pt x="39526" y="0"/>
                  </a:moveTo>
                  <a:lnTo>
                    <a:pt x="1146981" y="0"/>
                  </a:lnTo>
                  <a:cubicBezTo>
                    <a:pt x="1157464" y="0"/>
                    <a:pt x="1167517" y="4164"/>
                    <a:pt x="1174930" y="11577"/>
                  </a:cubicBezTo>
                  <a:cubicBezTo>
                    <a:pt x="1182342" y="18989"/>
                    <a:pt x="1186507" y="29043"/>
                    <a:pt x="1186507" y="39526"/>
                  </a:cubicBezTo>
                  <a:lnTo>
                    <a:pt x="1186507" y="327701"/>
                  </a:lnTo>
                  <a:cubicBezTo>
                    <a:pt x="1186507" y="349531"/>
                    <a:pt x="1168810" y="367227"/>
                    <a:pt x="1146981" y="367227"/>
                  </a:cubicBezTo>
                  <a:lnTo>
                    <a:pt x="39526" y="367227"/>
                  </a:lnTo>
                  <a:cubicBezTo>
                    <a:pt x="17696" y="367227"/>
                    <a:pt x="0" y="349531"/>
                    <a:pt x="0" y="327701"/>
                  </a:cubicBezTo>
                  <a:lnTo>
                    <a:pt x="0" y="39526"/>
                  </a:lnTo>
                  <a:cubicBezTo>
                    <a:pt x="0" y="17696"/>
                    <a:pt x="17696" y="0"/>
                    <a:pt x="39526" y="0"/>
                  </a:cubicBezTo>
                  <a:close/>
                </a:path>
              </a:pathLst>
            </a:custGeom>
            <a:solidFill>
              <a:srgbClr val="004AAD"/>
            </a:solidFill>
          </p:spPr>
          <p:txBody>
            <a:bodyPr/>
            <a:lstStyle/>
            <a:p>
              <a:endParaRPr lang="en-IN"/>
            </a:p>
          </p:txBody>
        </p:sp>
        <p:sp>
          <p:nvSpPr>
            <p:cNvPr id="4" name="TextBox 4"/>
            <p:cNvSpPr txBox="1"/>
            <p:nvPr/>
          </p:nvSpPr>
          <p:spPr>
            <a:xfrm>
              <a:off x="0" y="-38100"/>
              <a:ext cx="1186507" cy="40532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277434" y="3286262"/>
            <a:ext cx="3860959" cy="1002666"/>
          </a:xfrm>
          <a:prstGeom prst="rect">
            <a:avLst/>
          </a:prstGeom>
        </p:spPr>
        <p:txBody>
          <a:bodyPr lIns="0" tIns="0" rIns="0" bIns="0" rtlCol="0" anchor="t">
            <a:spAutoFit/>
          </a:bodyPr>
          <a:lstStyle/>
          <a:p>
            <a:pPr algn="ctr">
              <a:lnSpc>
                <a:spcPts val="8259"/>
              </a:lnSpc>
              <a:spcBef>
                <a:spcPct val="0"/>
              </a:spcBef>
            </a:pPr>
            <a:r>
              <a:rPr lang="en-US" sz="5899">
                <a:solidFill>
                  <a:srgbClr val="FFFFFF"/>
                </a:solidFill>
                <a:latin typeface="Canva Sans"/>
                <a:ea typeface="Canva Sans"/>
                <a:cs typeface="Canva Sans"/>
                <a:sym typeface="Canva Sans"/>
              </a:rPr>
              <a:t>Objective :</a:t>
            </a:r>
          </a:p>
        </p:txBody>
      </p:sp>
      <p:sp>
        <p:nvSpPr>
          <p:cNvPr id="6" name="TextBox 6"/>
          <p:cNvSpPr txBox="1"/>
          <p:nvPr/>
        </p:nvSpPr>
        <p:spPr>
          <a:xfrm>
            <a:off x="1028700" y="5076825"/>
            <a:ext cx="16230600" cy="2601595"/>
          </a:xfrm>
          <a:prstGeom prst="rect">
            <a:avLst/>
          </a:prstGeom>
        </p:spPr>
        <p:txBody>
          <a:bodyPr lIns="0" tIns="0" rIns="0" bIns="0" rtlCol="0" anchor="t">
            <a:spAutoFit/>
          </a:bodyPr>
          <a:lstStyle/>
          <a:p>
            <a:pPr algn="l">
              <a:lnSpc>
                <a:spcPts val="5180"/>
              </a:lnSpc>
              <a:spcBef>
                <a:spcPct val="0"/>
              </a:spcBef>
            </a:pPr>
            <a:r>
              <a:rPr lang="en-US" sz="3700">
                <a:solidFill>
                  <a:srgbClr val="000000"/>
                </a:solidFill>
                <a:latin typeface="Canva Sans"/>
                <a:ea typeface="Canva Sans"/>
                <a:cs typeface="Canva Sans"/>
                <a:sym typeface="Canva Sans"/>
              </a:rPr>
              <a:t>To assess order patterns, delivery performance, and customer behavior for January 2021, with the aim of improving delivery reliability, retention, and peak-time operations.</a:t>
            </a:r>
          </a:p>
          <a:p>
            <a:pPr algn="l">
              <a:lnSpc>
                <a:spcPts val="5180"/>
              </a:lnSpc>
              <a:spcBef>
                <a:spcPct val="0"/>
              </a:spcBef>
            </a:pPr>
            <a:endParaRPr lang="en-US" sz="3700">
              <a:solidFill>
                <a:srgbClr val="000000"/>
              </a:solidFill>
              <a:latin typeface="Canva Sans"/>
              <a:ea typeface="Canva Sans"/>
              <a:cs typeface="Canva Sans"/>
              <a:sym typeface="Canva Sans"/>
            </a:endParaRPr>
          </a:p>
        </p:txBody>
      </p:sp>
      <p:sp>
        <p:nvSpPr>
          <p:cNvPr id="7" name="Freeform 7"/>
          <p:cNvSpPr/>
          <p:nvPr/>
        </p:nvSpPr>
        <p:spPr>
          <a:xfrm>
            <a:off x="15840464" y="286335"/>
            <a:ext cx="1418836" cy="1418836"/>
          </a:xfrm>
          <a:custGeom>
            <a:avLst/>
            <a:gdLst/>
            <a:ahLst/>
            <a:cxnLst/>
            <a:rect l="l" t="t" r="r" b="b"/>
            <a:pathLst>
              <a:path w="1418836" h="1418836">
                <a:moveTo>
                  <a:pt x="0" y="0"/>
                </a:moveTo>
                <a:lnTo>
                  <a:pt x="1418836" y="0"/>
                </a:lnTo>
                <a:lnTo>
                  <a:pt x="1418836" y="1418835"/>
                </a:lnTo>
                <a:lnTo>
                  <a:pt x="0" y="1418835"/>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45675" y="1337944"/>
            <a:ext cx="4360597" cy="1105584"/>
            <a:chOff x="0" y="0"/>
            <a:chExt cx="1148470" cy="291183"/>
          </a:xfrm>
        </p:grpSpPr>
        <p:sp>
          <p:nvSpPr>
            <p:cNvPr id="3" name="Freeform 3"/>
            <p:cNvSpPr/>
            <p:nvPr/>
          </p:nvSpPr>
          <p:spPr>
            <a:xfrm>
              <a:off x="0" y="0"/>
              <a:ext cx="1148470" cy="291183"/>
            </a:xfrm>
            <a:custGeom>
              <a:avLst/>
              <a:gdLst/>
              <a:ahLst/>
              <a:cxnLst/>
              <a:rect l="l" t="t" r="r" b="b"/>
              <a:pathLst>
                <a:path w="1148470" h="291183">
                  <a:moveTo>
                    <a:pt x="42610" y="0"/>
                  </a:moveTo>
                  <a:lnTo>
                    <a:pt x="1105860" y="0"/>
                  </a:lnTo>
                  <a:cubicBezTo>
                    <a:pt x="1129393" y="0"/>
                    <a:pt x="1148470" y="19077"/>
                    <a:pt x="1148470" y="42610"/>
                  </a:cubicBezTo>
                  <a:lnTo>
                    <a:pt x="1148470" y="248572"/>
                  </a:lnTo>
                  <a:cubicBezTo>
                    <a:pt x="1148470" y="272105"/>
                    <a:pt x="1129393" y="291183"/>
                    <a:pt x="1105860" y="291183"/>
                  </a:cubicBezTo>
                  <a:lnTo>
                    <a:pt x="42610" y="291183"/>
                  </a:lnTo>
                  <a:cubicBezTo>
                    <a:pt x="19077" y="291183"/>
                    <a:pt x="0" y="272105"/>
                    <a:pt x="0" y="248572"/>
                  </a:cubicBezTo>
                  <a:lnTo>
                    <a:pt x="0" y="42610"/>
                  </a:lnTo>
                  <a:cubicBezTo>
                    <a:pt x="0" y="19077"/>
                    <a:pt x="19077" y="0"/>
                    <a:pt x="42610" y="0"/>
                  </a:cubicBezTo>
                  <a:close/>
                </a:path>
              </a:pathLst>
            </a:custGeom>
            <a:solidFill>
              <a:srgbClr val="004AAD"/>
            </a:solidFill>
          </p:spPr>
          <p:txBody>
            <a:bodyPr/>
            <a:lstStyle/>
            <a:p>
              <a:endParaRPr lang="en-IN"/>
            </a:p>
          </p:txBody>
        </p:sp>
        <p:sp>
          <p:nvSpPr>
            <p:cNvPr id="4" name="TextBox 4"/>
            <p:cNvSpPr txBox="1"/>
            <p:nvPr/>
          </p:nvSpPr>
          <p:spPr>
            <a:xfrm>
              <a:off x="0" y="-38100"/>
              <a:ext cx="1148470" cy="32928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1281535" y="2208871"/>
            <a:ext cx="5977765" cy="6798601"/>
          </a:xfrm>
          <a:custGeom>
            <a:avLst/>
            <a:gdLst/>
            <a:ahLst/>
            <a:cxnLst/>
            <a:rect l="l" t="t" r="r" b="b"/>
            <a:pathLst>
              <a:path w="5977765" h="6798601">
                <a:moveTo>
                  <a:pt x="0" y="0"/>
                </a:moveTo>
                <a:lnTo>
                  <a:pt x="5977765" y="0"/>
                </a:lnTo>
                <a:lnTo>
                  <a:pt x="5977765" y="6798602"/>
                </a:lnTo>
                <a:lnTo>
                  <a:pt x="0" y="6798602"/>
                </a:lnTo>
                <a:lnTo>
                  <a:pt x="0" y="0"/>
                </a:lnTo>
                <a:close/>
              </a:path>
            </a:pathLst>
          </a:custGeom>
          <a:blipFill>
            <a:blip r:embed="rId2"/>
            <a:stretch>
              <a:fillRect l="-6108" r="-1745"/>
            </a:stretch>
          </a:blipFill>
          <a:ln w="38100" cap="sq">
            <a:solidFill>
              <a:srgbClr val="000000"/>
            </a:solidFill>
            <a:prstDash val="solid"/>
            <a:miter/>
          </a:ln>
        </p:spPr>
        <p:txBody>
          <a:bodyPr/>
          <a:lstStyle/>
          <a:p>
            <a:endParaRPr lang="en-IN"/>
          </a:p>
        </p:txBody>
      </p:sp>
      <p:sp>
        <p:nvSpPr>
          <p:cNvPr id="6" name="TextBox 6"/>
          <p:cNvSpPr txBox="1"/>
          <p:nvPr/>
        </p:nvSpPr>
        <p:spPr>
          <a:xfrm>
            <a:off x="682823" y="1534501"/>
            <a:ext cx="4686300" cy="712470"/>
          </a:xfrm>
          <a:prstGeom prst="rect">
            <a:avLst/>
          </a:prstGeom>
        </p:spPr>
        <p:txBody>
          <a:bodyPr wrap="square" lIns="0" tIns="0" rIns="0" bIns="0" rtlCol="0" anchor="t">
            <a:spAutoFit/>
          </a:bodyPr>
          <a:lstStyle/>
          <a:p>
            <a:pPr algn="ctr">
              <a:lnSpc>
                <a:spcPts val="5880"/>
              </a:lnSpc>
              <a:spcBef>
                <a:spcPct val="0"/>
              </a:spcBef>
            </a:pPr>
            <a:r>
              <a:rPr lang="en-US" sz="4200" i="1" dirty="0">
                <a:solidFill>
                  <a:srgbClr val="FFFFFF"/>
                </a:solidFill>
                <a:latin typeface="Canva Sans Italics"/>
                <a:ea typeface="Canva Sans Italics"/>
                <a:cs typeface="Canva Sans Italics"/>
                <a:sym typeface="Canva Sans Italics"/>
              </a:rPr>
              <a:t>Data Overview:</a:t>
            </a:r>
          </a:p>
        </p:txBody>
      </p:sp>
      <p:sp>
        <p:nvSpPr>
          <p:cNvPr id="7" name="TextBox 7"/>
          <p:cNvSpPr txBox="1"/>
          <p:nvPr/>
        </p:nvSpPr>
        <p:spPr>
          <a:xfrm>
            <a:off x="591298" y="2988419"/>
            <a:ext cx="9229947" cy="1471930"/>
          </a:xfrm>
          <a:prstGeom prst="rect">
            <a:avLst/>
          </a:prstGeom>
        </p:spPr>
        <p:txBody>
          <a:bodyPr lIns="0" tIns="0" rIns="0" bIns="0" rtlCol="0" anchor="t">
            <a:spAutoFit/>
          </a:bodyPr>
          <a:lstStyle/>
          <a:p>
            <a:pPr marL="604516" lvl="1" indent="-302258" algn="just">
              <a:lnSpc>
                <a:spcPts val="3919"/>
              </a:lnSpc>
              <a:buFont typeface="Arial"/>
              <a:buChar char="•"/>
            </a:pPr>
            <a:r>
              <a:rPr lang="en-US" sz="2799">
                <a:solidFill>
                  <a:srgbClr val="000000"/>
                </a:solidFill>
                <a:latin typeface="Canva Sans"/>
                <a:ea typeface="Canva Sans"/>
                <a:cs typeface="Canva Sans"/>
                <a:sym typeface="Canva Sans"/>
              </a:rPr>
              <a:t>The food delivery business operates across five major Indian cities: </a:t>
            </a:r>
            <a:r>
              <a:rPr lang="en-US" sz="2799" b="1">
                <a:solidFill>
                  <a:srgbClr val="000000"/>
                </a:solidFill>
                <a:latin typeface="Canva Sans Bold"/>
                <a:ea typeface="Canva Sans Bold"/>
                <a:cs typeface="Canva Sans Bold"/>
                <a:sym typeface="Canva Sans Bold"/>
              </a:rPr>
              <a:t>Bangalore, Delhi, Kolkata, Mumbai, and New Delhi.</a:t>
            </a:r>
          </a:p>
        </p:txBody>
      </p:sp>
      <p:sp>
        <p:nvSpPr>
          <p:cNvPr id="8" name="TextBox 8"/>
          <p:cNvSpPr txBox="1"/>
          <p:nvPr/>
        </p:nvSpPr>
        <p:spPr>
          <a:xfrm>
            <a:off x="591298" y="5086350"/>
            <a:ext cx="9229947" cy="1471930"/>
          </a:xfrm>
          <a:prstGeom prst="rect">
            <a:avLst/>
          </a:prstGeom>
        </p:spPr>
        <p:txBody>
          <a:bodyPr lIns="0" tIns="0" rIns="0" bIns="0" rtlCol="0" anchor="t">
            <a:spAutoFit/>
          </a:bodyPr>
          <a:lstStyle/>
          <a:p>
            <a:pPr marL="604516" lvl="1" indent="-302258" algn="just">
              <a:lnSpc>
                <a:spcPts val="3919"/>
              </a:lnSpc>
              <a:buFont typeface="Arial"/>
              <a:buChar char="•"/>
            </a:pPr>
            <a:r>
              <a:rPr lang="en-US" sz="2799">
                <a:solidFill>
                  <a:srgbClr val="000000"/>
                </a:solidFill>
                <a:latin typeface="Canva Sans"/>
                <a:ea typeface="Canva Sans"/>
                <a:cs typeface="Canva Sans"/>
                <a:sym typeface="Canva Sans"/>
              </a:rPr>
              <a:t>The data has been analyzed</a:t>
            </a:r>
            <a:r>
              <a:rPr lang="en-US" sz="2799" b="1">
                <a:solidFill>
                  <a:srgbClr val="000000"/>
                </a:solidFill>
                <a:latin typeface="Canva Sans Bold"/>
                <a:ea typeface="Canva Sans Bold"/>
                <a:cs typeface="Canva Sans Bold"/>
                <a:sym typeface="Canva Sans Bold"/>
              </a:rPr>
              <a:t> for one month,</a:t>
            </a:r>
            <a:r>
              <a:rPr lang="en-US" sz="2799">
                <a:solidFill>
                  <a:srgbClr val="000000"/>
                </a:solidFill>
                <a:latin typeface="Canva Sans"/>
                <a:ea typeface="Canva Sans"/>
                <a:cs typeface="Canva Sans"/>
                <a:sym typeface="Canva Sans"/>
              </a:rPr>
              <a:t> from </a:t>
            </a:r>
            <a:r>
              <a:rPr lang="en-US" sz="2799" b="1">
                <a:solidFill>
                  <a:srgbClr val="000000"/>
                </a:solidFill>
                <a:latin typeface="Canva Sans Bold"/>
                <a:ea typeface="Canva Sans Bold"/>
                <a:cs typeface="Canva Sans Bold"/>
                <a:sym typeface="Canva Sans Bold"/>
              </a:rPr>
              <a:t>January 1 to January 31, 2021</a:t>
            </a:r>
            <a:r>
              <a:rPr lang="en-US" sz="2799">
                <a:solidFill>
                  <a:srgbClr val="000000"/>
                </a:solidFill>
                <a:latin typeface="Canva Sans"/>
                <a:ea typeface="Canva Sans"/>
                <a:cs typeface="Canva Sans"/>
                <a:sym typeface="Canva Sans"/>
              </a:rPr>
              <a:t>, capturing the store’s operations during this period. </a:t>
            </a:r>
          </a:p>
        </p:txBody>
      </p:sp>
      <p:sp>
        <p:nvSpPr>
          <p:cNvPr id="9" name="TextBox 9"/>
          <p:cNvSpPr txBox="1"/>
          <p:nvPr/>
        </p:nvSpPr>
        <p:spPr>
          <a:xfrm>
            <a:off x="591298" y="7101205"/>
            <a:ext cx="9229947" cy="1967230"/>
          </a:xfrm>
          <a:prstGeom prst="rect">
            <a:avLst/>
          </a:prstGeom>
        </p:spPr>
        <p:txBody>
          <a:bodyPr lIns="0" tIns="0" rIns="0" bIns="0" rtlCol="0" anchor="t">
            <a:spAutoFit/>
          </a:bodyPr>
          <a:lstStyle/>
          <a:p>
            <a:pPr marL="604516" lvl="1" indent="-302258" algn="just">
              <a:lnSpc>
                <a:spcPts val="3919"/>
              </a:lnSpc>
              <a:buFont typeface="Arial"/>
              <a:buChar char="•"/>
            </a:pPr>
            <a:r>
              <a:rPr lang="en-US" sz="2799">
                <a:solidFill>
                  <a:srgbClr val="000000"/>
                </a:solidFill>
                <a:latin typeface="Canva Sans"/>
                <a:ea typeface="Canva Sans"/>
                <a:cs typeface="Canva Sans"/>
                <a:sym typeface="Canva Sans"/>
              </a:rPr>
              <a:t>This analysis provides key insights into </a:t>
            </a:r>
            <a:r>
              <a:rPr lang="en-US" sz="2799" b="1">
                <a:solidFill>
                  <a:srgbClr val="000000"/>
                </a:solidFill>
                <a:latin typeface="Canva Sans Bold"/>
                <a:ea typeface="Canva Sans Bold"/>
                <a:cs typeface="Canva Sans Bold"/>
                <a:sym typeface="Canva Sans Bold"/>
              </a:rPr>
              <a:t>order patterns, delivery performance, and customer behavior</a:t>
            </a:r>
            <a:r>
              <a:rPr lang="en-US" sz="2799">
                <a:solidFill>
                  <a:srgbClr val="000000"/>
                </a:solidFill>
                <a:latin typeface="Canva Sans"/>
                <a:ea typeface="Canva Sans"/>
                <a:cs typeface="Canva Sans"/>
                <a:sym typeface="Canva Sans"/>
              </a:rPr>
              <a:t> in the first month of recorded operations.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4572" y="798847"/>
            <a:ext cx="16128323" cy="1188062"/>
          </a:xfrm>
          <a:prstGeom prst="rect">
            <a:avLst/>
          </a:prstGeom>
        </p:spPr>
        <p:txBody>
          <a:bodyPr lIns="0" tIns="0" rIns="0" bIns="0" rtlCol="0" anchor="t">
            <a:spAutoFit/>
          </a:bodyPr>
          <a:lstStyle/>
          <a:p>
            <a:pPr algn="just">
              <a:lnSpc>
                <a:spcPts val="4866"/>
              </a:lnSpc>
              <a:spcBef>
                <a:spcPct val="0"/>
              </a:spcBef>
            </a:pPr>
            <a:r>
              <a:rPr lang="en-US" sz="3475">
                <a:solidFill>
                  <a:srgbClr val="FF0000"/>
                </a:solidFill>
                <a:latin typeface="Canva Sans"/>
                <a:ea typeface="Canva Sans"/>
                <a:cs typeface="Canva Sans"/>
                <a:sym typeface="Canva Sans"/>
              </a:rPr>
              <a:t>High cancellation rate (29%)</a:t>
            </a:r>
            <a:r>
              <a:rPr lang="en-US" sz="3475">
                <a:solidFill>
                  <a:srgbClr val="000000"/>
                </a:solidFill>
                <a:latin typeface="Canva Sans"/>
                <a:ea typeface="Canva Sans"/>
                <a:cs typeface="Canva Sans"/>
                <a:sym typeface="Canva Sans"/>
              </a:rPr>
              <a:t> suggests operational inefficiencies — due to long </a:t>
            </a:r>
            <a:r>
              <a:rPr lang="en-US" sz="3475" b="1">
                <a:solidFill>
                  <a:srgbClr val="000000"/>
                </a:solidFill>
                <a:latin typeface="Canva Sans Bold"/>
                <a:ea typeface="Canva Sans Bold"/>
                <a:cs typeface="Canva Sans Bold"/>
                <a:sym typeface="Canva Sans Bold"/>
              </a:rPr>
              <a:t>wait times, unassigned drivers, or customer impatience</a:t>
            </a:r>
            <a:r>
              <a:rPr lang="en-US" sz="3475">
                <a:solidFill>
                  <a:srgbClr val="000000"/>
                </a:solidFill>
                <a:latin typeface="Canva Sans"/>
                <a:ea typeface="Canva Sans"/>
                <a:cs typeface="Canva Sans"/>
                <a:sym typeface="Canva Sans"/>
              </a:rPr>
              <a:t>.</a:t>
            </a:r>
          </a:p>
        </p:txBody>
      </p:sp>
      <p:sp>
        <p:nvSpPr>
          <p:cNvPr id="3" name="TextBox 3"/>
          <p:cNvSpPr txBox="1"/>
          <p:nvPr/>
        </p:nvSpPr>
        <p:spPr>
          <a:xfrm>
            <a:off x="834572" y="2794952"/>
            <a:ext cx="16424728" cy="4649470"/>
          </a:xfrm>
          <a:prstGeom prst="rect">
            <a:avLst/>
          </a:prstGeom>
        </p:spPr>
        <p:txBody>
          <a:bodyPr lIns="0" tIns="0" rIns="0" bIns="0" rtlCol="0" anchor="t">
            <a:spAutoFit/>
          </a:bodyPr>
          <a:lstStyle/>
          <a:p>
            <a:pPr algn="l">
              <a:lnSpc>
                <a:spcPts val="4199"/>
              </a:lnSpc>
            </a:pPr>
            <a:endParaRPr/>
          </a:p>
          <a:p>
            <a:pPr marL="647697" lvl="1" indent="-323848" algn="l">
              <a:lnSpc>
                <a:spcPts val="4199"/>
              </a:lnSpc>
              <a:buFont typeface="Arial"/>
              <a:buChar char="•"/>
            </a:pPr>
            <a:r>
              <a:rPr lang="en-US" sz="2999">
                <a:solidFill>
                  <a:srgbClr val="000000"/>
                </a:solidFill>
                <a:latin typeface="Canva Sans"/>
                <a:ea typeface="Canva Sans"/>
                <a:cs typeface="Canva Sans"/>
                <a:sym typeface="Canva Sans"/>
              </a:rPr>
              <a:t>A notable share of cancellations happened before driver assignment or due to delayed </a:t>
            </a:r>
            <a:r>
              <a:rPr lang="en-US" sz="2999" b="1">
                <a:solidFill>
                  <a:srgbClr val="000000"/>
                </a:solidFill>
                <a:latin typeface="Canva Sans Bold"/>
                <a:ea typeface="Canva Sans Bold"/>
                <a:cs typeface="Canva Sans Bold"/>
                <a:sym typeface="Canva Sans Bold"/>
              </a:rPr>
              <a:t>delivery times (30–41 minutes)</a:t>
            </a:r>
            <a:r>
              <a:rPr lang="en-US" sz="2999">
                <a:solidFill>
                  <a:srgbClr val="000000"/>
                </a:solidFill>
                <a:latin typeface="Canva Sans"/>
                <a:ea typeface="Canva Sans"/>
                <a:cs typeface="Canva Sans"/>
                <a:sym typeface="Canva Sans"/>
              </a:rPr>
              <a:t>, indicating room for improvement in order processing and dispatch speed.</a:t>
            </a:r>
          </a:p>
          <a:p>
            <a:pPr algn="l">
              <a:lnSpc>
                <a:spcPts val="4199"/>
              </a:lnSpc>
            </a:pPr>
            <a:endParaRPr lang="en-US" sz="2999">
              <a:solidFill>
                <a:srgbClr val="000000"/>
              </a:solidFill>
              <a:latin typeface="Canva Sans"/>
              <a:ea typeface="Canva Sans"/>
              <a:cs typeface="Canva Sans"/>
              <a:sym typeface="Canva Sans"/>
            </a:endParaRPr>
          </a:p>
          <a:p>
            <a:pPr marL="626107" lvl="1" indent="-313054" algn="l">
              <a:lnSpc>
                <a:spcPts val="4059"/>
              </a:lnSpc>
              <a:buFont typeface="Arial"/>
              <a:buChar char="•"/>
            </a:pPr>
            <a:r>
              <a:rPr lang="en-US" sz="2899">
                <a:solidFill>
                  <a:srgbClr val="000000"/>
                </a:solidFill>
                <a:latin typeface="Canva Sans"/>
                <a:ea typeface="Canva Sans"/>
                <a:cs typeface="Canva Sans"/>
                <a:sym typeface="Canva Sans"/>
              </a:rPr>
              <a:t>Customer cancellations are more frequent in   </a:t>
            </a:r>
            <a:r>
              <a:rPr lang="en-US" sz="2899" b="1">
                <a:solidFill>
                  <a:srgbClr val="000000"/>
                </a:solidFill>
                <a:latin typeface="Canva Sans Bold"/>
                <a:ea typeface="Canva Sans Bold"/>
                <a:cs typeface="Canva Sans Bold"/>
                <a:sym typeface="Canva Sans Bold"/>
              </a:rPr>
              <a:t>Bangalore &amp; Mumbai</a:t>
            </a:r>
            <a:r>
              <a:rPr lang="en-US" sz="2899">
                <a:solidFill>
                  <a:srgbClr val="000000"/>
                </a:solidFill>
                <a:latin typeface="Canva Sans"/>
                <a:ea typeface="Canva Sans"/>
                <a:cs typeface="Canva Sans"/>
                <a:sym typeface="Canva Sans"/>
              </a:rPr>
              <a:t> hinting at geographic or logistical challenges specific to these areas.</a:t>
            </a:r>
          </a:p>
          <a:p>
            <a:pPr algn="l">
              <a:lnSpc>
                <a:spcPts val="4059"/>
              </a:lnSpc>
            </a:pPr>
            <a:endParaRPr lang="en-US" sz="2899">
              <a:solidFill>
                <a:srgbClr val="000000"/>
              </a:solidFill>
              <a:latin typeface="Canva Sans"/>
              <a:ea typeface="Canva Sans"/>
              <a:cs typeface="Canva Sans"/>
              <a:sym typeface="Canva Sans"/>
            </a:endParaRPr>
          </a:p>
          <a:p>
            <a:pPr algn="l">
              <a:lnSpc>
                <a:spcPts val="4059"/>
              </a:lnSpc>
            </a:pPr>
            <a:endParaRPr lang="en-US" sz="2899">
              <a:solidFill>
                <a:srgbClr val="000000"/>
              </a:solidFill>
              <a:latin typeface="Canva Sans"/>
              <a:ea typeface="Canva Sans"/>
              <a:cs typeface="Canva Sans"/>
              <a:sym typeface="Canva Sans"/>
            </a:endParaRPr>
          </a:p>
        </p:txBody>
      </p:sp>
      <p:sp>
        <p:nvSpPr>
          <p:cNvPr id="4" name="TextBox 4"/>
          <p:cNvSpPr txBox="1"/>
          <p:nvPr/>
        </p:nvSpPr>
        <p:spPr>
          <a:xfrm>
            <a:off x="834572" y="6909753"/>
            <a:ext cx="16424728" cy="1012190"/>
          </a:xfrm>
          <a:prstGeom prst="rect">
            <a:avLst/>
          </a:prstGeom>
        </p:spPr>
        <p:txBody>
          <a:bodyPr lIns="0" tIns="0" rIns="0" bIns="0" rtlCol="0" anchor="t">
            <a:spAutoFit/>
          </a:bodyPr>
          <a:lstStyle/>
          <a:p>
            <a:pPr marL="626107" lvl="1" indent="-313054" algn="l">
              <a:lnSpc>
                <a:spcPts val="4059"/>
              </a:lnSpc>
              <a:buFont typeface="Arial"/>
              <a:buChar char="•"/>
            </a:pPr>
            <a:r>
              <a:rPr lang="en-US" sz="2899">
                <a:solidFill>
                  <a:srgbClr val="000000"/>
                </a:solidFill>
                <a:latin typeface="Canva Sans"/>
                <a:ea typeface="Canva Sans"/>
                <a:cs typeface="Canva Sans"/>
                <a:sym typeface="Canva Sans"/>
              </a:rPr>
              <a:t>The best-selling rolls during the period were the </a:t>
            </a:r>
            <a:r>
              <a:rPr lang="en-US" sz="2899" b="1">
                <a:solidFill>
                  <a:srgbClr val="000000"/>
                </a:solidFill>
                <a:latin typeface="Canva Sans Bold"/>
                <a:ea typeface="Canva Sans Bold"/>
                <a:cs typeface="Canva Sans Bold"/>
                <a:sym typeface="Canva Sans Bold"/>
              </a:rPr>
              <a:t>Non-Veg Roll with 25 orders</a:t>
            </a:r>
            <a:r>
              <a:rPr lang="en-US" sz="2899">
                <a:solidFill>
                  <a:srgbClr val="000000"/>
                </a:solidFill>
                <a:latin typeface="Canva Sans"/>
                <a:ea typeface="Canva Sans"/>
                <a:cs typeface="Canva Sans"/>
                <a:sym typeface="Canva Sans"/>
              </a:rPr>
              <a:t>, followed by the Veg Roll with 18 orders, and the Paneer Roll with 13 orders.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1715" y="3016250"/>
            <a:ext cx="8989462" cy="5417490"/>
          </a:xfrm>
          <a:custGeom>
            <a:avLst/>
            <a:gdLst/>
            <a:ahLst/>
            <a:cxnLst/>
            <a:rect l="l" t="t" r="r" b="b"/>
            <a:pathLst>
              <a:path w="8989462" h="5417490">
                <a:moveTo>
                  <a:pt x="0" y="0"/>
                </a:moveTo>
                <a:lnTo>
                  <a:pt x="8989461" y="0"/>
                </a:lnTo>
                <a:lnTo>
                  <a:pt x="8989461" y="5417490"/>
                </a:lnTo>
                <a:lnTo>
                  <a:pt x="0" y="5417490"/>
                </a:lnTo>
                <a:lnTo>
                  <a:pt x="0" y="0"/>
                </a:lnTo>
                <a:close/>
              </a:path>
            </a:pathLst>
          </a:custGeom>
          <a:blipFill>
            <a:blip r:embed="rId2"/>
            <a:stretch>
              <a:fillRect/>
            </a:stretch>
          </a:blipFill>
        </p:spPr>
        <p:txBody>
          <a:bodyPr/>
          <a:lstStyle/>
          <a:p>
            <a:endParaRPr lang="en-IN"/>
          </a:p>
        </p:txBody>
      </p:sp>
      <p:grpSp>
        <p:nvGrpSpPr>
          <p:cNvPr id="3" name="Group 3"/>
          <p:cNvGrpSpPr/>
          <p:nvPr/>
        </p:nvGrpSpPr>
        <p:grpSpPr>
          <a:xfrm>
            <a:off x="4599395" y="679450"/>
            <a:ext cx="7915875" cy="534779"/>
            <a:chOff x="0" y="0"/>
            <a:chExt cx="2084840" cy="140847"/>
          </a:xfrm>
        </p:grpSpPr>
        <p:sp>
          <p:nvSpPr>
            <p:cNvPr id="4" name="Freeform 4"/>
            <p:cNvSpPr/>
            <p:nvPr/>
          </p:nvSpPr>
          <p:spPr>
            <a:xfrm>
              <a:off x="0" y="0"/>
              <a:ext cx="2084840" cy="140847"/>
            </a:xfrm>
            <a:custGeom>
              <a:avLst/>
              <a:gdLst/>
              <a:ahLst/>
              <a:cxnLst/>
              <a:rect l="l" t="t" r="r" b="b"/>
              <a:pathLst>
                <a:path w="2084840" h="140847">
                  <a:moveTo>
                    <a:pt x="0" y="0"/>
                  </a:moveTo>
                  <a:lnTo>
                    <a:pt x="2084840" y="0"/>
                  </a:lnTo>
                  <a:lnTo>
                    <a:pt x="2084840" y="140847"/>
                  </a:lnTo>
                  <a:lnTo>
                    <a:pt x="0" y="140847"/>
                  </a:lnTo>
                  <a:close/>
                </a:path>
              </a:pathLst>
            </a:custGeom>
            <a:solidFill>
              <a:srgbClr val="FFDE59"/>
            </a:solidFill>
          </p:spPr>
          <p:txBody>
            <a:bodyPr/>
            <a:lstStyle/>
            <a:p>
              <a:endParaRPr lang="en-IN"/>
            </a:p>
          </p:txBody>
        </p:sp>
        <p:sp>
          <p:nvSpPr>
            <p:cNvPr id="5" name="TextBox 5"/>
            <p:cNvSpPr txBox="1"/>
            <p:nvPr/>
          </p:nvSpPr>
          <p:spPr>
            <a:xfrm>
              <a:off x="0" y="-38100"/>
              <a:ext cx="2084840" cy="17894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2469677" y="1309180"/>
            <a:ext cx="4259435" cy="534779"/>
            <a:chOff x="0" y="0"/>
            <a:chExt cx="1121827" cy="140847"/>
          </a:xfrm>
        </p:grpSpPr>
        <p:sp>
          <p:nvSpPr>
            <p:cNvPr id="7" name="Freeform 7"/>
            <p:cNvSpPr/>
            <p:nvPr/>
          </p:nvSpPr>
          <p:spPr>
            <a:xfrm>
              <a:off x="0" y="0"/>
              <a:ext cx="1121827" cy="140847"/>
            </a:xfrm>
            <a:custGeom>
              <a:avLst/>
              <a:gdLst/>
              <a:ahLst/>
              <a:cxnLst/>
              <a:rect l="l" t="t" r="r" b="b"/>
              <a:pathLst>
                <a:path w="1121827" h="140847">
                  <a:moveTo>
                    <a:pt x="0" y="0"/>
                  </a:moveTo>
                  <a:lnTo>
                    <a:pt x="1121827" y="0"/>
                  </a:lnTo>
                  <a:lnTo>
                    <a:pt x="1121827" y="140847"/>
                  </a:lnTo>
                  <a:lnTo>
                    <a:pt x="0" y="140847"/>
                  </a:lnTo>
                  <a:close/>
                </a:path>
              </a:pathLst>
            </a:custGeom>
            <a:solidFill>
              <a:srgbClr val="FFDE59"/>
            </a:solidFill>
          </p:spPr>
          <p:txBody>
            <a:bodyPr/>
            <a:lstStyle/>
            <a:p>
              <a:endParaRPr lang="en-IN"/>
            </a:p>
          </p:txBody>
        </p:sp>
        <p:sp>
          <p:nvSpPr>
            <p:cNvPr id="8" name="TextBox 8"/>
            <p:cNvSpPr txBox="1"/>
            <p:nvPr/>
          </p:nvSpPr>
          <p:spPr>
            <a:xfrm>
              <a:off x="0" y="-38100"/>
              <a:ext cx="1121827" cy="17894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691715" y="612775"/>
            <a:ext cx="16886827" cy="1708151"/>
          </a:xfrm>
          <a:prstGeom prst="rect">
            <a:avLst/>
          </a:prstGeom>
        </p:spPr>
        <p:txBody>
          <a:bodyPr lIns="0" tIns="0" rIns="0" bIns="0" rtlCol="0" anchor="t">
            <a:spAutoFit/>
          </a:bodyPr>
          <a:lstStyle/>
          <a:p>
            <a:pPr algn="l">
              <a:lnSpc>
                <a:spcPts val="4619"/>
              </a:lnSpc>
              <a:spcBef>
                <a:spcPct val="0"/>
              </a:spcBef>
            </a:pPr>
            <a:r>
              <a:rPr lang="en-US" sz="3299">
                <a:solidFill>
                  <a:srgbClr val="000000"/>
                </a:solidFill>
                <a:latin typeface="Canva Sans"/>
                <a:ea typeface="Canva Sans"/>
                <a:cs typeface="Canva Sans"/>
                <a:sym typeface="Canva Sans"/>
              </a:rPr>
              <a:t>Orders peak during </a:t>
            </a:r>
            <a:r>
              <a:rPr lang="en-US" sz="3299" b="1">
                <a:solidFill>
                  <a:srgbClr val="000000"/>
                </a:solidFill>
                <a:latin typeface="Canva Sans Bold"/>
                <a:ea typeface="Canva Sans Bold"/>
                <a:cs typeface="Canva Sans Bold"/>
                <a:sym typeface="Canva Sans Bold"/>
              </a:rPr>
              <a:t>lunch (12–2 PM) and evening (6–10 PM)</a:t>
            </a:r>
            <a:r>
              <a:rPr lang="en-US" sz="3299">
                <a:solidFill>
                  <a:srgbClr val="000000"/>
                </a:solidFill>
                <a:latin typeface="Canva Sans"/>
                <a:ea typeface="Canva Sans"/>
                <a:cs typeface="Canva Sans"/>
                <a:sym typeface="Canva Sans"/>
              </a:rPr>
              <a:t>, with highest activity between </a:t>
            </a:r>
            <a:r>
              <a:rPr lang="en-US" sz="3299" b="1">
                <a:solidFill>
                  <a:srgbClr val="000000"/>
                </a:solidFill>
                <a:latin typeface="Canva Sans Bold"/>
                <a:ea typeface="Canva Sans Bold"/>
                <a:cs typeface="Canva Sans Bold"/>
                <a:sym typeface="Canva Sans Bold"/>
              </a:rPr>
              <a:t>1–2 PM and 4–10 PM.</a:t>
            </a:r>
          </a:p>
          <a:p>
            <a:pPr algn="l">
              <a:lnSpc>
                <a:spcPts val="4479"/>
              </a:lnSpc>
              <a:spcBef>
                <a:spcPct val="0"/>
              </a:spcBef>
            </a:pPr>
            <a:r>
              <a:rPr lang="en-US" sz="3199">
                <a:solidFill>
                  <a:srgbClr val="000000"/>
                </a:solidFill>
                <a:latin typeface="Canva Sans"/>
                <a:ea typeface="Canva Sans"/>
                <a:cs typeface="Canva Sans"/>
                <a:sym typeface="Canva Sans"/>
              </a:rPr>
              <a:t>Order volumes are highest on</a:t>
            </a:r>
            <a:r>
              <a:rPr lang="en-US" sz="3199" b="1">
                <a:solidFill>
                  <a:srgbClr val="000000"/>
                </a:solidFill>
                <a:latin typeface="Canva Sans Bold"/>
                <a:ea typeface="Canva Sans Bold"/>
                <a:cs typeface="Canva Sans Bold"/>
                <a:sym typeface="Canva Sans Bold"/>
              </a:rPr>
              <a:t> Fridays and Saturdays</a:t>
            </a:r>
            <a:r>
              <a:rPr lang="en-US" sz="3199">
                <a:solidFill>
                  <a:srgbClr val="000000"/>
                </a:solidFill>
                <a:latin typeface="Canva Sans"/>
                <a:ea typeface="Canva Sans"/>
                <a:cs typeface="Canva Sans"/>
                <a:sym typeface="Canva Sans"/>
              </a:rPr>
              <a:t>, and </a:t>
            </a:r>
            <a:r>
              <a:rPr lang="en-US" sz="3199" b="1">
                <a:solidFill>
                  <a:srgbClr val="000000"/>
                </a:solidFill>
                <a:latin typeface="Canva Sans Bold"/>
                <a:ea typeface="Canva Sans Bold"/>
                <a:cs typeface="Canva Sans Bold"/>
                <a:sym typeface="Canva Sans Bold"/>
              </a:rPr>
              <a:t>lowest on Mondays.</a:t>
            </a:r>
          </a:p>
        </p:txBody>
      </p:sp>
      <p:sp>
        <p:nvSpPr>
          <p:cNvPr id="10" name="TextBox 10"/>
          <p:cNvSpPr txBox="1"/>
          <p:nvPr/>
        </p:nvSpPr>
        <p:spPr>
          <a:xfrm>
            <a:off x="10734483" y="2968625"/>
            <a:ext cx="5954336" cy="2613025"/>
          </a:xfrm>
          <a:prstGeom prst="rect">
            <a:avLst/>
          </a:prstGeom>
        </p:spPr>
        <p:txBody>
          <a:bodyPr lIns="0" tIns="0" rIns="0" bIns="0" rtlCol="0" anchor="t">
            <a:spAutoFit/>
          </a:bodyPr>
          <a:lstStyle/>
          <a:p>
            <a:pPr marL="539749" lvl="1" indent="-269875" algn="l">
              <a:lnSpc>
                <a:spcPts val="3499"/>
              </a:lnSpc>
              <a:buFont typeface="Arial"/>
              <a:buChar char="•"/>
            </a:pPr>
            <a:r>
              <a:rPr lang="en-US" sz="2499">
                <a:solidFill>
                  <a:srgbClr val="000000"/>
                </a:solidFill>
                <a:latin typeface="Canva Sans"/>
                <a:ea typeface="Canva Sans"/>
                <a:cs typeface="Canva Sans"/>
                <a:sym typeface="Canva Sans"/>
              </a:rPr>
              <a:t>Increasing driver availability during these</a:t>
            </a:r>
            <a:r>
              <a:rPr lang="en-US" sz="2499" b="1">
                <a:solidFill>
                  <a:srgbClr val="000000"/>
                </a:solidFill>
                <a:latin typeface="Canva Sans Bold"/>
                <a:ea typeface="Canva Sans Bold"/>
                <a:cs typeface="Canva Sans Bold"/>
                <a:sym typeface="Canva Sans Bold"/>
              </a:rPr>
              <a:t> peak hours</a:t>
            </a:r>
            <a:r>
              <a:rPr lang="en-US" sz="2499">
                <a:solidFill>
                  <a:srgbClr val="000000"/>
                </a:solidFill>
                <a:latin typeface="Canva Sans"/>
                <a:ea typeface="Canva Sans"/>
                <a:cs typeface="Canva Sans"/>
                <a:sym typeface="Canva Sans"/>
              </a:rPr>
              <a:t> to reduce delays. Introducing </a:t>
            </a:r>
            <a:r>
              <a:rPr lang="en-US" sz="2499" b="1">
                <a:solidFill>
                  <a:srgbClr val="000000"/>
                </a:solidFill>
                <a:latin typeface="Canva Sans Bold"/>
                <a:ea typeface="Canva Sans Bold"/>
                <a:cs typeface="Canva Sans Bold"/>
                <a:sym typeface="Canva Sans Bold"/>
              </a:rPr>
              <a:t>lunch specials</a:t>
            </a:r>
            <a:r>
              <a:rPr lang="en-US" sz="2499">
                <a:solidFill>
                  <a:srgbClr val="000000"/>
                </a:solidFill>
                <a:latin typeface="Canva Sans"/>
                <a:ea typeface="Canva Sans"/>
                <a:cs typeface="Canva Sans"/>
                <a:sym typeface="Canva Sans"/>
              </a:rPr>
              <a:t> and </a:t>
            </a:r>
            <a:r>
              <a:rPr lang="en-US" sz="2499" b="1">
                <a:solidFill>
                  <a:srgbClr val="000000"/>
                </a:solidFill>
                <a:latin typeface="Canva Sans Bold"/>
                <a:ea typeface="Canva Sans Bold"/>
                <a:cs typeface="Canva Sans Bold"/>
                <a:sym typeface="Canva Sans Bold"/>
              </a:rPr>
              <a:t>late-night deals</a:t>
            </a:r>
            <a:r>
              <a:rPr lang="en-US" sz="2499">
                <a:solidFill>
                  <a:srgbClr val="000000"/>
                </a:solidFill>
                <a:latin typeface="Canva Sans"/>
                <a:ea typeface="Canva Sans"/>
                <a:cs typeface="Canva Sans"/>
                <a:sym typeface="Canva Sans"/>
              </a:rPr>
              <a:t> to capitalize on demand.</a:t>
            </a:r>
          </a:p>
          <a:p>
            <a:pPr algn="l">
              <a:lnSpc>
                <a:spcPts val="3499"/>
              </a:lnSpc>
            </a:pPr>
            <a:endParaRPr lang="en-US" sz="2499">
              <a:solidFill>
                <a:srgbClr val="000000"/>
              </a:solidFill>
              <a:latin typeface="Canva Sans"/>
              <a:ea typeface="Canva Sans"/>
              <a:cs typeface="Canva Sans"/>
              <a:sym typeface="Canva Sans"/>
            </a:endParaRPr>
          </a:p>
        </p:txBody>
      </p:sp>
      <p:sp>
        <p:nvSpPr>
          <p:cNvPr id="11" name="TextBox 11"/>
          <p:cNvSpPr txBox="1"/>
          <p:nvPr/>
        </p:nvSpPr>
        <p:spPr>
          <a:xfrm>
            <a:off x="10734483" y="5534025"/>
            <a:ext cx="6524817" cy="3051175"/>
          </a:xfrm>
          <a:prstGeom prst="rect">
            <a:avLst/>
          </a:prstGeom>
        </p:spPr>
        <p:txBody>
          <a:bodyPr lIns="0" tIns="0" rIns="0" bIns="0" rtlCol="0" anchor="t">
            <a:spAutoFit/>
          </a:bodyPr>
          <a:lstStyle/>
          <a:p>
            <a:pPr marL="539749" lvl="1" indent="-269875" algn="l">
              <a:lnSpc>
                <a:spcPts val="3499"/>
              </a:lnSpc>
              <a:buFont typeface="Arial"/>
              <a:buChar char="•"/>
            </a:pPr>
            <a:r>
              <a:rPr lang="en-US" sz="2499">
                <a:solidFill>
                  <a:srgbClr val="000000"/>
                </a:solidFill>
                <a:latin typeface="Canva Sans"/>
                <a:ea typeface="Canva Sans"/>
                <a:cs typeface="Canva Sans"/>
                <a:sym typeface="Canva Sans"/>
              </a:rPr>
              <a:t>We can </a:t>
            </a:r>
            <a:r>
              <a:rPr lang="en-US" sz="2499" b="1">
                <a:solidFill>
                  <a:srgbClr val="000000"/>
                </a:solidFill>
                <a:latin typeface="Canva Sans Bold"/>
                <a:ea typeface="Canva Sans Bold"/>
                <a:cs typeface="Canva Sans Bold"/>
                <a:sym typeface="Canva Sans Bold"/>
              </a:rPr>
              <a:t>add more staff </a:t>
            </a:r>
            <a:r>
              <a:rPr lang="en-US" sz="2499">
                <a:solidFill>
                  <a:srgbClr val="000000"/>
                </a:solidFill>
                <a:latin typeface="Canva Sans"/>
                <a:ea typeface="Canva Sans"/>
                <a:cs typeface="Canva Sans"/>
                <a:sym typeface="Canva Sans"/>
              </a:rPr>
              <a:t>and consider extending operating hours on weekends to handle </a:t>
            </a:r>
            <a:r>
              <a:rPr lang="en-US" sz="2499" b="1">
                <a:solidFill>
                  <a:srgbClr val="000000"/>
                </a:solidFill>
                <a:latin typeface="Canva Sans Bold"/>
                <a:ea typeface="Canva Sans Bold"/>
                <a:cs typeface="Canva Sans Bold"/>
                <a:sym typeface="Canva Sans Bold"/>
              </a:rPr>
              <a:t>increased demand.</a:t>
            </a:r>
            <a:r>
              <a:rPr lang="en-US" sz="2499">
                <a:solidFill>
                  <a:srgbClr val="000000"/>
                </a:solidFill>
                <a:latin typeface="Canva Sans"/>
                <a:ea typeface="Canva Sans"/>
                <a:cs typeface="Canva Sans"/>
                <a:sym typeface="Canva Sans"/>
              </a:rPr>
              <a:t> We can use Mondays for</a:t>
            </a:r>
            <a:r>
              <a:rPr lang="en-US" sz="2499" b="1">
                <a:solidFill>
                  <a:srgbClr val="000000"/>
                </a:solidFill>
                <a:latin typeface="Canva Sans Bold"/>
                <a:ea typeface="Canva Sans Bold"/>
                <a:cs typeface="Canva Sans Bold"/>
                <a:sym typeface="Canva Sans Bold"/>
              </a:rPr>
              <a:t> staff training </a:t>
            </a:r>
            <a:r>
              <a:rPr lang="en-US" sz="2499">
                <a:solidFill>
                  <a:srgbClr val="000000"/>
                </a:solidFill>
                <a:latin typeface="Canva Sans"/>
                <a:ea typeface="Canva Sans"/>
                <a:cs typeface="Canva Sans"/>
                <a:sym typeface="Canva Sans"/>
              </a:rPr>
              <a:t>and run </a:t>
            </a:r>
            <a:r>
              <a:rPr lang="en-US" sz="2499" b="1">
                <a:solidFill>
                  <a:srgbClr val="000000"/>
                </a:solidFill>
                <a:latin typeface="Canva Sans Bold"/>
                <a:ea typeface="Canva Sans Bold"/>
                <a:cs typeface="Canva Sans Bold"/>
                <a:sym typeface="Canva Sans Bold"/>
              </a:rPr>
              <a:t>special promotions </a:t>
            </a:r>
            <a:r>
              <a:rPr lang="en-US" sz="2499">
                <a:solidFill>
                  <a:srgbClr val="000000"/>
                </a:solidFill>
                <a:latin typeface="Canva Sans"/>
                <a:ea typeface="Canva Sans"/>
                <a:cs typeface="Canva Sans"/>
                <a:sym typeface="Canva Sans"/>
              </a:rPr>
              <a:t>to stimulate sales.</a:t>
            </a:r>
          </a:p>
          <a:p>
            <a:pPr algn="l">
              <a:lnSpc>
                <a:spcPts val="3499"/>
              </a:lnSpc>
            </a:pPr>
            <a:endParaRPr lang="en-US" sz="2499">
              <a:solidFill>
                <a:srgbClr val="000000"/>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18774" y="3198622"/>
            <a:ext cx="15470303" cy="6897370"/>
          </a:xfrm>
          <a:prstGeom prst="rect">
            <a:avLst/>
          </a:prstGeom>
        </p:spPr>
        <p:txBody>
          <a:bodyPr lIns="0" tIns="0" rIns="0" bIns="0" rtlCol="0" anchor="t">
            <a:spAutoFit/>
          </a:bodyPr>
          <a:lstStyle/>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We can review route familiarity and readiness of low-performing drivers to </a:t>
            </a:r>
            <a:r>
              <a:rPr lang="en-US" sz="3200" b="1">
                <a:solidFill>
                  <a:srgbClr val="000000"/>
                </a:solidFill>
                <a:latin typeface="Canva Sans Bold"/>
                <a:ea typeface="Canva Sans Bold"/>
                <a:cs typeface="Canva Sans Bold"/>
                <a:sym typeface="Canva Sans Bold"/>
              </a:rPr>
              <a:t>reduce delays and recognize </a:t>
            </a:r>
            <a:r>
              <a:rPr lang="en-US" sz="3200">
                <a:solidFill>
                  <a:srgbClr val="000000"/>
                </a:solidFill>
                <a:latin typeface="Canva Sans"/>
                <a:ea typeface="Canva Sans"/>
                <a:cs typeface="Canva Sans"/>
                <a:sym typeface="Canva Sans"/>
              </a:rPr>
              <a:t>and incentivize top performers to maintain high efficiency.</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 Driver success rates showed significant variation between individuals. Drivers with high success rates can be</a:t>
            </a:r>
            <a:r>
              <a:rPr lang="en-US" sz="3200" b="1">
                <a:solidFill>
                  <a:srgbClr val="000000"/>
                </a:solidFill>
                <a:latin typeface="Canva Sans Bold"/>
                <a:ea typeface="Canva Sans Bold"/>
                <a:cs typeface="Canva Sans Bold"/>
                <a:sym typeface="Canva Sans Bold"/>
              </a:rPr>
              <a:t> rewarded and retained</a:t>
            </a:r>
            <a:r>
              <a:rPr lang="en-US" sz="3200">
                <a:solidFill>
                  <a:srgbClr val="000000"/>
                </a:solidFill>
                <a:latin typeface="Canva Sans"/>
                <a:ea typeface="Canva Sans"/>
                <a:cs typeface="Canva Sans"/>
                <a:sym typeface="Canva Sans"/>
              </a:rPr>
              <a:t> to encourage consistent performance.</a:t>
            </a:r>
          </a:p>
          <a:p>
            <a:pPr marL="690881" lvl="1" indent="-345440" algn="l">
              <a:lnSpc>
                <a:spcPts val="4480"/>
              </a:lnSpc>
              <a:buFont typeface="Arial"/>
              <a:buChar char="•"/>
            </a:pPr>
            <a:r>
              <a:rPr lang="en-US" sz="3200">
                <a:solidFill>
                  <a:srgbClr val="000000"/>
                </a:solidFill>
                <a:latin typeface="Canva Sans"/>
                <a:ea typeface="Canva Sans"/>
                <a:cs typeface="Canva Sans"/>
                <a:sym typeface="Canva Sans"/>
              </a:rPr>
              <a:t>Drivers with lower success rates should be  supported through </a:t>
            </a:r>
            <a:r>
              <a:rPr lang="en-US" sz="3200" b="1">
                <a:solidFill>
                  <a:srgbClr val="000000"/>
                </a:solidFill>
                <a:latin typeface="Canva Sans Bold"/>
                <a:ea typeface="Canva Sans Bold"/>
                <a:cs typeface="Canva Sans Bold"/>
                <a:sym typeface="Canva Sans Bold"/>
              </a:rPr>
              <a:t>proper training or coaching.</a:t>
            </a:r>
          </a:p>
          <a:p>
            <a:pPr algn="l">
              <a:lnSpc>
                <a:spcPts val="3919"/>
              </a:lnSpc>
            </a:pPr>
            <a:endParaRPr lang="en-US" sz="3200" b="1">
              <a:solidFill>
                <a:srgbClr val="000000"/>
              </a:solidFill>
              <a:latin typeface="Canva Sans Bold"/>
              <a:ea typeface="Canva Sans Bold"/>
              <a:cs typeface="Canva Sans Bold"/>
              <a:sym typeface="Canva Sans Bold"/>
            </a:endParaRPr>
          </a:p>
          <a:p>
            <a:pPr algn="l">
              <a:lnSpc>
                <a:spcPts val="3919"/>
              </a:lnSpc>
            </a:pPr>
            <a:endParaRPr lang="en-US" sz="3200" b="1">
              <a:solidFill>
                <a:srgbClr val="000000"/>
              </a:solidFill>
              <a:latin typeface="Canva Sans Bold"/>
              <a:ea typeface="Canva Sans Bold"/>
              <a:cs typeface="Canva Sans Bold"/>
              <a:sym typeface="Canva Sans Bold"/>
            </a:endParaRPr>
          </a:p>
          <a:p>
            <a:pPr algn="l">
              <a:lnSpc>
                <a:spcPts val="3779"/>
              </a:lnSpc>
            </a:pPr>
            <a:endParaRPr lang="en-US" sz="3200" b="1">
              <a:solidFill>
                <a:srgbClr val="000000"/>
              </a:solidFill>
              <a:latin typeface="Canva Sans Bold"/>
              <a:ea typeface="Canva Sans Bold"/>
              <a:cs typeface="Canva Sans Bold"/>
              <a:sym typeface="Canva Sans Bold"/>
            </a:endParaRPr>
          </a:p>
          <a:p>
            <a:pPr algn="l">
              <a:lnSpc>
                <a:spcPts val="3779"/>
              </a:lnSpc>
            </a:pPr>
            <a:endParaRPr lang="en-US" sz="3200" b="1">
              <a:solidFill>
                <a:srgbClr val="000000"/>
              </a:solidFill>
              <a:latin typeface="Canva Sans Bold"/>
              <a:ea typeface="Canva Sans Bold"/>
              <a:cs typeface="Canva Sans Bold"/>
              <a:sym typeface="Canva Sans Bold"/>
            </a:endParaRPr>
          </a:p>
          <a:p>
            <a:pPr algn="l">
              <a:lnSpc>
                <a:spcPts val="3779"/>
              </a:lnSpc>
            </a:pPr>
            <a:endParaRPr lang="en-US" sz="3200" b="1">
              <a:solidFill>
                <a:srgbClr val="000000"/>
              </a:solidFill>
              <a:latin typeface="Canva Sans Bold"/>
              <a:ea typeface="Canva Sans Bold"/>
              <a:cs typeface="Canva Sans Bold"/>
              <a:sym typeface="Canva Sans Bold"/>
            </a:endParaRPr>
          </a:p>
        </p:txBody>
      </p:sp>
      <p:grpSp>
        <p:nvGrpSpPr>
          <p:cNvPr id="3" name="Group 3"/>
          <p:cNvGrpSpPr/>
          <p:nvPr/>
        </p:nvGrpSpPr>
        <p:grpSpPr>
          <a:xfrm>
            <a:off x="7082500" y="1028700"/>
            <a:ext cx="2976953" cy="602995"/>
            <a:chOff x="0" y="0"/>
            <a:chExt cx="784053" cy="158814"/>
          </a:xfrm>
        </p:grpSpPr>
        <p:sp>
          <p:nvSpPr>
            <p:cNvPr id="4" name="Freeform 4"/>
            <p:cNvSpPr/>
            <p:nvPr/>
          </p:nvSpPr>
          <p:spPr>
            <a:xfrm>
              <a:off x="0" y="0"/>
              <a:ext cx="784053" cy="158814"/>
            </a:xfrm>
            <a:custGeom>
              <a:avLst/>
              <a:gdLst/>
              <a:ahLst/>
              <a:cxnLst/>
              <a:rect l="l" t="t" r="r" b="b"/>
              <a:pathLst>
                <a:path w="784053" h="158814">
                  <a:moveTo>
                    <a:pt x="0" y="0"/>
                  </a:moveTo>
                  <a:lnTo>
                    <a:pt x="784053" y="0"/>
                  </a:lnTo>
                  <a:lnTo>
                    <a:pt x="784053" y="158814"/>
                  </a:lnTo>
                  <a:lnTo>
                    <a:pt x="0" y="158814"/>
                  </a:lnTo>
                  <a:close/>
                </a:path>
              </a:pathLst>
            </a:custGeom>
            <a:solidFill>
              <a:srgbClr val="FFDE59"/>
            </a:solidFill>
          </p:spPr>
          <p:txBody>
            <a:bodyPr/>
            <a:lstStyle/>
            <a:p>
              <a:endParaRPr lang="en-IN"/>
            </a:p>
          </p:txBody>
        </p:sp>
        <p:sp>
          <p:nvSpPr>
            <p:cNvPr id="5" name="TextBox 5"/>
            <p:cNvSpPr txBox="1"/>
            <p:nvPr/>
          </p:nvSpPr>
          <p:spPr>
            <a:xfrm>
              <a:off x="0" y="-38100"/>
              <a:ext cx="784053" cy="196914"/>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942975"/>
            <a:ext cx="15850452" cy="1962978"/>
          </a:xfrm>
          <a:prstGeom prst="rect">
            <a:avLst/>
          </a:prstGeom>
        </p:spPr>
        <p:txBody>
          <a:bodyPr lIns="0" tIns="0" rIns="0" bIns="0" rtlCol="0" anchor="t">
            <a:spAutoFit/>
          </a:bodyPr>
          <a:lstStyle/>
          <a:p>
            <a:pPr algn="l">
              <a:lnSpc>
                <a:spcPts val="5204"/>
              </a:lnSpc>
              <a:spcBef>
                <a:spcPct val="0"/>
              </a:spcBef>
            </a:pPr>
            <a:r>
              <a:rPr lang="en-US" sz="3717" b="1">
                <a:solidFill>
                  <a:srgbClr val="000000"/>
                </a:solidFill>
                <a:latin typeface="Canva Sans Bold"/>
                <a:ea typeface="Canva Sans Bold"/>
                <a:cs typeface="Canva Sans Bold"/>
                <a:sym typeface="Canva Sans Bold"/>
              </a:rPr>
              <a:t> </a:t>
            </a:r>
            <a:r>
              <a:rPr lang="en-US" sz="3717">
                <a:solidFill>
                  <a:srgbClr val="000000"/>
                </a:solidFill>
                <a:latin typeface="Canva Sans"/>
                <a:ea typeface="Canva Sans"/>
                <a:cs typeface="Canva Sans"/>
                <a:sym typeface="Canva Sans"/>
              </a:rPr>
              <a:t>Drivers take an average of</a:t>
            </a:r>
            <a:r>
              <a:rPr lang="en-US" sz="3717" b="1">
                <a:solidFill>
                  <a:srgbClr val="000000"/>
                </a:solidFill>
                <a:latin typeface="Canva Sans Bold"/>
                <a:ea typeface="Canva Sans Bold"/>
                <a:cs typeface="Canva Sans Bold"/>
                <a:sym typeface="Canva Sans Bold"/>
              </a:rPr>
              <a:t> ~10 minutes </a:t>
            </a:r>
            <a:r>
              <a:rPr lang="en-US" sz="3717">
                <a:solidFill>
                  <a:srgbClr val="000000"/>
                </a:solidFill>
                <a:latin typeface="Canva Sans"/>
                <a:ea typeface="Canva Sans"/>
                <a:cs typeface="Canva Sans"/>
                <a:sym typeface="Canva Sans"/>
              </a:rPr>
              <a:t>to reach HQ, with </a:t>
            </a:r>
            <a:r>
              <a:rPr lang="en-US" sz="3717" b="1">
                <a:solidFill>
                  <a:srgbClr val="000000"/>
                </a:solidFill>
                <a:latin typeface="Canva Sans Bold"/>
                <a:ea typeface="Canva Sans Bold"/>
                <a:cs typeface="Canva Sans Bold"/>
                <a:sym typeface="Canva Sans Bold"/>
              </a:rPr>
              <a:t>top performers (IDs: 22, 13, 2, 1, 9)</a:t>
            </a:r>
            <a:r>
              <a:rPr lang="en-US" sz="3717">
                <a:solidFill>
                  <a:srgbClr val="000000"/>
                </a:solidFill>
                <a:latin typeface="Canva Sans"/>
                <a:ea typeface="Canva Sans"/>
                <a:cs typeface="Canva Sans"/>
                <a:sym typeface="Canva Sans"/>
              </a:rPr>
              <a:t> and </a:t>
            </a:r>
            <a:r>
              <a:rPr lang="en-US" sz="3717" b="1">
                <a:solidFill>
                  <a:srgbClr val="000000"/>
                </a:solidFill>
                <a:latin typeface="Canva Sans Bold"/>
                <a:ea typeface="Canva Sans Bold"/>
                <a:cs typeface="Canva Sans Bold"/>
                <a:sym typeface="Canva Sans Bold"/>
              </a:rPr>
              <a:t>underperformers (IDs: 23, 21)</a:t>
            </a:r>
            <a:r>
              <a:rPr lang="en-US" sz="3717">
                <a:solidFill>
                  <a:srgbClr val="000000"/>
                </a:solidFill>
                <a:latin typeface="Canva Sans"/>
                <a:ea typeface="Canva Sans"/>
                <a:cs typeface="Canva Sans"/>
                <a:sym typeface="Canva Sans"/>
              </a:rPr>
              <a:t> identified.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5714" y="-133514"/>
            <a:ext cx="18816088" cy="10683669"/>
            <a:chOff x="0" y="0"/>
            <a:chExt cx="4955677" cy="2813806"/>
          </a:xfrm>
        </p:grpSpPr>
        <p:sp>
          <p:nvSpPr>
            <p:cNvPr id="3" name="Freeform 3"/>
            <p:cNvSpPr/>
            <p:nvPr/>
          </p:nvSpPr>
          <p:spPr>
            <a:xfrm>
              <a:off x="0" y="0"/>
              <a:ext cx="4955677" cy="2813806"/>
            </a:xfrm>
            <a:custGeom>
              <a:avLst/>
              <a:gdLst/>
              <a:ahLst/>
              <a:cxnLst/>
              <a:rect l="l" t="t" r="r" b="b"/>
              <a:pathLst>
                <a:path w="4955677" h="2813806">
                  <a:moveTo>
                    <a:pt x="0" y="0"/>
                  </a:moveTo>
                  <a:lnTo>
                    <a:pt x="4955677" y="0"/>
                  </a:lnTo>
                  <a:lnTo>
                    <a:pt x="4955677" y="2813806"/>
                  </a:lnTo>
                  <a:lnTo>
                    <a:pt x="0" y="2813806"/>
                  </a:lnTo>
                  <a:close/>
                </a:path>
              </a:pathLst>
            </a:custGeom>
            <a:solidFill>
              <a:srgbClr val="004AAD"/>
            </a:solidFill>
          </p:spPr>
          <p:txBody>
            <a:bodyPr/>
            <a:lstStyle/>
            <a:p>
              <a:endParaRPr lang="en-IN"/>
            </a:p>
          </p:txBody>
        </p:sp>
        <p:sp>
          <p:nvSpPr>
            <p:cNvPr id="4" name="TextBox 4"/>
            <p:cNvSpPr txBox="1"/>
            <p:nvPr/>
          </p:nvSpPr>
          <p:spPr>
            <a:xfrm>
              <a:off x="0" y="-38100"/>
              <a:ext cx="4955677" cy="2851906"/>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35316" y="2345254"/>
            <a:ext cx="47625" cy="6087655"/>
            <a:chOff x="0" y="0"/>
            <a:chExt cx="12543" cy="1603333"/>
          </a:xfrm>
        </p:grpSpPr>
        <p:sp>
          <p:nvSpPr>
            <p:cNvPr id="6" name="Freeform 6"/>
            <p:cNvSpPr/>
            <p:nvPr/>
          </p:nvSpPr>
          <p:spPr>
            <a:xfrm>
              <a:off x="0" y="0"/>
              <a:ext cx="12543" cy="1603333"/>
            </a:xfrm>
            <a:custGeom>
              <a:avLst/>
              <a:gdLst/>
              <a:ahLst/>
              <a:cxnLst/>
              <a:rect l="l" t="t" r="r" b="b"/>
              <a:pathLst>
                <a:path w="12543" h="1603333">
                  <a:moveTo>
                    <a:pt x="0" y="0"/>
                  </a:moveTo>
                  <a:lnTo>
                    <a:pt x="12543" y="0"/>
                  </a:lnTo>
                  <a:lnTo>
                    <a:pt x="12543" y="1603333"/>
                  </a:lnTo>
                  <a:lnTo>
                    <a:pt x="0" y="1603333"/>
                  </a:lnTo>
                  <a:close/>
                </a:path>
              </a:pathLst>
            </a:custGeom>
            <a:solidFill>
              <a:srgbClr val="000000">
                <a:alpha val="40784"/>
              </a:srgbClr>
            </a:solidFill>
          </p:spPr>
          <p:txBody>
            <a:bodyPr/>
            <a:lstStyle/>
            <a:p>
              <a:endParaRPr lang="en-IN"/>
            </a:p>
          </p:txBody>
        </p:sp>
        <p:sp>
          <p:nvSpPr>
            <p:cNvPr id="7" name="TextBox 7"/>
            <p:cNvSpPr txBox="1"/>
            <p:nvPr/>
          </p:nvSpPr>
          <p:spPr>
            <a:xfrm>
              <a:off x="0" y="-38100"/>
              <a:ext cx="12543" cy="164143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2816626" y="4230588"/>
            <a:ext cx="8616179" cy="1755441"/>
          </a:xfrm>
          <a:prstGeom prst="rect">
            <a:avLst/>
          </a:prstGeom>
        </p:spPr>
        <p:txBody>
          <a:bodyPr lIns="0" tIns="0" rIns="0" bIns="0" rtlCol="0" anchor="t">
            <a:spAutoFit/>
          </a:bodyPr>
          <a:lstStyle/>
          <a:p>
            <a:pPr algn="ctr">
              <a:lnSpc>
                <a:spcPts val="14294"/>
              </a:lnSpc>
              <a:spcBef>
                <a:spcPct val="0"/>
              </a:spcBef>
            </a:pPr>
            <a:r>
              <a:rPr lang="en-US" sz="10210" b="1">
                <a:solidFill>
                  <a:srgbClr val="FFFFFF"/>
                </a:solidFill>
                <a:latin typeface="Glacial Indifference Bold"/>
                <a:ea typeface="Glacial Indifference Bold"/>
                <a:cs typeface="Glacial Indifference Bold"/>
                <a:sym typeface="Glacial Indifference Bold"/>
              </a:rPr>
              <a:t>CONCLUSION</a:t>
            </a:r>
            <a:r>
              <a:rPr lang="en-US" sz="10210">
                <a:solidFill>
                  <a:srgbClr val="FFFFFF"/>
                </a:solidFill>
                <a:latin typeface="Glacial Indifference"/>
                <a:ea typeface="Glacial Indifference"/>
                <a:cs typeface="Glacial Indifference"/>
                <a:sym typeface="Glacial Indifference"/>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76517" y="2670018"/>
            <a:ext cx="2103773" cy="210377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952115" y="2670018"/>
            <a:ext cx="2103773" cy="210377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504834" y="2670018"/>
            <a:ext cx="2103773" cy="210377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txBody>
            <a:bodyPr/>
            <a:lstStyle/>
            <a:p>
              <a:endParaRPr lang="en-IN"/>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2536518" y="3237878"/>
            <a:ext cx="2383771" cy="863279"/>
          </a:xfrm>
          <a:prstGeom prst="rect">
            <a:avLst/>
          </a:prstGeom>
        </p:spPr>
        <p:txBody>
          <a:bodyPr lIns="0" tIns="0" rIns="0" bIns="0" rtlCol="0" anchor="t">
            <a:spAutoFit/>
          </a:bodyPr>
          <a:lstStyle/>
          <a:p>
            <a:pPr algn="ctr">
              <a:lnSpc>
                <a:spcPts val="7017"/>
              </a:lnSpc>
              <a:spcBef>
                <a:spcPct val="0"/>
              </a:spcBef>
            </a:pPr>
            <a:r>
              <a:rPr lang="en-US" sz="5012" b="1">
                <a:solidFill>
                  <a:srgbClr val="FFFFFF"/>
                </a:solidFill>
                <a:latin typeface="Canva Sans Bold"/>
                <a:ea typeface="Canva Sans Bold"/>
                <a:cs typeface="Canva Sans Bold"/>
                <a:sym typeface="Canva Sans Bold"/>
              </a:rPr>
              <a:t>1</a:t>
            </a:r>
          </a:p>
        </p:txBody>
      </p:sp>
      <p:sp>
        <p:nvSpPr>
          <p:cNvPr id="12" name="TextBox 12"/>
          <p:cNvSpPr txBox="1"/>
          <p:nvPr/>
        </p:nvSpPr>
        <p:spPr>
          <a:xfrm>
            <a:off x="7812116" y="3237878"/>
            <a:ext cx="2383771" cy="863279"/>
          </a:xfrm>
          <a:prstGeom prst="rect">
            <a:avLst/>
          </a:prstGeom>
        </p:spPr>
        <p:txBody>
          <a:bodyPr lIns="0" tIns="0" rIns="0" bIns="0" rtlCol="0" anchor="t">
            <a:spAutoFit/>
          </a:bodyPr>
          <a:lstStyle/>
          <a:p>
            <a:pPr algn="ctr">
              <a:lnSpc>
                <a:spcPts val="7017"/>
              </a:lnSpc>
              <a:spcBef>
                <a:spcPct val="0"/>
              </a:spcBef>
            </a:pPr>
            <a:r>
              <a:rPr lang="en-US" sz="5012" b="1">
                <a:solidFill>
                  <a:srgbClr val="FFFFFF"/>
                </a:solidFill>
                <a:latin typeface="Canva Sans Bold"/>
                <a:ea typeface="Canva Sans Bold"/>
                <a:cs typeface="Canva Sans Bold"/>
                <a:sym typeface="Canva Sans Bold"/>
              </a:rPr>
              <a:t>2</a:t>
            </a:r>
          </a:p>
        </p:txBody>
      </p:sp>
      <p:sp>
        <p:nvSpPr>
          <p:cNvPr id="13" name="TextBox 13"/>
          <p:cNvSpPr txBox="1"/>
          <p:nvPr/>
        </p:nvSpPr>
        <p:spPr>
          <a:xfrm>
            <a:off x="13367711" y="3237878"/>
            <a:ext cx="2383771" cy="863279"/>
          </a:xfrm>
          <a:prstGeom prst="rect">
            <a:avLst/>
          </a:prstGeom>
        </p:spPr>
        <p:txBody>
          <a:bodyPr lIns="0" tIns="0" rIns="0" bIns="0" rtlCol="0" anchor="t">
            <a:spAutoFit/>
          </a:bodyPr>
          <a:lstStyle/>
          <a:p>
            <a:pPr algn="ctr">
              <a:lnSpc>
                <a:spcPts val="7017"/>
              </a:lnSpc>
              <a:spcBef>
                <a:spcPct val="0"/>
              </a:spcBef>
            </a:pPr>
            <a:r>
              <a:rPr lang="en-US" sz="5012" b="1">
                <a:solidFill>
                  <a:srgbClr val="FFFFFF"/>
                </a:solidFill>
                <a:latin typeface="Canva Sans Bold"/>
                <a:ea typeface="Canva Sans Bold"/>
                <a:cs typeface="Canva Sans Bold"/>
                <a:sym typeface="Canva Sans Bold"/>
              </a:rPr>
              <a:t>3</a:t>
            </a:r>
          </a:p>
        </p:txBody>
      </p:sp>
      <p:grpSp>
        <p:nvGrpSpPr>
          <p:cNvPr id="14" name="Group 14"/>
          <p:cNvGrpSpPr/>
          <p:nvPr/>
        </p:nvGrpSpPr>
        <p:grpSpPr>
          <a:xfrm>
            <a:off x="6536762" y="269440"/>
            <a:ext cx="5214476" cy="1148732"/>
            <a:chOff x="0" y="0"/>
            <a:chExt cx="1373360" cy="302547"/>
          </a:xfrm>
        </p:grpSpPr>
        <p:sp>
          <p:nvSpPr>
            <p:cNvPr id="15" name="Freeform 15"/>
            <p:cNvSpPr/>
            <p:nvPr/>
          </p:nvSpPr>
          <p:spPr>
            <a:xfrm>
              <a:off x="0" y="0"/>
              <a:ext cx="1373360" cy="302547"/>
            </a:xfrm>
            <a:custGeom>
              <a:avLst/>
              <a:gdLst/>
              <a:ahLst/>
              <a:cxnLst/>
              <a:rect l="l" t="t" r="r" b="b"/>
              <a:pathLst>
                <a:path w="1373360" h="302547">
                  <a:moveTo>
                    <a:pt x="0" y="0"/>
                  </a:moveTo>
                  <a:lnTo>
                    <a:pt x="1373360" y="0"/>
                  </a:lnTo>
                  <a:lnTo>
                    <a:pt x="1373360" y="302547"/>
                  </a:lnTo>
                  <a:lnTo>
                    <a:pt x="0" y="302547"/>
                  </a:lnTo>
                  <a:close/>
                </a:path>
              </a:pathLst>
            </a:custGeom>
            <a:solidFill>
              <a:srgbClr val="004AAD"/>
            </a:solidFill>
          </p:spPr>
          <p:txBody>
            <a:bodyPr/>
            <a:lstStyle/>
            <a:p>
              <a:endParaRPr lang="en-IN"/>
            </a:p>
          </p:txBody>
        </p:sp>
        <p:sp>
          <p:nvSpPr>
            <p:cNvPr id="16" name="TextBox 16"/>
            <p:cNvSpPr txBox="1"/>
            <p:nvPr/>
          </p:nvSpPr>
          <p:spPr>
            <a:xfrm>
              <a:off x="0" y="-38100"/>
              <a:ext cx="1373360" cy="340647"/>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7"/>
          <p:cNvSpPr txBox="1"/>
          <p:nvPr/>
        </p:nvSpPr>
        <p:spPr>
          <a:xfrm>
            <a:off x="7350085" y="359084"/>
            <a:ext cx="3587830" cy="878896"/>
          </a:xfrm>
          <a:prstGeom prst="rect">
            <a:avLst/>
          </a:prstGeom>
        </p:spPr>
        <p:txBody>
          <a:bodyPr lIns="0" tIns="0" rIns="0" bIns="0" rtlCol="0" anchor="t">
            <a:spAutoFit/>
          </a:bodyPr>
          <a:lstStyle/>
          <a:p>
            <a:pPr algn="ctr">
              <a:lnSpc>
                <a:spcPts val="7206"/>
              </a:lnSpc>
              <a:spcBef>
                <a:spcPct val="0"/>
              </a:spcBef>
            </a:pPr>
            <a:r>
              <a:rPr lang="en-US" sz="5147" b="1">
                <a:solidFill>
                  <a:srgbClr val="FFFFFF"/>
                </a:solidFill>
                <a:latin typeface="Canva Sans Bold"/>
                <a:ea typeface="Canva Sans Bold"/>
                <a:cs typeface="Canva Sans Bold"/>
                <a:sym typeface="Canva Sans Bold"/>
              </a:rPr>
              <a:t>Conclusion</a:t>
            </a:r>
          </a:p>
        </p:txBody>
      </p:sp>
      <p:sp>
        <p:nvSpPr>
          <p:cNvPr id="18" name="TextBox 18"/>
          <p:cNvSpPr txBox="1"/>
          <p:nvPr/>
        </p:nvSpPr>
        <p:spPr>
          <a:xfrm>
            <a:off x="1391603" y="4755090"/>
            <a:ext cx="4673602" cy="4648025"/>
          </a:xfrm>
          <a:prstGeom prst="rect">
            <a:avLst/>
          </a:prstGeom>
        </p:spPr>
        <p:txBody>
          <a:bodyPr lIns="0" tIns="0" rIns="0" bIns="0" rtlCol="0" anchor="t">
            <a:spAutoFit/>
          </a:bodyPr>
          <a:lstStyle/>
          <a:p>
            <a:pPr algn="ctr">
              <a:lnSpc>
                <a:spcPts val="3684"/>
              </a:lnSpc>
              <a:spcBef>
                <a:spcPct val="0"/>
              </a:spcBef>
            </a:pPr>
            <a:endParaRPr/>
          </a:p>
          <a:p>
            <a:pPr algn="ctr">
              <a:lnSpc>
                <a:spcPts val="3684"/>
              </a:lnSpc>
              <a:spcBef>
                <a:spcPct val="0"/>
              </a:spcBef>
            </a:pPr>
            <a:r>
              <a:rPr lang="en-US" sz="2631">
                <a:solidFill>
                  <a:srgbClr val="000000"/>
                </a:solidFill>
                <a:latin typeface="Canva Sans"/>
                <a:ea typeface="Canva Sans"/>
                <a:cs typeface="Canva Sans"/>
                <a:sym typeface="Canva Sans"/>
              </a:rPr>
              <a:t> Nearly 29% of orders were cancelled, with many cancellations occurring </a:t>
            </a:r>
            <a:r>
              <a:rPr lang="en-US" sz="2631" b="1">
                <a:solidFill>
                  <a:srgbClr val="000000"/>
                </a:solidFill>
                <a:latin typeface="Canva Sans Bold"/>
                <a:ea typeface="Canva Sans Bold"/>
                <a:cs typeface="Canva Sans Bold"/>
                <a:sym typeface="Canva Sans Bold"/>
              </a:rPr>
              <a:t>before driver assignment</a:t>
            </a:r>
            <a:r>
              <a:rPr lang="en-US" sz="2631">
                <a:solidFill>
                  <a:srgbClr val="000000"/>
                </a:solidFill>
                <a:latin typeface="Canva Sans"/>
                <a:ea typeface="Canva Sans"/>
                <a:cs typeface="Canva Sans"/>
                <a:sym typeface="Canva Sans"/>
              </a:rPr>
              <a:t> or due to</a:t>
            </a:r>
            <a:r>
              <a:rPr lang="en-US" sz="2631" b="1">
                <a:solidFill>
                  <a:srgbClr val="000000"/>
                </a:solidFill>
                <a:latin typeface="Canva Sans Bold"/>
                <a:ea typeface="Canva Sans Bold"/>
                <a:cs typeface="Canva Sans Bold"/>
                <a:sym typeface="Canva Sans Bold"/>
              </a:rPr>
              <a:t> long wait times (30–41 minutes)</a:t>
            </a:r>
            <a:r>
              <a:rPr lang="en-US" sz="2631">
                <a:solidFill>
                  <a:srgbClr val="000000"/>
                </a:solidFill>
                <a:latin typeface="Canva Sans"/>
                <a:ea typeface="Canva Sans"/>
                <a:cs typeface="Canva Sans"/>
                <a:sym typeface="Canva Sans"/>
              </a:rPr>
              <a:t>. This points to inefficiencies in</a:t>
            </a:r>
            <a:r>
              <a:rPr lang="en-US" sz="2631" b="1">
                <a:solidFill>
                  <a:srgbClr val="000000"/>
                </a:solidFill>
                <a:latin typeface="Canva Sans Bold"/>
                <a:ea typeface="Canva Sans Bold"/>
                <a:cs typeface="Canva Sans Bold"/>
                <a:sym typeface="Canva Sans Bold"/>
              </a:rPr>
              <a:t> order processing </a:t>
            </a:r>
            <a:r>
              <a:rPr lang="en-US" sz="2631">
                <a:solidFill>
                  <a:srgbClr val="000000"/>
                </a:solidFill>
                <a:latin typeface="Canva Sans"/>
                <a:ea typeface="Canva Sans"/>
                <a:cs typeface="Canva Sans"/>
                <a:sym typeface="Canva Sans"/>
              </a:rPr>
              <a:t>and </a:t>
            </a:r>
            <a:r>
              <a:rPr lang="en-US" sz="2631" b="1">
                <a:solidFill>
                  <a:srgbClr val="000000"/>
                </a:solidFill>
                <a:latin typeface="Canva Sans Bold"/>
                <a:ea typeface="Canva Sans Bold"/>
                <a:cs typeface="Canva Sans Bold"/>
                <a:sym typeface="Canva Sans Bold"/>
              </a:rPr>
              <a:t>dispatch</a:t>
            </a:r>
            <a:r>
              <a:rPr lang="en-US" sz="2631">
                <a:solidFill>
                  <a:srgbClr val="000000"/>
                </a:solidFill>
                <a:latin typeface="Canva Sans"/>
                <a:ea typeface="Canva Sans"/>
                <a:cs typeface="Canva Sans"/>
                <a:sym typeface="Canva Sans"/>
              </a:rPr>
              <a:t> </a:t>
            </a:r>
            <a:r>
              <a:rPr lang="en-US" sz="2631">
                <a:solidFill>
                  <a:srgbClr val="FF0000"/>
                </a:solidFill>
                <a:latin typeface="Canva Sans"/>
                <a:ea typeface="Canva Sans"/>
                <a:cs typeface="Canva Sans"/>
                <a:sym typeface="Canva Sans"/>
              </a:rPr>
              <a:t>that need urgent attention.</a:t>
            </a:r>
          </a:p>
        </p:txBody>
      </p:sp>
      <p:sp>
        <p:nvSpPr>
          <p:cNvPr id="19" name="TextBox 19"/>
          <p:cNvSpPr txBox="1"/>
          <p:nvPr/>
        </p:nvSpPr>
        <p:spPr>
          <a:xfrm>
            <a:off x="7097311" y="5255192"/>
            <a:ext cx="4166307" cy="1847723"/>
          </a:xfrm>
          <a:prstGeom prst="rect">
            <a:avLst/>
          </a:prstGeom>
        </p:spPr>
        <p:txBody>
          <a:bodyPr lIns="0" tIns="0" rIns="0" bIns="0" rtlCol="0" anchor="t">
            <a:spAutoFit/>
          </a:bodyPr>
          <a:lstStyle/>
          <a:p>
            <a:pPr algn="ctr">
              <a:lnSpc>
                <a:spcPts val="3682"/>
              </a:lnSpc>
              <a:spcBef>
                <a:spcPct val="0"/>
              </a:spcBef>
            </a:pPr>
            <a:r>
              <a:rPr lang="en-US" sz="2630">
                <a:solidFill>
                  <a:srgbClr val="000000"/>
                </a:solidFill>
                <a:latin typeface="Canva Sans"/>
                <a:ea typeface="Canva Sans"/>
                <a:cs typeface="Canva Sans"/>
                <a:sym typeface="Canva Sans"/>
              </a:rPr>
              <a:t>Order volumes peaked during </a:t>
            </a:r>
            <a:r>
              <a:rPr lang="en-US" sz="2630" b="1">
                <a:solidFill>
                  <a:srgbClr val="000000"/>
                </a:solidFill>
                <a:latin typeface="Canva Sans Bold"/>
                <a:ea typeface="Canva Sans Bold"/>
                <a:cs typeface="Canva Sans Bold"/>
                <a:sym typeface="Canva Sans Bold"/>
              </a:rPr>
              <a:t>lunch and evening</a:t>
            </a:r>
            <a:r>
              <a:rPr lang="en-US" sz="2630">
                <a:solidFill>
                  <a:srgbClr val="000000"/>
                </a:solidFill>
                <a:latin typeface="Canva Sans"/>
                <a:ea typeface="Canva Sans"/>
                <a:cs typeface="Canva Sans"/>
                <a:sym typeface="Canva Sans"/>
              </a:rPr>
              <a:t> hours, especially on </a:t>
            </a:r>
            <a:r>
              <a:rPr lang="en-US" sz="2630" b="1">
                <a:solidFill>
                  <a:srgbClr val="000000"/>
                </a:solidFill>
                <a:latin typeface="Canva Sans Bold"/>
                <a:ea typeface="Canva Sans Bold"/>
                <a:cs typeface="Canva Sans Bold"/>
                <a:sym typeface="Canva Sans Bold"/>
              </a:rPr>
              <a:t>Fridays and Saturdays</a:t>
            </a:r>
          </a:p>
        </p:txBody>
      </p:sp>
      <p:sp>
        <p:nvSpPr>
          <p:cNvPr id="20" name="TextBox 20"/>
          <p:cNvSpPr txBox="1"/>
          <p:nvPr/>
        </p:nvSpPr>
        <p:spPr>
          <a:xfrm>
            <a:off x="12077809" y="5095875"/>
            <a:ext cx="4963575" cy="3714623"/>
          </a:xfrm>
          <a:prstGeom prst="rect">
            <a:avLst/>
          </a:prstGeom>
        </p:spPr>
        <p:txBody>
          <a:bodyPr lIns="0" tIns="0" rIns="0" bIns="0" rtlCol="0" anchor="t">
            <a:spAutoFit/>
          </a:bodyPr>
          <a:lstStyle/>
          <a:p>
            <a:pPr algn="ctr">
              <a:lnSpc>
                <a:spcPts val="3682"/>
              </a:lnSpc>
              <a:spcBef>
                <a:spcPct val="0"/>
              </a:spcBef>
            </a:pPr>
            <a:r>
              <a:rPr lang="en-US" sz="2630">
                <a:solidFill>
                  <a:srgbClr val="000000"/>
                </a:solidFill>
                <a:latin typeface="Canva Sans"/>
                <a:ea typeface="Canva Sans"/>
                <a:cs typeface="Canva Sans"/>
                <a:sym typeface="Canva Sans"/>
              </a:rPr>
              <a:t>Driver performance</a:t>
            </a:r>
            <a:r>
              <a:rPr lang="en-US" sz="2630" b="1">
                <a:solidFill>
                  <a:srgbClr val="000000"/>
                </a:solidFill>
                <a:latin typeface="Canva Sans Bold"/>
                <a:ea typeface="Canva Sans Bold"/>
                <a:cs typeface="Canva Sans Bold"/>
                <a:sym typeface="Canva Sans Bold"/>
              </a:rPr>
              <a:t> varied significantly</a:t>
            </a:r>
            <a:r>
              <a:rPr lang="en-US" sz="2630">
                <a:solidFill>
                  <a:srgbClr val="000000"/>
                </a:solidFill>
                <a:latin typeface="Canva Sans"/>
                <a:ea typeface="Canva Sans"/>
                <a:cs typeface="Canva Sans"/>
                <a:sym typeface="Canva Sans"/>
              </a:rPr>
              <a:t> across the team.</a:t>
            </a:r>
          </a:p>
          <a:p>
            <a:pPr algn="ctr">
              <a:lnSpc>
                <a:spcPts val="3682"/>
              </a:lnSpc>
              <a:spcBef>
                <a:spcPct val="0"/>
              </a:spcBef>
            </a:pPr>
            <a:r>
              <a:rPr lang="en-US" sz="2630">
                <a:solidFill>
                  <a:srgbClr val="000000"/>
                </a:solidFill>
                <a:latin typeface="Canva Sans"/>
                <a:ea typeface="Canva Sans"/>
                <a:cs typeface="Canva Sans"/>
                <a:sym typeface="Canva Sans"/>
              </a:rPr>
              <a:t> Top performers should be rewarded to </a:t>
            </a:r>
            <a:r>
              <a:rPr lang="en-US" sz="2630" b="1">
                <a:solidFill>
                  <a:srgbClr val="000000"/>
                </a:solidFill>
                <a:latin typeface="Canva Sans Bold"/>
                <a:ea typeface="Canva Sans Bold"/>
                <a:cs typeface="Canva Sans Bold"/>
                <a:sym typeface="Canva Sans Bold"/>
              </a:rPr>
              <a:t>encourage consistency</a:t>
            </a:r>
            <a:r>
              <a:rPr lang="en-US" sz="2630">
                <a:solidFill>
                  <a:srgbClr val="000000"/>
                </a:solidFill>
                <a:latin typeface="Canva Sans"/>
                <a:ea typeface="Canva Sans"/>
                <a:cs typeface="Canva Sans"/>
                <a:sym typeface="Canva Sans"/>
              </a:rPr>
              <a:t>.</a:t>
            </a:r>
          </a:p>
          <a:p>
            <a:pPr algn="ctr">
              <a:lnSpc>
                <a:spcPts val="3682"/>
              </a:lnSpc>
              <a:spcBef>
                <a:spcPct val="0"/>
              </a:spcBef>
            </a:pPr>
            <a:r>
              <a:rPr lang="en-US" sz="2630">
                <a:solidFill>
                  <a:srgbClr val="000000"/>
                </a:solidFill>
                <a:latin typeface="Canva Sans"/>
                <a:ea typeface="Canva Sans"/>
                <a:cs typeface="Canva Sans"/>
                <a:sym typeface="Canva Sans"/>
              </a:rPr>
              <a:t> </a:t>
            </a:r>
            <a:r>
              <a:rPr lang="en-US" sz="2630">
                <a:solidFill>
                  <a:srgbClr val="FF0000"/>
                </a:solidFill>
                <a:latin typeface="Canva Sans"/>
                <a:ea typeface="Canva Sans"/>
                <a:cs typeface="Canva Sans"/>
                <a:sym typeface="Canva Sans"/>
              </a:rPr>
              <a:t>Underperformers need </a:t>
            </a:r>
            <a:r>
              <a:rPr lang="en-US" sz="2630" b="1">
                <a:solidFill>
                  <a:srgbClr val="FF0000"/>
                </a:solidFill>
                <a:latin typeface="Canva Sans Bold"/>
                <a:ea typeface="Canva Sans Bold"/>
                <a:cs typeface="Canva Sans Bold"/>
                <a:sym typeface="Canva Sans Bold"/>
              </a:rPr>
              <a:t>focused training </a:t>
            </a:r>
            <a:r>
              <a:rPr lang="en-US" sz="2630">
                <a:solidFill>
                  <a:srgbClr val="000000"/>
                </a:solidFill>
                <a:latin typeface="Canva Sans"/>
                <a:ea typeface="Canva Sans"/>
                <a:cs typeface="Canva Sans"/>
                <a:sym typeface="Canva Sans"/>
              </a:rPr>
              <a:t>to improve delivery speed.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32001" y="923925"/>
            <a:ext cx="3630411" cy="950870"/>
          </a:xfrm>
          <a:prstGeom prst="rect">
            <a:avLst/>
          </a:prstGeom>
        </p:spPr>
        <p:txBody>
          <a:bodyPr lIns="0" tIns="0" rIns="0" bIns="0" rtlCol="0" anchor="t">
            <a:spAutoFit/>
          </a:bodyPr>
          <a:lstStyle/>
          <a:p>
            <a:pPr algn="ctr">
              <a:lnSpc>
                <a:spcPts val="7893"/>
              </a:lnSpc>
              <a:spcBef>
                <a:spcPct val="0"/>
              </a:spcBef>
            </a:pPr>
            <a:r>
              <a:rPr lang="en-US" sz="5638">
                <a:solidFill>
                  <a:srgbClr val="000000"/>
                </a:solidFill>
                <a:latin typeface="Canva Sans"/>
                <a:ea typeface="Canva Sans"/>
                <a:cs typeface="Canva Sans"/>
                <a:sym typeface="Canva Sans"/>
              </a:rPr>
              <a:t>Appendix: </a:t>
            </a:r>
          </a:p>
        </p:txBody>
      </p:sp>
      <p:sp>
        <p:nvSpPr>
          <p:cNvPr id="3" name="TextBox 3"/>
          <p:cNvSpPr txBox="1"/>
          <p:nvPr/>
        </p:nvSpPr>
        <p:spPr>
          <a:xfrm>
            <a:off x="822954" y="2367616"/>
            <a:ext cx="16436346" cy="7118113"/>
          </a:xfrm>
          <a:prstGeom prst="rect">
            <a:avLst/>
          </a:prstGeom>
        </p:spPr>
        <p:txBody>
          <a:bodyPr lIns="0" tIns="0" rIns="0" bIns="0" rtlCol="0" anchor="t">
            <a:spAutoFit/>
          </a:bodyPr>
          <a:lstStyle/>
          <a:p>
            <a:pPr marL="652569" lvl="1" indent="-326285" algn="l">
              <a:lnSpc>
                <a:spcPts val="4231"/>
              </a:lnSpc>
              <a:buFont typeface="Arial"/>
              <a:buChar char="•"/>
            </a:pPr>
            <a:r>
              <a:rPr lang="en-US" sz="3022" b="1">
                <a:solidFill>
                  <a:srgbClr val="000000"/>
                </a:solidFill>
                <a:latin typeface="Canva Sans Bold"/>
                <a:ea typeface="Canva Sans Bold"/>
                <a:cs typeface="Canva Sans Bold"/>
                <a:sym typeface="Canva Sans Bold"/>
              </a:rPr>
              <a:t>High Cancellation Rate Due to Operational Delays:</a:t>
            </a:r>
            <a:r>
              <a:rPr lang="en-US" sz="3022">
                <a:solidFill>
                  <a:srgbClr val="000000"/>
                </a:solidFill>
                <a:latin typeface="Canva Sans"/>
                <a:ea typeface="Canva Sans"/>
                <a:cs typeface="Canva Sans"/>
                <a:sym typeface="Canva Sans"/>
              </a:rPr>
              <a:t> Nearly 29% of orders were cancelled, with many cancellations occurring before driver assignment or due to long wait times (30–41 minutes). This points to inefficiencies in order processing and dispatch that need urgent attention.</a:t>
            </a:r>
          </a:p>
          <a:p>
            <a:pPr marL="652569" lvl="1" indent="-326285" algn="l">
              <a:lnSpc>
                <a:spcPts val="4231"/>
              </a:lnSpc>
              <a:buFont typeface="Arial"/>
              <a:buChar char="•"/>
            </a:pPr>
            <a:r>
              <a:rPr lang="en-US" sz="3022" b="1">
                <a:solidFill>
                  <a:srgbClr val="000000"/>
                </a:solidFill>
                <a:latin typeface="Canva Sans Bold"/>
                <a:ea typeface="Canva Sans Bold"/>
                <a:cs typeface="Canva Sans Bold"/>
                <a:sym typeface="Canva Sans Bold"/>
              </a:rPr>
              <a:t>Time and Geography Affect Performance:</a:t>
            </a:r>
            <a:r>
              <a:rPr lang="en-US" sz="3022">
                <a:solidFill>
                  <a:srgbClr val="000000"/>
                </a:solidFill>
                <a:latin typeface="Canva Sans"/>
                <a:ea typeface="Canva Sans"/>
                <a:cs typeface="Canva Sans"/>
                <a:sym typeface="Canva Sans"/>
              </a:rPr>
              <a:t> Order volumes peaked during lunch and evening hours, especially on Fridays and Saturdays. Bangalore and Mumbai had higher cancellation rates, indicating location-specific challenges in logistics or staffing that must be addressed for smoother operations.</a:t>
            </a:r>
          </a:p>
          <a:p>
            <a:pPr marL="652569" lvl="1" indent="-326285" algn="l">
              <a:lnSpc>
                <a:spcPts val="4231"/>
              </a:lnSpc>
              <a:buFont typeface="Arial"/>
              <a:buChar char="•"/>
            </a:pPr>
            <a:r>
              <a:rPr lang="en-US" sz="3022" b="1">
                <a:solidFill>
                  <a:srgbClr val="000000"/>
                </a:solidFill>
                <a:latin typeface="Canva Sans Bold"/>
                <a:ea typeface="Canva Sans Bold"/>
                <a:cs typeface="Canva Sans Bold"/>
                <a:sym typeface="Canva Sans Bold"/>
              </a:rPr>
              <a:t>Driver Performance is Uneven and Impacts Delivery Efficiency:</a:t>
            </a:r>
            <a:r>
              <a:rPr lang="en-US" sz="3022">
                <a:solidFill>
                  <a:srgbClr val="000000"/>
                </a:solidFill>
                <a:latin typeface="Canva Sans"/>
                <a:ea typeface="Canva Sans"/>
                <a:cs typeface="Canva Sans"/>
                <a:sym typeface="Canva Sans"/>
              </a:rPr>
              <a:t>  Driver efficiency varied greatly, with some drivers consistently underperforming. Top performers should be rewarded to boost morale, while low performers need targeted training to reduce delays and improve customer satisfaction.</a:t>
            </a:r>
          </a:p>
          <a:p>
            <a:pPr algn="l">
              <a:lnSpc>
                <a:spcPts val="5944"/>
              </a:lnSpc>
            </a:pPr>
            <a:endParaRPr lang="en-US" sz="3022">
              <a:solidFill>
                <a:srgbClr val="000000"/>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899</Words>
  <Application>Microsoft Office PowerPoint</Application>
  <PresentationFormat>Custom</PresentationFormat>
  <Paragraphs>67</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Canva Sans</vt:lpstr>
      <vt:lpstr>Arial</vt:lpstr>
      <vt:lpstr>Canva Sans Bold</vt:lpstr>
      <vt:lpstr>Canva Sans Italics</vt:lpstr>
      <vt:lpstr>Calibri</vt:lpstr>
      <vt:lpstr>Glacial Indifference Bold</vt:lpstr>
      <vt:lpstr>Glacial Indifference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E-commerce Fashion Store Analysis</dc:title>
  <dc:creator>JANKI ANJALI</dc:creator>
  <cp:lastModifiedBy>Kunal Kumar</cp:lastModifiedBy>
  <cp:revision>2</cp:revision>
  <dcterms:created xsi:type="dcterms:W3CDTF">2006-08-16T00:00:00Z</dcterms:created>
  <dcterms:modified xsi:type="dcterms:W3CDTF">2025-07-08T16:07:55Z</dcterms:modified>
  <dc:identifier>DAGslL6HnJU</dc:identifier>
</cp:coreProperties>
</file>