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6"/>
  </p:notesMasterIdLst>
  <p:handoutMasterIdLst>
    <p:handoutMasterId r:id="rId37"/>
  </p:handoutMasterIdLst>
  <p:sldIdLst>
    <p:sldId id="256" r:id="rId2"/>
    <p:sldId id="257" r:id="rId3"/>
    <p:sldId id="262" r:id="rId4"/>
    <p:sldId id="297" r:id="rId5"/>
    <p:sldId id="263" r:id="rId6"/>
    <p:sldId id="300" r:id="rId7"/>
    <p:sldId id="298" r:id="rId8"/>
    <p:sldId id="312" r:id="rId9"/>
    <p:sldId id="299" r:id="rId10"/>
    <p:sldId id="266" r:id="rId11"/>
    <p:sldId id="268" r:id="rId12"/>
    <p:sldId id="269" r:id="rId13"/>
    <p:sldId id="272" r:id="rId14"/>
    <p:sldId id="273" r:id="rId15"/>
    <p:sldId id="275" r:id="rId16"/>
    <p:sldId id="311" r:id="rId17"/>
    <p:sldId id="277" r:id="rId18"/>
    <p:sldId id="278" r:id="rId19"/>
    <p:sldId id="296" r:id="rId20"/>
    <p:sldId id="279" r:id="rId21"/>
    <p:sldId id="280" r:id="rId22"/>
    <p:sldId id="301" r:id="rId23"/>
    <p:sldId id="302" r:id="rId24"/>
    <p:sldId id="303" r:id="rId25"/>
    <p:sldId id="304" r:id="rId26"/>
    <p:sldId id="306" r:id="rId27"/>
    <p:sldId id="307" r:id="rId28"/>
    <p:sldId id="308" r:id="rId29"/>
    <p:sldId id="309" r:id="rId30"/>
    <p:sldId id="281" r:id="rId31"/>
    <p:sldId id="282" r:id="rId32"/>
    <p:sldId id="288" r:id="rId33"/>
    <p:sldId id="290" r:id="rId34"/>
    <p:sldId id="291" r:id="rId35"/>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6699CC"/>
    <a:srgbClr val="339966"/>
    <a:srgbClr val="FF9999"/>
    <a:srgbClr val="CC99FF"/>
    <a:srgbClr val="FF66FF"/>
    <a:srgbClr val="0000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5506" autoAdjust="0"/>
    <p:restoredTop sz="89968" autoAdjust="0"/>
  </p:normalViewPr>
  <p:slideViewPr>
    <p:cSldViewPr>
      <p:cViewPr>
        <p:scale>
          <a:sx n="65" d="100"/>
          <a:sy n="65" d="100"/>
        </p:scale>
        <p:origin x="-1986" y="-114"/>
      </p:cViewPr>
      <p:guideLst>
        <p:guide orient="horz" pos="576"/>
        <p:guide orient="horz" pos="816"/>
        <p:guide orient="horz" pos="1200"/>
        <p:guide orient="horz" pos="384"/>
        <p:guide pos="984"/>
        <p:guide pos="340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2736"/>
    </p:cViewPr>
  </p:notesTextViewPr>
  <p:sorterViewPr>
    <p:cViewPr>
      <p:scale>
        <a:sx n="100" d="100"/>
        <a:sy n="100" d="100"/>
      </p:scale>
      <p:origin x="0" y="12594"/>
    </p:cViewPr>
  </p:sorterViewPr>
  <p:notesViewPr>
    <p:cSldViewPr>
      <p:cViewPr>
        <p:scale>
          <a:sx n="65" d="100"/>
          <a:sy n="65" d="100"/>
        </p:scale>
        <p:origin x="-2628" y="-78"/>
      </p:cViewPr>
      <p:guideLst>
        <p:guide orient="horz" pos="2923"/>
        <p:guide pos="220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33.xml"/><Relationship Id="rId3" Type="http://schemas.openxmlformats.org/officeDocument/2006/relationships/slide" Target="slides/slide3.xml"/><Relationship Id="rId21" Type="http://schemas.openxmlformats.org/officeDocument/2006/relationships/slide" Target="slides/slide25.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32.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4.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9.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28.xml"/><Relationship Id="rId10" Type="http://schemas.openxmlformats.org/officeDocument/2006/relationships/slide" Target="slides/slide12.xml"/><Relationship Id="rId19" Type="http://schemas.openxmlformats.org/officeDocument/2006/relationships/slide" Target="slides/slide21.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7.xml"/><Relationship Id="rId27"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75" tIns="46488" rIns="92975" bIns="46488" numCol="1" anchor="t" anchorCtr="0" compatLnSpc="1">
            <a:prstTxWarp prst="textNoShape">
              <a:avLst/>
            </a:prstTxWarp>
          </a:bodyPr>
          <a:lstStyle>
            <a:lvl1pPr algn="l" defTabSz="930275">
              <a:spcBef>
                <a:spcPct val="0"/>
              </a:spcBef>
              <a:buClr>
                <a:srgbClr val="000000"/>
              </a:buClr>
              <a:defRPr sz="1200"/>
            </a:lvl1pPr>
          </a:lstStyle>
          <a:p>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75" tIns="46488" rIns="92975" bIns="46488" numCol="1" anchor="t" anchorCtr="0" compatLnSpc="1">
            <a:prstTxWarp prst="textNoShape">
              <a:avLst/>
            </a:prstTxWarp>
          </a:bodyPr>
          <a:lstStyle>
            <a:lvl1pPr algn="r" defTabSz="930275">
              <a:spcBef>
                <a:spcPct val="0"/>
              </a:spcBef>
              <a:buClr>
                <a:srgbClr val="000000"/>
              </a:buClr>
              <a:defRPr sz="1200"/>
            </a:lvl1pPr>
          </a:lstStyle>
          <a:p>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75" tIns="46488" rIns="92975" bIns="46488" numCol="1" anchor="b" anchorCtr="0" compatLnSpc="1">
            <a:prstTxWarp prst="textNoShape">
              <a:avLst/>
            </a:prstTxWarp>
          </a:bodyPr>
          <a:lstStyle>
            <a:lvl1pPr algn="l" defTabSz="930275">
              <a:spcBef>
                <a:spcPct val="0"/>
              </a:spcBef>
              <a:buClr>
                <a:srgbClr val="000000"/>
              </a:buClr>
              <a:defRPr sz="1200"/>
            </a:lvl1pPr>
          </a:lstStyle>
          <a:p>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75" tIns="46488" rIns="92975" bIns="46488" numCol="1" anchor="b" anchorCtr="0" compatLnSpc="1">
            <a:prstTxWarp prst="textNoShape">
              <a:avLst/>
            </a:prstTxWarp>
          </a:bodyPr>
          <a:lstStyle>
            <a:lvl1pPr algn="r" defTabSz="930275">
              <a:spcBef>
                <a:spcPct val="0"/>
              </a:spcBef>
              <a:buClr>
                <a:srgbClr val="000000"/>
              </a:buClr>
              <a:defRPr sz="1200"/>
            </a:lvl1pPr>
          </a:lstStyle>
          <a:p>
            <a:fld id="{6AAE0B6B-B3E3-461F-83DF-1C6566D4551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582613" y="5221288"/>
            <a:ext cx="5826125" cy="3467100"/>
          </a:xfrm>
          <a:prstGeom prst="rect">
            <a:avLst/>
          </a:prstGeom>
          <a:noFill/>
          <a:ln w="9525">
            <a:noFill/>
            <a:miter lim="800000"/>
            <a:headEnd/>
            <a:tailEnd/>
          </a:ln>
          <a:effectLst/>
        </p:spPr>
        <p:txBody>
          <a:bodyPr vert="horz" wrap="square" lIns="12914" tIns="12914" rIns="12914" bIns="129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5" name="Notes_Footer"/>
          <p:cNvSpPr>
            <a:spLocks noChangeArrowheads="1"/>
          </p:cNvSpPr>
          <p:nvPr/>
        </p:nvSpPr>
        <p:spPr bwMode="gray">
          <a:xfrm>
            <a:off x="647700" y="8894763"/>
            <a:ext cx="5838825" cy="180975"/>
          </a:xfrm>
          <a:prstGeom prst="rect">
            <a:avLst/>
          </a:prstGeom>
          <a:solidFill>
            <a:srgbClr val="FFFFFF"/>
          </a:solidFill>
          <a:ln w="9525">
            <a:solidFill>
              <a:srgbClr val="FFFFFF"/>
            </a:solidFill>
            <a:miter lim="800000"/>
            <a:headEnd/>
            <a:tailEnd/>
          </a:ln>
          <a:effectLst/>
        </p:spPr>
        <p:txBody>
          <a:bodyPr wrap="none" lIns="92975" tIns="46488" rIns="92975" bIns="46488" anchor="ctr"/>
          <a:lstStyle/>
          <a:p>
            <a:pPr defTabSz="930275">
              <a:spcBef>
                <a:spcPct val="0"/>
              </a:spcBef>
              <a:buClrTx/>
              <a:buFontTx/>
              <a:buNone/>
            </a:pPr>
            <a:r>
              <a:rPr lang="en-US" sz="1100">
                <a:solidFill>
                  <a:srgbClr val="000000"/>
                </a:solidFill>
              </a:rPr>
              <a:t>Oracle Database 10</a:t>
            </a:r>
            <a:r>
              <a:rPr lang="en-US" sz="1100" i="1">
                <a:solidFill>
                  <a:srgbClr val="000000"/>
                </a:solidFill>
              </a:rPr>
              <a:t>g</a:t>
            </a:r>
            <a:r>
              <a:rPr lang="en-US" sz="1100">
                <a:solidFill>
                  <a:srgbClr val="000000"/>
                </a:solidFill>
              </a:rPr>
              <a:t>: PL/SQL Fundamentals</a:t>
            </a:r>
            <a:r>
              <a:rPr lang="en-US" sz="1100"/>
              <a:t>  2-</a:t>
            </a:r>
            <a:fld id="{4829C8FC-19EB-43A9-B5E9-4651738A5F00}" type="slidenum">
              <a:rPr lang="en-US" sz="1100"/>
              <a:pPr defTabSz="930275">
                <a:spcBef>
                  <a:spcPct val="0"/>
                </a:spcBef>
                <a:buClrTx/>
                <a:buFontTx/>
                <a:buNone/>
              </a:pPr>
              <a:t>‹#›</a:t>
            </a:fld>
            <a:endParaRPr lang="en-US" sz="1100"/>
          </a:p>
        </p:txBody>
      </p:sp>
    </p:spTree>
  </p:cSld>
  <p:clrMap bg1="lt1" tx1="dk1" bg2="lt2" tx2="dk2" accent1="accent1" accent2="accent2" accent3="accent3" accent4="accent4" accent5="accent5" accent6="accent6" hlink="hlink" folHlink="folHlink"/>
  <p:notesStyle>
    <a:lvl1pPr algn="l" defTabSz="457200" rtl="0" fontAlgn="base">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fontAlgn="base">
      <a:spcBef>
        <a:spcPct val="0"/>
      </a:spcBef>
      <a:spcAft>
        <a:spcPct val="0"/>
      </a:spcAft>
      <a:buSzPct val="100000"/>
      <a:buChar char="•"/>
      <a:defRPr sz="1200" kern="1200">
        <a:solidFill>
          <a:srgbClr val="000000"/>
        </a:solidFill>
        <a:latin typeface="Times New Roman" pitchFamily="18" charset="0"/>
        <a:ea typeface="+mn-ea"/>
        <a:cs typeface="+mn-cs"/>
      </a:defRPr>
    </a:lvl3pPr>
    <a:lvl4pPr marL="800100" indent="-22860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fontAlgn="base">
      <a:spcBef>
        <a:spcPct val="0"/>
      </a:spcBef>
      <a:spcAft>
        <a:spcPct val="0"/>
      </a:spcAft>
      <a:buSzPct val="100000"/>
      <a:buFont typeface="Courier New" pitchFamily="49"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19.png"/></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28" name="Rectangle 4"/>
          <p:cNvSpPr>
            <a:spLocks noChangeArrowheads="1" noTextEdit="1"/>
          </p:cNvSpPr>
          <p:nvPr>
            <p:ph type="sldImg"/>
          </p:nvPr>
        </p:nvSpPr>
        <p:spPr>
          <a:ln/>
        </p:spPr>
      </p:sp>
      <p:sp>
        <p:nvSpPr>
          <p:cNvPr id="282630" name="Rectangle 6"/>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Rectangle 4"/>
          <p:cNvSpPr>
            <a:spLocks noChangeArrowheads="1" noTextEdit="1"/>
          </p:cNvSpPr>
          <p:nvPr>
            <p:ph type="sldImg"/>
          </p:nvPr>
        </p:nvSpPr>
        <p:spPr>
          <a:ln/>
        </p:spPr>
      </p:sp>
      <p:sp>
        <p:nvSpPr>
          <p:cNvPr id="303109" name="Rectangle 5"/>
          <p:cNvSpPr>
            <a:spLocks noGrp="1" noChangeArrowheads="1"/>
          </p:cNvSpPr>
          <p:nvPr>
            <p:ph type="body" idx="1"/>
          </p:nvPr>
        </p:nvSpPr>
        <p:spPr/>
        <p:txBody>
          <a:bodyPr/>
          <a:lstStyle/>
          <a:p>
            <a:r>
              <a:rPr lang="en-US"/>
              <a:t>Types of Variables (continued)</a:t>
            </a:r>
          </a:p>
          <a:p>
            <a:pPr lvl="1"/>
            <a:r>
              <a:rPr lang="en-US"/>
              <a:t>The slide illustrates the following data types:</a:t>
            </a:r>
          </a:p>
          <a:p>
            <a:pPr lvl="2">
              <a:buSzPct val="70000"/>
            </a:pPr>
            <a:r>
              <a:rPr lang="en-US">
                <a:latin typeface="Courier New" pitchFamily="49" charset="0"/>
              </a:rPr>
              <a:t>TRUE</a:t>
            </a:r>
            <a:r>
              <a:rPr lang="en-US"/>
              <a:t> represents a Boolean value.</a:t>
            </a:r>
          </a:p>
          <a:p>
            <a:pPr lvl="2"/>
            <a:r>
              <a:rPr lang="en-US"/>
              <a:t>25-JAN-01 represents a </a:t>
            </a:r>
            <a:r>
              <a:rPr lang="en-US">
                <a:latin typeface="Courier New" pitchFamily="49" charset="0"/>
              </a:rPr>
              <a:t>DATE</a:t>
            </a:r>
            <a:r>
              <a:rPr lang="en-US"/>
              <a:t>.</a:t>
            </a:r>
          </a:p>
          <a:p>
            <a:pPr lvl="2"/>
            <a:r>
              <a:rPr lang="en-US"/>
              <a:t>The image represents a </a:t>
            </a:r>
            <a:r>
              <a:rPr lang="en-US">
                <a:latin typeface="Courier New" pitchFamily="49" charset="0"/>
              </a:rPr>
              <a:t>BLOB</a:t>
            </a:r>
            <a:r>
              <a:rPr lang="en-US"/>
              <a:t>.</a:t>
            </a:r>
          </a:p>
          <a:p>
            <a:pPr lvl="2"/>
            <a:r>
              <a:rPr lang="en-US"/>
              <a:t>The text of the proverb can represent a </a:t>
            </a:r>
            <a:r>
              <a:rPr lang="en-US">
                <a:latin typeface="Courier New" pitchFamily="49" charset="0"/>
              </a:rPr>
              <a:t>VARCHAR2</a:t>
            </a:r>
            <a:r>
              <a:rPr lang="en-US"/>
              <a:t> datatype or a </a:t>
            </a:r>
            <a:r>
              <a:rPr lang="en-US">
                <a:latin typeface="Courier New" pitchFamily="49" charset="0"/>
              </a:rPr>
              <a:t>CLOB</a:t>
            </a:r>
            <a:r>
              <a:rPr lang="en-US"/>
              <a:t>.</a:t>
            </a:r>
          </a:p>
          <a:p>
            <a:pPr lvl="2"/>
            <a:r>
              <a:rPr lang="en-US"/>
              <a:t>256120.08 represents a </a:t>
            </a:r>
            <a:r>
              <a:rPr lang="en-US">
                <a:latin typeface="Courier New" pitchFamily="49" charset="0"/>
              </a:rPr>
              <a:t>NUMBER</a:t>
            </a:r>
            <a:r>
              <a:rPr lang="en-US"/>
              <a:t> data type with precision and scale.</a:t>
            </a:r>
          </a:p>
          <a:p>
            <a:pPr lvl="2"/>
            <a:r>
              <a:rPr lang="en-US"/>
              <a:t>The movie represents a </a:t>
            </a:r>
            <a:r>
              <a:rPr lang="en-US">
                <a:latin typeface="Courier New" pitchFamily="49" charset="0"/>
              </a:rPr>
              <a:t>BFILE</a:t>
            </a:r>
            <a:r>
              <a:rPr lang="en-US"/>
              <a:t>.</a:t>
            </a:r>
          </a:p>
          <a:p>
            <a:pPr lvl="2"/>
            <a:r>
              <a:rPr lang="en-US"/>
              <a:t>The city name, Atlanta, represents a </a:t>
            </a:r>
            <a:r>
              <a:rPr lang="en-US">
                <a:latin typeface="Courier New" pitchFamily="49" charset="0"/>
              </a:rPr>
              <a:t>VARCHAR2</a:t>
            </a:r>
            <a:r>
              <a:rPr lang="en-US"/>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4" name="Rectangle 4"/>
          <p:cNvSpPr>
            <a:spLocks noChangeArrowheads="1" noTextEdit="1"/>
          </p:cNvSpPr>
          <p:nvPr>
            <p:ph type="sldImg"/>
          </p:nvPr>
        </p:nvSpPr>
        <p:spPr>
          <a:xfrm>
            <a:off x="458788" y="457200"/>
            <a:ext cx="6034087" cy="4525963"/>
          </a:xfrm>
          <a:ln/>
        </p:spPr>
      </p:sp>
      <p:sp>
        <p:nvSpPr>
          <p:cNvPr id="307205" name="Rectangle 5"/>
          <p:cNvSpPr>
            <a:spLocks noGrp="1" noChangeArrowheads="1"/>
          </p:cNvSpPr>
          <p:nvPr>
            <p:ph type="body" idx="1"/>
          </p:nvPr>
        </p:nvSpPr>
        <p:spPr/>
        <p:txBody>
          <a:bodyPr/>
          <a:lstStyle/>
          <a:p>
            <a:r>
              <a:rPr lang="en-US">
                <a:latin typeface="Helvetica" pitchFamily="34" charset="0"/>
              </a:rPr>
              <a:t>Guidelines for Declaring and Initializing PL/SQL Variables  </a:t>
            </a:r>
            <a:endParaRPr lang="en-US" b="0">
              <a:latin typeface="Helvetica" pitchFamily="34" charset="0"/>
            </a:endParaRPr>
          </a:p>
          <a:p>
            <a:pPr lvl="1"/>
            <a:r>
              <a:rPr lang="en-US"/>
              <a:t>Here are some guidelines to follow while declaring PL/SQL variables: </a:t>
            </a:r>
            <a:endParaRPr lang="en-US">
              <a:latin typeface="Times" pitchFamily="18" charset="0"/>
            </a:endParaRPr>
          </a:p>
          <a:p>
            <a:pPr lvl="2"/>
            <a:r>
              <a:rPr lang="en-US"/>
              <a:t>Follow naming conventions—for example, </a:t>
            </a:r>
            <a:r>
              <a:rPr lang="en-US">
                <a:latin typeface="Courier New" pitchFamily="49" charset="0"/>
              </a:rPr>
              <a:t>name</a:t>
            </a:r>
            <a:r>
              <a:rPr lang="en-US"/>
              <a:t> to represent a variable and </a:t>
            </a:r>
            <a:r>
              <a:rPr lang="en-US">
                <a:latin typeface="Courier New" pitchFamily="49" charset="0"/>
              </a:rPr>
              <a:t>c_name</a:t>
            </a:r>
            <a:r>
              <a:rPr lang="en-US"/>
              <a:t> to represent a constant.</a:t>
            </a:r>
          </a:p>
          <a:p>
            <a:pPr lvl="2"/>
            <a:r>
              <a:rPr lang="en-US"/>
              <a:t>Use meaningful and appropriate names for variables. For example, consider using </a:t>
            </a:r>
            <a:r>
              <a:rPr lang="en-US">
                <a:latin typeface="Courier New" pitchFamily="49" charset="0"/>
              </a:rPr>
              <a:t>salary</a:t>
            </a:r>
            <a:r>
              <a:rPr lang="en-US"/>
              <a:t> and </a:t>
            </a:r>
            <a:r>
              <a:rPr lang="en-US">
                <a:latin typeface="Courier New" pitchFamily="49" charset="0"/>
              </a:rPr>
              <a:t>sal_with_commission</a:t>
            </a:r>
            <a:r>
              <a:rPr lang="en-US"/>
              <a:t> instead of </a:t>
            </a:r>
            <a:r>
              <a:rPr lang="en-US">
                <a:latin typeface="Courier New" pitchFamily="49" charset="0"/>
              </a:rPr>
              <a:t>salary1</a:t>
            </a:r>
            <a:r>
              <a:rPr lang="en-US"/>
              <a:t> and </a:t>
            </a:r>
            <a:r>
              <a:rPr lang="en-US">
                <a:latin typeface="Courier New" pitchFamily="49" charset="0"/>
              </a:rPr>
              <a:t>salary2</a:t>
            </a:r>
            <a:r>
              <a:rPr lang="en-US"/>
              <a:t>.</a:t>
            </a:r>
            <a:endParaRPr lang="en-US">
              <a:latin typeface="Times" pitchFamily="18" charset="0"/>
            </a:endParaRPr>
          </a:p>
          <a:p>
            <a:pPr lvl="2"/>
            <a:r>
              <a:rPr lang="en-US"/>
              <a:t>If you use the </a:t>
            </a:r>
            <a:r>
              <a:rPr lang="en-US">
                <a:latin typeface="Courier New" pitchFamily="49" charset="0"/>
              </a:rPr>
              <a:t>NOT</a:t>
            </a:r>
            <a:r>
              <a:rPr lang="en-US" sz="1100"/>
              <a:t> </a:t>
            </a:r>
            <a:r>
              <a:rPr lang="en-US">
                <a:latin typeface="Courier New" pitchFamily="49" charset="0"/>
              </a:rPr>
              <a:t>NULL</a:t>
            </a:r>
            <a:r>
              <a:rPr lang="en-US"/>
              <a:t> constraint, you must assign a value when you are declaring the variable. </a:t>
            </a:r>
          </a:p>
          <a:p>
            <a:pPr lvl="2"/>
            <a:r>
              <a:rPr lang="en-US"/>
              <a:t>In constant declarations, the keyword</a:t>
            </a:r>
            <a:r>
              <a:rPr lang="en-US">
                <a:latin typeface="Times" pitchFamily="18" charset="0"/>
              </a:rPr>
              <a:t> </a:t>
            </a:r>
            <a:r>
              <a:rPr lang="en-US">
                <a:latin typeface="Courier New" pitchFamily="49" charset="0"/>
              </a:rPr>
              <a:t>CONSTANT</a:t>
            </a:r>
            <a:r>
              <a:rPr lang="en-US">
                <a:latin typeface="Times" pitchFamily="18" charset="0"/>
              </a:rPr>
              <a:t> </a:t>
            </a:r>
            <a:r>
              <a:rPr lang="en-US"/>
              <a:t>must precede the type specifier. The following declaration names a constant of </a:t>
            </a:r>
            <a:r>
              <a:rPr lang="en-US">
                <a:latin typeface="Courier New" pitchFamily="49" charset="0"/>
              </a:rPr>
              <a:t>NUMBER</a:t>
            </a:r>
            <a:r>
              <a:rPr lang="en-US"/>
              <a:t> subtype </a:t>
            </a:r>
            <a:r>
              <a:rPr lang="en-US">
                <a:latin typeface="Courier New" pitchFamily="49" charset="0"/>
              </a:rPr>
              <a:t>REAL</a:t>
            </a:r>
            <a:r>
              <a:rPr lang="en-US"/>
              <a:t> and assigns the value of 50000 to the constant. A constant must be initialized in its declaration; otherwise, you get a compilation error. After initializing a constant, you cannot change its value.</a:t>
            </a:r>
          </a:p>
          <a:p>
            <a:pPr lvl="4"/>
            <a:r>
              <a:rPr lang="en-US" sz="1200"/>
              <a:t>sal CONSTANT REAL := 50000.00;</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Rectangle 4"/>
          <p:cNvSpPr>
            <a:spLocks noChangeArrowheads="1" noTextEdit="1"/>
          </p:cNvSpPr>
          <p:nvPr>
            <p:ph type="sldImg"/>
          </p:nvPr>
        </p:nvSpPr>
        <p:spPr>
          <a:ln/>
        </p:spPr>
      </p:sp>
      <p:sp>
        <p:nvSpPr>
          <p:cNvPr id="309253" name="Rectangle 5"/>
          <p:cNvSpPr>
            <a:spLocks noGrp="1" noChangeArrowheads="1"/>
          </p:cNvSpPr>
          <p:nvPr>
            <p:ph type="body" idx="1"/>
          </p:nvPr>
        </p:nvSpPr>
        <p:spPr/>
        <p:txBody>
          <a:bodyPr/>
          <a:lstStyle/>
          <a:p>
            <a:r>
              <a:rPr lang="en-US"/>
              <a:t>Guidelines for Declaring PL/SQL Variables</a:t>
            </a:r>
          </a:p>
          <a:p>
            <a:pPr lvl="2"/>
            <a:r>
              <a:rPr lang="en-US"/>
              <a:t>Initialize the variable to an expression with the assignment operator</a:t>
            </a:r>
            <a:r>
              <a:rPr lang="en-US">
                <a:latin typeface="Times" pitchFamily="18" charset="0"/>
              </a:rPr>
              <a:t> </a:t>
            </a:r>
            <a:r>
              <a:rPr lang="en-US"/>
              <a:t>(</a:t>
            </a:r>
            <a:r>
              <a:rPr lang="en-US" sz="1100">
                <a:latin typeface="Courier New" pitchFamily="49" charset="0"/>
              </a:rPr>
              <a:t>:=</a:t>
            </a:r>
            <a:r>
              <a:rPr lang="en-US"/>
              <a:t>)</a:t>
            </a:r>
            <a:r>
              <a:rPr lang="en-US">
                <a:latin typeface="Times" pitchFamily="18" charset="0"/>
              </a:rPr>
              <a:t> </a:t>
            </a:r>
            <a:r>
              <a:rPr lang="en-US"/>
              <a:t>or with the</a:t>
            </a:r>
            <a:r>
              <a:rPr lang="en-US">
                <a:latin typeface="Times" pitchFamily="18" charset="0"/>
              </a:rPr>
              <a:t> </a:t>
            </a:r>
            <a:r>
              <a:rPr lang="en-US">
                <a:latin typeface="Courier New" pitchFamily="49" charset="0"/>
              </a:rPr>
              <a:t>DEFAULT</a:t>
            </a:r>
            <a:r>
              <a:rPr lang="en-US">
                <a:latin typeface="Times" pitchFamily="18" charset="0"/>
              </a:rPr>
              <a:t> </a:t>
            </a:r>
            <a:r>
              <a:rPr lang="en-US"/>
              <a:t>reserved word. If you do not assign an initial value, the new variable contains</a:t>
            </a:r>
            <a:r>
              <a:rPr lang="en-US">
                <a:latin typeface="Times" pitchFamily="18" charset="0"/>
              </a:rPr>
              <a:t> </a:t>
            </a:r>
            <a:r>
              <a:rPr lang="en-US">
                <a:latin typeface="Courier New" pitchFamily="49" charset="0"/>
              </a:rPr>
              <a:t>NULL</a:t>
            </a:r>
            <a:r>
              <a:rPr lang="en-US">
                <a:latin typeface="Times" pitchFamily="18" charset="0"/>
              </a:rPr>
              <a:t> </a:t>
            </a:r>
            <a:r>
              <a:rPr lang="en-US"/>
              <a:t>by default until you assign a value. To assign or reassign a value to a variable, you write a PL/SQL assignment statement. It is a good programming practice to initialize all variables.  </a:t>
            </a:r>
          </a:p>
          <a:p>
            <a:pPr lvl="2"/>
            <a:r>
              <a:rPr lang="en-US"/>
              <a:t>Two objects can have the same name, provided they are defined in different blocks. Where they coexist, you can qualify them with labels and use them. </a:t>
            </a:r>
          </a:p>
          <a:p>
            <a:pPr lvl="2"/>
            <a:r>
              <a:rPr lang="en-US"/>
              <a:t>Avoid using column names as identifiers. If PL/SQL variables occur in SQL statements and have the same name as a column, the Oracle server assumes that it is the column that is being referenced. Although the example code in the slide works, code that is written using the same name for a database table and variable name is not easy to read or maintain.</a:t>
            </a:r>
          </a:p>
          <a:p>
            <a:pPr lvl="2"/>
            <a:r>
              <a:rPr lang="en-US"/>
              <a:t>Impose the </a:t>
            </a:r>
            <a:r>
              <a:rPr lang="en-US">
                <a:latin typeface="Courier New" pitchFamily="49" charset="0"/>
              </a:rPr>
              <a:t>NOT</a:t>
            </a:r>
            <a:r>
              <a:rPr lang="en-US" sz="1100"/>
              <a:t> </a:t>
            </a:r>
            <a:r>
              <a:rPr lang="en-US">
                <a:latin typeface="Courier New" pitchFamily="49" charset="0"/>
              </a:rPr>
              <a:t>NULL</a:t>
            </a:r>
            <a:r>
              <a:rPr lang="en-US"/>
              <a:t> constraint when the variable must contain a value. You cannot </a:t>
            </a:r>
            <a:br>
              <a:rPr lang="en-US"/>
            </a:br>
            <a:r>
              <a:rPr lang="en-US"/>
              <a:t>assign nulls to a variable defined as </a:t>
            </a:r>
            <a:r>
              <a:rPr lang="en-US">
                <a:latin typeface="Courier New" pitchFamily="49" charset="0"/>
              </a:rPr>
              <a:t>NOT</a:t>
            </a:r>
            <a:r>
              <a:rPr lang="en-US" sz="1100"/>
              <a:t> </a:t>
            </a:r>
            <a:r>
              <a:rPr lang="en-US">
                <a:latin typeface="Courier New" pitchFamily="49" charset="0"/>
              </a:rPr>
              <a:t>NULL</a:t>
            </a:r>
            <a:r>
              <a:rPr lang="en-US"/>
              <a:t>. The </a:t>
            </a:r>
            <a:r>
              <a:rPr lang="en-US">
                <a:latin typeface="Courier New" pitchFamily="49" charset="0"/>
              </a:rPr>
              <a:t>NOT</a:t>
            </a:r>
            <a:r>
              <a:rPr lang="en-US" sz="1100"/>
              <a:t> </a:t>
            </a:r>
            <a:r>
              <a:rPr lang="en-US">
                <a:latin typeface="Courier New" pitchFamily="49" charset="0"/>
              </a:rPr>
              <a:t>NULL</a:t>
            </a:r>
            <a:r>
              <a:rPr lang="en-US"/>
              <a:t> constraint must be </a:t>
            </a:r>
            <a:br>
              <a:rPr lang="en-US"/>
            </a:br>
            <a:r>
              <a:rPr lang="en-US"/>
              <a:t>followed by an initialization clause.</a:t>
            </a:r>
          </a:p>
          <a:p>
            <a:pPr lvl="4"/>
            <a:r>
              <a:rPr lang="en-US" sz="1200"/>
              <a:t>pincode NUMBER(15)</a:t>
            </a:r>
            <a:r>
              <a:rPr lang="en-US" sz="1200">
                <a:latin typeface="Times New Roman" pitchFamily="18" charset="0"/>
              </a:rPr>
              <a:t> </a:t>
            </a:r>
            <a:r>
              <a:rPr lang="en-US" sz="1200"/>
              <a:t>NOT NULL := 'Oxford';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8" name="Rectangle 6"/>
          <p:cNvSpPr>
            <a:spLocks noChangeArrowheads="1" noTextEdit="1"/>
          </p:cNvSpPr>
          <p:nvPr>
            <p:ph type="sldImg"/>
          </p:nvPr>
        </p:nvSpPr>
        <p:spPr>
          <a:ln/>
        </p:spPr>
      </p:sp>
      <p:sp>
        <p:nvSpPr>
          <p:cNvPr id="315399" name="Rectangle 7"/>
          <p:cNvSpPr>
            <a:spLocks noGrp="1" noChangeArrowheads="1"/>
          </p:cNvSpPr>
          <p:nvPr>
            <p:ph type="body" idx="1"/>
          </p:nvPr>
        </p:nvSpPr>
        <p:spPr/>
        <p:txBody>
          <a:bodyPr/>
          <a:lstStyle/>
          <a:p>
            <a:r>
              <a:rPr lang="en-US"/>
              <a:t>Scalar Data Types</a:t>
            </a:r>
          </a:p>
          <a:p>
            <a:pPr lvl="1">
              <a:spcAft>
                <a:spcPct val="30000"/>
              </a:spcAft>
            </a:pPr>
            <a:r>
              <a:rPr lang="en-US"/>
              <a:t>Every constant, variable, and parameter has a data type (or type), which specifies a storage format, constraints, and valid range of values. PL/SQL provides a variety of predefined data types. For instance, you can choose from integer, floating point, character, Boolean, date, collection, and LOB types. This chapter covers the basic types that are used frequently in PL/SQL programs. </a:t>
            </a:r>
          </a:p>
          <a:p>
            <a:pPr lvl="1">
              <a:spcAft>
                <a:spcPct val="30000"/>
              </a:spcAft>
            </a:pPr>
            <a:r>
              <a:rPr lang="en-US"/>
              <a:t>A scalar data type</a:t>
            </a:r>
            <a:r>
              <a:rPr lang="en-US">
                <a:solidFill>
                  <a:srgbClr val="FC0128"/>
                </a:solidFill>
              </a:rPr>
              <a:t> </a:t>
            </a:r>
            <a:r>
              <a:rPr lang="en-US"/>
              <a:t>holds a single value and has no internal components. Scalar data types can be classified into four categories: number, character, date, and Boolean. Character and number data types have subtypes that associate a base type to a constraint. For example, </a:t>
            </a:r>
            <a:r>
              <a:rPr lang="en-US">
                <a:latin typeface="Courier New" pitchFamily="49" charset="0"/>
              </a:rPr>
              <a:t>INTEGER</a:t>
            </a:r>
            <a:r>
              <a:rPr lang="en-US"/>
              <a:t> and </a:t>
            </a:r>
            <a:r>
              <a:rPr lang="en-US">
                <a:latin typeface="Courier New" pitchFamily="49" charset="0"/>
              </a:rPr>
              <a:t>POSITIVE</a:t>
            </a:r>
            <a:r>
              <a:rPr lang="en-US"/>
              <a:t> are subtypes of the </a:t>
            </a:r>
            <a:r>
              <a:rPr lang="en-US">
                <a:latin typeface="Courier New" pitchFamily="49" charset="0"/>
              </a:rPr>
              <a:t>NUMBER</a:t>
            </a:r>
            <a:r>
              <a:rPr lang="en-US"/>
              <a:t> base type.</a:t>
            </a:r>
          </a:p>
          <a:p>
            <a:pPr lvl="1">
              <a:spcAft>
                <a:spcPct val="30000"/>
              </a:spcAft>
            </a:pPr>
            <a:r>
              <a:rPr lang="en-US"/>
              <a:t>For more information and the complete list of scalar data types, refer to </a:t>
            </a:r>
            <a:r>
              <a:rPr lang="en-US" i="1"/>
              <a:t>PL/SQL User’s Guide and Reference</a:t>
            </a:r>
            <a:r>
              <a:rPr lang="en-US"/>
              <a:t>.</a:t>
            </a:r>
            <a:endParaRPr lang="en-US">
              <a:solidFill>
                <a:schemeClr val="accent2"/>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5" name="Rectangle 5"/>
          <p:cNvSpPr>
            <a:spLocks noChangeArrowheads="1" noTextEdit="1"/>
          </p:cNvSpPr>
          <p:nvPr>
            <p:ph type="sldImg"/>
          </p:nvPr>
        </p:nvSpPr>
        <p:spPr>
          <a:ln/>
        </p:spPr>
      </p:sp>
      <p:sp>
        <p:nvSpPr>
          <p:cNvPr id="317446" name="Rectangle 6"/>
          <p:cNvSpPr>
            <a:spLocks noGrp="1" noChangeArrowheads="1"/>
          </p:cNvSpPr>
          <p:nvPr>
            <p:ph type="body" idx="1"/>
          </p:nvPr>
        </p:nvSpPr>
        <p:spPr/>
        <p:txBody>
          <a:bodyPr/>
          <a:lstStyle/>
          <a:p>
            <a:r>
              <a:rPr lang="en-US"/>
              <a:t>Base Scalar Data Types</a:t>
            </a:r>
          </a:p>
        </p:txBody>
      </p:sp>
      <p:graphicFrame>
        <p:nvGraphicFramePr>
          <p:cNvPr id="317444" name="Object 4"/>
          <p:cNvGraphicFramePr>
            <a:graphicFrameLocks/>
          </p:cNvGraphicFramePr>
          <p:nvPr/>
        </p:nvGraphicFramePr>
        <p:xfrm>
          <a:off x="457200" y="5524500"/>
          <a:ext cx="6122988" cy="2095500"/>
        </p:xfrm>
        <a:graphic>
          <a:graphicData uri="http://schemas.openxmlformats.org/presentationml/2006/ole">
            <p:oleObj spid="_x0000_s317444" name="Document" r:id="rId4" imgW="6443640" imgH="2205360" progId="Word.Document.8">
              <p:embed/>
            </p:oleObj>
          </a:graphicData>
        </a:graphic>
      </p:graphicFrame>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3" name="Rectangle 7"/>
          <p:cNvSpPr>
            <a:spLocks noChangeArrowheads="1" noTextEdit="1"/>
          </p:cNvSpPr>
          <p:nvPr>
            <p:ph type="sldImg"/>
          </p:nvPr>
        </p:nvSpPr>
        <p:spPr>
          <a:ln/>
        </p:spPr>
      </p:sp>
      <p:sp>
        <p:nvSpPr>
          <p:cNvPr id="321544" name="Rectangle 8"/>
          <p:cNvSpPr>
            <a:spLocks noGrp="1" noChangeArrowheads="1"/>
          </p:cNvSpPr>
          <p:nvPr>
            <p:ph type="body" idx="1"/>
          </p:nvPr>
        </p:nvSpPr>
        <p:spPr/>
        <p:txBody>
          <a:bodyPr/>
          <a:lstStyle/>
          <a:p>
            <a:r>
              <a:rPr lang="en-US"/>
              <a:t>Base Scalar Data Types (continued)</a:t>
            </a:r>
          </a:p>
          <a:p>
            <a:r>
              <a:rPr lang="en-US"/>
              <a:t> </a:t>
            </a:r>
          </a:p>
        </p:txBody>
      </p:sp>
      <p:graphicFrame>
        <p:nvGraphicFramePr>
          <p:cNvPr id="321545" name="Object 9"/>
          <p:cNvGraphicFramePr>
            <a:graphicFrameLocks/>
          </p:cNvGraphicFramePr>
          <p:nvPr/>
        </p:nvGraphicFramePr>
        <p:xfrm>
          <a:off x="531813" y="5505450"/>
          <a:ext cx="6002337" cy="3714750"/>
        </p:xfrm>
        <a:graphic>
          <a:graphicData uri="http://schemas.openxmlformats.org/presentationml/2006/ole">
            <p:oleObj spid="_x0000_s321545" name="Document" r:id="rId4" imgW="6320160" imgH="3912120" progId="Word.Document.8">
              <p:embed/>
            </p:oleObj>
          </a:graphicData>
        </a:graphic>
      </p:graphicFrame>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1029"/>
          <p:cNvSpPr>
            <a:spLocks noGrp="1" noChangeArrowheads="1"/>
          </p:cNvSpPr>
          <p:nvPr>
            <p:ph type="body" idx="1"/>
          </p:nvPr>
        </p:nvSpPr>
        <p:spPr>
          <a:xfrm>
            <a:off x="582613" y="457200"/>
            <a:ext cx="5826125" cy="8231188"/>
          </a:xfrm>
        </p:spPr>
        <p:txBody>
          <a:bodyPr/>
          <a:lstStyle/>
          <a:p>
            <a:r>
              <a:rPr lang="en-US">
                <a:latin typeface="Courier New" pitchFamily="49" charset="0"/>
              </a:rPr>
              <a:t>BINARY_FLOAT</a:t>
            </a:r>
            <a:r>
              <a:rPr lang="en-US"/>
              <a:t> and </a:t>
            </a:r>
            <a:r>
              <a:rPr lang="en-US">
                <a:latin typeface="Courier New" pitchFamily="49" charset="0"/>
              </a:rPr>
              <a:t>BINARY_DOUBLE</a:t>
            </a:r>
            <a:r>
              <a:rPr lang="en-US">
                <a:latin typeface="Times New Roman" pitchFamily="18" charset="0"/>
              </a:rPr>
              <a:t> </a:t>
            </a:r>
            <a:r>
              <a:rPr lang="en-US"/>
              <a:t>(continued)</a:t>
            </a:r>
          </a:p>
          <a:p>
            <a:pPr lvl="1"/>
            <a:r>
              <a:rPr lang="en-US" b="1"/>
              <a:t>Closed arithmetic operations and transparent rounding: </a:t>
            </a:r>
            <a:r>
              <a:rPr lang="en-US"/>
              <a:t>All arithmetic operations with </a:t>
            </a:r>
            <a:r>
              <a:rPr lang="en-US">
                <a:latin typeface="Courier New" pitchFamily="49" charset="0"/>
              </a:rPr>
              <a:t>BINARY_FLOAT</a:t>
            </a:r>
            <a:r>
              <a:rPr lang="en-US"/>
              <a:t> and </a:t>
            </a:r>
            <a:r>
              <a:rPr lang="en-US">
                <a:latin typeface="Courier New" pitchFamily="49" charset="0"/>
              </a:rPr>
              <a:t>BINARY_DOUBLE</a:t>
            </a:r>
            <a:r>
              <a:rPr lang="en-US"/>
              <a:t> are closed, that is, an arithmetic operation produces a normal or special value. You need not worry about explicit conversion. For example, multiplying a </a:t>
            </a:r>
            <a:r>
              <a:rPr lang="en-US">
                <a:latin typeface="Courier New" pitchFamily="49" charset="0"/>
              </a:rPr>
              <a:t>BINARY_FLOAT</a:t>
            </a:r>
            <a:r>
              <a:rPr lang="en-US"/>
              <a:t> number with another </a:t>
            </a:r>
            <a:r>
              <a:rPr lang="en-US">
                <a:latin typeface="Courier New" pitchFamily="49" charset="0"/>
              </a:rPr>
              <a:t>BINARY_FLOAT</a:t>
            </a:r>
            <a:r>
              <a:rPr lang="en-US"/>
              <a:t> results in a </a:t>
            </a:r>
            <a:r>
              <a:rPr lang="en-US">
                <a:latin typeface="Courier New" pitchFamily="49" charset="0"/>
              </a:rPr>
              <a:t>BINARY_FLOAT</a:t>
            </a:r>
            <a:r>
              <a:rPr lang="en-US"/>
              <a:t> number. Dividing a </a:t>
            </a:r>
            <a:r>
              <a:rPr lang="en-US">
                <a:latin typeface="Courier New" pitchFamily="49" charset="0"/>
              </a:rPr>
              <a:t>BINARY_FLOAT</a:t>
            </a:r>
            <a:r>
              <a:rPr lang="en-US"/>
              <a:t> by zero is undefined and actually results in the special value Inf (Infinite). Operations on these data types are subject to rounding, which is transparent to PL/SQL users. The default mode is rounding to the nearest binary place. Most financial applications require decimal rounding behavior, whereas purely scientific applications may not.</a:t>
            </a:r>
          </a:p>
          <a:p>
            <a:pPr lvl="1"/>
            <a:r>
              <a:rPr lang="en-US"/>
              <a:t>Example:</a:t>
            </a:r>
          </a:p>
          <a:p>
            <a:pPr lvl="4"/>
            <a:r>
              <a:rPr lang="en-US" sz="1200"/>
              <a:t>SET SERVEROUTPUT ON</a:t>
            </a:r>
          </a:p>
          <a:p>
            <a:pPr lvl="4"/>
            <a:r>
              <a:rPr lang="en-US" sz="1200"/>
              <a:t>DECLARE</a:t>
            </a:r>
          </a:p>
          <a:p>
            <a:pPr lvl="4"/>
            <a:r>
              <a:rPr lang="en-US" sz="1200"/>
              <a:t>  bf_var BINARY_FLOAT;</a:t>
            </a:r>
          </a:p>
          <a:p>
            <a:pPr lvl="4"/>
            <a:r>
              <a:rPr lang="en-US" sz="1200"/>
              <a:t>  bd_var BINARY_DOUBLE;</a:t>
            </a:r>
          </a:p>
          <a:p>
            <a:pPr lvl="4"/>
            <a:r>
              <a:rPr lang="en-US" sz="1200"/>
              <a:t>BEGIN</a:t>
            </a:r>
          </a:p>
          <a:p>
            <a:pPr lvl="4"/>
            <a:r>
              <a:rPr lang="en-US" sz="1200"/>
              <a:t>  bf_var := 270/35f;</a:t>
            </a:r>
          </a:p>
          <a:p>
            <a:pPr lvl="4"/>
            <a:r>
              <a:rPr lang="en-US" sz="1200"/>
              <a:t>  bd_var := 140d/0.35;</a:t>
            </a:r>
          </a:p>
          <a:p>
            <a:pPr lvl="4"/>
            <a:r>
              <a:rPr lang="en-US" sz="1200"/>
              <a:t>  DBMS_OUTPUT.PUT_LINE('bf: '|| bf_var);</a:t>
            </a:r>
          </a:p>
          <a:p>
            <a:pPr lvl="4"/>
            <a:r>
              <a:rPr lang="en-US" sz="1200"/>
              <a:t>  DBMS_OUTPUT.PUT_LINE('bd: '|| bd_var);</a:t>
            </a:r>
          </a:p>
          <a:p>
            <a:pPr lvl="4"/>
            <a:r>
              <a:rPr lang="en-US" sz="1200"/>
              <a:t>END;</a:t>
            </a:r>
            <a:br>
              <a:rPr lang="en-US" sz="1200"/>
            </a:br>
            <a:r>
              <a:rPr lang="en-US" sz="1200"/>
              <a:t>/</a:t>
            </a:r>
          </a:p>
        </p:txBody>
      </p:sp>
      <p:pic>
        <p:nvPicPr>
          <p:cNvPr id="399366" name="Picture 1030" descr="D:\PL_SQL\NEW\Lessons\Graphics\Les02\note19.gif"/>
          <p:cNvPicPr>
            <a:picLocks noChangeAspect="1" noChangeArrowheads="1"/>
          </p:cNvPicPr>
          <p:nvPr/>
        </p:nvPicPr>
        <p:blipFill>
          <a:blip r:embed="rId3"/>
          <a:srcRect/>
          <a:stretch>
            <a:fillRect/>
          </a:stretch>
        </p:blipFill>
        <p:spPr bwMode="auto">
          <a:xfrm>
            <a:off x="1524000" y="4572000"/>
            <a:ext cx="3679825" cy="777875"/>
          </a:xfrm>
          <a:prstGeom prst="rect">
            <a:avLst/>
          </a:prstGeom>
          <a:noFill/>
        </p:spPr>
      </p:pic>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Rectangle 4"/>
          <p:cNvSpPr>
            <a:spLocks noChangeArrowheads="1" noTextEdit="1"/>
          </p:cNvSpPr>
          <p:nvPr>
            <p:ph type="sldImg"/>
          </p:nvPr>
        </p:nvSpPr>
        <p:spPr>
          <a:ln/>
        </p:spPr>
      </p:sp>
      <p:sp>
        <p:nvSpPr>
          <p:cNvPr id="325637" name="Rectangle 5"/>
          <p:cNvSpPr>
            <a:spLocks noGrp="1" noChangeArrowheads="1"/>
          </p:cNvSpPr>
          <p:nvPr>
            <p:ph type="body" idx="1"/>
          </p:nvPr>
        </p:nvSpPr>
        <p:spPr/>
        <p:txBody>
          <a:bodyPr/>
          <a:lstStyle/>
          <a:p>
            <a:r>
              <a:rPr lang="en-US"/>
              <a:t>Declaring Scalar Variables</a:t>
            </a:r>
          </a:p>
          <a:p>
            <a:pPr lvl="1">
              <a:spcAft>
                <a:spcPct val="24000"/>
              </a:spcAft>
            </a:pPr>
            <a:r>
              <a:rPr lang="en-US"/>
              <a:t>The examples of variable declaration shown in the slide are defined as follows:</a:t>
            </a:r>
          </a:p>
          <a:p>
            <a:pPr lvl="2">
              <a:buSzPct val="70000"/>
            </a:pPr>
            <a:r>
              <a:rPr lang="en-US">
                <a:latin typeface="Courier New" pitchFamily="49" charset="0"/>
              </a:rPr>
              <a:t>emp_job</a:t>
            </a:r>
            <a:r>
              <a:rPr lang="en-US"/>
              <a:t>: Variable to store an employee job title</a:t>
            </a:r>
          </a:p>
          <a:p>
            <a:pPr lvl="2">
              <a:buSzPct val="70000"/>
            </a:pPr>
            <a:r>
              <a:rPr lang="en-US">
                <a:latin typeface="Courier New" pitchFamily="49" charset="0"/>
              </a:rPr>
              <a:t>count_loop</a:t>
            </a:r>
            <a:r>
              <a:rPr lang="en-US"/>
              <a:t>: Variable to count the iterations of a loop and initialized to 0</a:t>
            </a:r>
          </a:p>
          <a:p>
            <a:pPr lvl="2">
              <a:buSzPct val="70000"/>
            </a:pPr>
            <a:r>
              <a:rPr lang="en-US">
                <a:latin typeface="Courier New" pitchFamily="49" charset="0"/>
              </a:rPr>
              <a:t>dept_total_sal</a:t>
            </a:r>
            <a:r>
              <a:rPr lang="en-US"/>
              <a:t>: Variable to accumulate the total salary for a department and initialized to 0</a:t>
            </a:r>
          </a:p>
          <a:p>
            <a:pPr lvl="2">
              <a:buSzPct val="70000"/>
            </a:pPr>
            <a:r>
              <a:rPr lang="en-US">
                <a:latin typeface="Courier New" pitchFamily="49" charset="0"/>
              </a:rPr>
              <a:t>orderdate</a:t>
            </a:r>
            <a:r>
              <a:rPr lang="en-US"/>
              <a:t>: Variable to store the ship date of an order and initialize to one week from today</a:t>
            </a:r>
          </a:p>
          <a:p>
            <a:pPr lvl="2">
              <a:buSzPct val="70000"/>
            </a:pPr>
            <a:r>
              <a:rPr lang="en-US">
                <a:latin typeface="Courier New" pitchFamily="49" charset="0"/>
              </a:rPr>
              <a:t>c_tax_rate</a:t>
            </a:r>
            <a:r>
              <a:rPr lang="en-US"/>
              <a:t>: A constant variable for the tax rate, which never changes throughout the PL/SQL block and is set to 8.25</a:t>
            </a:r>
          </a:p>
          <a:p>
            <a:pPr lvl="2">
              <a:buSzPct val="70000"/>
            </a:pPr>
            <a:r>
              <a:rPr lang="en-US">
                <a:latin typeface="Courier New" pitchFamily="49" charset="0"/>
              </a:rPr>
              <a:t>valid</a:t>
            </a:r>
            <a:r>
              <a:rPr lang="en-US"/>
              <a:t>: Flag to indicate whether a piece of data is valid or invalid and initialized to </a:t>
            </a:r>
            <a:r>
              <a:rPr lang="en-US">
                <a:latin typeface="Courier New" pitchFamily="49" charset="0"/>
              </a:rPr>
              <a:t>TRUE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8" name="Rectangle 8"/>
          <p:cNvSpPr>
            <a:spLocks noChangeArrowheads="1" noTextEdit="1"/>
          </p:cNvSpPr>
          <p:nvPr>
            <p:ph type="sldImg"/>
          </p:nvPr>
        </p:nvSpPr>
        <p:spPr>
          <a:ln/>
        </p:spPr>
      </p:sp>
      <p:sp>
        <p:nvSpPr>
          <p:cNvPr id="327689" name="Rectangle 9"/>
          <p:cNvSpPr>
            <a:spLocks noGrp="1" noChangeArrowheads="1"/>
          </p:cNvSpPr>
          <p:nvPr>
            <p:ph type="body" idx="1"/>
          </p:nvPr>
        </p:nvSpPr>
        <p:spPr/>
        <p:txBody>
          <a:bodyPr/>
          <a:lstStyle/>
          <a:p>
            <a:r>
              <a:rPr lang="en-US"/>
              <a:t>The </a:t>
            </a:r>
            <a:r>
              <a:rPr lang="en-US">
                <a:latin typeface="Courier New" pitchFamily="49" charset="0"/>
              </a:rPr>
              <a:t>%TYPE</a:t>
            </a:r>
            <a:r>
              <a:rPr lang="en-US"/>
              <a:t> Attribute</a:t>
            </a:r>
          </a:p>
          <a:p>
            <a:pPr lvl="1"/>
            <a:r>
              <a:rPr lang="en-US"/>
              <a:t>Generally PL/SQL variables are declared to hold and manipulate data stored in a database. When you declare PL/SQL variables to hold column values, you must ensure that the variable is of the correct data type and precision. If it is not, a PL/SQL error will occur during execution. If you have to design large subprograms, then this can be time-consuming</a:t>
            </a:r>
            <a:br>
              <a:rPr lang="en-US"/>
            </a:br>
            <a:r>
              <a:rPr lang="en-US"/>
              <a:t>and error-prone.</a:t>
            </a:r>
          </a:p>
          <a:p>
            <a:pPr lvl="1">
              <a:spcAft>
                <a:spcPct val="24000"/>
              </a:spcAft>
            </a:pPr>
            <a:r>
              <a:rPr lang="en-US"/>
              <a:t>Rather than hard coding the data type and precision of a variable, you can use the </a:t>
            </a:r>
            <a:r>
              <a:rPr lang="en-US">
                <a:latin typeface="Courier New" pitchFamily="49" charset="0"/>
              </a:rPr>
              <a:t>%TYPE</a:t>
            </a:r>
            <a:br>
              <a:rPr lang="en-US">
                <a:latin typeface="Courier New" pitchFamily="49" charset="0"/>
              </a:rPr>
            </a:br>
            <a:r>
              <a:rPr lang="en-US"/>
              <a:t>attribute to declare a variable according to another previously declared variable or database</a:t>
            </a:r>
            <a:br>
              <a:rPr lang="en-US"/>
            </a:br>
            <a:r>
              <a:rPr lang="en-US"/>
              <a:t>column. The </a:t>
            </a:r>
            <a:r>
              <a:rPr lang="en-US" sz="1100">
                <a:latin typeface="Courier New" pitchFamily="49" charset="0"/>
              </a:rPr>
              <a:t>%TYPE</a:t>
            </a:r>
            <a:r>
              <a:rPr lang="en-US"/>
              <a:t> attribute is most often used when the value stored in the variable will be derived from a table in the database. When you use the </a:t>
            </a:r>
            <a:r>
              <a:rPr lang="en-US">
                <a:latin typeface="Courier New" pitchFamily="49" charset="0"/>
              </a:rPr>
              <a:t>%TYPE</a:t>
            </a:r>
            <a:r>
              <a:rPr lang="en-US"/>
              <a:t> attribute to declare a variable, you should prefix it with the database table and column name. If you refer to a previously declared variable, prefix the variable name to the attribute.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3" name="Rectangle 1029"/>
          <p:cNvSpPr>
            <a:spLocks noGrp="1" noChangeArrowheads="1"/>
          </p:cNvSpPr>
          <p:nvPr>
            <p:ph type="body" idx="1"/>
          </p:nvPr>
        </p:nvSpPr>
        <p:spPr>
          <a:xfrm>
            <a:off x="582613" y="533400"/>
            <a:ext cx="5826125" cy="8115300"/>
          </a:xfrm>
        </p:spPr>
        <p:txBody>
          <a:bodyPr/>
          <a:lstStyle/>
          <a:p>
            <a:r>
              <a:rPr lang="en-US"/>
              <a:t>The </a:t>
            </a:r>
            <a:r>
              <a:rPr lang="en-US">
                <a:latin typeface="Courier New" pitchFamily="49" charset="0"/>
              </a:rPr>
              <a:t>%TYPE</a:t>
            </a:r>
            <a:r>
              <a:rPr lang="en-US"/>
              <a:t> Attribute (continued)</a:t>
            </a:r>
          </a:p>
          <a:p>
            <a:pPr lvl="1">
              <a:spcAft>
                <a:spcPct val="24000"/>
              </a:spcAft>
            </a:pPr>
            <a:r>
              <a:rPr lang="en-US" b="1"/>
              <a:t>Advantages of the </a:t>
            </a:r>
            <a:r>
              <a:rPr lang="en-US" b="1">
                <a:latin typeface="Courier New" pitchFamily="49" charset="0"/>
              </a:rPr>
              <a:t>%TYPE</a:t>
            </a:r>
            <a:r>
              <a:rPr lang="en-US" b="1"/>
              <a:t> Attribute</a:t>
            </a:r>
          </a:p>
          <a:p>
            <a:pPr lvl="2">
              <a:spcAft>
                <a:spcPct val="24000"/>
              </a:spcAft>
            </a:pPr>
            <a:r>
              <a:rPr lang="en-US"/>
              <a:t>You can avoid errors caused by data type mismatch or wrong precision.</a:t>
            </a:r>
          </a:p>
          <a:p>
            <a:pPr lvl="2">
              <a:spcAft>
                <a:spcPct val="24000"/>
              </a:spcAft>
            </a:pPr>
            <a:r>
              <a:rPr lang="en-US"/>
              <a:t>You can avoid hard coding the data type of a variable.</a:t>
            </a:r>
          </a:p>
          <a:p>
            <a:pPr lvl="2">
              <a:spcAft>
                <a:spcPct val="24000"/>
              </a:spcAft>
            </a:pPr>
            <a:r>
              <a:rPr lang="en-US"/>
              <a:t>You need not change the variable declaration if the column definition changes. If you have already declared some variables for a particular table without using the </a:t>
            </a:r>
            <a:r>
              <a:rPr lang="en-US">
                <a:latin typeface="Courier New" pitchFamily="49" charset="0"/>
              </a:rPr>
              <a:t>%TYPE</a:t>
            </a:r>
            <a:r>
              <a:rPr lang="en-US"/>
              <a:t> attribute, then the PL/SQL block may throw errors if the column for which the variable is declared is altered. When you use the </a:t>
            </a:r>
            <a:r>
              <a:rPr lang="en-US">
                <a:latin typeface="Courier New" pitchFamily="49" charset="0"/>
              </a:rPr>
              <a:t>%TYPE</a:t>
            </a:r>
            <a:r>
              <a:rPr lang="en-US"/>
              <a:t> attribute, PL/SQL determines the data type and size of the variable when the block is compiled. This ensures that such a variable is always compatible with the column that is used to populate it.</a:t>
            </a:r>
          </a:p>
          <a:p>
            <a:pPr lvl="2">
              <a:buFontTx/>
              <a:buNone/>
            </a:pPr>
            <a:endParaRPr lang="en-US"/>
          </a:p>
          <a:p>
            <a:pPr lvl="2">
              <a:buFontTx/>
              <a:buNone/>
            </a:pPr>
            <a:endParaRPr lang="en-US"/>
          </a:p>
          <a:p>
            <a:pPr lvl="2">
              <a:buFontTx/>
              <a:buNone/>
            </a:pPr>
            <a:endParaRPr lang="en-US"/>
          </a:p>
          <a:p>
            <a:pPr lvl="2">
              <a:buFontTx/>
              <a:buNone/>
            </a:pPr>
            <a:endParaRPr lang="en-US"/>
          </a:p>
          <a:p>
            <a:pPr lvl="2">
              <a:buFontTx/>
              <a:buNone/>
            </a:pPr>
            <a:endParaRPr lang="en-US"/>
          </a:p>
          <a:p>
            <a:pPr lvl="2">
              <a:buFontTx/>
              <a:buNone/>
            </a:pPr>
            <a:endParaRPr lang="en-US"/>
          </a:p>
          <a:p>
            <a:pPr lvl="2">
              <a:buFontTx/>
              <a:buNone/>
            </a:pPr>
            <a:endParaRPr lang="en-US"/>
          </a:p>
          <a:p>
            <a:pPr lvl="2">
              <a:buFontTx/>
              <a:buNone/>
            </a:pPr>
            <a:endParaRPr lang="en-US"/>
          </a:p>
          <a:p>
            <a:pPr lvl="2">
              <a:buFontTx/>
              <a:buNone/>
            </a:pPr>
            <a:endParaRPr lang="en-US"/>
          </a:p>
          <a:p>
            <a:pPr lvl="2">
              <a:buFontTx/>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8" name="Rectangle 6"/>
          <p:cNvSpPr>
            <a:spLocks noChangeArrowheads="1" noTextEdit="1"/>
          </p:cNvSpPr>
          <p:nvPr>
            <p:ph type="sldImg"/>
          </p:nvPr>
        </p:nvSpPr>
        <p:spPr>
          <a:ln/>
        </p:spPr>
      </p:sp>
      <p:sp>
        <p:nvSpPr>
          <p:cNvPr id="284679" name="Rectangle 7"/>
          <p:cNvSpPr>
            <a:spLocks noGrp="1" noChangeArrowheads="1"/>
          </p:cNvSpPr>
          <p:nvPr>
            <p:ph type="body" idx="1"/>
          </p:nvPr>
        </p:nvSpPr>
        <p:spPr/>
        <p:txBody>
          <a:bodyPr/>
          <a:lstStyle/>
          <a:p>
            <a:r>
              <a:rPr lang="en-US" dirty="0" smtClean="0"/>
              <a:t>Aim</a:t>
            </a:r>
            <a:endParaRPr lang="en-US" dirty="0"/>
          </a:p>
          <a:p>
            <a:pPr lvl="1"/>
            <a:r>
              <a:rPr lang="en-US" dirty="0"/>
              <a:t>You have learned about a basic PL/SQL block and its sections. In this lesson, you learn about valid and invalid identifiers. You learn how to declare and initialize variables in the declarative section of a PL/SQL block. This lesson describes the various data types. You will also learn the </a:t>
            </a:r>
            <a:r>
              <a:rPr lang="en-US" dirty="0">
                <a:latin typeface="Courier New" pitchFamily="49" charset="0"/>
              </a:rPr>
              <a:t>%TYPE</a:t>
            </a:r>
            <a:r>
              <a:rPr lang="en-US" dirty="0"/>
              <a:t> attribute and its benefits.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4" name="Rectangle 6"/>
          <p:cNvSpPr>
            <a:spLocks noChangeArrowheads="1" noTextEdit="1"/>
          </p:cNvSpPr>
          <p:nvPr>
            <p:ph type="sldImg"/>
          </p:nvPr>
        </p:nvSpPr>
        <p:spPr>
          <a:ln/>
        </p:spPr>
      </p:sp>
      <p:sp>
        <p:nvSpPr>
          <p:cNvPr id="329735" name="Rectangle 7"/>
          <p:cNvSpPr>
            <a:spLocks noGrp="1" noChangeArrowheads="1"/>
          </p:cNvSpPr>
          <p:nvPr>
            <p:ph type="body" idx="1"/>
          </p:nvPr>
        </p:nvSpPr>
        <p:spPr/>
        <p:txBody>
          <a:bodyPr/>
          <a:lstStyle/>
          <a:p>
            <a:r>
              <a:rPr lang="en-US"/>
              <a:t>Declaring Variables with the </a:t>
            </a:r>
            <a:r>
              <a:rPr lang="en-US">
                <a:latin typeface="Courier New" pitchFamily="49" charset="0"/>
              </a:rPr>
              <a:t>%TYPE</a:t>
            </a:r>
            <a:r>
              <a:rPr lang="en-US"/>
              <a:t> Attribute</a:t>
            </a:r>
          </a:p>
          <a:p>
            <a:pPr lvl="1"/>
            <a:r>
              <a:rPr lang="en-US"/>
              <a:t>Declare variables to store the last name of an employee. The variable </a:t>
            </a:r>
            <a:r>
              <a:rPr lang="en-US">
                <a:latin typeface="Courier New" pitchFamily="49" charset="0"/>
              </a:rPr>
              <a:t>emp_lname</a:t>
            </a:r>
            <a:r>
              <a:rPr lang="en-US"/>
              <a:t> is defined to be of the same data type as the </a:t>
            </a:r>
            <a:r>
              <a:rPr lang="en-US">
                <a:latin typeface="Courier New" pitchFamily="49" charset="0"/>
              </a:rPr>
              <a:t>last_name</a:t>
            </a:r>
            <a:r>
              <a:rPr lang="en-US"/>
              <a:t> column in the </a:t>
            </a:r>
            <a:r>
              <a:rPr lang="en-US">
                <a:latin typeface="Courier New" pitchFamily="49" charset="0"/>
              </a:rPr>
              <a:t>employees</a:t>
            </a:r>
            <a:r>
              <a:rPr lang="en-US"/>
              <a:t> table. The </a:t>
            </a:r>
            <a:r>
              <a:rPr lang="en-US">
                <a:latin typeface="Courier New" pitchFamily="49" charset="0"/>
              </a:rPr>
              <a:t>%TYPE</a:t>
            </a:r>
            <a:r>
              <a:rPr lang="en-US" sz="1100"/>
              <a:t> attribute</a:t>
            </a:r>
            <a:r>
              <a:rPr lang="en-US"/>
              <a:t> provides the data type of a database column.</a:t>
            </a:r>
          </a:p>
          <a:p>
            <a:pPr lvl="1"/>
            <a:r>
              <a:rPr lang="en-US"/>
              <a:t>Declare variables to store the balance of a bank account, as well as the minimum balance, which is 1000. The variable </a:t>
            </a:r>
            <a:r>
              <a:rPr lang="en-US">
                <a:latin typeface="Courier New" pitchFamily="49" charset="0"/>
              </a:rPr>
              <a:t>min_balance</a:t>
            </a:r>
            <a:r>
              <a:rPr lang="en-US"/>
              <a:t> is defined to be of the same data type as the variable </a:t>
            </a:r>
            <a:r>
              <a:rPr lang="en-US">
                <a:latin typeface="Courier New" pitchFamily="49" charset="0"/>
              </a:rPr>
              <a:t>balance</a:t>
            </a:r>
            <a:r>
              <a:rPr lang="en-US"/>
              <a:t>. The</a:t>
            </a:r>
            <a:r>
              <a:rPr lang="en-US" sz="1100"/>
              <a:t> </a:t>
            </a:r>
            <a:r>
              <a:rPr lang="en-US">
                <a:latin typeface="Courier New" pitchFamily="49" charset="0"/>
              </a:rPr>
              <a:t>%TYPE</a:t>
            </a:r>
            <a:r>
              <a:rPr lang="en-US"/>
              <a:t> attribute provides the data type of a variable. </a:t>
            </a:r>
          </a:p>
          <a:p>
            <a:pPr lvl="1"/>
            <a:r>
              <a:rPr lang="en-US"/>
              <a:t>A </a:t>
            </a:r>
            <a:r>
              <a:rPr lang="en-US">
                <a:latin typeface="Courier New" pitchFamily="49" charset="0"/>
              </a:rPr>
              <a:t>NOT</a:t>
            </a:r>
            <a:r>
              <a:rPr lang="en-US" sz="1100"/>
              <a:t> </a:t>
            </a:r>
            <a:r>
              <a:rPr lang="en-US">
                <a:latin typeface="Courier New" pitchFamily="49" charset="0"/>
              </a:rPr>
              <a:t>NULL</a:t>
            </a:r>
            <a:r>
              <a:rPr lang="en-US"/>
              <a:t> database column constraint does not apply to variables that are declared using </a:t>
            </a:r>
            <a:r>
              <a:rPr lang="en-US">
                <a:latin typeface="Courier New" pitchFamily="49" charset="0"/>
              </a:rPr>
              <a:t>%TYPE</a:t>
            </a:r>
            <a:r>
              <a:rPr lang="en-US"/>
              <a:t>. Therefore, if you declare a variable using the </a:t>
            </a:r>
            <a:r>
              <a:rPr lang="en-US">
                <a:latin typeface="Courier New" pitchFamily="49" charset="0"/>
              </a:rPr>
              <a:t>%TYPE</a:t>
            </a:r>
            <a:r>
              <a:rPr lang="en-US"/>
              <a:t> attribute that uses a database column defined as </a:t>
            </a:r>
            <a:r>
              <a:rPr lang="en-US">
                <a:latin typeface="Courier New" pitchFamily="49" charset="0"/>
              </a:rPr>
              <a:t>NOT</a:t>
            </a:r>
            <a:r>
              <a:rPr lang="en-US" sz="1100"/>
              <a:t> </a:t>
            </a:r>
            <a:r>
              <a:rPr lang="en-US">
                <a:latin typeface="Courier New" pitchFamily="49" charset="0"/>
              </a:rPr>
              <a:t>NULL</a:t>
            </a:r>
            <a:r>
              <a:rPr lang="en-US"/>
              <a:t>, you can assign the </a:t>
            </a:r>
            <a:r>
              <a:rPr lang="en-US">
                <a:latin typeface="Courier New" pitchFamily="49" charset="0"/>
              </a:rPr>
              <a:t>NULL</a:t>
            </a:r>
            <a:r>
              <a:rPr lang="en-US"/>
              <a:t> value to the variable.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0" name="Rectangle 4"/>
          <p:cNvSpPr>
            <a:spLocks noChangeArrowheads="1" noTextEdit="1"/>
          </p:cNvSpPr>
          <p:nvPr>
            <p:ph type="sldImg"/>
          </p:nvPr>
        </p:nvSpPr>
        <p:spPr>
          <a:ln/>
        </p:spPr>
      </p:sp>
      <p:sp>
        <p:nvSpPr>
          <p:cNvPr id="331781" name="Rectangle 5"/>
          <p:cNvSpPr>
            <a:spLocks noGrp="1" noChangeArrowheads="1"/>
          </p:cNvSpPr>
          <p:nvPr>
            <p:ph type="body" idx="1"/>
          </p:nvPr>
        </p:nvSpPr>
        <p:spPr/>
        <p:txBody>
          <a:bodyPr/>
          <a:lstStyle/>
          <a:p>
            <a:r>
              <a:rPr lang="en-US"/>
              <a:t>Declaring Boolean Variables</a:t>
            </a:r>
          </a:p>
          <a:p>
            <a:pPr lvl="1"/>
            <a:r>
              <a:rPr lang="en-US"/>
              <a:t>With PL/SQL, you can compare variables in both SQL and procedural statements. These comparisons, called Boolean expressions, consist of simple or complex expressions separated by relational operators. In a SQL statement, you can use Boolean expressions</a:t>
            </a:r>
            <a:r>
              <a:rPr lang="en-US">
                <a:solidFill>
                  <a:srgbClr val="FC0128"/>
                </a:solidFill>
              </a:rPr>
              <a:t> </a:t>
            </a:r>
            <a:r>
              <a:rPr lang="en-US"/>
              <a:t>to specify the rows in a table that are affected by the statement. In a procedural statement, Boolean expressions are the basis for conditional control. </a:t>
            </a:r>
            <a:r>
              <a:rPr lang="en-US">
                <a:latin typeface="Courier New" pitchFamily="49" charset="0"/>
              </a:rPr>
              <a:t>NULL</a:t>
            </a:r>
            <a:r>
              <a:rPr lang="en-US"/>
              <a:t> stands for a missing, inapplicable, or unknown value.</a:t>
            </a:r>
          </a:p>
          <a:p>
            <a:r>
              <a:rPr lang="en-US"/>
              <a:t>Examples</a:t>
            </a:r>
          </a:p>
          <a:p>
            <a:pPr lvl="4"/>
            <a:r>
              <a:rPr lang="en-US" sz="1200"/>
              <a:t>emp_sal1 := 50000;</a:t>
            </a:r>
          </a:p>
          <a:p>
            <a:pPr lvl="4"/>
            <a:r>
              <a:rPr lang="en-US" sz="1200"/>
              <a:t>emp_sal2 := 60000;</a:t>
            </a:r>
          </a:p>
          <a:p>
            <a:pPr lvl="1"/>
            <a:r>
              <a:rPr lang="en-US"/>
              <a:t>The following expression yields </a:t>
            </a:r>
            <a:r>
              <a:rPr lang="en-US">
                <a:latin typeface="Courier New" pitchFamily="49" charset="0"/>
              </a:rPr>
              <a:t>TRUE</a:t>
            </a:r>
            <a:r>
              <a:rPr lang="en-US"/>
              <a:t>:</a:t>
            </a:r>
          </a:p>
          <a:p>
            <a:pPr lvl="4"/>
            <a:r>
              <a:rPr lang="en-US" sz="1200"/>
              <a:t>emp_sal1 &lt; emp_sal2</a:t>
            </a:r>
          </a:p>
          <a:p>
            <a:pPr lvl="1"/>
            <a:r>
              <a:rPr lang="en-US"/>
              <a:t>Declare and initialize a Boolean variable:</a:t>
            </a:r>
          </a:p>
          <a:p>
            <a:pPr lvl="4"/>
            <a:r>
              <a:rPr lang="en-US" sz="1200"/>
              <a:t>DECLARE</a:t>
            </a:r>
            <a:br>
              <a:rPr lang="en-US" sz="1200"/>
            </a:br>
            <a:r>
              <a:rPr lang="en-US" sz="1200"/>
              <a:t> flag BOOLEAN := FALSE;</a:t>
            </a:r>
            <a:br>
              <a:rPr lang="en-US" sz="1200"/>
            </a:br>
            <a:r>
              <a:rPr lang="en-US" sz="1200"/>
              <a:t>BEGIN</a:t>
            </a:r>
            <a:br>
              <a:rPr lang="en-US" sz="1200"/>
            </a:br>
            <a:r>
              <a:rPr lang="en-US" sz="1200"/>
              <a:t> flag := TRUE;</a:t>
            </a:r>
            <a:br>
              <a:rPr lang="en-US" sz="1200"/>
            </a:br>
            <a:r>
              <a:rPr lang="en-US" sz="1200"/>
              <a:t>END;</a:t>
            </a:r>
            <a:br>
              <a:rPr lang="en-US" sz="1200"/>
            </a:br>
            <a:r>
              <a:rPr lang="en-US" sz="1200"/>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050"/>
          <p:cNvSpPr>
            <a:spLocks noChangeArrowheads="1" noTextEdit="1"/>
          </p:cNvSpPr>
          <p:nvPr>
            <p:ph type="sldImg"/>
          </p:nvPr>
        </p:nvSpPr>
        <p:spPr>
          <a:ln/>
        </p:spPr>
      </p:sp>
      <p:sp>
        <p:nvSpPr>
          <p:cNvPr id="377859" name="Rectangle 2051"/>
          <p:cNvSpPr>
            <a:spLocks noGrp="1" noChangeArrowheads="1"/>
          </p:cNvSpPr>
          <p:nvPr>
            <p:ph type="body" idx="1"/>
          </p:nvPr>
        </p:nvSpPr>
        <p:spPr/>
        <p:txBody>
          <a:bodyPr/>
          <a:lstStyle/>
          <a:p>
            <a:r>
              <a:rPr lang="en-US"/>
              <a:t>Bind Variables</a:t>
            </a:r>
          </a:p>
          <a:p>
            <a:pPr lvl="1">
              <a:lnSpc>
                <a:spcPct val="95000"/>
              </a:lnSpc>
            </a:pPr>
            <a:r>
              <a:rPr lang="en-US"/>
              <a:t>Bind variables are variables that you create in a host environment. They are also called host variables.</a:t>
            </a:r>
          </a:p>
          <a:p>
            <a:pPr lvl="1">
              <a:lnSpc>
                <a:spcPct val="95000"/>
              </a:lnSpc>
            </a:pPr>
            <a:r>
              <a:rPr lang="en-US" b="1"/>
              <a:t>Why Do You Need Bind Variables?</a:t>
            </a:r>
          </a:p>
          <a:p>
            <a:pPr lvl="1">
              <a:lnSpc>
                <a:spcPct val="95000"/>
              </a:lnSpc>
            </a:pPr>
            <a:r>
              <a:rPr lang="en-US"/>
              <a:t>Bind variables are created in the environment and not in the declarative section of a PL/SQL block. Variables declared in a PL/SQL block are available only when you execute the block. After the block is executed, the memory used by the variable is freed. However, bind variables are accessible even after the block is executed. Therefore, when created, bind variables can be used and manipulated by multiple subprograms. They can be used in SQL statements and PL/SQL blocks just like any other variable. These variables can be passed as run-time values into or out of PL/SQL subprograms.</a:t>
            </a:r>
          </a:p>
          <a:p>
            <a:pPr lvl="1">
              <a:lnSpc>
                <a:spcPct val="95000"/>
              </a:lnSpc>
            </a:pPr>
            <a:r>
              <a:rPr lang="en-US" b="1"/>
              <a:t>How to Create Bind Variables?</a:t>
            </a:r>
          </a:p>
          <a:p>
            <a:pPr lvl="1">
              <a:lnSpc>
                <a:spcPct val="95000"/>
              </a:lnSpc>
            </a:pPr>
            <a:r>
              <a:rPr lang="en-US"/>
              <a:t>To create a bind variable in </a:t>
            </a:r>
            <a:r>
              <a:rPr lang="en-US" i="1"/>
              <a:t>i</a:t>
            </a:r>
            <a:r>
              <a:rPr lang="en-US"/>
              <a:t>SQL*Plus or in SQL*Plus, use the command </a:t>
            </a:r>
            <a:r>
              <a:rPr lang="en-US">
                <a:latin typeface="Courier New" pitchFamily="49" charset="0"/>
              </a:rPr>
              <a:t>VARIABLE</a:t>
            </a:r>
            <a:r>
              <a:rPr lang="en-US"/>
              <a:t>. For example, you declare a variable of type </a:t>
            </a:r>
            <a:r>
              <a:rPr lang="en-US">
                <a:latin typeface="Courier New" pitchFamily="49" charset="0"/>
              </a:rPr>
              <a:t>NUMBER</a:t>
            </a:r>
            <a:r>
              <a:rPr lang="en-US"/>
              <a:t> and </a:t>
            </a:r>
            <a:r>
              <a:rPr lang="en-US">
                <a:latin typeface="Courier New" pitchFamily="49" charset="0"/>
              </a:rPr>
              <a:t>VARCHAR2</a:t>
            </a:r>
            <a:r>
              <a:rPr lang="en-US"/>
              <a:t> as follows:</a:t>
            </a:r>
          </a:p>
          <a:p>
            <a:pPr lvl="4">
              <a:lnSpc>
                <a:spcPct val="95000"/>
              </a:lnSpc>
            </a:pPr>
            <a:r>
              <a:rPr lang="en-US" sz="1200"/>
              <a:t>VARIABLE return_code NUMBER</a:t>
            </a:r>
            <a:br>
              <a:rPr lang="en-US" sz="1200"/>
            </a:br>
            <a:r>
              <a:rPr lang="en-US" sz="1200"/>
              <a:t>VARIABLE return_msg  VARCHAR2(30)</a:t>
            </a:r>
          </a:p>
          <a:p>
            <a:pPr lvl="1">
              <a:lnSpc>
                <a:spcPct val="95000"/>
              </a:lnSpc>
            </a:pPr>
            <a:r>
              <a:rPr lang="en-US"/>
              <a:t>Both SQL*Plus and</a:t>
            </a:r>
            <a:r>
              <a:rPr lang="en-US" i="1"/>
              <a:t> i</a:t>
            </a:r>
            <a:r>
              <a:rPr lang="en-US"/>
              <a:t>SQL*Plus can reference the bind variable, and </a:t>
            </a:r>
            <a:r>
              <a:rPr lang="en-US" i="1"/>
              <a:t>i</a:t>
            </a:r>
            <a:r>
              <a:rPr lang="en-US"/>
              <a:t>SQL*Plus can display its value through the </a:t>
            </a:r>
            <a:r>
              <a:rPr lang="en-US" i="1"/>
              <a:t>i</a:t>
            </a:r>
            <a:r>
              <a:rPr lang="en-US"/>
              <a:t>SQL*Plus </a:t>
            </a:r>
            <a:r>
              <a:rPr lang="en-US">
                <a:latin typeface="Courier New" pitchFamily="49" charset="0"/>
              </a:rPr>
              <a:t>PRINT</a:t>
            </a:r>
            <a:r>
              <a:rPr lang="en-US"/>
              <a:t> command. The </a:t>
            </a:r>
            <a:r>
              <a:rPr lang="en-US">
                <a:latin typeface="Courier New" pitchFamily="49" charset="0"/>
              </a:rPr>
              <a:t>PRINT</a:t>
            </a:r>
            <a:r>
              <a:rPr lang="en-US"/>
              <a:t> command is a SQL*Plus command.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Rectangle 4"/>
          <p:cNvSpPr>
            <a:spLocks noGrp="1" noChangeArrowheads="1"/>
          </p:cNvSpPr>
          <p:nvPr>
            <p:ph type="body" idx="1"/>
          </p:nvPr>
        </p:nvSpPr>
        <p:spPr>
          <a:xfrm>
            <a:off x="582613" y="533400"/>
            <a:ext cx="5826125" cy="8154988"/>
          </a:xfrm>
        </p:spPr>
        <p:txBody>
          <a:bodyPr/>
          <a:lstStyle/>
          <a:p>
            <a:r>
              <a:rPr lang="en-US"/>
              <a:t>Bind Variables (continued)</a:t>
            </a:r>
          </a:p>
          <a:p>
            <a:pPr lvl="1"/>
            <a:r>
              <a:rPr lang="en-US" b="1"/>
              <a:t>How to Use Bind Variables?</a:t>
            </a:r>
          </a:p>
          <a:p>
            <a:pPr lvl="1"/>
            <a:r>
              <a:rPr lang="en-US"/>
              <a:t>You can reference bind variables in PL/SQL programs by preceding the variable with a colon: </a:t>
            </a:r>
          </a:p>
          <a:p>
            <a:pPr lvl="4"/>
            <a:r>
              <a:rPr lang="en-US"/>
              <a:t>VARIABLE result NUMBER</a:t>
            </a:r>
          </a:p>
          <a:p>
            <a:pPr lvl="4"/>
            <a:r>
              <a:rPr lang="en-US"/>
              <a:t>BEGIN</a:t>
            </a:r>
          </a:p>
          <a:p>
            <a:pPr lvl="4"/>
            <a:r>
              <a:rPr lang="en-US"/>
              <a:t>  SELECT (SALARY*12) + NVL(COMMISSION_PCT,0) INTO :result</a:t>
            </a:r>
          </a:p>
          <a:p>
            <a:pPr lvl="4"/>
            <a:r>
              <a:rPr lang="en-US"/>
              <a:t>  FROM employees WHERE employee_id = 144;</a:t>
            </a:r>
          </a:p>
          <a:p>
            <a:pPr lvl="4"/>
            <a:r>
              <a:rPr lang="en-US"/>
              <a:t>END;</a:t>
            </a:r>
          </a:p>
          <a:p>
            <a:pPr lvl="4"/>
            <a:r>
              <a:rPr lang="en-US"/>
              <a:t>/</a:t>
            </a:r>
          </a:p>
          <a:p>
            <a:pPr lvl="4"/>
            <a:r>
              <a:rPr lang="en-US"/>
              <a:t>PRINT result</a:t>
            </a:r>
          </a:p>
          <a:p>
            <a:pPr lvl="4"/>
            <a:endParaRPr lang="en-US"/>
          </a:p>
          <a:p>
            <a:pPr lvl="4"/>
            <a:endParaRPr lang="en-US"/>
          </a:p>
          <a:p>
            <a:pPr lvl="4"/>
            <a:endParaRPr lang="en-US"/>
          </a:p>
          <a:p>
            <a:pPr lvl="4"/>
            <a:endParaRPr lang="en-US"/>
          </a:p>
          <a:p>
            <a:pPr lvl="1"/>
            <a:r>
              <a:rPr lang="en-US" b="1"/>
              <a:t>Note:</a:t>
            </a:r>
            <a:r>
              <a:rPr lang="en-US"/>
              <a:t> If you are creating a bind variable of type </a:t>
            </a:r>
            <a:r>
              <a:rPr lang="en-US">
                <a:latin typeface="Courier New" pitchFamily="49" charset="0"/>
              </a:rPr>
              <a:t>NUMBER</a:t>
            </a:r>
            <a:r>
              <a:rPr lang="en-US"/>
              <a:t>, you cannot specify the precision and scale. However, you can specify the size for character strings. An Oracle </a:t>
            </a:r>
            <a:r>
              <a:rPr lang="en-US">
                <a:latin typeface="Courier New" pitchFamily="49" charset="0"/>
              </a:rPr>
              <a:t>NUMBER</a:t>
            </a:r>
            <a:r>
              <a:rPr lang="en-US"/>
              <a:t> is stored in the same way regardless of the dimension. The Oracle server uses the same number of bytes to store 7, 70, and .0734. It is not practical to calculate the size of the Oracle number representation from the number format, so the code always allocates the bytes needed. With character strings the size is required from the user so that the required number of bytes can be allocated.</a:t>
            </a:r>
          </a:p>
          <a:p>
            <a:pPr lvl="1"/>
            <a:r>
              <a:rPr lang="en-US" b="1"/>
              <a:t>How to Print Bind Variables from the Environment?</a:t>
            </a:r>
          </a:p>
          <a:p>
            <a:pPr lvl="1"/>
            <a:r>
              <a:rPr lang="en-US"/>
              <a:t>To display the current value of bind variables in the </a:t>
            </a:r>
            <a:r>
              <a:rPr lang="en-US" i="1"/>
              <a:t>i</a:t>
            </a:r>
            <a:r>
              <a:rPr lang="en-US"/>
              <a:t>SQL*Plus environment, use the </a:t>
            </a:r>
            <a:r>
              <a:rPr lang="en-US">
                <a:latin typeface="Courier New" pitchFamily="49" charset="0"/>
              </a:rPr>
              <a:t>PRINT</a:t>
            </a:r>
            <a:r>
              <a:rPr lang="en-US"/>
              <a:t> command. However, </a:t>
            </a:r>
            <a:r>
              <a:rPr lang="en-US">
                <a:latin typeface="Courier New" pitchFamily="49" charset="0"/>
              </a:rPr>
              <a:t>PRINT</a:t>
            </a:r>
            <a:r>
              <a:rPr lang="en-US"/>
              <a:t> cannot be used inside a PL/SQL block because it is an </a:t>
            </a:r>
            <a:r>
              <a:rPr lang="en-US" i="1"/>
              <a:t>i</a:t>
            </a:r>
            <a:r>
              <a:rPr lang="en-US"/>
              <a:t>SQL*Plus command. Note how the variable </a:t>
            </a:r>
            <a:r>
              <a:rPr lang="en-US">
                <a:latin typeface="Courier New" pitchFamily="49" charset="0"/>
              </a:rPr>
              <a:t>result</a:t>
            </a:r>
            <a:r>
              <a:rPr lang="en-US"/>
              <a:t> is printed using the </a:t>
            </a:r>
            <a:r>
              <a:rPr lang="en-US">
                <a:latin typeface="Courier New" pitchFamily="49" charset="0"/>
              </a:rPr>
              <a:t>PRINT</a:t>
            </a:r>
            <a:r>
              <a:rPr lang="en-US"/>
              <a:t> command in the code block shown above.</a:t>
            </a:r>
          </a:p>
        </p:txBody>
      </p:sp>
      <p:pic>
        <p:nvPicPr>
          <p:cNvPr id="379909" name="Picture 5" descr="D:\PL_SQL\NEW\Lessons\Graphics\Les02\bindvariable.gif"/>
          <p:cNvPicPr>
            <a:picLocks noChangeAspect="1" noChangeArrowheads="1"/>
          </p:cNvPicPr>
          <p:nvPr/>
        </p:nvPicPr>
        <p:blipFill>
          <a:blip r:embed="rId3"/>
          <a:srcRect/>
          <a:stretch>
            <a:fillRect/>
          </a:stretch>
        </p:blipFill>
        <p:spPr bwMode="auto">
          <a:xfrm>
            <a:off x="731838" y="2606675"/>
            <a:ext cx="5211762" cy="593725"/>
          </a:xfrm>
          <a:prstGeom prst="rect">
            <a:avLst/>
          </a:prstGeom>
          <a:noFill/>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noTextEdit="1"/>
          </p:cNvSpPr>
          <p:nvPr>
            <p:ph type="sldImg"/>
          </p:nvPr>
        </p:nvSpPr>
        <p:spPr>
          <a:xfrm>
            <a:off x="461963" y="177800"/>
            <a:ext cx="6070600" cy="4552950"/>
          </a:xfrm>
          <a:ln w="12700" cap="flat">
            <a:solidFill>
              <a:schemeClr val="tx1"/>
            </a:solidFill>
          </a:ln>
        </p:spPr>
      </p:sp>
      <p:sp>
        <p:nvSpPr>
          <p:cNvPr id="381955" name="Rectangle 3"/>
          <p:cNvSpPr>
            <a:spLocks noGrp="1" noChangeArrowheads="1"/>
          </p:cNvSpPr>
          <p:nvPr>
            <p:ph type="body" idx="1"/>
          </p:nvPr>
        </p:nvSpPr>
        <p:spPr>
          <a:xfrm>
            <a:off x="485775" y="4894263"/>
            <a:ext cx="6043613" cy="3798887"/>
          </a:xfrm>
          <a:noFill/>
          <a:ln/>
        </p:spPr>
        <p:txBody>
          <a:bodyPr lIns="92058" tIns="46029" rIns="92058" bIns="46029"/>
          <a:lstStyle/>
          <a:p>
            <a:r>
              <a:rPr lang="en-US"/>
              <a:t>Printing Bind Variables</a:t>
            </a:r>
          </a:p>
          <a:p>
            <a:pPr lvl="1"/>
            <a:r>
              <a:rPr lang="en-US"/>
              <a:t>In </a:t>
            </a:r>
            <a:r>
              <a:rPr lang="en-US" i="1"/>
              <a:t>i</a:t>
            </a:r>
            <a:r>
              <a:rPr lang="en-US"/>
              <a:t>SQL*Plus you can display the value of the bind variable using the </a:t>
            </a:r>
            <a:r>
              <a:rPr lang="en-US">
                <a:latin typeface="Courier New" pitchFamily="49" charset="0"/>
              </a:rPr>
              <a:t>PRINT</a:t>
            </a:r>
            <a:r>
              <a:rPr lang="en-US">
                <a:solidFill>
                  <a:srgbClr val="FC0128"/>
                </a:solidFill>
              </a:rPr>
              <a:t> </a:t>
            </a:r>
            <a:r>
              <a:rPr lang="en-US"/>
              <a:t>command.</a:t>
            </a:r>
            <a:br>
              <a:rPr lang="en-US"/>
            </a:br>
            <a:r>
              <a:rPr lang="en-US"/>
              <a:t>When you execute the PL/SQL block shown in the slide, you get the following output when the </a:t>
            </a:r>
            <a:r>
              <a:rPr lang="en-US">
                <a:latin typeface="Courier New" pitchFamily="49" charset="0"/>
              </a:rPr>
              <a:t>PRINT</a:t>
            </a:r>
            <a:r>
              <a:rPr lang="en-US"/>
              <a:t> command executes. </a:t>
            </a:r>
          </a:p>
          <a:p>
            <a:pPr lvl="1"/>
            <a:endParaRPr lang="en-US"/>
          </a:p>
          <a:p>
            <a:pPr lvl="1"/>
            <a:endParaRPr lang="en-US"/>
          </a:p>
          <a:p>
            <a:pPr lvl="1"/>
            <a:endParaRPr lang="en-US"/>
          </a:p>
          <a:p>
            <a:pPr lvl="1"/>
            <a:r>
              <a:rPr lang="en-US">
                <a:latin typeface="Courier New" pitchFamily="49" charset="0"/>
              </a:rPr>
              <a:t>emp_salary</a:t>
            </a:r>
            <a:r>
              <a:rPr lang="en-US"/>
              <a:t> is a bind variable. You can now use this variable in any SQL statement or PL/SQL program. Note the SQL statement that uses the bind variable. The output of the SQL statement is:</a:t>
            </a:r>
          </a:p>
          <a:p>
            <a:pPr lvl="1"/>
            <a:endParaRPr lang="en-US"/>
          </a:p>
          <a:p>
            <a:pPr lvl="1"/>
            <a:endParaRPr lang="en-US"/>
          </a:p>
          <a:p>
            <a:pPr lvl="1"/>
            <a:endParaRPr lang="en-US"/>
          </a:p>
          <a:p>
            <a:pPr lvl="1"/>
            <a:endParaRPr lang="en-US"/>
          </a:p>
          <a:p>
            <a:pPr lvl="1"/>
            <a:endParaRPr lang="en-US" b="1"/>
          </a:p>
          <a:p>
            <a:pPr lvl="1"/>
            <a:r>
              <a:rPr lang="en-US" b="1"/>
              <a:t>Note: </a:t>
            </a:r>
            <a:r>
              <a:rPr lang="en-US"/>
              <a:t>You can use </a:t>
            </a:r>
            <a:r>
              <a:rPr lang="en-US">
                <a:latin typeface="Courier New" pitchFamily="49" charset="0"/>
              </a:rPr>
              <a:t>PRINT</a:t>
            </a:r>
            <a:r>
              <a:rPr lang="en-US"/>
              <a:t> command without any variable to display all bind variables.</a:t>
            </a:r>
          </a:p>
        </p:txBody>
      </p:sp>
      <p:pic>
        <p:nvPicPr>
          <p:cNvPr id="381959" name="Picture 7" descr="D:\PL_SQL\NEW\Lessons\Graphics\Les01\isqloutput1.gif"/>
          <p:cNvPicPr>
            <a:picLocks noChangeAspect="1" noChangeArrowheads="1"/>
          </p:cNvPicPr>
          <p:nvPr/>
        </p:nvPicPr>
        <p:blipFill>
          <a:blip r:embed="rId3"/>
          <a:srcRect/>
          <a:stretch>
            <a:fillRect/>
          </a:stretch>
        </p:blipFill>
        <p:spPr bwMode="auto">
          <a:xfrm>
            <a:off x="533400" y="5788025"/>
            <a:ext cx="5737225" cy="536575"/>
          </a:xfrm>
          <a:prstGeom prst="rect">
            <a:avLst/>
          </a:prstGeom>
          <a:noFill/>
        </p:spPr>
      </p:pic>
      <p:pic>
        <p:nvPicPr>
          <p:cNvPr id="381960" name="Picture 8" descr="D:\PL_SQL\NEW\Lessons\Graphics\Les01\isqloutput2.gif"/>
          <p:cNvPicPr>
            <a:picLocks noChangeAspect="1" noChangeArrowheads="1"/>
          </p:cNvPicPr>
          <p:nvPr/>
        </p:nvPicPr>
        <p:blipFill>
          <a:blip r:embed="rId4"/>
          <a:srcRect/>
          <a:stretch>
            <a:fillRect/>
          </a:stretch>
        </p:blipFill>
        <p:spPr bwMode="auto">
          <a:xfrm>
            <a:off x="533400" y="7010400"/>
            <a:ext cx="5749925" cy="1050925"/>
          </a:xfrm>
          <a:prstGeom prst="rect">
            <a:avLst/>
          </a:prstGeom>
          <a:noFill/>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30" name="Rectangle 6"/>
          <p:cNvSpPr>
            <a:spLocks noChangeArrowheads="1" noTextEdit="1"/>
          </p:cNvSpPr>
          <p:nvPr>
            <p:ph type="sldImg"/>
          </p:nvPr>
        </p:nvSpPr>
        <p:spPr>
          <a:ln/>
        </p:spPr>
      </p:sp>
      <p:sp>
        <p:nvSpPr>
          <p:cNvPr id="385031" name="Rectangle 7"/>
          <p:cNvSpPr>
            <a:spLocks noGrp="1" noChangeArrowheads="1"/>
          </p:cNvSpPr>
          <p:nvPr>
            <p:ph type="body" idx="1"/>
          </p:nvPr>
        </p:nvSpPr>
        <p:spPr/>
        <p:txBody>
          <a:bodyPr/>
          <a:lstStyle/>
          <a:p>
            <a:r>
              <a:rPr lang="en-US"/>
              <a:t>Printing Bind Variables (continued)</a:t>
            </a:r>
          </a:p>
          <a:p>
            <a:pPr lvl="1"/>
            <a:r>
              <a:rPr lang="en-US"/>
              <a:t>Use the command </a:t>
            </a:r>
            <a:r>
              <a:rPr lang="en-US">
                <a:latin typeface="Courier New" pitchFamily="49" charset="0"/>
              </a:rPr>
              <a:t>SET</a:t>
            </a:r>
            <a:r>
              <a:rPr lang="en-US"/>
              <a:t> </a:t>
            </a:r>
            <a:r>
              <a:rPr lang="en-US">
                <a:latin typeface="Courier New" pitchFamily="49" charset="0"/>
              </a:rPr>
              <a:t>AUTOPRINT</a:t>
            </a:r>
            <a:r>
              <a:rPr lang="en-US"/>
              <a:t> </a:t>
            </a:r>
            <a:r>
              <a:rPr lang="en-US">
                <a:latin typeface="Courier New" pitchFamily="49" charset="0"/>
              </a:rPr>
              <a:t>ON</a:t>
            </a:r>
            <a:r>
              <a:rPr lang="en-US"/>
              <a:t> to automatically display the bind variables used in a successful PL/SQL block.</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p:cNvSpPr>
            <a:spLocks noChangeArrowheads="1" noTextEdit="1"/>
          </p:cNvSpPr>
          <p:nvPr>
            <p:ph type="sldImg"/>
          </p:nvPr>
        </p:nvSpPr>
        <p:spPr>
          <a:ln/>
        </p:spPr>
      </p:sp>
      <p:sp>
        <p:nvSpPr>
          <p:cNvPr id="389125" name="Rectangle 5"/>
          <p:cNvSpPr>
            <a:spLocks noGrp="1" noChangeArrowheads="1"/>
          </p:cNvSpPr>
          <p:nvPr>
            <p:ph type="body" idx="1"/>
          </p:nvPr>
        </p:nvSpPr>
        <p:spPr/>
        <p:txBody>
          <a:bodyPr/>
          <a:lstStyle/>
          <a:p>
            <a:r>
              <a:rPr lang="en-US"/>
              <a:t>Substitution Variables</a:t>
            </a:r>
          </a:p>
          <a:p>
            <a:pPr lvl="1"/>
            <a:r>
              <a:rPr lang="en-US"/>
              <a:t>In the</a:t>
            </a:r>
            <a:r>
              <a:rPr lang="en-US" i="1"/>
              <a:t> i</a:t>
            </a:r>
            <a:r>
              <a:rPr lang="en-US"/>
              <a:t>SQL*Plus environment, </a:t>
            </a:r>
            <a:r>
              <a:rPr lang="en-US" i="1"/>
              <a:t>i</a:t>
            </a:r>
            <a:r>
              <a:rPr lang="en-US"/>
              <a:t>SQL*Plus substitution variables can be used to pass run-time values into a PL/SQL block. You can reference substitution variables in SQL statements and within a PL/SQL block with a preceding ampersand. The text values are substituted into the PL/SQL block before the PL/SQL block is executed. Therefore, you cannot substitute different values for the substitution variables by using a loop. Even if you include the variable in a loop, you are prompted only once to enter the value. Only one value will replace the substitution variable.</a:t>
            </a:r>
          </a:p>
          <a:p>
            <a:pPr lvl="1"/>
            <a:r>
              <a:rPr lang="en-US"/>
              <a:t>When you execute the above block, </a:t>
            </a:r>
            <a:r>
              <a:rPr lang="en-US" i="1"/>
              <a:t>i</a:t>
            </a:r>
            <a:r>
              <a:rPr lang="en-US"/>
              <a:t>SQL*Plus prompts you to enter a value for </a:t>
            </a:r>
            <a:r>
              <a:rPr lang="en-US">
                <a:latin typeface="Courier New" pitchFamily="49" charset="0"/>
              </a:rPr>
              <a:t>empno</a:t>
            </a:r>
            <a:r>
              <a:rPr lang="en-US"/>
              <a:t>, which is the substitution variable.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noTextEdit="1"/>
          </p:cNvSpPr>
          <p:nvPr>
            <p:ph type="sldImg"/>
          </p:nvPr>
        </p:nvSpPr>
        <p:spPr>
          <a:ln/>
        </p:spPr>
      </p:sp>
      <p:sp>
        <p:nvSpPr>
          <p:cNvPr id="391171" name="Rectangle 3"/>
          <p:cNvSpPr>
            <a:spLocks noGrp="1" noChangeArrowheads="1"/>
          </p:cNvSpPr>
          <p:nvPr>
            <p:ph type="body" idx="1"/>
          </p:nvPr>
        </p:nvSpPr>
        <p:spPr/>
        <p:txBody>
          <a:bodyPr/>
          <a:lstStyle/>
          <a:p>
            <a:r>
              <a:rPr lang="en-US"/>
              <a:t>Substitution Variables (continued)</a:t>
            </a:r>
          </a:p>
          <a:p>
            <a:pPr lvl="2">
              <a:buFontTx/>
              <a:buNone/>
            </a:pPr>
            <a:r>
              <a:rPr lang="en-US"/>
              <a:t>1.	When you execute the block on the previous slide, </a:t>
            </a:r>
            <a:r>
              <a:rPr lang="en-US" i="1"/>
              <a:t>i</a:t>
            </a:r>
            <a:r>
              <a:rPr lang="en-US"/>
              <a:t>SQL*Plus prompts you to enter a value for </a:t>
            </a:r>
            <a:r>
              <a:rPr lang="en-US">
                <a:latin typeface="Courier New" pitchFamily="49" charset="0"/>
              </a:rPr>
              <a:t>empno</a:t>
            </a:r>
            <a:r>
              <a:rPr lang="en-US"/>
              <a:t>, which is the substitution variable. By default the prompt message is “Enter value for &lt;</a:t>
            </a:r>
            <a:r>
              <a:rPr lang="en-US" i="1"/>
              <a:t>substitution variable</a:t>
            </a:r>
            <a:r>
              <a:rPr lang="en-US"/>
              <a:t>&gt;.” Enter a value as shown in the slide and click the Continue button. </a:t>
            </a:r>
          </a:p>
          <a:p>
            <a:pPr lvl="2">
              <a:buFontTx/>
              <a:buNone/>
            </a:pPr>
            <a:r>
              <a:rPr lang="en-US"/>
              <a:t>2.	You see the output shown in the slide. Note that </a:t>
            </a:r>
            <a:r>
              <a:rPr lang="en-US" i="1"/>
              <a:t>i</a:t>
            </a:r>
            <a:r>
              <a:rPr lang="en-US"/>
              <a:t>SQL*Plus prints both the old value and the new value for the substitution variable. You can set this off using the </a:t>
            </a:r>
            <a:r>
              <a:rPr lang="en-US">
                <a:latin typeface="Courier New" pitchFamily="49" charset="0"/>
              </a:rPr>
              <a:t>SET</a:t>
            </a:r>
            <a:r>
              <a:rPr lang="en-US"/>
              <a:t> </a:t>
            </a:r>
            <a:r>
              <a:rPr lang="en-US">
                <a:latin typeface="Courier New" pitchFamily="49" charset="0"/>
              </a:rPr>
              <a:t>VERIFY OFF</a:t>
            </a:r>
            <a:r>
              <a:rPr lang="en-US"/>
              <a:t> command.</a:t>
            </a:r>
          </a:p>
          <a:p>
            <a:pPr lvl="2">
              <a:buFontTx/>
              <a:buNone/>
            </a:pPr>
            <a:r>
              <a:rPr lang="en-US"/>
              <a:t>3.	The output after using </a:t>
            </a:r>
            <a:r>
              <a:rPr lang="en-US">
                <a:latin typeface="Courier New" pitchFamily="49" charset="0"/>
              </a:rPr>
              <a:t>SET</a:t>
            </a:r>
            <a:r>
              <a:rPr lang="en-US"/>
              <a:t> </a:t>
            </a:r>
            <a:r>
              <a:rPr lang="en-US">
                <a:latin typeface="Courier New" pitchFamily="49" charset="0"/>
              </a:rPr>
              <a:t>VERIFY</a:t>
            </a:r>
            <a:r>
              <a:rPr lang="en-US"/>
              <a:t> </a:t>
            </a:r>
            <a:r>
              <a:rPr lang="en-US">
                <a:latin typeface="Courier New" pitchFamily="49" charset="0"/>
              </a:rPr>
              <a:t>OFF</a:t>
            </a:r>
            <a:r>
              <a:rPr lang="en-US"/>
              <a:t> command.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noTextEdit="1"/>
          </p:cNvSpPr>
          <p:nvPr>
            <p:ph type="sldImg"/>
          </p:nvPr>
        </p:nvSpPr>
        <p:spPr>
          <a:ln/>
        </p:spPr>
      </p:sp>
      <p:sp>
        <p:nvSpPr>
          <p:cNvPr id="393219" name="Rectangle 3"/>
          <p:cNvSpPr>
            <a:spLocks noGrp="1" noChangeArrowheads="1"/>
          </p:cNvSpPr>
          <p:nvPr>
            <p:ph type="body" idx="1"/>
          </p:nvPr>
        </p:nvSpPr>
        <p:spPr/>
        <p:txBody>
          <a:bodyPr/>
          <a:lstStyle/>
          <a:p>
            <a:r>
              <a:rPr lang="en-US"/>
              <a:t>Prompt for Substitution Variables</a:t>
            </a:r>
          </a:p>
          <a:p>
            <a:pPr lvl="1"/>
            <a:r>
              <a:rPr lang="en-US"/>
              <a:t>In the previous slide, you have seen that the default prompt message is “Enter value for &lt;</a:t>
            </a:r>
            <a:r>
              <a:rPr lang="en-US" i="1"/>
              <a:t>substitution variable</a:t>
            </a:r>
            <a:r>
              <a:rPr lang="en-US"/>
              <a:t>&gt;.” Use the </a:t>
            </a:r>
            <a:r>
              <a:rPr lang="en-US">
                <a:latin typeface="Courier New" pitchFamily="49" charset="0"/>
              </a:rPr>
              <a:t>PROMPT</a:t>
            </a:r>
            <a:r>
              <a:rPr lang="en-US"/>
              <a:t> command to change the message as shown in the slide. This is an </a:t>
            </a:r>
            <a:r>
              <a:rPr lang="en-US" i="1"/>
              <a:t>i</a:t>
            </a:r>
            <a:r>
              <a:rPr lang="en-US"/>
              <a:t>SQL*Plus command and therefore cannot be included in the PL/SQL block.</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70" name="Rectangle 6"/>
          <p:cNvSpPr>
            <a:spLocks noChangeArrowheads="1" noTextEdit="1"/>
          </p:cNvSpPr>
          <p:nvPr>
            <p:ph type="sldImg"/>
          </p:nvPr>
        </p:nvSpPr>
        <p:spPr>
          <a:ln/>
        </p:spPr>
      </p:sp>
      <p:sp>
        <p:nvSpPr>
          <p:cNvPr id="395271" name="Rectangle 7"/>
          <p:cNvSpPr>
            <a:spLocks noGrp="1" noChangeArrowheads="1"/>
          </p:cNvSpPr>
          <p:nvPr>
            <p:ph type="body" idx="1"/>
          </p:nvPr>
        </p:nvSpPr>
        <p:spPr/>
        <p:txBody>
          <a:bodyPr/>
          <a:lstStyle/>
          <a:p>
            <a:r>
              <a:rPr lang="en-US"/>
              <a:t>Using </a:t>
            </a:r>
            <a:r>
              <a:rPr lang="en-US">
                <a:latin typeface="Courier New" pitchFamily="49" charset="0"/>
              </a:rPr>
              <a:t>DEFINE</a:t>
            </a:r>
            <a:r>
              <a:rPr lang="en-US"/>
              <a:t> for User Variable</a:t>
            </a:r>
          </a:p>
          <a:p>
            <a:pPr lvl="1"/>
            <a:r>
              <a:rPr lang="en-US"/>
              <a:t>The </a:t>
            </a:r>
            <a:r>
              <a:rPr lang="en-US">
                <a:latin typeface="Courier New" pitchFamily="49" charset="0"/>
              </a:rPr>
              <a:t>DEFINE</a:t>
            </a:r>
            <a:r>
              <a:rPr lang="en-US"/>
              <a:t> command specifies a user variable and assigns it a </a:t>
            </a:r>
            <a:r>
              <a:rPr lang="en-US">
                <a:latin typeface="Courier New" pitchFamily="49" charset="0"/>
              </a:rPr>
              <a:t>CHAR</a:t>
            </a:r>
            <a:r>
              <a:rPr lang="en-US"/>
              <a:t> value. You can define variables of </a:t>
            </a:r>
            <a:r>
              <a:rPr lang="en-US">
                <a:latin typeface="Courier New" pitchFamily="49" charset="0"/>
              </a:rPr>
              <a:t>CHAR</a:t>
            </a:r>
            <a:r>
              <a:rPr lang="en-US"/>
              <a:t> data type only. Even though you enter the number 50000, </a:t>
            </a:r>
            <a:r>
              <a:rPr lang="en-US" i="1"/>
              <a:t>i</a:t>
            </a:r>
            <a:r>
              <a:rPr lang="en-US"/>
              <a:t>SQL*Plus assigns a </a:t>
            </a:r>
            <a:r>
              <a:rPr lang="en-US">
                <a:latin typeface="Courier New" pitchFamily="49" charset="0"/>
              </a:rPr>
              <a:t>CHAR</a:t>
            </a:r>
            <a:r>
              <a:rPr lang="en-US"/>
              <a:t> value to a variable consisting of the characters, 5,0,0,0 and 0. You can reference such variables with a preceding ampersand “&amp;” as shown in the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p:cNvSpPr>
            <a:spLocks noChangeArrowheads="1" noTextEdit="1"/>
          </p:cNvSpPr>
          <p:nvPr>
            <p:ph type="sldImg"/>
          </p:nvPr>
        </p:nvSpPr>
        <p:spPr>
          <a:ln/>
        </p:spPr>
      </p:sp>
      <p:sp>
        <p:nvSpPr>
          <p:cNvPr id="294917" name="Rectangle 5"/>
          <p:cNvSpPr>
            <a:spLocks noGrp="1" noChangeArrowheads="1"/>
          </p:cNvSpPr>
          <p:nvPr>
            <p:ph type="body" idx="1"/>
          </p:nvPr>
        </p:nvSpPr>
        <p:spPr/>
        <p:txBody>
          <a:bodyPr/>
          <a:lstStyle/>
          <a:p>
            <a:r>
              <a:rPr lang="en-US"/>
              <a:t>Use of Variables</a:t>
            </a:r>
          </a:p>
          <a:p>
            <a:pPr lvl="1"/>
            <a:r>
              <a:rPr lang="en-US"/>
              <a:t>With PL/SQL you can declare variables</a:t>
            </a:r>
            <a:r>
              <a:rPr lang="en-US">
                <a:solidFill>
                  <a:srgbClr val="FC0128"/>
                </a:solidFill>
              </a:rPr>
              <a:t> </a:t>
            </a:r>
            <a:r>
              <a:rPr lang="en-US"/>
              <a:t>and then use them in SQL and procedural statements. </a:t>
            </a:r>
          </a:p>
          <a:p>
            <a:pPr lvl="1"/>
            <a:r>
              <a:rPr lang="en-US" b="1"/>
              <a:t>Why Use Variables?</a:t>
            </a:r>
          </a:p>
          <a:p>
            <a:pPr lvl="1"/>
            <a:r>
              <a:rPr lang="en-US"/>
              <a:t>Variables are mainly used for storage of data and manipulation of stored values. Consider the SQL statement shown in the slide. The statement is retrieving the </a:t>
            </a:r>
            <a:r>
              <a:rPr lang="en-US">
                <a:latin typeface="Courier New" pitchFamily="49" charset="0"/>
              </a:rPr>
              <a:t>first_name</a:t>
            </a:r>
            <a:r>
              <a:rPr lang="en-US"/>
              <a:t> and </a:t>
            </a:r>
            <a:r>
              <a:rPr lang="en-US">
                <a:latin typeface="Courier New" pitchFamily="49" charset="0"/>
              </a:rPr>
              <a:t>department_id</a:t>
            </a:r>
            <a:r>
              <a:rPr lang="en-US"/>
              <a:t> from the table. If you have to manipulate the </a:t>
            </a:r>
            <a:r>
              <a:rPr lang="en-US">
                <a:latin typeface="Courier New" pitchFamily="49" charset="0"/>
              </a:rPr>
              <a:t>first_name</a:t>
            </a:r>
            <a:r>
              <a:rPr lang="en-US"/>
              <a:t> or the </a:t>
            </a:r>
            <a:r>
              <a:rPr lang="en-US">
                <a:latin typeface="Courier New" pitchFamily="49" charset="0"/>
              </a:rPr>
              <a:t>department_id</a:t>
            </a:r>
            <a:r>
              <a:rPr lang="en-US"/>
              <a:t>, then you have to store the retrieved value. Variables are used to temporarily store the value. You can use the value stored in these variables for processing/manipulating the data. Therefore, the variables are used for </a:t>
            </a:r>
            <a:r>
              <a:rPr lang="en-US" b="1"/>
              <a:t>storing</a:t>
            </a:r>
            <a:r>
              <a:rPr lang="en-US"/>
              <a:t> and </a:t>
            </a:r>
            <a:r>
              <a:rPr lang="en-US" b="1"/>
              <a:t>manipulating</a:t>
            </a:r>
            <a:r>
              <a:rPr lang="en-US"/>
              <a:t> data. Variables can store any PL/SQL object such as variables, types, cursors, and subprograms.</a:t>
            </a:r>
          </a:p>
          <a:p>
            <a:pPr lvl="1"/>
            <a:r>
              <a:rPr lang="en-US" b="1"/>
              <a:t>Reusability</a:t>
            </a:r>
            <a:r>
              <a:rPr lang="en-US"/>
              <a:t> is another advantage of declaring variables. After they are declared, variables can be used repeatedly in an application by referring to them in the statements.</a:t>
            </a:r>
          </a:p>
        </p:txBody>
      </p:sp>
      <p:sp>
        <p:nvSpPr>
          <p:cNvPr id="294918" name="Text Box 6"/>
          <p:cNvSpPr txBox="1">
            <a:spLocks noChangeArrowheads="1"/>
          </p:cNvSpPr>
          <p:nvPr/>
        </p:nvSpPr>
        <p:spPr bwMode="auto">
          <a:xfrm>
            <a:off x="4860925" y="1636713"/>
            <a:ext cx="184150" cy="366712"/>
          </a:xfrm>
          <a:prstGeom prst="rect">
            <a:avLst/>
          </a:prstGeom>
          <a:noFill/>
          <a:ln w="28575">
            <a:noFill/>
            <a:miter lim="800000"/>
            <a:headEnd type="none" w="sm" len="sm"/>
            <a:tailEnd type="none" w="sm" len="sm"/>
          </a:ln>
          <a:effectLst/>
        </p:spPr>
        <p:txBody>
          <a:bodyPr wrap="none" lIns="91431" tIns="45715" rIns="91431" bIns="45715">
            <a:spAutoFit/>
          </a:bodyPr>
          <a:lstStyle/>
          <a:p>
            <a:pPr defTabSz="228600"/>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Rectangle 4"/>
          <p:cNvSpPr>
            <a:spLocks noChangeArrowheads="1" noTextEdit="1"/>
          </p:cNvSpPr>
          <p:nvPr>
            <p:ph type="sldImg"/>
          </p:nvPr>
        </p:nvSpPr>
        <p:spPr>
          <a:ln/>
        </p:spPr>
      </p:sp>
      <p:sp>
        <p:nvSpPr>
          <p:cNvPr id="333829" name="Rectangle 5"/>
          <p:cNvSpPr>
            <a:spLocks noGrp="1" noChangeArrowheads="1"/>
          </p:cNvSpPr>
          <p:nvPr>
            <p:ph type="body" idx="1"/>
          </p:nvPr>
        </p:nvSpPr>
        <p:spPr/>
        <p:txBody>
          <a:bodyPr/>
          <a:lstStyle/>
          <a:p>
            <a:r>
              <a:rPr lang="en-US"/>
              <a:t>Composite Data Types</a:t>
            </a:r>
          </a:p>
          <a:p>
            <a:pPr lvl="1"/>
            <a:r>
              <a:rPr lang="en-US"/>
              <a:t>A scalar type has no internal components. A composite type has internal components that can be manipulated individually. Composite data types</a:t>
            </a:r>
            <a:r>
              <a:rPr lang="en-US">
                <a:solidFill>
                  <a:srgbClr val="FC0128"/>
                </a:solidFill>
              </a:rPr>
              <a:t> </a:t>
            </a:r>
            <a:r>
              <a:rPr lang="en-US"/>
              <a:t>(also known as collections) are of </a:t>
            </a:r>
            <a:r>
              <a:rPr lang="en-US">
                <a:latin typeface="Courier New" pitchFamily="49" charset="0"/>
              </a:rPr>
              <a:t>TABLE</a:t>
            </a:r>
            <a:r>
              <a:rPr lang="en-US"/>
              <a:t>, </a:t>
            </a:r>
            <a:r>
              <a:rPr lang="en-US">
                <a:latin typeface="Courier New" pitchFamily="49" charset="0"/>
              </a:rPr>
              <a:t>RECORD</a:t>
            </a:r>
            <a:r>
              <a:rPr lang="en-US"/>
              <a:t>, </a:t>
            </a:r>
            <a:r>
              <a:rPr lang="en-US">
                <a:latin typeface="Courier New" pitchFamily="49" charset="0"/>
              </a:rPr>
              <a:t>NESTED</a:t>
            </a:r>
            <a:r>
              <a:rPr lang="en-US" sz="1100">
                <a:latin typeface="Courier New" pitchFamily="49" charset="0"/>
              </a:rPr>
              <a:t> </a:t>
            </a:r>
            <a:r>
              <a:rPr lang="en-US">
                <a:latin typeface="Courier New" pitchFamily="49" charset="0"/>
              </a:rPr>
              <a:t>TABLE</a:t>
            </a:r>
            <a:r>
              <a:rPr lang="en-US"/>
              <a:t>, and </a:t>
            </a:r>
            <a:r>
              <a:rPr lang="en-US">
                <a:latin typeface="Courier New" pitchFamily="49" charset="0"/>
              </a:rPr>
              <a:t>VARRAY</a:t>
            </a:r>
            <a:r>
              <a:rPr lang="en-US"/>
              <a:t> types. Use the </a:t>
            </a:r>
            <a:r>
              <a:rPr lang="en-US">
                <a:latin typeface="Courier New" pitchFamily="49" charset="0"/>
              </a:rPr>
              <a:t>RECORD</a:t>
            </a:r>
            <a:r>
              <a:rPr lang="en-US" sz="1100"/>
              <a:t> </a:t>
            </a:r>
            <a:r>
              <a:rPr lang="en-US"/>
              <a:t>data type to treat related but dissimilar data as a logical unit. Use the </a:t>
            </a:r>
            <a:r>
              <a:rPr lang="en-US">
                <a:latin typeface="Courier New" pitchFamily="49" charset="0"/>
              </a:rPr>
              <a:t>TABLE</a:t>
            </a:r>
            <a:r>
              <a:rPr lang="en-US"/>
              <a:t> data type to reference and manipulate collections of data as a whole object. </a:t>
            </a:r>
            <a:r>
              <a:rPr lang="en-US">
                <a:latin typeface="Courier New" pitchFamily="49" charset="0"/>
              </a:rPr>
              <a:t>NESTED</a:t>
            </a:r>
            <a:r>
              <a:rPr lang="en-US" sz="1100"/>
              <a:t> </a:t>
            </a:r>
            <a:r>
              <a:rPr lang="en-US">
                <a:latin typeface="Courier New" pitchFamily="49" charset="0"/>
              </a:rPr>
              <a:t>TABLE</a:t>
            </a:r>
            <a:r>
              <a:rPr lang="en-US"/>
              <a:t> and </a:t>
            </a:r>
            <a:r>
              <a:rPr lang="en-US">
                <a:latin typeface="Courier New" pitchFamily="49" charset="0"/>
              </a:rPr>
              <a:t>VARRAY</a:t>
            </a:r>
            <a:r>
              <a:rPr lang="en-US"/>
              <a:t> data types are covered in the </a:t>
            </a:r>
            <a:r>
              <a:rPr lang="en-US" i="1">
                <a:latin typeface="Times" pitchFamily="18" charset="0"/>
              </a:rPr>
              <a:t>Oracle Database 10g: Develop PL/SQL Program Units </a:t>
            </a:r>
            <a:r>
              <a:rPr lang="en-US">
                <a:latin typeface="Times" pitchFamily="18" charset="0"/>
              </a:rPr>
              <a:t>course.</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6" name="Rectangle 4"/>
          <p:cNvSpPr>
            <a:spLocks noChangeArrowheads="1" noTextEdit="1"/>
          </p:cNvSpPr>
          <p:nvPr>
            <p:ph type="sldImg"/>
          </p:nvPr>
        </p:nvSpPr>
        <p:spPr>
          <a:ln/>
        </p:spPr>
      </p:sp>
      <p:sp>
        <p:nvSpPr>
          <p:cNvPr id="335877" name="Rectangle 5"/>
          <p:cNvSpPr>
            <a:spLocks noGrp="1" noChangeArrowheads="1"/>
          </p:cNvSpPr>
          <p:nvPr>
            <p:ph type="body" idx="1"/>
          </p:nvPr>
        </p:nvSpPr>
        <p:spPr/>
        <p:txBody>
          <a:bodyPr/>
          <a:lstStyle/>
          <a:p>
            <a:r>
              <a:rPr lang="en-US">
                <a:latin typeface="Courier New" pitchFamily="49" charset="0"/>
              </a:rPr>
              <a:t>LOB</a:t>
            </a:r>
            <a:r>
              <a:rPr lang="en-US"/>
              <a:t> Data Type Variables</a:t>
            </a:r>
          </a:p>
          <a:p>
            <a:pPr lvl="1"/>
            <a:r>
              <a:rPr lang="en-US"/>
              <a:t>Large objects (LOBs) are meant to store a large amount of data. A database column can be of the LOB category. With the LOB</a:t>
            </a:r>
            <a:r>
              <a:rPr lang="en-US">
                <a:solidFill>
                  <a:srgbClr val="FC0128"/>
                </a:solidFill>
              </a:rPr>
              <a:t> </a:t>
            </a:r>
            <a:r>
              <a:rPr lang="en-US"/>
              <a:t>category of data types (</a:t>
            </a:r>
            <a:r>
              <a:rPr lang="en-US">
                <a:latin typeface="Courier New" pitchFamily="49" charset="0"/>
              </a:rPr>
              <a:t>BLOB</a:t>
            </a:r>
            <a:r>
              <a:rPr lang="en-US"/>
              <a:t>, </a:t>
            </a:r>
            <a:r>
              <a:rPr lang="en-US">
                <a:latin typeface="Courier New" pitchFamily="49" charset="0"/>
              </a:rPr>
              <a:t>CLOB</a:t>
            </a:r>
            <a:r>
              <a:rPr lang="en-US"/>
              <a:t>, and so on) you can store blocks of unstructured data (such as text, graphic images, video clips, and sound wave forms) up to 4 gigabytes in size. LOB data types allow efficient, random, piecewise access to the data and can be attributes of an object type. </a:t>
            </a:r>
          </a:p>
          <a:p>
            <a:pPr lvl="2"/>
            <a:r>
              <a:rPr lang="en-US"/>
              <a:t>The character large object (</a:t>
            </a:r>
            <a:r>
              <a:rPr lang="en-US">
                <a:solidFill>
                  <a:schemeClr val="tx1"/>
                </a:solidFill>
                <a:latin typeface="Courier New" pitchFamily="49" charset="0"/>
              </a:rPr>
              <a:t>CLOB</a:t>
            </a:r>
            <a:r>
              <a:rPr lang="en-US"/>
              <a:t>) data type is used to store large blocks of character</a:t>
            </a:r>
            <a:br>
              <a:rPr lang="en-US"/>
            </a:br>
            <a:r>
              <a:rPr lang="en-US"/>
              <a:t>data in the database.</a:t>
            </a:r>
          </a:p>
          <a:p>
            <a:pPr lvl="2"/>
            <a:r>
              <a:rPr lang="en-US"/>
              <a:t>The binary large object (</a:t>
            </a:r>
            <a:r>
              <a:rPr lang="en-US">
                <a:solidFill>
                  <a:schemeClr val="tx1"/>
                </a:solidFill>
                <a:latin typeface="Courier New" pitchFamily="49" charset="0"/>
              </a:rPr>
              <a:t>BLOB</a:t>
            </a:r>
            <a:r>
              <a:rPr lang="en-US"/>
              <a:t>) data type is used to store large unstructured or structured binary objects in the database. When you insert or retrieve such data to and from the database, the database does not interpret the data. External applications that use this data must interpret the data.</a:t>
            </a:r>
          </a:p>
          <a:p>
            <a:pPr lvl="2"/>
            <a:r>
              <a:rPr lang="en-US"/>
              <a:t>The binary file (</a:t>
            </a:r>
            <a:r>
              <a:rPr lang="en-US">
                <a:solidFill>
                  <a:schemeClr val="tx1"/>
                </a:solidFill>
                <a:latin typeface="Courier New" pitchFamily="49" charset="0"/>
              </a:rPr>
              <a:t>BFILE</a:t>
            </a:r>
            <a:r>
              <a:rPr lang="en-US"/>
              <a:t>) data type is used to store large binary files. Unlike other LOBS, </a:t>
            </a:r>
            <a:r>
              <a:rPr lang="en-US">
                <a:solidFill>
                  <a:schemeClr val="tx1"/>
                </a:solidFill>
                <a:latin typeface="Courier New" pitchFamily="49" charset="0"/>
              </a:rPr>
              <a:t>BFILES</a:t>
            </a:r>
            <a:r>
              <a:rPr lang="en-US"/>
              <a:t> are not stored in the database. </a:t>
            </a:r>
            <a:r>
              <a:rPr lang="en-US">
                <a:solidFill>
                  <a:schemeClr val="tx1"/>
                </a:solidFill>
                <a:latin typeface="Courier New" pitchFamily="49" charset="0"/>
              </a:rPr>
              <a:t>BFILEs</a:t>
            </a:r>
            <a:r>
              <a:rPr lang="en-US"/>
              <a:t> are stored outside the database. They could be operating system files. Only a pointer to the </a:t>
            </a:r>
            <a:r>
              <a:rPr lang="en-US">
                <a:solidFill>
                  <a:schemeClr val="tx1"/>
                </a:solidFill>
                <a:latin typeface="Courier New" pitchFamily="49" charset="0"/>
              </a:rPr>
              <a:t>BFILE</a:t>
            </a:r>
            <a:r>
              <a:rPr lang="en-US"/>
              <a:t> is stored in the database. </a:t>
            </a:r>
          </a:p>
          <a:p>
            <a:pPr lvl="2"/>
            <a:r>
              <a:rPr lang="en-US"/>
              <a:t>The national language character large object (</a:t>
            </a:r>
            <a:r>
              <a:rPr lang="en-US">
                <a:solidFill>
                  <a:schemeClr val="tx1"/>
                </a:solidFill>
                <a:latin typeface="Courier New" pitchFamily="49" charset="0"/>
              </a:rPr>
              <a:t>NCLOB</a:t>
            </a:r>
            <a:r>
              <a:rPr lang="en-US"/>
              <a:t>) data type is used to store large blocks of single-byte or fixed-width multibyte </a:t>
            </a:r>
            <a:r>
              <a:rPr lang="en-US">
                <a:solidFill>
                  <a:schemeClr val="tx1"/>
                </a:solidFill>
                <a:latin typeface="Courier New" pitchFamily="49" charset="0"/>
              </a:rPr>
              <a:t>NCHAR</a:t>
            </a:r>
            <a:r>
              <a:rPr lang="en-US"/>
              <a:t> unicode data in the database.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Rectangle 4"/>
          <p:cNvSpPr>
            <a:spLocks noChangeArrowheads="1" noTextEdit="1"/>
          </p:cNvSpPr>
          <p:nvPr>
            <p:ph type="sldImg"/>
          </p:nvPr>
        </p:nvSpPr>
        <p:spPr>
          <a:ln/>
        </p:spPr>
      </p:sp>
      <p:sp>
        <p:nvSpPr>
          <p:cNvPr id="348165" name="Rectangle 5"/>
          <p:cNvSpPr>
            <a:spLocks noGrp="1" noChangeArrowheads="1"/>
          </p:cNvSpPr>
          <p:nvPr>
            <p:ph type="body" idx="1"/>
          </p:nvPr>
        </p:nvSpPr>
        <p:spPr/>
        <p:txBody>
          <a:bodyPr/>
          <a:lstStyle/>
          <a:p>
            <a:r>
              <a:rPr lang="en-US"/>
              <a:t>Summary</a:t>
            </a:r>
          </a:p>
          <a:p>
            <a:pPr lvl="1"/>
            <a:r>
              <a:rPr lang="en-US"/>
              <a:t>An anonymous PL/SQL block is a basic, unnamed unit of a PL/SQL program. It consists of a set of SQL or PL/SQL statements to perform a logical function. The declarative part is the first part of a PL/SQL block and is used for declaring objects such as variables, constants, cursors, and definitions of error situations called exceptions. In this lesson, you have learned how to declare variables in the declarative section. You have seen some of the guidelines for</a:t>
            </a:r>
            <a:br>
              <a:rPr lang="en-US"/>
            </a:br>
            <a:r>
              <a:rPr lang="en-US"/>
              <a:t>declaring variables. You have learned how to initialize variables when you declare them. The executable part is the mandatory part of a PL/SQL block, and contains SQL and PL/SQL statements for querying and manipulating data. In this lesson, you have learned how to initialize variables in the executable section and also how to utilize them and manipulate the values of variables.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2" name="Rectangle 6"/>
          <p:cNvSpPr>
            <a:spLocks noChangeArrowheads="1" noTextEdit="1"/>
          </p:cNvSpPr>
          <p:nvPr>
            <p:ph type="sldImg"/>
          </p:nvPr>
        </p:nvSpPr>
        <p:spPr>
          <a:ln/>
        </p:spPr>
      </p:sp>
      <p:sp>
        <p:nvSpPr>
          <p:cNvPr id="352263" name="Rectangle 7"/>
          <p:cNvSpPr>
            <a:spLocks noGrp="1" noChangeArrowheads="1"/>
          </p:cNvSpPr>
          <p:nvPr>
            <p:ph type="body" idx="1"/>
          </p:nvPr>
        </p:nvSpPr>
        <p:spPr/>
        <p:txBody>
          <a:bodyPr/>
          <a:lstStyle/>
          <a:p>
            <a:r>
              <a:rPr lang="en-US" dirty="0" smtClean="0"/>
              <a:t>Practice: </a:t>
            </a:r>
            <a:r>
              <a:rPr lang="en-US" dirty="0"/>
              <a:t>Overview</a:t>
            </a:r>
          </a:p>
          <a:p>
            <a:pPr lvl="1"/>
            <a:r>
              <a:rPr lang="en-US" dirty="0"/>
              <a:t>This practice helps you revisit some of the topics you have learned in this lesson. You will identify valid and invalid identifiers. You will declare variables and also use the </a:t>
            </a:r>
            <a:r>
              <a:rPr lang="en-US" dirty="0">
                <a:latin typeface="Courier New" pitchFamily="49" charset="0"/>
              </a:rPr>
              <a:t>%TYPE</a:t>
            </a:r>
            <a:r>
              <a:rPr lang="en-US" dirty="0"/>
              <a:t> attribute to declare variables.</a:t>
            </a:r>
          </a:p>
          <a:p>
            <a:pPr lvl="1"/>
            <a:r>
              <a:rPr lang="en-US" b="1" dirty="0"/>
              <a:t>Paper-Based Questions</a:t>
            </a:r>
          </a:p>
          <a:p>
            <a:pPr lvl="1"/>
            <a:r>
              <a:rPr lang="en-US" dirty="0"/>
              <a:t>Questions 1, 2, and 3 are paper-based questions.</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8" name="Rectangle 4"/>
          <p:cNvSpPr>
            <a:spLocks noGrp="1" noChangeArrowheads="1"/>
          </p:cNvSpPr>
          <p:nvPr>
            <p:ph type="body" idx="1"/>
          </p:nvPr>
        </p:nvSpPr>
        <p:spPr>
          <a:xfrm>
            <a:off x="582613" y="533400"/>
            <a:ext cx="5826125" cy="8154988"/>
          </a:xfrm>
        </p:spPr>
        <p:txBody>
          <a:bodyPr/>
          <a:lstStyle/>
          <a:p>
            <a:pPr marL="228600" indent="-228600"/>
            <a:r>
              <a:rPr lang="en-US" smtClean="0"/>
              <a:t>Practice</a:t>
            </a:r>
            <a:endParaRPr lang="en-US" dirty="0"/>
          </a:p>
          <a:p>
            <a:pPr lvl="2">
              <a:buFontTx/>
              <a:buNone/>
            </a:pPr>
            <a:r>
              <a:rPr lang="en-US" dirty="0"/>
              <a:t>1.	Identify valid and invalid identifier names:</a:t>
            </a:r>
          </a:p>
          <a:p>
            <a:pPr lvl="3">
              <a:buFont typeface="Times New Roman" pitchFamily="18" charset="0"/>
              <a:buNone/>
            </a:pPr>
            <a:r>
              <a:rPr lang="en-US" dirty="0"/>
              <a:t>a.</a:t>
            </a:r>
            <a:r>
              <a:rPr lang="en-US" dirty="0">
                <a:latin typeface="Courier New" pitchFamily="49" charset="0"/>
              </a:rPr>
              <a:t>	today</a:t>
            </a:r>
          </a:p>
          <a:p>
            <a:pPr lvl="3">
              <a:buFont typeface="Times New Roman" pitchFamily="18" charset="0"/>
              <a:buNone/>
            </a:pPr>
            <a:r>
              <a:rPr lang="en-US" dirty="0"/>
              <a:t>b.</a:t>
            </a:r>
            <a:r>
              <a:rPr lang="en-US" dirty="0">
                <a:latin typeface="Courier New" pitchFamily="49" charset="0"/>
              </a:rPr>
              <a:t>	</a:t>
            </a:r>
            <a:r>
              <a:rPr lang="en-US" dirty="0" err="1">
                <a:latin typeface="Courier New" pitchFamily="49" charset="0"/>
              </a:rPr>
              <a:t>last_name</a:t>
            </a:r>
            <a:endParaRPr lang="en-US" dirty="0">
              <a:latin typeface="Courier New" pitchFamily="49" charset="0"/>
            </a:endParaRPr>
          </a:p>
          <a:p>
            <a:pPr lvl="3">
              <a:buFont typeface="Times New Roman" pitchFamily="18" charset="0"/>
              <a:buNone/>
            </a:pPr>
            <a:r>
              <a:rPr lang="en-US" dirty="0"/>
              <a:t>c.</a:t>
            </a:r>
            <a:r>
              <a:rPr lang="en-US" dirty="0">
                <a:latin typeface="Courier New" pitchFamily="49" charset="0"/>
              </a:rPr>
              <a:t>	</a:t>
            </a:r>
            <a:r>
              <a:rPr lang="en-US" dirty="0" err="1">
                <a:latin typeface="Courier New" pitchFamily="49" charset="0"/>
              </a:rPr>
              <a:t>today’s_date</a:t>
            </a:r>
            <a:endParaRPr lang="en-US" dirty="0">
              <a:latin typeface="Courier New" pitchFamily="49" charset="0"/>
            </a:endParaRPr>
          </a:p>
          <a:p>
            <a:pPr lvl="3">
              <a:buFont typeface="Times New Roman" pitchFamily="18" charset="0"/>
              <a:buNone/>
            </a:pPr>
            <a:r>
              <a:rPr lang="en-US" dirty="0"/>
              <a:t>d.</a:t>
            </a:r>
            <a:r>
              <a:rPr lang="en-US" dirty="0">
                <a:latin typeface="Courier New" pitchFamily="49" charset="0"/>
              </a:rPr>
              <a:t>	</a:t>
            </a:r>
            <a:r>
              <a:rPr lang="en-US" dirty="0" err="1">
                <a:latin typeface="Courier New" pitchFamily="49" charset="0"/>
              </a:rPr>
              <a:t>Number_of_days_in_February_this_year</a:t>
            </a:r>
            <a:endParaRPr lang="en-US" dirty="0">
              <a:latin typeface="Courier New" pitchFamily="49" charset="0"/>
            </a:endParaRPr>
          </a:p>
          <a:p>
            <a:pPr lvl="3">
              <a:buFont typeface="Times New Roman" pitchFamily="18" charset="0"/>
              <a:buNone/>
            </a:pPr>
            <a:r>
              <a:rPr lang="en-US" dirty="0"/>
              <a:t>e.</a:t>
            </a:r>
            <a:r>
              <a:rPr lang="en-US" dirty="0">
                <a:latin typeface="Courier New" pitchFamily="49" charset="0"/>
              </a:rPr>
              <a:t>	</a:t>
            </a:r>
            <a:r>
              <a:rPr lang="en-US" dirty="0" err="1">
                <a:latin typeface="Courier New" pitchFamily="49" charset="0"/>
              </a:rPr>
              <a:t>Isleap$year</a:t>
            </a:r>
            <a:endParaRPr lang="en-US" dirty="0">
              <a:latin typeface="Courier New" pitchFamily="49" charset="0"/>
            </a:endParaRPr>
          </a:p>
          <a:p>
            <a:pPr lvl="3">
              <a:buFont typeface="Times New Roman" pitchFamily="18" charset="0"/>
              <a:buNone/>
            </a:pPr>
            <a:r>
              <a:rPr lang="en-US" dirty="0"/>
              <a:t>f.</a:t>
            </a:r>
            <a:r>
              <a:rPr lang="en-US" dirty="0">
                <a:latin typeface="Courier New" pitchFamily="49" charset="0"/>
              </a:rPr>
              <a:t>	#number</a:t>
            </a:r>
          </a:p>
          <a:p>
            <a:pPr lvl="3">
              <a:buFont typeface="Times New Roman" pitchFamily="18" charset="0"/>
              <a:buNone/>
            </a:pPr>
            <a:r>
              <a:rPr lang="en-US" dirty="0"/>
              <a:t>g.</a:t>
            </a:r>
            <a:r>
              <a:rPr lang="en-US" dirty="0">
                <a:latin typeface="Courier New" pitchFamily="49" charset="0"/>
              </a:rPr>
              <a:t>	NUMBER#</a:t>
            </a:r>
          </a:p>
          <a:p>
            <a:pPr lvl="3">
              <a:buFont typeface="Times New Roman" pitchFamily="18" charset="0"/>
              <a:buNone/>
            </a:pPr>
            <a:r>
              <a:rPr lang="en-US" dirty="0"/>
              <a:t>h.</a:t>
            </a:r>
            <a:r>
              <a:rPr lang="en-US" dirty="0">
                <a:latin typeface="Courier New" pitchFamily="49" charset="0"/>
              </a:rPr>
              <a:t>	number1to7</a:t>
            </a:r>
          </a:p>
          <a:p>
            <a:pPr lvl="2">
              <a:buFont typeface="Times New Roman" pitchFamily="18" charset="0"/>
              <a:buChar char="-"/>
            </a:pPr>
            <a:endParaRPr lang="en-US" dirty="0"/>
          </a:p>
          <a:p>
            <a:pPr lvl="2">
              <a:buFont typeface="Times New Roman" pitchFamily="18" charset="0"/>
              <a:buAutoNum type="arabicPeriod" startAt="2"/>
            </a:pPr>
            <a:r>
              <a:rPr lang="en-US" dirty="0"/>
              <a:t>Identify valid and invalid variable declaration and initialization:</a:t>
            </a:r>
          </a:p>
          <a:p>
            <a:pPr lvl="3">
              <a:buFont typeface="Times New Roman" pitchFamily="18" charset="0"/>
              <a:buNone/>
            </a:pPr>
            <a:r>
              <a:rPr lang="en-US" dirty="0"/>
              <a:t>a.</a:t>
            </a:r>
            <a:r>
              <a:rPr lang="en-US" dirty="0">
                <a:latin typeface="Courier New" pitchFamily="49" charset="0"/>
              </a:rPr>
              <a:t>	</a:t>
            </a:r>
            <a:r>
              <a:rPr lang="en-US" dirty="0" err="1">
                <a:latin typeface="Courier New" pitchFamily="49" charset="0"/>
              </a:rPr>
              <a:t>number_of_copies</a:t>
            </a:r>
            <a:r>
              <a:rPr lang="en-US" dirty="0"/>
              <a:t>   </a:t>
            </a:r>
            <a:r>
              <a:rPr lang="en-US" dirty="0">
                <a:latin typeface="Courier New" pitchFamily="49" charset="0"/>
              </a:rPr>
              <a:t>PLS_INTEGER</a:t>
            </a:r>
            <a:r>
              <a:rPr lang="en-US" dirty="0"/>
              <a:t>;</a:t>
            </a:r>
          </a:p>
          <a:p>
            <a:pPr lvl="3">
              <a:buFont typeface="Times New Roman" pitchFamily="18" charset="0"/>
              <a:buNone/>
            </a:pPr>
            <a:r>
              <a:rPr lang="en-US" dirty="0"/>
              <a:t>b.	</a:t>
            </a:r>
            <a:r>
              <a:rPr lang="en-US" dirty="0" err="1"/>
              <a:t>printer_name</a:t>
            </a:r>
            <a:r>
              <a:rPr lang="en-US" dirty="0"/>
              <a:t>           	constant </a:t>
            </a:r>
            <a:r>
              <a:rPr lang="en-US" dirty="0">
                <a:latin typeface="Courier New" pitchFamily="49" charset="0"/>
              </a:rPr>
              <a:t>VARCHAR2(10)</a:t>
            </a:r>
            <a:r>
              <a:rPr lang="en-US" dirty="0"/>
              <a:t>;</a:t>
            </a:r>
          </a:p>
          <a:p>
            <a:pPr lvl="3">
              <a:buFont typeface="Times New Roman" pitchFamily="18" charset="0"/>
              <a:buNone/>
            </a:pPr>
            <a:r>
              <a:rPr lang="en-US" dirty="0"/>
              <a:t>c.</a:t>
            </a:r>
            <a:r>
              <a:rPr lang="en-US" dirty="0">
                <a:latin typeface="Courier New" pitchFamily="49" charset="0"/>
              </a:rPr>
              <a:t>	</a:t>
            </a:r>
            <a:r>
              <a:rPr lang="en-US" dirty="0" err="1">
                <a:latin typeface="Courier New" pitchFamily="49" charset="0"/>
              </a:rPr>
              <a:t>deliver</a:t>
            </a:r>
            <a:r>
              <a:rPr lang="en-US" dirty="0" err="1"/>
              <a:t>_</a:t>
            </a:r>
            <a:r>
              <a:rPr lang="en-US" dirty="0" err="1">
                <a:latin typeface="Courier New" pitchFamily="49" charset="0"/>
              </a:rPr>
              <a:t>to</a:t>
            </a:r>
            <a:r>
              <a:rPr lang="en-US" dirty="0"/>
              <a:t>               </a:t>
            </a:r>
            <a:r>
              <a:rPr lang="en-US" dirty="0">
                <a:latin typeface="Courier New" pitchFamily="49" charset="0"/>
              </a:rPr>
              <a:t>VARCHAR2(10)</a:t>
            </a:r>
            <a:r>
              <a:rPr lang="en-US" dirty="0"/>
              <a:t>:=Johnson;</a:t>
            </a:r>
          </a:p>
          <a:p>
            <a:pPr lvl="3">
              <a:buFont typeface="Times New Roman" pitchFamily="18" charset="0"/>
              <a:buNone/>
            </a:pPr>
            <a:r>
              <a:rPr lang="en-US" dirty="0"/>
              <a:t>d.</a:t>
            </a:r>
            <a:r>
              <a:rPr lang="en-US" dirty="0">
                <a:latin typeface="Courier New" pitchFamily="49" charset="0"/>
              </a:rPr>
              <a:t>	</a:t>
            </a:r>
            <a:r>
              <a:rPr lang="en-US" dirty="0" err="1">
                <a:latin typeface="Courier New" pitchFamily="49" charset="0"/>
              </a:rPr>
              <a:t>by_when</a:t>
            </a:r>
            <a:r>
              <a:rPr lang="en-US" dirty="0"/>
              <a:t>                  </a:t>
            </a:r>
            <a:r>
              <a:rPr lang="en-US" dirty="0">
                <a:latin typeface="Courier New" pitchFamily="49" charset="0"/>
              </a:rPr>
              <a:t>DATE</a:t>
            </a:r>
            <a:r>
              <a:rPr lang="en-US" dirty="0"/>
              <a:t>:= </a:t>
            </a:r>
            <a:r>
              <a:rPr lang="en-US" dirty="0">
                <a:latin typeface="Courier New" pitchFamily="49" charset="0"/>
              </a:rPr>
              <a:t>SYSDATE</a:t>
            </a:r>
            <a:r>
              <a:rPr lang="en-US" dirty="0"/>
              <a:t>+1;</a:t>
            </a:r>
          </a:p>
          <a:p>
            <a:pPr lvl="2">
              <a:buFont typeface="Times New Roman" pitchFamily="18" charset="0"/>
              <a:buAutoNum type="arabicPeriod" startAt="2"/>
            </a:pPr>
            <a:endParaRPr lang="en-US" dirty="0"/>
          </a:p>
          <a:p>
            <a:pPr lvl="2">
              <a:buFont typeface="Times New Roman" pitchFamily="18" charset="0"/>
              <a:buAutoNum type="arabicPeriod" startAt="2"/>
            </a:pPr>
            <a:r>
              <a:rPr lang="en-US" dirty="0"/>
              <a:t>Examine the following anonymous block and choose the appropriate statement.</a:t>
            </a:r>
          </a:p>
          <a:p>
            <a:pPr marL="1123950" lvl="4" indent="-209550">
              <a:buFont typeface="Times New Roman" pitchFamily="18" charset="0"/>
              <a:buNone/>
            </a:pPr>
            <a:r>
              <a:rPr lang="en-US" sz="1200" dirty="0"/>
              <a:t>SET SERVEROUTPUT ON</a:t>
            </a:r>
          </a:p>
          <a:p>
            <a:pPr marL="1123950" lvl="4" indent="-209550">
              <a:buFont typeface="Times New Roman" pitchFamily="18" charset="0"/>
              <a:buNone/>
            </a:pPr>
            <a:r>
              <a:rPr lang="en-US" sz="1200" dirty="0"/>
              <a:t>DECLARE</a:t>
            </a:r>
          </a:p>
          <a:p>
            <a:pPr marL="1123950" lvl="4" indent="-209550">
              <a:buFont typeface="Times New Roman" pitchFamily="18" charset="0"/>
              <a:buNone/>
            </a:pPr>
            <a:r>
              <a:rPr lang="en-US" sz="1200" dirty="0"/>
              <a:t>  </a:t>
            </a:r>
            <a:r>
              <a:rPr lang="en-US" sz="1200" dirty="0" err="1"/>
              <a:t>fname</a:t>
            </a:r>
            <a:r>
              <a:rPr lang="en-US" sz="1200" dirty="0"/>
              <a:t> VARCHAR2(20);</a:t>
            </a:r>
          </a:p>
          <a:p>
            <a:pPr marL="1123950" lvl="4" indent="-209550">
              <a:buFont typeface="Times New Roman" pitchFamily="18" charset="0"/>
              <a:buNone/>
            </a:pPr>
            <a:r>
              <a:rPr lang="en-US" sz="1200" dirty="0"/>
              <a:t>  </a:t>
            </a:r>
            <a:r>
              <a:rPr lang="en-US" sz="1200" dirty="0" err="1"/>
              <a:t>lname</a:t>
            </a:r>
            <a:r>
              <a:rPr lang="en-US" sz="1200" dirty="0"/>
              <a:t> VARCHAR2(15) DEFAULT '</a:t>
            </a:r>
            <a:r>
              <a:rPr lang="en-US" sz="1200" dirty="0" err="1"/>
              <a:t>fernandez</a:t>
            </a:r>
            <a:r>
              <a:rPr lang="en-US" sz="1200" dirty="0"/>
              <a:t>';</a:t>
            </a:r>
          </a:p>
          <a:p>
            <a:pPr marL="1123950" lvl="4" indent="-209550">
              <a:buFont typeface="Times New Roman" pitchFamily="18" charset="0"/>
              <a:buNone/>
            </a:pPr>
            <a:r>
              <a:rPr lang="en-US" sz="1200" dirty="0"/>
              <a:t>BEGIN</a:t>
            </a:r>
          </a:p>
          <a:p>
            <a:pPr marL="1123950" lvl="4" indent="-209550">
              <a:buFont typeface="Times New Roman" pitchFamily="18" charset="0"/>
              <a:buNone/>
            </a:pPr>
            <a:r>
              <a:rPr lang="en-US" sz="1200" dirty="0"/>
              <a:t>  DBMS_OUTPUT.PUT_LINE( FNAME ||' ' ||</a:t>
            </a:r>
            <a:r>
              <a:rPr lang="en-US" sz="1200" dirty="0" err="1"/>
              <a:t>lname</a:t>
            </a:r>
            <a:r>
              <a:rPr lang="en-US" sz="1200" dirty="0"/>
              <a:t>);</a:t>
            </a:r>
          </a:p>
          <a:p>
            <a:pPr marL="1123950" lvl="4" indent="-209550">
              <a:buFont typeface="Times New Roman" pitchFamily="18" charset="0"/>
              <a:buNone/>
            </a:pPr>
            <a:r>
              <a:rPr lang="en-US" sz="1200" dirty="0"/>
              <a:t>END;</a:t>
            </a:r>
          </a:p>
          <a:p>
            <a:pPr marL="1123950" lvl="4" indent="-209550">
              <a:buFont typeface="Times New Roman" pitchFamily="18" charset="0"/>
              <a:buNone/>
            </a:pPr>
            <a:r>
              <a:rPr lang="en-US" sz="1200" dirty="0"/>
              <a:t>/</a:t>
            </a:r>
          </a:p>
          <a:p>
            <a:pPr lvl="3">
              <a:buFont typeface="Times New Roman" pitchFamily="18" charset="0"/>
              <a:buAutoNum type="alphaLcPeriod"/>
            </a:pPr>
            <a:r>
              <a:rPr lang="en-US" dirty="0"/>
              <a:t>The block will execute successfully and print ‘</a:t>
            </a:r>
            <a:r>
              <a:rPr lang="en-US" dirty="0" err="1"/>
              <a:t>fernandez</a:t>
            </a:r>
            <a:r>
              <a:rPr lang="en-US" dirty="0"/>
              <a:t>’</a:t>
            </a:r>
          </a:p>
          <a:p>
            <a:pPr lvl="3">
              <a:buFont typeface="Times New Roman" pitchFamily="18" charset="0"/>
              <a:buAutoNum type="alphaLcPeriod"/>
            </a:pPr>
            <a:r>
              <a:rPr lang="en-US" dirty="0"/>
              <a:t>The block will give an error because the </a:t>
            </a:r>
            <a:r>
              <a:rPr lang="en-US" dirty="0" err="1">
                <a:latin typeface="Courier New" pitchFamily="49" charset="0"/>
              </a:rPr>
              <a:t>fname</a:t>
            </a:r>
            <a:r>
              <a:rPr lang="en-US" dirty="0"/>
              <a:t> variable is used without initializing.</a:t>
            </a:r>
          </a:p>
          <a:p>
            <a:pPr lvl="3">
              <a:buFont typeface="Times New Roman" pitchFamily="18" charset="0"/>
              <a:buAutoNum type="alphaLcPeriod"/>
            </a:pPr>
            <a:r>
              <a:rPr lang="en-US" dirty="0"/>
              <a:t>The block will execute successfully and print ‘null </a:t>
            </a:r>
            <a:r>
              <a:rPr lang="en-US" dirty="0" err="1"/>
              <a:t>fernandez</a:t>
            </a:r>
            <a:r>
              <a:rPr lang="en-US" dirty="0"/>
              <a:t>’</a:t>
            </a:r>
          </a:p>
          <a:p>
            <a:pPr lvl="3">
              <a:buFont typeface="Times New Roman" pitchFamily="18" charset="0"/>
              <a:buAutoNum type="alphaLcPeriod"/>
            </a:pPr>
            <a:r>
              <a:rPr lang="en-US" dirty="0"/>
              <a:t>The block will give an error because you cannot use the </a:t>
            </a:r>
            <a:r>
              <a:rPr lang="en-US" dirty="0">
                <a:latin typeface="Courier New" pitchFamily="49" charset="0"/>
              </a:rPr>
              <a:t>DEFAULT</a:t>
            </a:r>
            <a:r>
              <a:rPr lang="en-US" dirty="0"/>
              <a:t> keyword to initialize a variable of type </a:t>
            </a:r>
            <a:r>
              <a:rPr lang="en-US" dirty="0">
                <a:latin typeface="Courier New" pitchFamily="49" charset="0"/>
              </a:rPr>
              <a:t>VARCHAR2</a:t>
            </a:r>
            <a:r>
              <a:rPr lang="en-US" dirty="0"/>
              <a:t>.</a:t>
            </a:r>
          </a:p>
          <a:p>
            <a:pPr lvl="3">
              <a:buFont typeface="Times New Roman" pitchFamily="18" charset="0"/>
              <a:buAutoNum type="alphaLcPeriod"/>
            </a:pPr>
            <a:r>
              <a:rPr lang="en-US" dirty="0"/>
              <a:t>The block will give an error because the variable </a:t>
            </a:r>
            <a:r>
              <a:rPr lang="en-US" dirty="0">
                <a:latin typeface="Courier New" pitchFamily="49" charset="0"/>
              </a:rPr>
              <a:t>FNAME</a:t>
            </a:r>
            <a:r>
              <a:rPr lang="en-US" dirty="0"/>
              <a:t> is not declared.</a:t>
            </a:r>
          </a:p>
          <a:p>
            <a:pPr lvl="3">
              <a:buFont typeface="Times New Roman" pitchFamily="18" charset="0"/>
              <a:buAutoNum type="alphaLcPeriod"/>
            </a:pPr>
            <a:endParaRPr lang="en-US" dirty="0"/>
          </a:p>
          <a:p>
            <a:pPr lvl="2">
              <a:buFont typeface="Times New Roman" pitchFamily="18" charset="0"/>
              <a:buAutoNum type="arabicPeriod" startAt="2"/>
            </a:pPr>
            <a:r>
              <a:rPr lang="en-US" dirty="0"/>
              <a:t>Create an anonymous block. In </a:t>
            </a:r>
            <a:r>
              <a:rPr lang="en-US" i="1" dirty="0" err="1"/>
              <a:t>i</a:t>
            </a:r>
            <a:r>
              <a:rPr lang="en-US" dirty="0" err="1"/>
              <a:t>SQL</a:t>
            </a:r>
            <a:r>
              <a:rPr lang="en-US" dirty="0"/>
              <a:t>*Plus, load the script </a:t>
            </a:r>
            <a:r>
              <a:rPr lang="en-US" dirty="0">
                <a:latin typeface="Courier New" pitchFamily="49" charset="0"/>
              </a:rPr>
              <a:t>lab_01_02_soln.sql</a:t>
            </a:r>
            <a:r>
              <a:rPr lang="en-US" dirty="0"/>
              <a:t>, which you created in question 2 of practice 1. </a:t>
            </a:r>
          </a:p>
          <a:p>
            <a:pPr lvl="3">
              <a:buFont typeface="Times New Roman" pitchFamily="18" charset="0"/>
              <a:buAutoNum type="alphaLcPeriod"/>
            </a:pPr>
            <a:r>
              <a:rPr lang="en-US" dirty="0"/>
              <a:t>Add a declarative section to this PL/SQL block. In the declarative section  declare the following variables:</a:t>
            </a:r>
          </a:p>
          <a:p>
            <a:pPr marL="1123950" lvl="4" indent="-209550">
              <a:buFont typeface="Times New Roman" pitchFamily="18" charset="0"/>
              <a:buAutoNum type="arabicPeriod"/>
            </a:pPr>
            <a:r>
              <a:rPr lang="en-US" sz="1200" dirty="0">
                <a:latin typeface="Times New Roman" pitchFamily="18" charset="0"/>
              </a:rPr>
              <a:t>Variable </a:t>
            </a:r>
            <a:r>
              <a:rPr lang="en-US" sz="1200" dirty="0"/>
              <a:t>today</a:t>
            </a:r>
            <a:r>
              <a:rPr lang="en-US" sz="1200" dirty="0">
                <a:latin typeface="Times New Roman" pitchFamily="18" charset="0"/>
              </a:rPr>
              <a:t> of type </a:t>
            </a:r>
            <a:r>
              <a:rPr lang="en-US" sz="1200" dirty="0"/>
              <a:t>DATE</a:t>
            </a:r>
            <a:r>
              <a:rPr lang="en-US" sz="1200" dirty="0">
                <a:latin typeface="Times New Roman" pitchFamily="18" charset="0"/>
              </a:rPr>
              <a:t>. Initialize </a:t>
            </a:r>
            <a:r>
              <a:rPr lang="en-US" sz="1200" dirty="0"/>
              <a:t>today</a:t>
            </a:r>
            <a:r>
              <a:rPr lang="en-US" sz="1200" dirty="0">
                <a:latin typeface="Times New Roman" pitchFamily="18" charset="0"/>
              </a:rPr>
              <a:t> with </a:t>
            </a:r>
            <a:r>
              <a:rPr lang="en-US" sz="1200" dirty="0"/>
              <a:t>SYSDATE</a:t>
            </a:r>
            <a:r>
              <a:rPr lang="en-US" sz="1200" dirty="0">
                <a:latin typeface="Times New Roman" pitchFamily="18" charset="0"/>
              </a:rPr>
              <a:t>.</a:t>
            </a:r>
          </a:p>
          <a:p>
            <a:pPr marL="1123950" lvl="4" indent="-209550">
              <a:buFont typeface="Times New Roman" pitchFamily="18" charset="0"/>
              <a:buAutoNum type="arabicPeriod"/>
            </a:pPr>
            <a:r>
              <a:rPr lang="en-US" sz="1200" dirty="0">
                <a:latin typeface="Times New Roman" pitchFamily="18" charset="0"/>
              </a:rPr>
              <a:t>Variable </a:t>
            </a:r>
            <a:r>
              <a:rPr lang="en-US" sz="1200" dirty="0"/>
              <a:t>tomorrow</a:t>
            </a:r>
            <a:r>
              <a:rPr lang="en-US" sz="1200" dirty="0">
                <a:latin typeface="Times New Roman" pitchFamily="18" charset="0"/>
              </a:rPr>
              <a:t> of type </a:t>
            </a:r>
            <a:r>
              <a:rPr lang="en-US" sz="1200" dirty="0"/>
              <a:t>today</a:t>
            </a:r>
            <a:r>
              <a:rPr lang="en-US" sz="1200" dirty="0">
                <a:latin typeface="Times New Roman" pitchFamily="18" charset="0"/>
              </a:rPr>
              <a:t>. Use </a:t>
            </a:r>
            <a:r>
              <a:rPr lang="en-US" sz="1200" dirty="0"/>
              <a:t>%TYPE</a:t>
            </a:r>
            <a:r>
              <a:rPr lang="en-US" sz="1200" dirty="0">
                <a:latin typeface="Times New Roman" pitchFamily="18" charset="0"/>
              </a:rPr>
              <a:t> attribute to declare this variable.</a:t>
            </a:r>
          </a:p>
          <a:p>
            <a:pPr lvl="3">
              <a:buFont typeface="Times New Roman" pitchFamily="18" charset="0"/>
              <a:buAutoNum type="alphaLcPeriod"/>
            </a:pPr>
            <a:r>
              <a:rPr lang="en-US" dirty="0"/>
              <a:t>In the executable section initialize the variable </a:t>
            </a:r>
            <a:r>
              <a:rPr lang="en-US" dirty="0">
                <a:latin typeface="Courier New" pitchFamily="49" charset="0"/>
              </a:rPr>
              <a:t>tomorrow</a:t>
            </a:r>
            <a:r>
              <a:rPr lang="en-US" dirty="0"/>
              <a:t> with an expression which calculates tomorrow’s date (add one to the value in </a:t>
            </a:r>
            <a:r>
              <a:rPr lang="en-US" dirty="0">
                <a:latin typeface="Courier New" pitchFamily="49" charset="0"/>
              </a:rPr>
              <a:t>today</a:t>
            </a:r>
            <a:r>
              <a:rPr lang="en-US" dirty="0"/>
              <a:t>). Print the value of </a:t>
            </a:r>
            <a:r>
              <a:rPr lang="en-US" dirty="0">
                <a:latin typeface="Courier New" pitchFamily="49" charset="0"/>
              </a:rPr>
              <a:t>today</a:t>
            </a:r>
            <a:r>
              <a:rPr lang="en-US" dirty="0"/>
              <a:t> and </a:t>
            </a:r>
            <a:r>
              <a:rPr lang="en-US" dirty="0">
                <a:latin typeface="Courier New" pitchFamily="49" charset="0"/>
              </a:rPr>
              <a:t>tomorrow</a:t>
            </a:r>
            <a:r>
              <a:rPr lang="en-US" dirty="0"/>
              <a:t> after printing ‘Hello World’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2" name="Rectangle 6"/>
          <p:cNvSpPr>
            <a:spLocks noChangeArrowheads="1" noTextEdit="1"/>
          </p:cNvSpPr>
          <p:nvPr>
            <p:ph type="sldImg"/>
          </p:nvPr>
        </p:nvSpPr>
        <p:spPr>
          <a:ln/>
        </p:spPr>
      </p:sp>
      <p:sp>
        <p:nvSpPr>
          <p:cNvPr id="367623" name="Rectangle 7"/>
          <p:cNvSpPr>
            <a:spLocks noGrp="1" noChangeArrowheads="1"/>
          </p:cNvSpPr>
          <p:nvPr>
            <p:ph type="body" idx="1"/>
          </p:nvPr>
        </p:nvSpPr>
        <p:spPr/>
        <p:txBody>
          <a:bodyPr/>
          <a:lstStyle/>
          <a:p>
            <a:r>
              <a:rPr lang="en-US"/>
              <a:t>Identifiers</a:t>
            </a:r>
          </a:p>
          <a:p>
            <a:pPr lvl="1"/>
            <a:r>
              <a:rPr lang="en-US"/>
              <a:t>Identifiers are mainly used to make a convention for naming variables. The rules for naming a variable are listed in the slide. </a:t>
            </a:r>
          </a:p>
          <a:p>
            <a:pPr lvl="1"/>
            <a:r>
              <a:rPr lang="en-US" b="1"/>
              <a:t>What Is the Difference Between a Variable and an Identifier?</a:t>
            </a:r>
          </a:p>
          <a:p>
            <a:pPr lvl="1"/>
            <a:r>
              <a:rPr lang="en-US"/>
              <a:t>Identifiers are names of variables. Variables are storage locations of data. Data is stored in memory. Variables point to this memory location from where data can be read and modified. Identifiers are used to </a:t>
            </a:r>
            <a:r>
              <a:rPr lang="en-US" i="1"/>
              <a:t>name</a:t>
            </a:r>
            <a:r>
              <a:rPr lang="en-US"/>
              <a:t> any PL/SQL object such as variables, types, cursors, and subprograms. Variables are used to </a:t>
            </a:r>
            <a:r>
              <a:rPr lang="en-US" i="1"/>
              <a:t>store</a:t>
            </a:r>
            <a:r>
              <a:rPr lang="en-US"/>
              <a:t> any PL/SQL object such as variables, types, cursors, and subprograms.</a:t>
            </a:r>
          </a:p>
          <a:p>
            <a:pPr lvl="1"/>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6" name="Rectangle 6"/>
          <p:cNvSpPr>
            <a:spLocks noChangeArrowheads="1" noTextEdit="1"/>
          </p:cNvSpPr>
          <p:nvPr>
            <p:ph type="sldImg"/>
          </p:nvPr>
        </p:nvSpPr>
        <p:spPr>
          <a:ln/>
        </p:spPr>
      </p:sp>
      <p:sp>
        <p:nvSpPr>
          <p:cNvPr id="296967" name="Rectangle 7"/>
          <p:cNvSpPr>
            <a:spLocks noGrp="1" noChangeArrowheads="1"/>
          </p:cNvSpPr>
          <p:nvPr>
            <p:ph type="body" idx="1"/>
          </p:nvPr>
        </p:nvSpPr>
        <p:spPr>
          <a:xfrm>
            <a:off x="582613" y="5181600"/>
            <a:ext cx="5826125" cy="3467100"/>
          </a:xfrm>
        </p:spPr>
        <p:txBody>
          <a:bodyPr/>
          <a:lstStyle/>
          <a:p>
            <a:r>
              <a:rPr lang="en-US"/>
              <a:t>Handling Variables in PL/SQL</a:t>
            </a:r>
          </a:p>
          <a:p>
            <a:pPr lvl="1">
              <a:spcBef>
                <a:spcPct val="15000"/>
              </a:spcBef>
            </a:pPr>
            <a:r>
              <a:rPr lang="en-US" b="1"/>
              <a:t>Declared and Initialized in the Declaration Section</a:t>
            </a:r>
          </a:p>
          <a:p>
            <a:pPr lvl="1">
              <a:spcBef>
                <a:spcPct val="15000"/>
              </a:spcBef>
            </a:pPr>
            <a:r>
              <a:rPr lang="en-US"/>
              <a:t>You can declare variables in the declarative part of any PL/SQL block, subprogram, or package. Declarations allocate storage space for a value, specify its data type, and name the storage location so that you can reference it. Declarations can also assign an initial value and impose the </a:t>
            </a:r>
            <a:r>
              <a:rPr lang="en-US">
                <a:latin typeface="Courier New" pitchFamily="49" charset="0"/>
              </a:rPr>
              <a:t>NOT</a:t>
            </a:r>
            <a:r>
              <a:rPr lang="en-US"/>
              <a:t> </a:t>
            </a:r>
            <a:r>
              <a:rPr lang="en-US">
                <a:latin typeface="Courier New" pitchFamily="49" charset="0"/>
              </a:rPr>
              <a:t>NULL</a:t>
            </a:r>
            <a:r>
              <a:rPr lang="en-US"/>
              <a:t> constraint on the variable. Forward references are not allowed. You must declare a variable before referencing it in other statements, including other declarative statements.  </a:t>
            </a:r>
          </a:p>
          <a:p>
            <a:pPr lvl="1">
              <a:spcBef>
                <a:spcPct val="15000"/>
              </a:spcBef>
            </a:pPr>
            <a:r>
              <a:rPr lang="en-US" b="1"/>
              <a:t>Used and Assigned New Values in the Executable Section</a:t>
            </a:r>
          </a:p>
          <a:p>
            <a:pPr lvl="1">
              <a:spcBef>
                <a:spcPct val="15000"/>
              </a:spcBef>
            </a:pPr>
            <a:r>
              <a:rPr lang="en-US"/>
              <a:t>In the executable section, the existing value of the variable can be replaced with the new value.</a:t>
            </a:r>
          </a:p>
          <a:p>
            <a:pPr lvl="1">
              <a:spcBef>
                <a:spcPct val="15000"/>
              </a:spcBef>
            </a:pPr>
            <a:r>
              <a:rPr lang="en-US" b="1"/>
              <a:t>Passed as Parameters to PL/SQL Subprograms</a:t>
            </a:r>
          </a:p>
          <a:p>
            <a:pPr lvl="1">
              <a:spcBef>
                <a:spcPct val="15000"/>
              </a:spcBef>
            </a:pPr>
            <a:r>
              <a:rPr lang="en-US"/>
              <a:t>Subprograms can take parameters. You can pass variables as parameters to subprograms. </a:t>
            </a:r>
          </a:p>
          <a:p>
            <a:pPr lvl="1">
              <a:spcBef>
                <a:spcPct val="15000"/>
              </a:spcBef>
            </a:pPr>
            <a:r>
              <a:rPr lang="en-US" b="1"/>
              <a:t>Used to Hold the Output of a PL/SQL Subprogram</a:t>
            </a:r>
          </a:p>
          <a:p>
            <a:pPr lvl="1">
              <a:spcBef>
                <a:spcPct val="15000"/>
              </a:spcBef>
            </a:pPr>
            <a:r>
              <a:rPr lang="en-US"/>
              <a:t>You have learned that procedures and functions are the same except that the functions must return a value. Variables can be used to hold the value that is returned by a function.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ChangeArrowheads="1" noTextEdit="1"/>
          </p:cNvSpPr>
          <p:nvPr>
            <p:ph type="sldImg"/>
          </p:nvPr>
        </p:nvSpPr>
        <p:spPr>
          <a:ln/>
        </p:spPr>
      </p:sp>
      <p:sp>
        <p:nvSpPr>
          <p:cNvPr id="373765" name="Rectangle 5"/>
          <p:cNvSpPr>
            <a:spLocks noGrp="1" noChangeArrowheads="1"/>
          </p:cNvSpPr>
          <p:nvPr>
            <p:ph type="body" idx="1"/>
          </p:nvPr>
        </p:nvSpPr>
        <p:spPr/>
        <p:txBody>
          <a:bodyPr/>
          <a:lstStyle/>
          <a:p>
            <a:r>
              <a:rPr lang="en-US"/>
              <a:t>Declaring and Initializing PL/SQL Variables</a:t>
            </a:r>
          </a:p>
          <a:p>
            <a:pPr lvl="1">
              <a:lnSpc>
                <a:spcPct val="95000"/>
              </a:lnSpc>
            </a:pPr>
            <a:r>
              <a:rPr lang="en-US"/>
              <a:t>You must declare all PL/SQL identifiers in the declaration section before referencing them in the PL/SQL block. You have the option to assign an initial value to a variable as shown in the slide. You do not need to assign a value to a variable in order to declare it. If you refer to other variables in a declaration, you must be sure to declare them separately in a previous statement.</a:t>
            </a:r>
          </a:p>
          <a:p>
            <a:pPr lvl="1">
              <a:lnSpc>
                <a:spcPct val="95000"/>
              </a:lnSpc>
            </a:pPr>
            <a:r>
              <a:rPr lang="en-US"/>
              <a:t>In the syntax:</a:t>
            </a:r>
          </a:p>
          <a:p>
            <a:pPr algn="just">
              <a:lnSpc>
                <a:spcPct val="95000"/>
              </a:lnSpc>
              <a:spcBef>
                <a:spcPct val="25000"/>
              </a:spcBef>
            </a:pPr>
            <a:r>
              <a:rPr lang="en-US">
                <a:latin typeface="Times New Roman" pitchFamily="18" charset="0"/>
              </a:rPr>
              <a:t>	</a:t>
            </a:r>
            <a:r>
              <a:rPr lang="en-US" b="0" i="1">
                <a:latin typeface="Times New Roman" pitchFamily="18" charset="0"/>
              </a:rPr>
              <a:t>identifier 	</a:t>
            </a:r>
            <a:r>
              <a:rPr lang="en-US" b="0">
                <a:latin typeface="Times New Roman" pitchFamily="18" charset="0"/>
              </a:rPr>
              <a:t>Is the name of the variable</a:t>
            </a:r>
          </a:p>
          <a:p>
            <a:pPr>
              <a:lnSpc>
                <a:spcPct val="95000"/>
              </a:lnSpc>
              <a:spcBef>
                <a:spcPct val="25000"/>
              </a:spcBef>
            </a:pPr>
            <a:r>
              <a:rPr lang="en-US" b="0">
                <a:latin typeface="Times" pitchFamily="18" charset="0"/>
              </a:rPr>
              <a:t>	</a:t>
            </a:r>
            <a:r>
              <a:rPr lang="en-US" b="0">
                <a:latin typeface="Courier New" pitchFamily="49" charset="0"/>
              </a:rPr>
              <a:t>CONSTANT</a:t>
            </a:r>
            <a:r>
              <a:rPr lang="en-US" b="0">
                <a:latin typeface="Times" pitchFamily="18" charset="0"/>
              </a:rPr>
              <a:t> 	C</a:t>
            </a:r>
            <a:r>
              <a:rPr lang="en-US" b="0">
                <a:latin typeface="Times New Roman" pitchFamily="18" charset="0"/>
              </a:rPr>
              <a:t>onstrains the variable so that its value cannot change; constants 				must be initialized.</a:t>
            </a:r>
          </a:p>
          <a:p>
            <a:pPr>
              <a:lnSpc>
                <a:spcPct val="95000"/>
              </a:lnSpc>
              <a:spcBef>
                <a:spcPct val="25000"/>
              </a:spcBef>
            </a:pPr>
            <a:r>
              <a:rPr lang="en-US" b="0" i="1">
                <a:latin typeface="Times" pitchFamily="18" charset="0"/>
              </a:rPr>
              <a:t>	</a:t>
            </a:r>
            <a:r>
              <a:rPr lang="en-US" b="0" i="1">
                <a:latin typeface="Times New Roman" pitchFamily="18" charset="0"/>
              </a:rPr>
              <a:t>data type 	</a:t>
            </a:r>
            <a:r>
              <a:rPr lang="en-US" b="0">
                <a:latin typeface="Times New Roman" pitchFamily="18" charset="0"/>
              </a:rPr>
              <a:t>Is a scalar, composite, reference, or</a:t>
            </a:r>
            <a:r>
              <a:rPr lang="en-US" b="0">
                <a:latin typeface="Times" pitchFamily="18" charset="0"/>
              </a:rPr>
              <a:t> </a:t>
            </a:r>
            <a:r>
              <a:rPr lang="en-US" b="0">
                <a:latin typeface="Courier New" pitchFamily="49" charset="0"/>
              </a:rPr>
              <a:t>LOB</a:t>
            </a:r>
            <a:r>
              <a:rPr lang="en-US" b="0">
                <a:latin typeface="Times" pitchFamily="18" charset="0"/>
              </a:rPr>
              <a:t> </a:t>
            </a:r>
            <a:r>
              <a:rPr lang="en-US" b="0">
                <a:latin typeface="Times New Roman" pitchFamily="18" charset="0"/>
              </a:rPr>
              <a:t>data type. (This course 				covers only scalar, composite, and</a:t>
            </a:r>
            <a:r>
              <a:rPr lang="en-US" b="0">
                <a:latin typeface="Times" pitchFamily="18" charset="0"/>
              </a:rPr>
              <a:t> </a:t>
            </a:r>
            <a:r>
              <a:rPr lang="en-US" b="0">
                <a:latin typeface="Courier New" pitchFamily="49" charset="0"/>
              </a:rPr>
              <a:t>LOB</a:t>
            </a:r>
            <a:r>
              <a:rPr lang="en-US" b="0">
                <a:latin typeface="Times" pitchFamily="18" charset="0"/>
              </a:rPr>
              <a:t> </a:t>
            </a:r>
            <a:r>
              <a:rPr lang="en-US" b="0">
                <a:latin typeface="Times New Roman" pitchFamily="18" charset="0"/>
              </a:rPr>
              <a:t>data types.)</a:t>
            </a:r>
          </a:p>
          <a:p>
            <a:pPr algn="just">
              <a:lnSpc>
                <a:spcPct val="95000"/>
              </a:lnSpc>
              <a:spcBef>
                <a:spcPct val="25000"/>
              </a:spcBef>
            </a:pPr>
            <a:r>
              <a:rPr lang="en-US" b="0">
                <a:latin typeface="Times" pitchFamily="18" charset="0"/>
              </a:rPr>
              <a:t>	</a:t>
            </a:r>
            <a:r>
              <a:rPr lang="en-US" b="0">
                <a:latin typeface="Courier New" pitchFamily="49" charset="0"/>
              </a:rPr>
              <a:t>NOT</a:t>
            </a:r>
            <a:r>
              <a:rPr lang="en-US" b="0">
                <a:latin typeface="Times New Roman" pitchFamily="18" charset="0"/>
              </a:rPr>
              <a:t> </a:t>
            </a:r>
            <a:r>
              <a:rPr lang="en-US" b="0">
                <a:latin typeface="Courier New" pitchFamily="49" charset="0"/>
              </a:rPr>
              <a:t>NULL</a:t>
            </a:r>
            <a:r>
              <a:rPr lang="en-US" b="0">
                <a:latin typeface="Times" pitchFamily="18" charset="0"/>
              </a:rPr>
              <a:t>	C</a:t>
            </a:r>
            <a:r>
              <a:rPr lang="en-US" b="0">
                <a:latin typeface="Times New Roman" pitchFamily="18" charset="0"/>
              </a:rPr>
              <a:t>onstrains the variable so that it must contain a value. (</a:t>
            </a:r>
            <a:r>
              <a:rPr lang="en-US" b="0">
                <a:latin typeface="Courier New" pitchFamily="49" charset="0"/>
              </a:rPr>
              <a:t>NOT</a:t>
            </a:r>
            <a:r>
              <a:rPr lang="en-US" sz="1100" b="0">
                <a:latin typeface="Times New Roman" pitchFamily="18" charset="0"/>
              </a:rPr>
              <a:t> </a:t>
            </a:r>
            <a:r>
              <a:rPr lang="en-US" b="0">
                <a:latin typeface="Courier New" pitchFamily="49" charset="0"/>
              </a:rPr>
              <a:t>NULL</a:t>
            </a:r>
            <a:r>
              <a:rPr lang="en-US" b="0">
                <a:latin typeface="Times New Roman" pitchFamily="18" charset="0"/>
              </a:rPr>
              <a:t> 			variables must be initialized.)</a:t>
            </a:r>
          </a:p>
          <a:p>
            <a:pPr algn="just">
              <a:lnSpc>
                <a:spcPct val="95000"/>
              </a:lnSpc>
              <a:spcBef>
                <a:spcPct val="25000"/>
              </a:spcBef>
            </a:pPr>
            <a:r>
              <a:rPr lang="en-US" b="0" i="1">
                <a:latin typeface="Times" pitchFamily="18" charset="0"/>
              </a:rPr>
              <a:t>	</a:t>
            </a:r>
            <a:r>
              <a:rPr lang="en-US" b="0" i="1">
                <a:latin typeface="Times New Roman" pitchFamily="18" charset="0"/>
              </a:rPr>
              <a:t>expr 		</a:t>
            </a:r>
            <a:r>
              <a:rPr lang="en-US" b="0">
                <a:latin typeface="Times New Roman" pitchFamily="18" charset="0"/>
              </a:rPr>
              <a:t>Is any PL/SQL expression that can be a literal expression, another 				variable, or an expression involving operators and functions.</a:t>
            </a:r>
          </a:p>
          <a:p>
            <a:pPr lvl="1" algn="just">
              <a:lnSpc>
                <a:spcPct val="95000"/>
              </a:lnSpc>
            </a:pPr>
            <a:r>
              <a:rPr lang="en-US" b="1"/>
              <a:t>Note: </a:t>
            </a:r>
            <a:r>
              <a:rPr lang="en-US"/>
              <a:t>In addition to variables, you can also declare cursors and exceptions in the declarative section. You will learn how to declare cursors and exceptions later in the course.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Rectangle 4"/>
          <p:cNvSpPr>
            <a:spLocks noChangeArrowheads="1" noTextEdit="1"/>
          </p:cNvSpPr>
          <p:nvPr>
            <p:ph type="sldImg"/>
          </p:nvPr>
        </p:nvSpPr>
        <p:spPr>
          <a:ln/>
        </p:spPr>
      </p:sp>
      <p:sp>
        <p:nvSpPr>
          <p:cNvPr id="369669" name="Rectangle 5"/>
          <p:cNvSpPr>
            <a:spLocks noGrp="1" noChangeArrowheads="1"/>
          </p:cNvSpPr>
          <p:nvPr>
            <p:ph type="body" idx="1"/>
          </p:nvPr>
        </p:nvSpPr>
        <p:spPr/>
        <p:txBody>
          <a:bodyPr/>
          <a:lstStyle/>
          <a:p>
            <a:pPr marL="228600" indent="-228600"/>
            <a:r>
              <a:rPr lang="en-US"/>
              <a:t>Declaring and Initializing PL/SQL Variables (continued)</a:t>
            </a:r>
          </a:p>
          <a:p>
            <a:pPr marL="342900" lvl="1" indent="-228600"/>
            <a:r>
              <a:rPr lang="en-US"/>
              <a:t>Observe the two code blocks in the slide. </a:t>
            </a:r>
          </a:p>
          <a:p>
            <a:pPr lvl="2">
              <a:buFontTx/>
              <a:buNone/>
            </a:pPr>
            <a:r>
              <a:rPr lang="en-US"/>
              <a:t>1.	The variable </a:t>
            </a:r>
            <a:r>
              <a:rPr lang="en-US">
                <a:latin typeface="Courier New" pitchFamily="49" charset="0"/>
              </a:rPr>
              <a:t>Myname</a:t>
            </a:r>
            <a:r>
              <a:rPr lang="en-US"/>
              <a:t> is declared in the declarative section of the block. This variable can be accessed in the executable section of the same block. A value John is assigned to the variable in the executable section. String literals must be enclosed in single quotation marks. If your string has a quotation mark as in “ Today’s Date”, then the string would be </a:t>
            </a:r>
            <a:r>
              <a:rPr lang="en-US">
                <a:latin typeface="Courier New" pitchFamily="49" charset="0"/>
              </a:rPr>
              <a:t>'Today''s Date'</a:t>
            </a:r>
            <a:r>
              <a:rPr lang="en-US"/>
              <a:t>.  ‘:=‘ is the assignment operator. The procedure </a:t>
            </a:r>
            <a:r>
              <a:rPr lang="en-US">
                <a:latin typeface="Courier New" pitchFamily="49" charset="0"/>
              </a:rPr>
              <a:t>PUT_LINE</a:t>
            </a:r>
            <a:r>
              <a:rPr lang="en-US"/>
              <a:t> is invoked by passing the variable </a:t>
            </a:r>
            <a:r>
              <a:rPr lang="en-US">
                <a:latin typeface="Courier New" pitchFamily="49" charset="0"/>
              </a:rPr>
              <a:t>Myname</a:t>
            </a:r>
            <a:r>
              <a:rPr lang="en-US"/>
              <a:t>. The value of the variable is concatenated with the string ‘My name is: ‘. The output of this anonymous block is:</a:t>
            </a:r>
          </a:p>
          <a:p>
            <a:pPr lvl="2"/>
            <a:endParaRPr lang="en-US"/>
          </a:p>
          <a:p>
            <a:pPr lvl="2"/>
            <a:endParaRPr lang="en-US"/>
          </a:p>
          <a:p>
            <a:pPr lvl="2"/>
            <a:endParaRPr lang="en-US"/>
          </a:p>
          <a:p>
            <a:pPr lvl="2"/>
            <a:endParaRPr lang="en-US"/>
          </a:p>
          <a:p>
            <a:pPr lvl="2">
              <a:buFontTx/>
              <a:buNone/>
            </a:pPr>
            <a:r>
              <a:rPr lang="en-US"/>
              <a:t>2.	In this block, the variable </a:t>
            </a:r>
            <a:r>
              <a:rPr lang="en-US">
                <a:latin typeface="Courier New" pitchFamily="49" charset="0"/>
              </a:rPr>
              <a:t>Myname</a:t>
            </a:r>
            <a:r>
              <a:rPr lang="en-US"/>
              <a:t> is declared and initialized in the declarative section. </a:t>
            </a:r>
            <a:r>
              <a:rPr lang="en-US">
                <a:latin typeface="Courier New" pitchFamily="49" charset="0"/>
              </a:rPr>
              <a:t>Myname</a:t>
            </a:r>
            <a:r>
              <a:rPr lang="en-US"/>
              <a:t> will hold the value John after initialization. Note that this value is manipulated in the executable section of the block. The output of this anonymous block is:</a:t>
            </a:r>
          </a:p>
          <a:p>
            <a:pPr lvl="2">
              <a:buFontTx/>
              <a:buAutoNum type="arabicPeriod" startAt="2"/>
            </a:pPr>
            <a:endParaRPr lang="en-US"/>
          </a:p>
        </p:txBody>
      </p:sp>
      <p:pic>
        <p:nvPicPr>
          <p:cNvPr id="369671" name="Picture 7" descr="D:\PL_SQL\NEW\Lessons\Graphics\Les02\declare_var2.gif"/>
          <p:cNvPicPr>
            <a:picLocks noChangeAspect="1" noChangeArrowheads="1"/>
          </p:cNvPicPr>
          <p:nvPr/>
        </p:nvPicPr>
        <p:blipFill>
          <a:blip r:embed="rId3"/>
          <a:srcRect/>
          <a:stretch>
            <a:fillRect/>
          </a:stretch>
        </p:blipFill>
        <p:spPr bwMode="auto">
          <a:xfrm>
            <a:off x="1066800" y="8177213"/>
            <a:ext cx="3463925" cy="444500"/>
          </a:xfrm>
          <a:prstGeom prst="rect">
            <a:avLst/>
          </a:prstGeom>
          <a:noFill/>
        </p:spPr>
      </p:pic>
      <p:pic>
        <p:nvPicPr>
          <p:cNvPr id="369672" name="Picture 8" descr="D:\PL_SQL\NEW\Lessons\Graphics\Les02\note7.gif"/>
          <p:cNvPicPr>
            <a:picLocks noChangeAspect="1" noChangeArrowheads="1"/>
          </p:cNvPicPr>
          <p:nvPr/>
        </p:nvPicPr>
        <p:blipFill>
          <a:blip r:embed="rId4"/>
          <a:srcRect/>
          <a:stretch>
            <a:fillRect/>
          </a:stretch>
        </p:blipFill>
        <p:spPr bwMode="auto">
          <a:xfrm>
            <a:off x="1066800" y="6902450"/>
            <a:ext cx="3497263" cy="685800"/>
          </a:xfrm>
          <a:prstGeom prst="rect">
            <a:avLst/>
          </a:prstGeom>
          <a:noFill/>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4" name="Rectangle 1030"/>
          <p:cNvSpPr>
            <a:spLocks noChangeArrowheads="1" noTextEdit="1"/>
          </p:cNvSpPr>
          <p:nvPr>
            <p:ph type="sldImg"/>
          </p:nvPr>
        </p:nvSpPr>
        <p:spPr>
          <a:ln/>
        </p:spPr>
      </p:sp>
      <p:sp>
        <p:nvSpPr>
          <p:cNvPr id="401415" name="Rectangle 1031"/>
          <p:cNvSpPr>
            <a:spLocks noGrp="1" noChangeArrowheads="1"/>
          </p:cNvSpPr>
          <p:nvPr>
            <p:ph type="body" idx="1"/>
          </p:nvPr>
        </p:nvSpPr>
        <p:spPr/>
        <p:txBody>
          <a:bodyPr/>
          <a:lstStyle/>
          <a:p>
            <a:r>
              <a:rPr lang="en-US"/>
              <a:t>Delimiters in String Literals</a:t>
            </a:r>
          </a:p>
          <a:p>
            <a:pPr lvl="1"/>
            <a:r>
              <a:rPr lang="en-US"/>
              <a:t>If your string contains a single quote, then you double the quotation mark. </a:t>
            </a:r>
            <a:br>
              <a:rPr lang="en-US"/>
            </a:br>
            <a:r>
              <a:rPr lang="en-US"/>
              <a:t>For example, </a:t>
            </a:r>
          </a:p>
          <a:p>
            <a:pPr lvl="3">
              <a:buFont typeface="Times New Roman" pitchFamily="18" charset="0"/>
              <a:buNone/>
            </a:pPr>
            <a:r>
              <a:rPr lang="en-US">
                <a:latin typeface="Courier New" pitchFamily="49" charset="0"/>
              </a:rPr>
              <a:t>	event VARCHAR2(15):='Father''s day';</a:t>
            </a:r>
          </a:p>
          <a:p>
            <a:pPr lvl="1"/>
            <a:r>
              <a:rPr lang="en-US"/>
              <a:t>The first quotation mark acts as the escape character. This makes your string complicated especially if you have SQL statements as strings. You can specify any character that is not present in the string as delimiter. The slide shows how to use the </a:t>
            </a:r>
            <a:r>
              <a:rPr lang="en-US">
                <a:latin typeface="Courier New" pitchFamily="49" charset="0"/>
              </a:rPr>
              <a:t>q'</a:t>
            </a:r>
            <a:r>
              <a:rPr lang="en-US"/>
              <a:t> notation to specify the delimiter. The examples use ‘!’ and ‘[‘ as delimiters. Consider the following example:</a:t>
            </a:r>
          </a:p>
          <a:p>
            <a:pPr lvl="4"/>
            <a:r>
              <a:rPr lang="en-US" sz="1200"/>
              <a:t>event := q'!Father's day!';</a:t>
            </a:r>
          </a:p>
          <a:p>
            <a:pPr lvl="1"/>
            <a:r>
              <a:rPr lang="en-US"/>
              <a:t>You can compare this with the first example on this notes page. You start the string with </a:t>
            </a:r>
            <a:r>
              <a:rPr lang="en-US">
                <a:latin typeface="Courier New" pitchFamily="49" charset="0"/>
              </a:rPr>
              <a:t>q'</a:t>
            </a:r>
            <a:r>
              <a:rPr lang="en-US"/>
              <a:t> if you want to use a delimiter. The character following the notation is the delimiter used. Enter your string after specifying the delimiter, close the delimiter, and close the notation with a single quote. The following example shows how to use ‘[‘ as delimiter.</a:t>
            </a:r>
          </a:p>
          <a:p>
            <a:pPr lvl="4"/>
            <a:r>
              <a:rPr lang="en-US" sz="1200"/>
              <a:t>event := q' [Mother's day]';</a:t>
            </a:r>
          </a:p>
          <a:p>
            <a:pPr lvl="4"/>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ChangeArrowheads="1" noTextEdit="1"/>
          </p:cNvSpPr>
          <p:nvPr>
            <p:ph type="sldImg"/>
          </p:nvPr>
        </p:nvSpPr>
        <p:spPr>
          <a:ln/>
        </p:spPr>
      </p:sp>
      <p:sp>
        <p:nvSpPr>
          <p:cNvPr id="371715" name="Rectangle 3"/>
          <p:cNvSpPr>
            <a:spLocks noGrp="1" noChangeArrowheads="1"/>
          </p:cNvSpPr>
          <p:nvPr>
            <p:ph type="body" idx="1"/>
          </p:nvPr>
        </p:nvSpPr>
        <p:spPr/>
        <p:txBody>
          <a:bodyPr/>
          <a:lstStyle/>
          <a:p>
            <a:pPr>
              <a:lnSpc>
                <a:spcPct val="90000"/>
              </a:lnSpc>
            </a:pPr>
            <a:r>
              <a:rPr lang="en-US"/>
              <a:t>Types of Variables</a:t>
            </a:r>
          </a:p>
          <a:p>
            <a:pPr lvl="1">
              <a:lnSpc>
                <a:spcPct val="90000"/>
              </a:lnSpc>
            </a:pPr>
            <a:r>
              <a:rPr lang="en-US"/>
              <a:t>All PL/SQL variables have a data type, which specifies a storage format, constraints, and a valid range of values. PL/SQL supports five data type categories—scalar, composite, reference, large objects (LOB), and object—that you can use for declaring variables, constants, and pointers.</a:t>
            </a:r>
          </a:p>
          <a:p>
            <a:pPr lvl="2">
              <a:lnSpc>
                <a:spcPct val="90000"/>
              </a:lnSpc>
              <a:buClr>
                <a:schemeClr val="tx1"/>
              </a:buClr>
            </a:pPr>
            <a:r>
              <a:rPr lang="en-US" b="1"/>
              <a:t>Scalar data types:</a:t>
            </a:r>
            <a:r>
              <a:rPr lang="en-US">
                <a:solidFill>
                  <a:srgbClr val="FC0128"/>
                </a:solidFill>
              </a:rPr>
              <a:t> </a:t>
            </a:r>
            <a:r>
              <a:rPr lang="en-US">
                <a:solidFill>
                  <a:schemeClr val="tx1"/>
                </a:solidFill>
              </a:rPr>
              <a:t>Scalar data types </a:t>
            </a:r>
            <a:r>
              <a:rPr lang="en-US"/>
              <a:t>hold a single value. The value depends on the data type of the variable. For example, the variable </a:t>
            </a:r>
            <a:r>
              <a:rPr lang="en-US">
                <a:latin typeface="Courier New" pitchFamily="49" charset="0"/>
              </a:rPr>
              <a:t>Myname</a:t>
            </a:r>
            <a:r>
              <a:rPr lang="en-US"/>
              <a:t> in the example in the slide 7 is of type </a:t>
            </a:r>
            <a:r>
              <a:rPr lang="en-US">
                <a:latin typeface="Courier New" pitchFamily="49" charset="0"/>
              </a:rPr>
              <a:t>VARCHAR2</a:t>
            </a:r>
            <a:r>
              <a:rPr lang="en-US"/>
              <a:t>. Therefore, </a:t>
            </a:r>
            <a:r>
              <a:rPr lang="en-US">
                <a:latin typeface="Courier New" pitchFamily="49" charset="0"/>
              </a:rPr>
              <a:t>Myname</a:t>
            </a:r>
            <a:r>
              <a:rPr lang="en-US"/>
              <a:t> can hold a string value. PL/SQL also supports Boolean variables.</a:t>
            </a:r>
          </a:p>
          <a:p>
            <a:pPr lvl="2">
              <a:lnSpc>
                <a:spcPct val="90000"/>
              </a:lnSpc>
              <a:buClr>
                <a:schemeClr val="tx1"/>
              </a:buClr>
            </a:pPr>
            <a:r>
              <a:rPr lang="en-US" b="1"/>
              <a:t>Composite data types:</a:t>
            </a:r>
            <a:r>
              <a:rPr lang="en-US">
                <a:solidFill>
                  <a:srgbClr val="FC0128"/>
                </a:solidFill>
              </a:rPr>
              <a:t> </a:t>
            </a:r>
            <a:r>
              <a:rPr lang="en-US">
                <a:solidFill>
                  <a:schemeClr val="tx1"/>
                </a:solidFill>
              </a:rPr>
              <a:t>Composite data types contain internal elements that are either scalar or composite. Record and table are examples of composite data types. </a:t>
            </a:r>
            <a:endParaRPr lang="en-US"/>
          </a:p>
          <a:p>
            <a:pPr lvl="2">
              <a:lnSpc>
                <a:spcPct val="90000"/>
              </a:lnSpc>
            </a:pPr>
            <a:r>
              <a:rPr lang="en-US" b="1"/>
              <a:t>Reference data types:</a:t>
            </a:r>
            <a:r>
              <a:rPr lang="en-US"/>
              <a:t> </a:t>
            </a:r>
            <a:r>
              <a:rPr lang="en-US">
                <a:solidFill>
                  <a:schemeClr val="tx1"/>
                </a:solidFill>
              </a:rPr>
              <a:t>Reference data types </a:t>
            </a:r>
            <a:r>
              <a:rPr lang="en-US"/>
              <a:t>hold values, called pointers, that point to a storage location.</a:t>
            </a:r>
          </a:p>
          <a:p>
            <a:pPr lvl="2">
              <a:lnSpc>
                <a:spcPct val="90000"/>
              </a:lnSpc>
            </a:pPr>
            <a:r>
              <a:rPr lang="en-US" sz="1100" b="1"/>
              <a:t>LOB</a:t>
            </a:r>
            <a:r>
              <a:rPr lang="en-US" b="1"/>
              <a:t> data types:</a:t>
            </a:r>
            <a:r>
              <a:rPr lang="en-US"/>
              <a:t> LOB data types hold values, called locators, that specify the location of large objects (such as graphic images) that are stored out of line.</a:t>
            </a:r>
          </a:p>
          <a:p>
            <a:pPr lvl="1">
              <a:lnSpc>
                <a:spcPct val="90000"/>
              </a:lnSpc>
            </a:pPr>
            <a:r>
              <a:rPr lang="en-US"/>
              <a:t>Non-PL/SQL variables include host language variables declared in precompiler programs, screen fields in Forms applications, and </a:t>
            </a:r>
            <a:r>
              <a:rPr lang="en-US" i="1"/>
              <a:t>i</a:t>
            </a:r>
            <a:r>
              <a:rPr lang="en-US"/>
              <a:t>SQL*Plus host variables. You learn about host variables later in the lesson.</a:t>
            </a:r>
          </a:p>
          <a:p>
            <a:pPr lvl="1">
              <a:lnSpc>
                <a:spcPct val="90000"/>
              </a:lnSpc>
            </a:pPr>
            <a:r>
              <a:rPr lang="en-US"/>
              <a:t>For more information about LOBs, see </a:t>
            </a:r>
            <a:r>
              <a:rPr lang="en-US" i="1"/>
              <a:t>PL/SQL User’s Guide and Reference</a:t>
            </a:r>
            <a:r>
              <a:rPr lang="en-US"/>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3/14/2018</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kumimoji="0" lang="en-US"/>
          </a:p>
        </p:txBody>
      </p:sp>
      <p:sp>
        <p:nvSpPr>
          <p:cNvPr id="13" name="Slide_Copyright"/>
          <p:cNvSpPr>
            <a:spLocks noChangeArrowheads="1"/>
          </p:cNvSpPr>
          <p:nvPr userDrawn="1"/>
        </p:nvSpPr>
        <p:spPr bwMode="auto">
          <a:xfrm>
            <a:off x="2527300"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sz="1200" b="0"/>
              <a:t>Copyright © 2004,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3/14/2018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3/14/2018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3/14/2018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3/14/2018</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D92626-37D2-4832-BF7A-BC283494A20D}" type="datetimeFigureOut">
              <a:rPr lang="en-US" smtClean="0"/>
              <a:pPr/>
              <a:t>3/14/2018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pPr/>
              <a:t>‹#›</a:t>
            </a:fld>
            <a:endParaRPr kumimoji="0"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D92626-37D2-4832-BF7A-BC283494A20D}" type="datetimeFigureOut">
              <a:rPr lang="en-US" smtClean="0"/>
              <a:pPr/>
              <a:t>3/14/2018</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D92626-37D2-4832-BF7A-BC283494A20D}" type="datetimeFigureOut">
              <a:rPr lang="en-US" smtClean="0"/>
              <a:pPr/>
              <a:t>3/14/2018</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D92626-37D2-4832-BF7A-BC283494A20D}" type="datetimeFigureOut">
              <a:rPr lang="en-US" smtClean="0"/>
              <a:pPr/>
              <a:t>3/14/2018</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3/14/2018</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3/14/2018</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pPr algn="l" eaLnBrk="1" latinLnBrk="0" hangingPunct="1"/>
              <a:t>3/14/2018</a:t>
            </a:fld>
            <a:endParaRPr lang="en-US" sz="1300" dirty="0">
              <a:solidFill>
                <a:schemeClr val="bg2">
                  <a:tint val="60000"/>
                  <a:satMod val="155000"/>
                </a:schemeClr>
              </a:solidFill>
            </a:endParaRPr>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pPr algn="r" eaLnBrk="1" latinLnBrk="0" hangingPunct="1"/>
              <a:t>‹#›</a:t>
            </a:fld>
            <a:endParaRPr kumimoji="0" lang="en-US" sz="1600" b="1" dirty="0">
              <a:solidFill>
                <a:schemeClr val="tx2">
                  <a:shade val="90000"/>
                </a:schemeClr>
              </a:solidFill>
              <a:effectLst/>
            </a:endParaRPr>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8" name="Oracle_banner"/>
          <p:cNvPicPr>
            <a:picLocks noChangeArrowheads="1"/>
          </p:cNvPicPr>
          <p:nvPr userDrawn="1"/>
        </p:nvPicPr>
        <p:blipFill>
          <a:blip r:embed="rId13"/>
          <a:srcRect/>
          <a:stretch>
            <a:fillRect/>
          </a:stretch>
        </p:blipFill>
        <p:spPr bwMode="auto">
          <a:xfrm>
            <a:off x="0" y="6370638"/>
            <a:ext cx="9182100" cy="309562"/>
          </a:xfrm>
          <a:prstGeom prst="rect">
            <a:avLst/>
          </a:prstGeom>
          <a:noFill/>
          <a:ln w="9525">
            <a:noFill/>
            <a:miter lim="800000"/>
            <a:headEnd/>
            <a:tailEnd/>
          </a:ln>
          <a:effectLst/>
        </p:spPr>
      </p:pic>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12.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1613" name="Rectangle 13"/>
          <p:cNvSpPr>
            <a:spLocks noGrp="1" noChangeArrowheads="1"/>
          </p:cNvSpPr>
          <p:nvPr>
            <p:ph type="ctrTitle"/>
          </p:nvPr>
        </p:nvSpPr>
        <p:spPr/>
        <p:txBody>
          <a:bodyPr/>
          <a:lstStyle/>
          <a:p>
            <a:r>
              <a:rPr lang="en-US"/>
              <a:t>Declaring PL/SQL Variables</a:t>
            </a:r>
          </a:p>
        </p:txBody>
      </p:sp>
    </p:spTree>
  </p:cSld>
  <p:clrMapOvr>
    <a:overrideClrMapping bg1="lt1" tx1="dk1" bg2="lt2" tx2="dk2" accent1="accent1" accent2="accent2" accent3="accent3" accent4="accent4" accent5="accent5" accent6="accent6" hlink="hlink" folHlink="folHlink"/>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p:cNvSpPr>
            <a:spLocks noChangeArrowheads="1"/>
          </p:cNvSpPr>
          <p:nvPr/>
        </p:nvSpPr>
        <p:spPr bwMode="auto">
          <a:xfrm>
            <a:off x="1262063" y="1792288"/>
            <a:ext cx="793750" cy="45720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6666FF"/>
                </a:solidFill>
                <a:latin typeface="Courier New" pitchFamily="49" charset="0"/>
              </a:rPr>
              <a:t>TRUE</a:t>
            </a:r>
          </a:p>
        </p:txBody>
      </p:sp>
      <p:sp>
        <p:nvSpPr>
          <p:cNvPr id="302151" name="Rectangle 71"/>
          <p:cNvSpPr>
            <a:spLocks noGrp="1" noChangeArrowheads="1"/>
          </p:cNvSpPr>
          <p:nvPr>
            <p:ph type="title"/>
          </p:nvPr>
        </p:nvSpPr>
        <p:spPr/>
        <p:txBody>
          <a:bodyPr/>
          <a:lstStyle/>
          <a:p>
            <a:r>
              <a:rPr lang="en-US"/>
              <a:t>Types of Variables</a:t>
            </a:r>
          </a:p>
        </p:txBody>
      </p:sp>
      <p:sp>
        <p:nvSpPr>
          <p:cNvPr id="302087" name="Rectangle 7"/>
          <p:cNvSpPr>
            <a:spLocks noChangeArrowheads="1"/>
          </p:cNvSpPr>
          <p:nvPr/>
        </p:nvSpPr>
        <p:spPr bwMode="auto">
          <a:xfrm>
            <a:off x="6207125" y="1792288"/>
            <a:ext cx="1427163" cy="45720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339966"/>
                </a:solidFill>
              </a:rPr>
              <a:t>25-JAN-01</a:t>
            </a:r>
          </a:p>
        </p:txBody>
      </p:sp>
      <p:sp>
        <p:nvSpPr>
          <p:cNvPr id="302142" name="Rectangle 62"/>
          <p:cNvSpPr>
            <a:spLocks noChangeArrowheads="1"/>
          </p:cNvSpPr>
          <p:nvPr/>
        </p:nvSpPr>
        <p:spPr bwMode="auto">
          <a:xfrm>
            <a:off x="6397625" y="4745038"/>
            <a:ext cx="1044575" cy="45720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CC99FF"/>
                </a:solidFill>
              </a:rPr>
              <a:t>Atlanta</a:t>
            </a:r>
          </a:p>
        </p:txBody>
      </p:sp>
      <p:sp>
        <p:nvSpPr>
          <p:cNvPr id="302146" name="Rectangle 66"/>
          <p:cNvSpPr>
            <a:spLocks noChangeArrowheads="1"/>
          </p:cNvSpPr>
          <p:nvPr/>
        </p:nvSpPr>
        <p:spPr bwMode="auto">
          <a:xfrm>
            <a:off x="966788" y="4743450"/>
            <a:ext cx="1384300" cy="45720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FF66FF"/>
                </a:solidFill>
              </a:rPr>
              <a:t>256120.08</a:t>
            </a:r>
          </a:p>
        </p:txBody>
      </p:sp>
      <p:sp>
        <p:nvSpPr>
          <p:cNvPr id="302154" name="AutoShape 74"/>
          <p:cNvSpPr>
            <a:spLocks noChangeArrowheads="1"/>
          </p:cNvSpPr>
          <p:nvPr/>
        </p:nvSpPr>
        <p:spPr bwMode="blackWhite">
          <a:xfrm>
            <a:off x="4572000" y="2590800"/>
            <a:ext cx="3657600" cy="1371600"/>
          </a:xfrm>
          <a:prstGeom prst="wedgeRoundRectCallout">
            <a:avLst>
              <a:gd name="adj1" fmla="val -43750"/>
              <a:gd name="adj2" fmla="val 109954"/>
              <a:gd name="adj3" fmla="val 16667"/>
            </a:avLst>
          </a:prstGeom>
          <a:solidFill>
            <a:srgbClr val="FFCC99"/>
          </a:solidFill>
          <a:ln w="28575">
            <a:solidFill>
              <a:schemeClr val="bg2"/>
            </a:solidFill>
            <a:miter lim="800000"/>
            <a:headEnd type="none" w="sm" len="sm"/>
            <a:tailEnd type="none" w="sm" len="sm"/>
          </a:ln>
          <a:effectLst/>
        </p:spPr>
        <p:txBody>
          <a:bodyPr/>
          <a:lstStyle/>
          <a:p>
            <a:pPr defTabSz="228600"/>
            <a:endParaRPr lang="en-US"/>
          </a:p>
        </p:txBody>
      </p:sp>
      <p:sp>
        <p:nvSpPr>
          <p:cNvPr id="302155" name="Text Box 75"/>
          <p:cNvSpPr txBox="1">
            <a:spLocks noChangeArrowheads="1"/>
          </p:cNvSpPr>
          <p:nvPr/>
        </p:nvSpPr>
        <p:spPr bwMode="auto">
          <a:xfrm>
            <a:off x="4456113" y="2625725"/>
            <a:ext cx="3773487" cy="1641475"/>
          </a:xfrm>
          <a:prstGeom prst="rect">
            <a:avLst/>
          </a:prstGeom>
          <a:noFill/>
          <a:ln w="28575">
            <a:noFill/>
            <a:miter lim="800000"/>
            <a:headEnd type="none" w="sm" len="sm"/>
            <a:tailEnd type="none" w="sm" len="sm"/>
          </a:ln>
          <a:effectLst/>
        </p:spPr>
        <p:txBody>
          <a:bodyPr wrap="none">
            <a:spAutoFit/>
          </a:bodyPr>
          <a:lstStyle/>
          <a:p>
            <a:pPr defTabSz="228600"/>
            <a:r>
              <a:rPr lang="en-US" sz="2000">
                <a:solidFill>
                  <a:srgbClr val="000000"/>
                </a:solidFill>
              </a:rPr>
              <a:t>The soul of the lazy man</a:t>
            </a:r>
            <a:br>
              <a:rPr lang="en-US" sz="2000">
                <a:solidFill>
                  <a:srgbClr val="000000"/>
                </a:solidFill>
              </a:rPr>
            </a:br>
            <a:r>
              <a:rPr lang="en-US" sz="2000">
                <a:solidFill>
                  <a:srgbClr val="000000"/>
                </a:solidFill>
              </a:rPr>
              <a:t>  desires, and has nothing;</a:t>
            </a:r>
            <a:br>
              <a:rPr lang="en-US" sz="2000">
                <a:solidFill>
                  <a:srgbClr val="000000"/>
                </a:solidFill>
              </a:rPr>
            </a:br>
            <a:r>
              <a:rPr lang="en-US" sz="2000">
                <a:solidFill>
                  <a:srgbClr val="000000"/>
                </a:solidFill>
              </a:rPr>
              <a:t>     but the soul of the diligent </a:t>
            </a:r>
            <a:br>
              <a:rPr lang="en-US" sz="2000">
                <a:solidFill>
                  <a:srgbClr val="000000"/>
                </a:solidFill>
              </a:rPr>
            </a:br>
            <a:r>
              <a:rPr lang="en-US" sz="2000">
                <a:solidFill>
                  <a:srgbClr val="000000"/>
                </a:solidFill>
              </a:rPr>
              <a:t>shall be made rich.</a:t>
            </a:r>
            <a:r>
              <a:rPr lang="en-US" i="1">
                <a:solidFill>
                  <a:srgbClr val="000000"/>
                </a:solidFill>
              </a:rPr>
              <a:t> </a:t>
            </a:r>
            <a:endParaRPr lang="en-US">
              <a:solidFill>
                <a:srgbClr val="000000"/>
              </a:solidFill>
            </a:endParaRPr>
          </a:p>
          <a:p>
            <a:pPr defTabSz="228600"/>
            <a:endParaRPr lang="en-US">
              <a:solidFill>
                <a:srgbClr val="000000"/>
              </a:solidFill>
            </a:endParaRPr>
          </a:p>
        </p:txBody>
      </p:sp>
      <p:pic>
        <p:nvPicPr>
          <p:cNvPr id="302156" name="Picture 76" descr="D:\PL_SQL\MY_LESSONS\Graphics\Les01\film.gif"/>
          <p:cNvPicPr>
            <a:picLocks noChangeAspect="1" noChangeArrowheads="1"/>
          </p:cNvPicPr>
          <p:nvPr/>
        </p:nvPicPr>
        <p:blipFill>
          <a:blip r:embed="rId3"/>
          <a:srcRect/>
          <a:stretch>
            <a:fillRect/>
          </a:stretch>
        </p:blipFill>
        <p:spPr bwMode="gray">
          <a:xfrm>
            <a:off x="2628900" y="4572000"/>
            <a:ext cx="1384300" cy="1676400"/>
          </a:xfrm>
          <a:prstGeom prst="rect">
            <a:avLst/>
          </a:prstGeom>
          <a:noFill/>
        </p:spPr>
      </p:pic>
      <p:pic>
        <p:nvPicPr>
          <p:cNvPr id="302159" name="Picture 79" descr="Concept: Flower, Art"/>
          <p:cNvPicPr>
            <a:picLocks noChangeAspect="1" noChangeArrowheads="1"/>
          </p:cNvPicPr>
          <p:nvPr/>
        </p:nvPicPr>
        <p:blipFill>
          <a:blip r:embed="rId4"/>
          <a:srcRect/>
          <a:stretch>
            <a:fillRect/>
          </a:stretch>
        </p:blipFill>
        <p:spPr bwMode="gray">
          <a:xfrm>
            <a:off x="2782888" y="2209800"/>
            <a:ext cx="1074737" cy="1565275"/>
          </a:xfrm>
          <a:prstGeom prst="rect">
            <a:avLst/>
          </a:prstGeom>
          <a:noFill/>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9" name="Rectangle 13"/>
          <p:cNvSpPr>
            <a:spLocks noGrp="1" noChangeArrowheads="1"/>
          </p:cNvSpPr>
          <p:nvPr>
            <p:ph type="title"/>
          </p:nvPr>
        </p:nvSpPr>
        <p:spPr/>
        <p:txBody>
          <a:bodyPr>
            <a:normAutofit fontScale="90000"/>
          </a:bodyPr>
          <a:lstStyle/>
          <a:p>
            <a:r>
              <a:rPr lang="en-US"/>
              <a:t>Guidelines for Declaring and Initializing PL/SQL Variables</a:t>
            </a:r>
          </a:p>
        </p:txBody>
      </p:sp>
      <p:sp>
        <p:nvSpPr>
          <p:cNvPr id="306190" name="Rectangle 14"/>
          <p:cNvSpPr>
            <a:spLocks noGrp="1" noChangeArrowheads="1"/>
          </p:cNvSpPr>
          <p:nvPr>
            <p:ph idx="1"/>
          </p:nvPr>
        </p:nvSpPr>
        <p:spPr>
          <a:xfrm>
            <a:off x="863600" y="1816100"/>
            <a:ext cx="7366000" cy="4176713"/>
          </a:xfrm>
        </p:spPr>
        <p:txBody>
          <a:bodyPr>
            <a:normAutofit fontScale="92500" lnSpcReduction="10000"/>
          </a:bodyPr>
          <a:lstStyle/>
          <a:p>
            <a:pPr lvl="1"/>
            <a:r>
              <a:rPr lang="en-US"/>
              <a:t>Follow naming conventions.</a:t>
            </a:r>
          </a:p>
          <a:p>
            <a:pPr lvl="1"/>
            <a:r>
              <a:rPr lang="en-US"/>
              <a:t>Use meaningful names for variables.</a:t>
            </a:r>
          </a:p>
          <a:p>
            <a:pPr lvl="1"/>
            <a:r>
              <a:rPr lang="en-US"/>
              <a:t>Initialize variables designated as </a:t>
            </a:r>
            <a:r>
              <a:rPr lang="en-US" sz="2000">
                <a:latin typeface="Courier New" pitchFamily="49" charset="0"/>
              </a:rPr>
              <a:t>NOT NULL</a:t>
            </a:r>
            <a:r>
              <a:rPr lang="en-US"/>
              <a:t> and </a:t>
            </a:r>
            <a:r>
              <a:rPr lang="en-US" sz="2000">
                <a:latin typeface="Courier New" pitchFamily="49" charset="0"/>
              </a:rPr>
              <a:t>CONSTANT</a:t>
            </a:r>
            <a:r>
              <a:rPr lang="en-US"/>
              <a:t>.</a:t>
            </a:r>
            <a:endParaRPr lang="en-US" sz="2000">
              <a:latin typeface="Courier New" pitchFamily="49" charset="0"/>
            </a:endParaRPr>
          </a:p>
          <a:p>
            <a:pPr lvl="1"/>
            <a:r>
              <a:rPr lang="en-US"/>
              <a:t>Initialize variables with the assignment operator (:=) or the </a:t>
            </a:r>
            <a:r>
              <a:rPr lang="en-US" sz="2000">
                <a:latin typeface="Courier New" pitchFamily="49" charset="0"/>
              </a:rPr>
              <a:t>DEFAULT</a:t>
            </a:r>
            <a:r>
              <a:rPr lang="en-US"/>
              <a:t> keyword:</a:t>
            </a:r>
          </a:p>
          <a:p>
            <a:pPr lvl="1"/>
            <a:endParaRPr lang="en-US"/>
          </a:p>
          <a:p>
            <a:pPr lvl="1"/>
            <a:endParaRPr lang="en-US"/>
          </a:p>
          <a:p>
            <a:pPr lvl="1"/>
            <a:endParaRPr lang="en-US"/>
          </a:p>
          <a:p>
            <a:pPr lvl="1"/>
            <a:r>
              <a:rPr lang="en-US"/>
              <a:t>Declare one identifier per line for better readability and code maintenance.</a:t>
            </a:r>
          </a:p>
        </p:txBody>
      </p:sp>
      <p:sp>
        <p:nvSpPr>
          <p:cNvPr id="306191" name="Rectangle 15"/>
          <p:cNvSpPr>
            <a:spLocks noChangeArrowheads="1"/>
          </p:cNvSpPr>
          <p:nvPr/>
        </p:nvSpPr>
        <p:spPr bwMode="blackGray">
          <a:xfrm>
            <a:off x="1447800" y="4191000"/>
            <a:ext cx="5562600" cy="381000"/>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Myname VARCHAR2(20):='John';</a:t>
            </a:r>
          </a:p>
        </p:txBody>
      </p:sp>
      <p:sp>
        <p:nvSpPr>
          <p:cNvPr id="306192" name="Rectangle 16"/>
          <p:cNvSpPr>
            <a:spLocks noChangeArrowheads="1"/>
          </p:cNvSpPr>
          <p:nvPr/>
        </p:nvSpPr>
        <p:spPr bwMode="blackGray">
          <a:xfrm>
            <a:off x="1447800" y="4724400"/>
            <a:ext cx="5562600" cy="381000"/>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Myname VARCHAR2(20) DEFAULT 'John';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33" name="Rectangle 9"/>
          <p:cNvSpPr>
            <a:spLocks noGrp="1" noChangeArrowheads="1"/>
          </p:cNvSpPr>
          <p:nvPr>
            <p:ph type="title"/>
          </p:nvPr>
        </p:nvSpPr>
        <p:spPr/>
        <p:txBody>
          <a:bodyPr>
            <a:normAutofit fontScale="90000"/>
          </a:bodyPr>
          <a:lstStyle/>
          <a:p>
            <a:r>
              <a:rPr lang="en-US"/>
              <a:t>Guidelines for Declaring PL/SQL Variables</a:t>
            </a:r>
          </a:p>
        </p:txBody>
      </p:sp>
      <p:sp>
        <p:nvSpPr>
          <p:cNvPr id="308234" name="Rectangle 10"/>
          <p:cNvSpPr>
            <a:spLocks noGrp="1" noChangeArrowheads="1"/>
          </p:cNvSpPr>
          <p:nvPr>
            <p:ph idx="1"/>
          </p:nvPr>
        </p:nvSpPr>
        <p:spPr>
          <a:xfrm>
            <a:off x="863600" y="1816100"/>
            <a:ext cx="7366000" cy="360363"/>
          </a:xfrm>
        </p:spPr>
        <p:txBody>
          <a:bodyPr>
            <a:normAutofit fontScale="85000" lnSpcReduction="20000"/>
          </a:bodyPr>
          <a:lstStyle/>
          <a:p>
            <a:pPr lvl="1"/>
            <a:r>
              <a:rPr lang="en-US"/>
              <a:t>Avoid using column names as identifiers.</a:t>
            </a:r>
          </a:p>
        </p:txBody>
      </p:sp>
      <p:sp>
        <p:nvSpPr>
          <p:cNvPr id="308230" name="Rectangle 6"/>
          <p:cNvSpPr>
            <a:spLocks noChangeArrowheads="1"/>
          </p:cNvSpPr>
          <p:nvPr/>
        </p:nvSpPr>
        <p:spPr bwMode="blackGray">
          <a:xfrm>
            <a:off x="1752600" y="2438400"/>
            <a:ext cx="4829175" cy="2492375"/>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DECLARE</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employee_id	NUMBER(6);</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BEGIN</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SELECT	   employee_id</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INTO		employee_id</a:t>
            </a:r>
          </a:p>
          <a:p>
            <a:pPr algn="l" defTabSz="400050" eaLnBrk="0" hangingPunct="0">
              <a:lnSpc>
                <a:spcPct val="105000"/>
              </a:lnSpc>
              <a:spcBef>
                <a:spcPct val="0"/>
              </a:spcBef>
              <a:buClrTx/>
              <a:buFontTx/>
              <a:buNone/>
              <a:tabLst>
                <a:tab pos="400050" algn="r"/>
                <a:tab pos="673100" algn="l"/>
              </a:tabLst>
            </a:pPr>
            <a:r>
              <a:rPr lang="en-US">
                <a:solidFill>
                  <a:srgbClr val="000000"/>
                </a:solidFill>
                <a:latin typeface="Courier New" pitchFamily="49" charset="0"/>
              </a:rPr>
              <a:t>	  FROM		employees</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WHERE 		last_name = 'Kochhar';</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END;</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a:t>
            </a:r>
          </a:p>
        </p:txBody>
      </p:sp>
      <p:sp>
        <p:nvSpPr>
          <p:cNvPr id="308232" name="Rectangle 8"/>
          <p:cNvSpPr>
            <a:spLocks noChangeArrowheads="1"/>
          </p:cNvSpPr>
          <p:nvPr/>
        </p:nvSpPr>
        <p:spPr bwMode="blackGray">
          <a:xfrm>
            <a:off x="3340100" y="3238500"/>
            <a:ext cx="1841500" cy="609600"/>
          </a:xfrm>
          <a:prstGeom prst="rect">
            <a:avLst/>
          </a:prstGeom>
          <a:noFill/>
          <a:ln w="25400">
            <a:solidFill>
              <a:srgbClr val="FF0000"/>
            </a:solidFill>
            <a:miter lim="800000"/>
            <a:headEnd/>
            <a:tailEnd/>
          </a:ln>
          <a:effectLst/>
        </p:spPr>
        <p:txBody>
          <a:bodyPr wrap="none" anchor="ctr"/>
          <a:lstStyle/>
          <a:p>
            <a:pPr defTabSz="822325" eaLnBrk="0" hangingPunct="0">
              <a:spcBef>
                <a:spcPct val="50000"/>
              </a:spcBef>
              <a:buClrTx/>
              <a:buFontTx/>
              <a:buNone/>
            </a:pPr>
            <a:endParaRPr lang="en-US">
              <a:solidFill>
                <a:schemeClr val="hlink"/>
              </a:solidFill>
            </a:endParaRPr>
          </a:p>
        </p:txBody>
      </p:sp>
      <p:sp>
        <p:nvSpPr>
          <p:cNvPr id="308236" name="Rectangle 12"/>
          <p:cNvSpPr>
            <a:spLocks noChangeArrowheads="1"/>
          </p:cNvSpPr>
          <p:nvPr/>
        </p:nvSpPr>
        <p:spPr bwMode="auto">
          <a:xfrm>
            <a:off x="863600" y="5095875"/>
            <a:ext cx="7366000" cy="695325"/>
          </a:xfrm>
          <a:prstGeom prst="rect">
            <a:avLst/>
          </a:prstGeom>
          <a:noFill/>
          <a:ln w="9525">
            <a:noFill/>
            <a:miter lim="800000"/>
            <a:headEnd/>
            <a:tailEnd/>
          </a:ln>
          <a:effectLst/>
        </p:spPr>
        <p:txBody>
          <a:bodyPr lIns="12700" tIns="12700" rIns="12700" bIns="12700">
            <a:spAutoFit/>
          </a:bodyPr>
          <a:lstStyle/>
          <a:p>
            <a:pPr marL="571500" lvl="1" indent="-457200" algn="l" defTabSz="228600">
              <a:buFont typeface="Arial" charset="0"/>
              <a:buChar char="•"/>
            </a:pPr>
            <a:r>
              <a:rPr lang="en-US" sz="2200"/>
              <a:t>Use the </a:t>
            </a:r>
            <a:r>
              <a:rPr lang="en-US" sz="2000">
                <a:latin typeface="Courier New" pitchFamily="49" charset="0"/>
              </a:rPr>
              <a:t>NOT</a:t>
            </a:r>
            <a:r>
              <a:rPr lang="en-US" sz="2000"/>
              <a:t> </a:t>
            </a:r>
            <a:r>
              <a:rPr lang="en-US" sz="2000">
                <a:latin typeface="Courier New" pitchFamily="49" charset="0"/>
              </a:rPr>
              <a:t>NULL</a:t>
            </a:r>
            <a:r>
              <a:rPr lang="en-US" sz="2200"/>
              <a:t> constraint when the variable must hold a value.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96" name="Rectangle 28"/>
          <p:cNvSpPr>
            <a:spLocks noGrp="1" noChangeArrowheads="1"/>
          </p:cNvSpPr>
          <p:nvPr>
            <p:ph type="title"/>
          </p:nvPr>
        </p:nvSpPr>
        <p:spPr/>
        <p:txBody>
          <a:bodyPr/>
          <a:lstStyle/>
          <a:p>
            <a:r>
              <a:rPr lang="en-US"/>
              <a:t>Scalar Data Types</a:t>
            </a:r>
          </a:p>
        </p:txBody>
      </p:sp>
      <p:sp>
        <p:nvSpPr>
          <p:cNvPr id="314397" name="Rectangle 29"/>
          <p:cNvSpPr>
            <a:spLocks noGrp="1" noChangeArrowheads="1"/>
          </p:cNvSpPr>
          <p:nvPr>
            <p:ph idx="1"/>
          </p:nvPr>
        </p:nvSpPr>
        <p:spPr>
          <a:xfrm>
            <a:off x="863600" y="1816100"/>
            <a:ext cx="7366000" cy="762000"/>
          </a:xfrm>
        </p:spPr>
        <p:txBody>
          <a:bodyPr>
            <a:normAutofit fontScale="92500" lnSpcReduction="20000"/>
          </a:bodyPr>
          <a:lstStyle/>
          <a:p>
            <a:pPr lvl="1"/>
            <a:r>
              <a:rPr lang="en-US"/>
              <a:t>Hold a single value</a:t>
            </a:r>
          </a:p>
          <a:p>
            <a:pPr lvl="1"/>
            <a:r>
              <a:rPr lang="en-US"/>
              <a:t>Have no internal components</a:t>
            </a:r>
          </a:p>
        </p:txBody>
      </p:sp>
      <p:sp>
        <p:nvSpPr>
          <p:cNvPr id="314376" name="Rectangle 8"/>
          <p:cNvSpPr>
            <a:spLocks noChangeArrowheads="1"/>
          </p:cNvSpPr>
          <p:nvPr/>
        </p:nvSpPr>
        <p:spPr bwMode="auto">
          <a:xfrm>
            <a:off x="6473825" y="5243513"/>
            <a:ext cx="1044575" cy="45720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FF3399"/>
                </a:solidFill>
              </a:rPr>
              <a:t>Atlanta</a:t>
            </a:r>
          </a:p>
        </p:txBody>
      </p:sp>
      <p:sp>
        <p:nvSpPr>
          <p:cNvPr id="314398" name="Rectangle 30"/>
          <p:cNvSpPr>
            <a:spLocks noChangeArrowheads="1"/>
          </p:cNvSpPr>
          <p:nvPr/>
        </p:nvSpPr>
        <p:spPr bwMode="auto">
          <a:xfrm>
            <a:off x="1871663" y="3087688"/>
            <a:ext cx="793750" cy="45720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6666FF"/>
                </a:solidFill>
                <a:latin typeface="Courier New" pitchFamily="49" charset="0"/>
              </a:rPr>
              <a:t>TRUE</a:t>
            </a:r>
          </a:p>
        </p:txBody>
      </p:sp>
      <p:sp>
        <p:nvSpPr>
          <p:cNvPr id="314399" name="Rectangle 31"/>
          <p:cNvSpPr>
            <a:spLocks noChangeArrowheads="1"/>
          </p:cNvSpPr>
          <p:nvPr/>
        </p:nvSpPr>
        <p:spPr bwMode="auto">
          <a:xfrm>
            <a:off x="6281738" y="3087688"/>
            <a:ext cx="1427162" cy="45720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339966"/>
                </a:solidFill>
              </a:rPr>
              <a:t>25-JAN-01</a:t>
            </a:r>
          </a:p>
        </p:txBody>
      </p:sp>
      <p:sp>
        <p:nvSpPr>
          <p:cNvPr id="314401" name="Rectangle 33"/>
          <p:cNvSpPr>
            <a:spLocks noChangeArrowheads="1"/>
          </p:cNvSpPr>
          <p:nvPr/>
        </p:nvSpPr>
        <p:spPr bwMode="auto">
          <a:xfrm>
            <a:off x="1576388" y="5243513"/>
            <a:ext cx="1384300" cy="45720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FF66FF"/>
                </a:solidFill>
              </a:rPr>
              <a:t>256120.08</a:t>
            </a:r>
          </a:p>
        </p:txBody>
      </p:sp>
      <p:grpSp>
        <p:nvGrpSpPr>
          <p:cNvPr id="314405" name="Group 37"/>
          <p:cNvGrpSpPr>
            <a:grpSpLocks/>
          </p:cNvGrpSpPr>
          <p:nvPr/>
        </p:nvGrpSpPr>
        <p:grpSpPr bwMode="auto">
          <a:xfrm>
            <a:off x="3429000" y="3810000"/>
            <a:ext cx="3773488" cy="1676400"/>
            <a:chOff x="2779" y="1632"/>
            <a:chExt cx="2377" cy="1056"/>
          </a:xfrm>
        </p:grpSpPr>
        <p:sp>
          <p:nvSpPr>
            <p:cNvPr id="314403" name="AutoShape 35"/>
            <p:cNvSpPr>
              <a:spLocks noChangeArrowheads="1"/>
            </p:cNvSpPr>
            <p:nvPr/>
          </p:nvSpPr>
          <p:spPr bwMode="blackWhite">
            <a:xfrm>
              <a:off x="2852" y="1632"/>
              <a:ext cx="2304" cy="864"/>
            </a:xfrm>
            <a:prstGeom prst="wedgeRoundRectCallout">
              <a:avLst>
                <a:gd name="adj1" fmla="val -42532"/>
                <a:gd name="adj2" fmla="val 109954"/>
                <a:gd name="adj3" fmla="val 16667"/>
              </a:avLst>
            </a:prstGeom>
            <a:solidFill>
              <a:srgbClr val="FFCC99"/>
            </a:solidFill>
            <a:ln w="28575">
              <a:solidFill>
                <a:schemeClr val="bg2"/>
              </a:solidFill>
              <a:miter lim="800000"/>
              <a:headEnd type="none" w="sm" len="sm"/>
              <a:tailEnd type="none" w="sm" len="sm"/>
            </a:ln>
            <a:effectLst/>
          </p:spPr>
          <p:txBody>
            <a:bodyPr/>
            <a:lstStyle/>
            <a:p>
              <a:pPr defTabSz="228600"/>
              <a:endParaRPr lang="en-US"/>
            </a:p>
          </p:txBody>
        </p:sp>
        <p:sp>
          <p:nvSpPr>
            <p:cNvPr id="314404" name="Text Box 36"/>
            <p:cNvSpPr txBox="1">
              <a:spLocks noChangeArrowheads="1"/>
            </p:cNvSpPr>
            <p:nvPr/>
          </p:nvSpPr>
          <p:spPr bwMode="blackWhite">
            <a:xfrm>
              <a:off x="2779" y="1654"/>
              <a:ext cx="2377" cy="1034"/>
            </a:xfrm>
            <a:prstGeom prst="rect">
              <a:avLst/>
            </a:prstGeom>
            <a:noFill/>
            <a:ln w="28575">
              <a:noFill/>
              <a:miter lim="800000"/>
              <a:headEnd type="none" w="sm" len="sm"/>
              <a:tailEnd type="none" w="sm" len="sm"/>
            </a:ln>
            <a:effectLst/>
          </p:spPr>
          <p:txBody>
            <a:bodyPr wrap="none">
              <a:spAutoFit/>
            </a:bodyPr>
            <a:lstStyle/>
            <a:p>
              <a:pPr defTabSz="228600"/>
              <a:r>
                <a:rPr lang="en-US" sz="2000">
                  <a:solidFill>
                    <a:srgbClr val="000000"/>
                  </a:solidFill>
                </a:rPr>
                <a:t>The soul of the lazy man</a:t>
              </a:r>
              <a:br>
                <a:rPr lang="en-US" sz="2000">
                  <a:solidFill>
                    <a:srgbClr val="000000"/>
                  </a:solidFill>
                </a:rPr>
              </a:br>
              <a:r>
                <a:rPr lang="en-US" sz="2000">
                  <a:solidFill>
                    <a:srgbClr val="000000"/>
                  </a:solidFill>
                </a:rPr>
                <a:t>  desires, and has nothing;</a:t>
              </a:r>
              <a:br>
                <a:rPr lang="en-US" sz="2000">
                  <a:solidFill>
                    <a:srgbClr val="000000"/>
                  </a:solidFill>
                </a:rPr>
              </a:br>
              <a:r>
                <a:rPr lang="en-US" sz="2000">
                  <a:solidFill>
                    <a:srgbClr val="000000"/>
                  </a:solidFill>
                </a:rPr>
                <a:t>     but the soul of the diligent </a:t>
              </a:r>
              <a:br>
                <a:rPr lang="en-US" sz="2000">
                  <a:solidFill>
                    <a:srgbClr val="000000"/>
                  </a:solidFill>
                </a:rPr>
              </a:br>
              <a:r>
                <a:rPr lang="en-US" sz="2000">
                  <a:solidFill>
                    <a:srgbClr val="000000"/>
                  </a:solidFill>
                </a:rPr>
                <a:t>shall be made rich.</a:t>
              </a:r>
              <a:r>
                <a:rPr lang="en-US" i="1">
                  <a:solidFill>
                    <a:srgbClr val="000000"/>
                  </a:solidFill>
                </a:rPr>
                <a:t> </a:t>
              </a:r>
              <a:endParaRPr lang="en-US">
                <a:solidFill>
                  <a:srgbClr val="000000"/>
                </a:solidFill>
              </a:endParaRPr>
            </a:p>
            <a:p>
              <a:pPr defTabSz="228600"/>
              <a:endParaRPr lang="en-US">
                <a:solidFill>
                  <a:srgbClr val="000000"/>
                </a:solidFill>
              </a:endParaRPr>
            </a:p>
          </p:txBody>
        </p:sp>
      </p:gr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4" name="Rectangle 8"/>
          <p:cNvSpPr>
            <a:spLocks noGrp="1" noChangeArrowheads="1"/>
          </p:cNvSpPr>
          <p:nvPr>
            <p:ph type="title"/>
          </p:nvPr>
        </p:nvSpPr>
        <p:spPr/>
        <p:txBody>
          <a:bodyPr/>
          <a:lstStyle/>
          <a:p>
            <a:r>
              <a:rPr lang="en-US"/>
              <a:t>Base Scalar Data Types</a:t>
            </a:r>
          </a:p>
        </p:txBody>
      </p:sp>
      <p:sp>
        <p:nvSpPr>
          <p:cNvPr id="316425" name="Rectangle 9"/>
          <p:cNvSpPr>
            <a:spLocks noGrp="1" noChangeArrowheads="1"/>
          </p:cNvSpPr>
          <p:nvPr>
            <p:ph idx="1"/>
          </p:nvPr>
        </p:nvSpPr>
        <p:spPr>
          <a:xfrm>
            <a:off x="863600" y="1816100"/>
            <a:ext cx="7366000" cy="3616325"/>
          </a:xfrm>
        </p:spPr>
        <p:txBody>
          <a:bodyPr/>
          <a:lstStyle/>
          <a:p>
            <a:pPr lvl="1">
              <a:buSzPct val="70000"/>
            </a:pPr>
            <a:r>
              <a:rPr lang="en-US" sz="2000">
                <a:latin typeface="Courier New" pitchFamily="49" charset="0"/>
              </a:rPr>
              <a:t>CHAR [(maximum_length)]</a:t>
            </a:r>
          </a:p>
          <a:p>
            <a:pPr lvl="1">
              <a:buSzPct val="70000"/>
            </a:pPr>
            <a:r>
              <a:rPr lang="en-US" sz="2000">
                <a:latin typeface="Courier New" pitchFamily="49" charset="0"/>
              </a:rPr>
              <a:t>VARCHAR2 (maximum_length)</a:t>
            </a:r>
          </a:p>
          <a:p>
            <a:pPr lvl="1">
              <a:buSzPct val="70000"/>
            </a:pPr>
            <a:r>
              <a:rPr lang="en-US" sz="2000">
                <a:latin typeface="Courier New" pitchFamily="49" charset="0"/>
              </a:rPr>
              <a:t>LONG</a:t>
            </a:r>
          </a:p>
          <a:p>
            <a:pPr lvl="1">
              <a:buSzPct val="70000"/>
            </a:pPr>
            <a:r>
              <a:rPr lang="en-US" sz="2000">
                <a:latin typeface="Courier New" pitchFamily="49" charset="0"/>
              </a:rPr>
              <a:t>LONG RAW</a:t>
            </a:r>
          </a:p>
          <a:p>
            <a:pPr lvl="1">
              <a:buSzPct val="70000"/>
            </a:pPr>
            <a:r>
              <a:rPr lang="en-US" sz="2000">
                <a:latin typeface="Courier New" pitchFamily="49" charset="0"/>
              </a:rPr>
              <a:t>NUMBER [(precision, scale)]</a:t>
            </a:r>
          </a:p>
          <a:p>
            <a:pPr lvl="1">
              <a:buSzPct val="70000"/>
            </a:pPr>
            <a:r>
              <a:rPr lang="en-US" sz="2000">
                <a:latin typeface="Courier New" pitchFamily="49" charset="0"/>
              </a:rPr>
              <a:t>BINARY_INTEGER</a:t>
            </a:r>
          </a:p>
          <a:p>
            <a:pPr lvl="1">
              <a:buSzPct val="70000"/>
            </a:pPr>
            <a:r>
              <a:rPr lang="en-US" sz="2000">
                <a:latin typeface="Courier New" pitchFamily="49" charset="0"/>
              </a:rPr>
              <a:t>PLS_INTEGER</a:t>
            </a:r>
          </a:p>
          <a:p>
            <a:pPr lvl="1">
              <a:buSzPct val="70000"/>
            </a:pPr>
            <a:r>
              <a:rPr lang="en-US" sz="2000">
                <a:latin typeface="Courier New" pitchFamily="49" charset="0"/>
              </a:rPr>
              <a:t>BOOLEAN</a:t>
            </a:r>
          </a:p>
          <a:p>
            <a:pPr lvl="1">
              <a:buSzPct val="70000"/>
            </a:pPr>
            <a:r>
              <a:rPr lang="en-US" sz="2000">
                <a:latin typeface="Courier New" pitchFamily="49" charset="0"/>
              </a:rPr>
              <a:t>BINARY_FLOAT</a:t>
            </a:r>
          </a:p>
          <a:p>
            <a:pPr lvl="1">
              <a:buSzPct val="70000"/>
            </a:pPr>
            <a:r>
              <a:rPr lang="en-US" sz="2000">
                <a:latin typeface="Courier New" pitchFamily="49" charset="0"/>
              </a:rPr>
              <a:t>BINARY_DOUBLE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8" name="Rectangle 6"/>
          <p:cNvSpPr>
            <a:spLocks noGrp="1" noChangeArrowheads="1"/>
          </p:cNvSpPr>
          <p:nvPr>
            <p:ph type="title"/>
          </p:nvPr>
        </p:nvSpPr>
        <p:spPr/>
        <p:txBody>
          <a:bodyPr/>
          <a:lstStyle/>
          <a:p>
            <a:r>
              <a:rPr lang="en-US"/>
              <a:t>Base Scalar Data Types</a:t>
            </a:r>
          </a:p>
        </p:txBody>
      </p:sp>
      <p:sp>
        <p:nvSpPr>
          <p:cNvPr id="320519" name="Rectangle 7"/>
          <p:cNvSpPr>
            <a:spLocks noGrp="1" noChangeArrowheads="1"/>
          </p:cNvSpPr>
          <p:nvPr>
            <p:ph idx="1"/>
          </p:nvPr>
        </p:nvSpPr>
        <p:spPr>
          <a:xfrm>
            <a:off x="863600" y="1816100"/>
            <a:ext cx="7366000" cy="2155825"/>
          </a:xfrm>
        </p:spPr>
        <p:txBody>
          <a:bodyPr>
            <a:normAutofit lnSpcReduction="10000"/>
          </a:bodyPr>
          <a:lstStyle/>
          <a:p>
            <a:pPr lvl="1">
              <a:buSzPct val="70000"/>
            </a:pPr>
            <a:r>
              <a:rPr lang="en-US" sz="2000">
                <a:latin typeface="Courier New" pitchFamily="49" charset="0"/>
              </a:rPr>
              <a:t>DATE</a:t>
            </a:r>
          </a:p>
          <a:p>
            <a:pPr lvl="1">
              <a:buSzPct val="70000"/>
            </a:pPr>
            <a:r>
              <a:rPr lang="en-US" sz="2000">
                <a:latin typeface="Courier New" pitchFamily="49" charset="0"/>
              </a:rPr>
              <a:t>TIMESTAMP</a:t>
            </a:r>
          </a:p>
          <a:p>
            <a:pPr lvl="1">
              <a:buSzPct val="70000"/>
            </a:pPr>
            <a:r>
              <a:rPr lang="en-US" sz="2000">
                <a:latin typeface="Courier New" pitchFamily="49" charset="0"/>
              </a:rPr>
              <a:t>TIMESTAMP WITH TIME ZONE</a:t>
            </a:r>
          </a:p>
          <a:p>
            <a:pPr lvl="1">
              <a:buSzPct val="70000"/>
            </a:pPr>
            <a:r>
              <a:rPr lang="en-US" sz="2000">
                <a:latin typeface="Courier New" pitchFamily="49" charset="0"/>
              </a:rPr>
              <a:t>TIMESTAMP WITH LOCAL TIME ZONE</a:t>
            </a:r>
          </a:p>
          <a:p>
            <a:pPr lvl="1">
              <a:buSzPct val="70000"/>
            </a:pPr>
            <a:r>
              <a:rPr lang="en-US" sz="2000">
                <a:latin typeface="Courier New" pitchFamily="49" charset="0"/>
              </a:rPr>
              <a:t>INTERVAL YEAR TO MONTH</a:t>
            </a:r>
          </a:p>
          <a:p>
            <a:pPr lvl="1">
              <a:buSzPct val="70000"/>
            </a:pPr>
            <a:r>
              <a:rPr lang="en-US" sz="2000">
                <a:latin typeface="Courier New" pitchFamily="49" charset="0"/>
              </a:rPr>
              <a:t>INTERVAL DAY TO SECOND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normAutofit fontScale="90000"/>
          </a:bodyPr>
          <a:lstStyle/>
          <a:p>
            <a:r>
              <a:rPr lang="en-US">
                <a:latin typeface="Courier New" pitchFamily="49" charset="0"/>
              </a:rPr>
              <a:t>BINARY_FLOAT</a:t>
            </a:r>
            <a:r>
              <a:rPr lang="en-US"/>
              <a:t> and </a:t>
            </a:r>
            <a:r>
              <a:rPr lang="en-US">
                <a:latin typeface="Courier New" pitchFamily="49" charset="0"/>
              </a:rPr>
              <a:t>BINARY_DOUBLE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21" name="Rectangle 13"/>
          <p:cNvSpPr>
            <a:spLocks noGrp="1" noChangeArrowheads="1"/>
          </p:cNvSpPr>
          <p:nvPr>
            <p:ph type="title"/>
          </p:nvPr>
        </p:nvSpPr>
        <p:spPr/>
        <p:txBody>
          <a:bodyPr/>
          <a:lstStyle/>
          <a:p>
            <a:r>
              <a:rPr lang="en-US"/>
              <a:t>Declaring Scalar Variables </a:t>
            </a:r>
          </a:p>
        </p:txBody>
      </p:sp>
      <p:sp>
        <p:nvSpPr>
          <p:cNvPr id="324622" name="Rectangle 14"/>
          <p:cNvSpPr>
            <a:spLocks noGrp="1" noChangeArrowheads="1"/>
          </p:cNvSpPr>
          <p:nvPr>
            <p:ph idx="1"/>
          </p:nvPr>
        </p:nvSpPr>
        <p:spPr/>
        <p:txBody>
          <a:bodyPr/>
          <a:lstStyle/>
          <a:p>
            <a:r>
              <a:rPr lang="en-US"/>
              <a:t>Examples:</a:t>
            </a:r>
          </a:p>
        </p:txBody>
      </p:sp>
      <p:sp>
        <p:nvSpPr>
          <p:cNvPr id="324613" name="Rectangle 5"/>
          <p:cNvSpPr>
            <a:spLocks noChangeArrowheads="1"/>
          </p:cNvSpPr>
          <p:nvPr/>
        </p:nvSpPr>
        <p:spPr bwMode="blackGray">
          <a:xfrm>
            <a:off x="914400" y="2209800"/>
            <a:ext cx="7129463" cy="2592388"/>
          </a:xfrm>
          <a:prstGeom prst="rect">
            <a:avLst/>
          </a:prstGeom>
          <a:solidFill>
            <a:schemeClr val="accent1"/>
          </a:solidFill>
          <a:ln w="28575">
            <a:solidFill>
              <a:schemeClr val="bg2"/>
            </a:solidFill>
            <a:miter lim="800000"/>
            <a:headEnd/>
            <a:tailEnd/>
          </a:ln>
          <a:effectLst/>
        </p:spPr>
        <p:txBody>
          <a:bodyPr lIns="92075" tIns="46038" rIns="92075" bIns="46038"/>
          <a:lstStyle/>
          <a:p>
            <a:pPr algn="l" defTabSz="400050" eaLnBrk="0" hangingPunct="0">
              <a:lnSpc>
                <a:spcPct val="95000"/>
              </a:lnSpc>
              <a:buClrTx/>
              <a:buFontTx/>
              <a:buNone/>
              <a:tabLst>
                <a:tab pos="400050" algn="r"/>
                <a:tab pos="673100" algn="l"/>
              </a:tabLst>
            </a:pPr>
            <a:r>
              <a:rPr lang="en-US">
                <a:solidFill>
                  <a:srgbClr val="000000"/>
                </a:solidFill>
                <a:latin typeface="Courier New" pitchFamily="49" charset="0"/>
              </a:rPr>
              <a:t>DECLARE</a:t>
            </a:r>
          </a:p>
          <a:p>
            <a:pPr algn="l" defTabSz="400050" eaLnBrk="0" hangingPunct="0">
              <a:lnSpc>
                <a:spcPct val="95000"/>
              </a:lnSpc>
              <a:buClrTx/>
              <a:buFontTx/>
              <a:buNone/>
              <a:tabLst>
                <a:tab pos="400050" algn="r"/>
                <a:tab pos="673100" algn="l"/>
              </a:tabLst>
            </a:pPr>
            <a:r>
              <a:rPr lang="en-US">
                <a:solidFill>
                  <a:srgbClr val="000000"/>
                </a:solidFill>
                <a:latin typeface="Courier New" pitchFamily="49" charset="0"/>
              </a:rPr>
              <a:t>  emp_job			VARCHAR2(9);</a:t>
            </a:r>
          </a:p>
          <a:p>
            <a:pPr algn="l" defTabSz="400050" eaLnBrk="0" hangingPunct="0">
              <a:lnSpc>
                <a:spcPct val="95000"/>
              </a:lnSpc>
              <a:buClrTx/>
              <a:buFontTx/>
              <a:buNone/>
              <a:tabLst>
                <a:tab pos="400050" algn="r"/>
                <a:tab pos="673100" algn="l"/>
              </a:tabLst>
            </a:pPr>
            <a:r>
              <a:rPr lang="en-US">
                <a:solidFill>
                  <a:srgbClr val="000000"/>
                </a:solidFill>
                <a:latin typeface="Courier New" pitchFamily="49" charset="0"/>
              </a:rPr>
              <a:t>  count_loop	   BINARY_INTEGER := 0;</a:t>
            </a:r>
          </a:p>
          <a:p>
            <a:pPr algn="l" defTabSz="400050" eaLnBrk="0" hangingPunct="0">
              <a:lnSpc>
                <a:spcPct val="95000"/>
              </a:lnSpc>
              <a:buClrTx/>
              <a:buFontTx/>
              <a:buNone/>
              <a:tabLst>
                <a:tab pos="400050" algn="r"/>
                <a:tab pos="673100" algn="l"/>
              </a:tabLst>
            </a:pPr>
            <a:r>
              <a:rPr lang="en-US">
                <a:solidFill>
                  <a:srgbClr val="000000"/>
                </a:solidFill>
                <a:latin typeface="Courier New" pitchFamily="49" charset="0"/>
              </a:rPr>
              <a:t>  dept_total_sal	NUMBER(9,2) := 0;</a:t>
            </a:r>
          </a:p>
          <a:p>
            <a:pPr algn="l" defTabSz="400050" eaLnBrk="0" hangingPunct="0">
              <a:lnSpc>
                <a:spcPct val="95000"/>
              </a:lnSpc>
              <a:buClrTx/>
              <a:buFontTx/>
              <a:buNone/>
              <a:tabLst>
                <a:tab pos="400050" algn="r"/>
                <a:tab pos="673100" algn="l"/>
              </a:tabLst>
            </a:pPr>
            <a:r>
              <a:rPr lang="en-US">
                <a:solidFill>
                  <a:srgbClr val="000000"/>
                </a:solidFill>
                <a:latin typeface="Courier New" pitchFamily="49" charset="0"/>
              </a:rPr>
              <a:t>  orderdate		   DATE := SYSDATE + 7;</a:t>
            </a:r>
          </a:p>
          <a:p>
            <a:pPr algn="l" defTabSz="400050" eaLnBrk="0" hangingPunct="0">
              <a:lnSpc>
                <a:spcPct val="95000"/>
              </a:lnSpc>
              <a:buClrTx/>
              <a:buFontTx/>
              <a:buNone/>
              <a:tabLst>
                <a:tab pos="400050" algn="r"/>
                <a:tab pos="673100" algn="l"/>
              </a:tabLst>
            </a:pPr>
            <a:r>
              <a:rPr lang="en-US">
                <a:solidFill>
                  <a:srgbClr val="000000"/>
                </a:solidFill>
                <a:latin typeface="Courier New" pitchFamily="49" charset="0"/>
              </a:rPr>
              <a:t>  c_tax_rate		CONSTANT NUMBER(3,2) := 8.25;</a:t>
            </a:r>
          </a:p>
          <a:p>
            <a:pPr algn="l" defTabSz="400050" eaLnBrk="0" hangingPunct="0">
              <a:lnSpc>
                <a:spcPct val="95000"/>
              </a:lnSpc>
              <a:buClrTx/>
              <a:buFontTx/>
              <a:buNone/>
              <a:tabLst>
                <a:tab pos="400050" algn="r"/>
                <a:tab pos="673100" algn="l"/>
              </a:tabLst>
            </a:pPr>
            <a:r>
              <a:rPr lang="en-US">
                <a:solidFill>
                  <a:srgbClr val="000000"/>
                </a:solidFill>
                <a:latin typeface="Courier New" pitchFamily="49" charset="0"/>
              </a:rPr>
              <a:t>  valid			   BOOLEAN NOT NULL := TRUE;</a:t>
            </a:r>
          </a:p>
          <a:p>
            <a:pPr algn="l" defTabSz="400050" eaLnBrk="0" hangingPunct="0">
              <a:lnSpc>
                <a:spcPct val="95000"/>
              </a:lnSpc>
              <a:buClrTx/>
              <a:buFontTx/>
              <a:buNone/>
              <a:tabLst>
                <a:tab pos="400050" algn="r"/>
                <a:tab pos="673100" algn="l"/>
              </a:tabLst>
            </a:pPr>
            <a:r>
              <a:rPr lang="en-US">
                <a:solidFill>
                  <a:srgbClr val="000000"/>
                </a:solidFill>
                <a:latin typeface="Courier New" pitchFamily="49" charset="0"/>
              </a:rPr>
              <a:t>  ...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2" name="Rectangle 6"/>
          <p:cNvSpPr>
            <a:spLocks noGrp="1" noChangeArrowheads="1"/>
          </p:cNvSpPr>
          <p:nvPr>
            <p:ph type="title"/>
          </p:nvPr>
        </p:nvSpPr>
        <p:spPr/>
        <p:txBody>
          <a:bodyPr/>
          <a:lstStyle/>
          <a:p>
            <a:r>
              <a:rPr lang="en-US"/>
              <a:t>The </a:t>
            </a:r>
            <a:r>
              <a:rPr lang="en-US">
                <a:latin typeface="Courier New" pitchFamily="49" charset="0"/>
              </a:rPr>
              <a:t>%TYPE</a:t>
            </a:r>
            <a:r>
              <a:rPr lang="en-US"/>
              <a:t> Attribute</a:t>
            </a:r>
          </a:p>
        </p:txBody>
      </p:sp>
      <p:sp>
        <p:nvSpPr>
          <p:cNvPr id="326663" name="Rectangle 7"/>
          <p:cNvSpPr>
            <a:spLocks noGrp="1" noChangeArrowheads="1"/>
          </p:cNvSpPr>
          <p:nvPr>
            <p:ph idx="1"/>
          </p:nvPr>
        </p:nvSpPr>
        <p:spPr>
          <a:xfrm>
            <a:off x="863600" y="1828800"/>
            <a:ext cx="7366000" cy="2624138"/>
          </a:xfrm>
        </p:spPr>
        <p:txBody>
          <a:bodyPr>
            <a:normAutofit fontScale="92500" lnSpcReduction="10000"/>
          </a:bodyPr>
          <a:lstStyle/>
          <a:p>
            <a:r>
              <a:rPr lang="en-US"/>
              <a:t>The </a:t>
            </a:r>
            <a:r>
              <a:rPr lang="en-US" sz="2000">
                <a:latin typeface="Courier New" pitchFamily="49" charset="0"/>
              </a:rPr>
              <a:t>%TYPE</a:t>
            </a:r>
            <a:r>
              <a:rPr lang="en-US"/>
              <a:t> attribute</a:t>
            </a:r>
          </a:p>
          <a:p>
            <a:pPr lvl="1"/>
            <a:r>
              <a:rPr lang="en-US"/>
              <a:t>Is used to declare a variable according to: </a:t>
            </a:r>
          </a:p>
          <a:p>
            <a:pPr lvl="2"/>
            <a:r>
              <a:rPr lang="en-US"/>
              <a:t>A database column definition</a:t>
            </a:r>
          </a:p>
          <a:p>
            <a:pPr lvl="2"/>
            <a:r>
              <a:rPr lang="en-US"/>
              <a:t>Another declared variable</a:t>
            </a:r>
          </a:p>
          <a:p>
            <a:pPr lvl="1"/>
            <a:r>
              <a:rPr lang="en-US"/>
              <a:t>Is prefixed with:</a:t>
            </a:r>
          </a:p>
          <a:p>
            <a:pPr lvl="2"/>
            <a:r>
              <a:rPr lang="en-US"/>
              <a:t>The database table and column</a:t>
            </a:r>
          </a:p>
          <a:p>
            <a:pPr lvl="2"/>
            <a:r>
              <a:rPr lang="en-US"/>
              <a:t>The name of the declared variable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4546" name="Rectangle 1026"/>
          <p:cNvSpPr>
            <a:spLocks noGrp="1" noChangeArrowheads="1"/>
          </p:cNvSpPr>
          <p:nvPr>
            <p:ph type="title"/>
          </p:nvPr>
        </p:nvSpPr>
        <p:spPr/>
        <p:txBody>
          <a:bodyPr/>
          <a:lstStyle/>
          <a:p>
            <a:r>
              <a:rPr lang="en-US"/>
              <a:t>The </a:t>
            </a:r>
            <a:r>
              <a:rPr lang="en-US">
                <a:latin typeface="Courier New" pitchFamily="49" charset="0"/>
              </a:rPr>
              <a:t>%TYPE</a:t>
            </a:r>
            <a:r>
              <a:rPr lang="en-US"/>
              <a:t> Attribute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60" name="Rectangle 12"/>
          <p:cNvSpPr>
            <a:spLocks noGrp="1" noChangeArrowheads="1"/>
          </p:cNvSpPr>
          <p:nvPr>
            <p:ph type="title"/>
          </p:nvPr>
        </p:nvSpPr>
        <p:spPr/>
        <p:txBody>
          <a:bodyPr/>
          <a:lstStyle/>
          <a:p>
            <a:r>
              <a:rPr lang="en-US"/>
              <a:t>Objectives</a:t>
            </a:r>
          </a:p>
        </p:txBody>
      </p:sp>
      <p:sp>
        <p:nvSpPr>
          <p:cNvPr id="283661" name="Rectangle 13"/>
          <p:cNvSpPr>
            <a:spLocks noGrp="1" noChangeArrowheads="1"/>
          </p:cNvSpPr>
          <p:nvPr>
            <p:ph idx="1"/>
          </p:nvPr>
        </p:nvSpPr>
        <p:spPr>
          <a:xfrm>
            <a:off x="863600" y="1816100"/>
            <a:ext cx="7366000" cy="3105150"/>
          </a:xfrm>
        </p:spPr>
        <p:txBody>
          <a:bodyPr>
            <a:normAutofit fontScale="92500" lnSpcReduction="20000"/>
          </a:bodyPr>
          <a:lstStyle/>
          <a:p>
            <a:r>
              <a:rPr lang="en-US" dirty="0"/>
              <a:t>After completing </a:t>
            </a:r>
            <a:r>
              <a:rPr lang="en-US" dirty="0" smtClean="0"/>
              <a:t>this, </a:t>
            </a:r>
            <a:r>
              <a:rPr lang="en-US" dirty="0"/>
              <a:t>you should be able to do the following:</a:t>
            </a:r>
          </a:p>
          <a:p>
            <a:pPr lvl="1"/>
            <a:r>
              <a:rPr lang="en-US" dirty="0"/>
              <a:t>Identify valid and invalid identifiers</a:t>
            </a:r>
          </a:p>
          <a:p>
            <a:pPr lvl="1"/>
            <a:r>
              <a:rPr lang="en-US" dirty="0"/>
              <a:t>List the uses of variables</a:t>
            </a:r>
          </a:p>
          <a:p>
            <a:pPr lvl="1"/>
            <a:r>
              <a:rPr lang="en-US" dirty="0"/>
              <a:t>Declare and initialize variables</a:t>
            </a:r>
          </a:p>
          <a:p>
            <a:pPr lvl="1"/>
            <a:r>
              <a:rPr lang="en-US" dirty="0"/>
              <a:t>List and describe various data types</a:t>
            </a:r>
          </a:p>
          <a:p>
            <a:pPr lvl="1"/>
            <a:r>
              <a:rPr lang="en-US" dirty="0"/>
              <a:t>Identify the benefits of using </a:t>
            </a:r>
            <a:r>
              <a:rPr lang="en-US" dirty="0">
                <a:latin typeface="Courier New" pitchFamily="49" charset="0"/>
              </a:rPr>
              <a:t>%TYPE</a:t>
            </a:r>
            <a:r>
              <a:rPr lang="en-US" dirty="0"/>
              <a:t> attribute</a:t>
            </a:r>
          </a:p>
          <a:p>
            <a:pPr lvl="1"/>
            <a:r>
              <a:rPr lang="en-US" dirty="0"/>
              <a:t>Declare, use, and print bind variables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27" name="Rectangle 23"/>
          <p:cNvSpPr>
            <a:spLocks noGrp="1" noChangeArrowheads="1"/>
          </p:cNvSpPr>
          <p:nvPr>
            <p:ph type="title"/>
          </p:nvPr>
        </p:nvSpPr>
        <p:spPr/>
        <p:txBody>
          <a:bodyPr>
            <a:normAutofit fontScale="90000"/>
          </a:bodyPr>
          <a:lstStyle/>
          <a:p>
            <a:r>
              <a:rPr lang="en-US"/>
              <a:t>Declaring Variables </a:t>
            </a:r>
            <a:br>
              <a:rPr lang="en-US"/>
            </a:br>
            <a:r>
              <a:rPr lang="en-US"/>
              <a:t>with the </a:t>
            </a:r>
            <a:r>
              <a:rPr lang="en-US">
                <a:latin typeface="Courier New" pitchFamily="49" charset="0"/>
              </a:rPr>
              <a:t>%TYPE</a:t>
            </a:r>
            <a:r>
              <a:rPr lang="en-US"/>
              <a:t> Attribute</a:t>
            </a:r>
          </a:p>
        </p:txBody>
      </p:sp>
      <p:sp>
        <p:nvSpPr>
          <p:cNvPr id="328728" name="Rectangle 24"/>
          <p:cNvSpPr>
            <a:spLocks noGrp="1" noChangeArrowheads="1"/>
          </p:cNvSpPr>
          <p:nvPr>
            <p:ph idx="1"/>
          </p:nvPr>
        </p:nvSpPr>
        <p:spPr>
          <a:xfrm>
            <a:off x="863600" y="1816100"/>
            <a:ext cx="7366000" cy="1949450"/>
          </a:xfrm>
        </p:spPr>
        <p:txBody>
          <a:bodyPr>
            <a:normAutofit fontScale="92500" lnSpcReduction="20000"/>
          </a:bodyPr>
          <a:lstStyle/>
          <a:p>
            <a:pPr eaLnBrk="0" hangingPunct="0">
              <a:lnSpc>
                <a:spcPct val="95000"/>
              </a:lnSpc>
              <a:spcBef>
                <a:spcPct val="35000"/>
              </a:spcBef>
              <a:buClrTx/>
              <a:buFontTx/>
              <a:buNone/>
            </a:pPr>
            <a:r>
              <a:rPr lang="en-US"/>
              <a:t>Syntax:</a:t>
            </a:r>
          </a:p>
          <a:p>
            <a:endParaRPr lang="en-US"/>
          </a:p>
          <a:p>
            <a:endParaRPr lang="en-US"/>
          </a:p>
          <a:p>
            <a:endParaRPr lang="en-US"/>
          </a:p>
          <a:p>
            <a:r>
              <a:rPr lang="en-US"/>
              <a:t>Examples:</a:t>
            </a:r>
          </a:p>
        </p:txBody>
      </p:sp>
      <p:sp>
        <p:nvSpPr>
          <p:cNvPr id="328710" name="Rectangle 6"/>
          <p:cNvSpPr>
            <a:spLocks noChangeArrowheads="1"/>
          </p:cNvSpPr>
          <p:nvPr/>
        </p:nvSpPr>
        <p:spPr bwMode="blackGray">
          <a:xfrm>
            <a:off x="914400" y="3810000"/>
            <a:ext cx="7129463" cy="1422400"/>
          </a:xfrm>
          <a:prstGeom prst="rect">
            <a:avLst/>
          </a:prstGeom>
          <a:solidFill>
            <a:schemeClr val="accent1"/>
          </a:solidFill>
          <a:ln w="28575">
            <a:solidFill>
              <a:schemeClr val="bg2"/>
            </a:solidFill>
            <a:miter lim="800000"/>
            <a:headEnd/>
            <a:tailEnd/>
          </a:ln>
          <a:effectLst/>
        </p:spPr>
        <p:txBody>
          <a:bodyPr lIns="92075" tIns="46038" rIns="92075" bIns="46038"/>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a:t>
            </a:r>
            <a:endParaRPr lang="en-US" i="1">
              <a:solidFill>
                <a:srgbClr val="000000"/>
              </a:solidFill>
              <a:latin typeface="Courier New" pitchFamily="49" charset="0"/>
            </a:endParaRP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emp_lname      employees.last_name%TYPE;</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balance        NUMBER(7,2);</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min_balance    balance%TYPE := 1000;</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a:t>
            </a:r>
          </a:p>
        </p:txBody>
      </p:sp>
      <p:sp>
        <p:nvSpPr>
          <p:cNvPr id="328711" name="Rectangle 7"/>
          <p:cNvSpPr>
            <a:spLocks noChangeArrowheads="1"/>
          </p:cNvSpPr>
          <p:nvPr/>
        </p:nvSpPr>
        <p:spPr bwMode="blackGray">
          <a:xfrm>
            <a:off x="914400" y="2209800"/>
            <a:ext cx="7129463" cy="381000"/>
          </a:xfrm>
          <a:prstGeom prst="rect">
            <a:avLst/>
          </a:prstGeom>
          <a:solidFill>
            <a:schemeClr val="accent1"/>
          </a:solidFill>
          <a:ln w="28575">
            <a:solidFill>
              <a:schemeClr val="bg2"/>
            </a:solidFill>
            <a:miter lim="800000"/>
            <a:headEnd/>
            <a:tailEnd/>
          </a:ln>
          <a:effectLst/>
        </p:spPr>
        <p:txBody>
          <a:bodyPr lIns="92075" tIns="46038" rIns="92075" bIns="46038"/>
          <a:lstStyle/>
          <a:p>
            <a:pPr algn="l" defTabSz="400050" eaLnBrk="0" hangingPunct="0">
              <a:lnSpc>
                <a:spcPct val="95000"/>
              </a:lnSpc>
              <a:spcBef>
                <a:spcPct val="0"/>
              </a:spcBef>
              <a:buClrTx/>
              <a:buFontTx/>
              <a:buNone/>
              <a:tabLst>
                <a:tab pos="400050" algn="r"/>
                <a:tab pos="673100" algn="l"/>
              </a:tabLst>
            </a:pPr>
            <a:r>
              <a:rPr lang="en-US" i="1">
                <a:solidFill>
                  <a:srgbClr val="000000"/>
                </a:solidFill>
                <a:latin typeface="Courier New" pitchFamily="49" charset="0"/>
              </a:rPr>
              <a:t>identifier</a:t>
            </a:r>
            <a:r>
              <a:rPr lang="en-US">
                <a:solidFill>
                  <a:srgbClr val="000000"/>
                </a:solidFill>
                <a:latin typeface="Courier New" pitchFamily="49" charset="0"/>
              </a:rPr>
              <a:t>		table.column_name%TYPE;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64" name="Rectangle 12"/>
          <p:cNvSpPr>
            <a:spLocks noGrp="1" noChangeArrowheads="1"/>
          </p:cNvSpPr>
          <p:nvPr>
            <p:ph type="title"/>
          </p:nvPr>
        </p:nvSpPr>
        <p:spPr/>
        <p:txBody>
          <a:bodyPr/>
          <a:lstStyle/>
          <a:p>
            <a:r>
              <a:rPr lang="en-US"/>
              <a:t>Declaring Boolean Variables</a:t>
            </a:r>
          </a:p>
        </p:txBody>
      </p:sp>
      <p:sp>
        <p:nvSpPr>
          <p:cNvPr id="330765" name="Rectangle 13"/>
          <p:cNvSpPr>
            <a:spLocks noGrp="1" noChangeArrowheads="1"/>
          </p:cNvSpPr>
          <p:nvPr>
            <p:ph idx="1"/>
          </p:nvPr>
        </p:nvSpPr>
        <p:spPr>
          <a:xfrm>
            <a:off x="863600" y="1816100"/>
            <a:ext cx="7366000" cy="2905125"/>
          </a:xfrm>
        </p:spPr>
        <p:txBody>
          <a:bodyPr>
            <a:normAutofit fontScale="92500" lnSpcReduction="10000"/>
          </a:bodyPr>
          <a:lstStyle/>
          <a:p>
            <a:pPr lvl="1"/>
            <a:r>
              <a:rPr lang="en-US"/>
              <a:t>Only the values </a:t>
            </a:r>
            <a:r>
              <a:rPr lang="en-US" sz="2000">
                <a:latin typeface="Courier New" pitchFamily="49" charset="0"/>
              </a:rPr>
              <a:t>TRUE</a:t>
            </a:r>
            <a:r>
              <a:rPr lang="en-US"/>
              <a:t>,</a:t>
            </a:r>
            <a:r>
              <a:rPr lang="en-US" sz="2000"/>
              <a:t> </a:t>
            </a:r>
            <a:r>
              <a:rPr lang="en-US" sz="2000">
                <a:latin typeface="Courier New" pitchFamily="49" charset="0"/>
              </a:rPr>
              <a:t>FALSE</a:t>
            </a:r>
            <a:r>
              <a:rPr lang="en-US"/>
              <a:t>, and </a:t>
            </a:r>
            <a:r>
              <a:rPr lang="en-US" sz="2000">
                <a:latin typeface="Courier New" pitchFamily="49" charset="0"/>
              </a:rPr>
              <a:t>NULL</a:t>
            </a:r>
            <a:r>
              <a:rPr lang="en-US"/>
              <a:t> can be assigned to a Boolean variable.</a:t>
            </a:r>
          </a:p>
          <a:p>
            <a:pPr lvl="1"/>
            <a:r>
              <a:rPr lang="en-US"/>
              <a:t>Conditional expressions use logical operators </a:t>
            </a:r>
            <a:r>
              <a:rPr lang="en-US" sz="2000">
                <a:latin typeface="Courier New" pitchFamily="49" charset="0"/>
              </a:rPr>
              <a:t>AND</a:t>
            </a:r>
            <a:r>
              <a:rPr lang="en-US"/>
              <a:t>, </a:t>
            </a:r>
            <a:r>
              <a:rPr lang="en-US" sz="2000">
                <a:latin typeface="Courier New" pitchFamily="49" charset="0"/>
              </a:rPr>
              <a:t>OR</a:t>
            </a:r>
            <a:r>
              <a:rPr lang="en-US"/>
              <a:t>, and unary operator </a:t>
            </a:r>
            <a:r>
              <a:rPr lang="en-US" sz="2000">
                <a:latin typeface="Courier New" pitchFamily="49" charset="0"/>
              </a:rPr>
              <a:t>NOT</a:t>
            </a:r>
            <a:r>
              <a:rPr lang="en-US"/>
              <a:t> to check the variable values. </a:t>
            </a:r>
          </a:p>
          <a:p>
            <a:pPr lvl="1"/>
            <a:r>
              <a:rPr lang="en-US"/>
              <a:t>The variables always yield </a:t>
            </a:r>
            <a:r>
              <a:rPr lang="en-US" sz="2000">
                <a:latin typeface="Courier New" pitchFamily="49" charset="0"/>
              </a:rPr>
              <a:t>TRUE</a:t>
            </a:r>
            <a:r>
              <a:rPr lang="en-US"/>
              <a:t>,</a:t>
            </a:r>
            <a:r>
              <a:rPr lang="en-US" sz="2000"/>
              <a:t> </a:t>
            </a:r>
            <a:r>
              <a:rPr lang="en-US" sz="2000">
                <a:latin typeface="Courier New" pitchFamily="49" charset="0"/>
              </a:rPr>
              <a:t>FALSE</a:t>
            </a:r>
            <a:r>
              <a:rPr lang="en-US"/>
              <a:t>, or </a:t>
            </a:r>
            <a:r>
              <a:rPr lang="en-US" sz="2000">
                <a:latin typeface="Courier New" pitchFamily="49" charset="0"/>
              </a:rPr>
              <a:t>NULL</a:t>
            </a:r>
            <a:r>
              <a:rPr lang="en-US"/>
              <a:t>.</a:t>
            </a:r>
          </a:p>
          <a:p>
            <a:pPr lvl="1"/>
            <a:r>
              <a:rPr lang="en-US"/>
              <a:t>Arithmetic, character, and date expressions can be used to return a Boolean value.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type="title"/>
          </p:nvPr>
        </p:nvSpPr>
        <p:spPr/>
        <p:txBody>
          <a:bodyPr/>
          <a:lstStyle/>
          <a:p>
            <a:r>
              <a:rPr lang="en-US"/>
              <a:t>Bind Variables</a:t>
            </a:r>
          </a:p>
        </p:txBody>
      </p:sp>
      <p:sp>
        <p:nvSpPr>
          <p:cNvPr id="376852" name="Rectangle 20"/>
          <p:cNvSpPr>
            <a:spLocks noGrp="1" noChangeArrowheads="1"/>
          </p:cNvSpPr>
          <p:nvPr>
            <p:ph idx="1"/>
          </p:nvPr>
        </p:nvSpPr>
        <p:spPr>
          <a:xfrm>
            <a:off x="863600" y="1816100"/>
            <a:ext cx="7366000" cy="2770188"/>
          </a:xfrm>
        </p:spPr>
        <p:txBody>
          <a:bodyPr>
            <a:normAutofit fontScale="85000" lnSpcReduction="10000"/>
          </a:bodyPr>
          <a:lstStyle/>
          <a:p>
            <a:r>
              <a:rPr lang="en-US"/>
              <a:t>Bind variables are:</a:t>
            </a:r>
          </a:p>
          <a:p>
            <a:pPr lvl="1"/>
            <a:r>
              <a:rPr lang="en-US"/>
              <a:t>Created in the environment </a:t>
            </a:r>
          </a:p>
          <a:p>
            <a:pPr lvl="1"/>
            <a:r>
              <a:rPr lang="en-US"/>
              <a:t>Also called host variables</a:t>
            </a:r>
          </a:p>
          <a:p>
            <a:pPr lvl="1"/>
            <a:r>
              <a:rPr lang="en-US"/>
              <a:t>Created with the </a:t>
            </a:r>
            <a:r>
              <a:rPr lang="en-US" sz="2000">
                <a:latin typeface="Courier New" pitchFamily="49" charset="0"/>
              </a:rPr>
              <a:t>VARIABLE</a:t>
            </a:r>
            <a:r>
              <a:rPr lang="en-US"/>
              <a:t> keyword</a:t>
            </a:r>
          </a:p>
          <a:p>
            <a:pPr lvl="1"/>
            <a:r>
              <a:rPr lang="en-US"/>
              <a:t>Used in SQL statements and PL/SQL blocks</a:t>
            </a:r>
          </a:p>
          <a:p>
            <a:pPr lvl="1"/>
            <a:r>
              <a:rPr lang="en-US"/>
              <a:t>Accessed even after the PL/SQL block is executed</a:t>
            </a:r>
          </a:p>
          <a:p>
            <a:pPr lvl="1"/>
            <a:r>
              <a:rPr lang="en-US"/>
              <a:t>Referenced with a preceding colon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t>Printing Bind Variables</a:t>
            </a:r>
          </a:p>
        </p:txBody>
      </p:sp>
      <p:sp>
        <p:nvSpPr>
          <p:cNvPr id="380931" name="Rectangle 3"/>
          <p:cNvSpPr>
            <a:spLocks noGrp="1" noChangeArrowheads="1"/>
          </p:cNvSpPr>
          <p:nvPr>
            <p:ph idx="1"/>
          </p:nvPr>
        </p:nvSpPr>
        <p:spPr>
          <a:xfrm>
            <a:off x="863600" y="1816100"/>
            <a:ext cx="7366000" cy="360363"/>
          </a:xfrm>
        </p:spPr>
        <p:txBody>
          <a:bodyPr>
            <a:normAutofit fontScale="70000" lnSpcReduction="20000"/>
          </a:bodyPr>
          <a:lstStyle/>
          <a:p>
            <a:r>
              <a:rPr lang="en-US"/>
              <a:t>Example:</a:t>
            </a:r>
          </a:p>
        </p:txBody>
      </p:sp>
      <p:sp>
        <p:nvSpPr>
          <p:cNvPr id="380932" name="Rectangle 4"/>
          <p:cNvSpPr>
            <a:spLocks noChangeArrowheads="1"/>
          </p:cNvSpPr>
          <p:nvPr/>
        </p:nvSpPr>
        <p:spPr bwMode="blackGray">
          <a:xfrm>
            <a:off x="914400" y="2209800"/>
            <a:ext cx="7129463" cy="2590800"/>
          </a:xfrm>
          <a:prstGeom prst="rect">
            <a:avLst/>
          </a:prstGeom>
          <a:solidFill>
            <a:schemeClr val="accent1"/>
          </a:solidFill>
          <a:ln w="28575">
            <a:solidFill>
              <a:schemeClr val="bg2"/>
            </a:solidFill>
            <a:miter lim="800000"/>
            <a:headEnd/>
            <a:tailEnd/>
          </a:ln>
          <a:effectLst/>
        </p:spPr>
        <p:txBody>
          <a:bodyPr lIns="92075" tIns="46038" rIns="92075" bIns="46038"/>
          <a:lstStyle/>
          <a:p>
            <a:pPr algn="l" eaLnBrk="0" hangingPunct="0">
              <a:lnSpc>
                <a:spcPct val="110000"/>
              </a:lnSpc>
              <a:spcBef>
                <a:spcPct val="40000"/>
              </a:spcBef>
              <a:buClrTx/>
              <a:buFontTx/>
              <a:buNone/>
            </a:pPr>
            <a:r>
              <a:rPr lang="en-US">
                <a:solidFill>
                  <a:srgbClr val="000000"/>
                </a:solidFill>
                <a:latin typeface="Courier New" pitchFamily="49" charset="0"/>
              </a:rPr>
              <a:t>VARIABLE emp_salary NUMBER</a:t>
            </a:r>
          </a:p>
          <a:p>
            <a:pPr algn="l" eaLnBrk="0" hangingPunct="0">
              <a:lnSpc>
                <a:spcPct val="55000"/>
              </a:lnSpc>
              <a:spcBef>
                <a:spcPct val="40000"/>
              </a:spcBef>
              <a:buClrTx/>
              <a:buFontTx/>
              <a:buNone/>
            </a:pPr>
            <a:r>
              <a:rPr lang="en-US">
                <a:solidFill>
                  <a:srgbClr val="000000"/>
                </a:solidFill>
                <a:latin typeface="Courier New" pitchFamily="49" charset="0"/>
              </a:rPr>
              <a:t>BEGIN</a:t>
            </a:r>
          </a:p>
          <a:p>
            <a:pPr algn="l" eaLnBrk="0" hangingPunct="0">
              <a:lnSpc>
                <a:spcPct val="55000"/>
              </a:lnSpc>
              <a:spcBef>
                <a:spcPct val="40000"/>
              </a:spcBef>
              <a:buClrTx/>
              <a:buFontTx/>
              <a:buNone/>
            </a:pPr>
            <a:r>
              <a:rPr lang="en-US">
                <a:solidFill>
                  <a:srgbClr val="000000"/>
                </a:solidFill>
                <a:latin typeface="Courier New" pitchFamily="49" charset="0"/>
              </a:rPr>
              <a:t>   SELECT salary  INTO :emp_salary </a:t>
            </a:r>
          </a:p>
          <a:p>
            <a:pPr algn="l" eaLnBrk="0" hangingPunct="0">
              <a:lnSpc>
                <a:spcPct val="55000"/>
              </a:lnSpc>
              <a:spcBef>
                <a:spcPct val="40000"/>
              </a:spcBef>
              <a:buClrTx/>
              <a:buFontTx/>
              <a:buNone/>
            </a:pPr>
            <a:r>
              <a:rPr lang="en-US">
                <a:solidFill>
                  <a:srgbClr val="000000"/>
                </a:solidFill>
                <a:latin typeface="Courier New" pitchFamily="49" charset="0"/>
              </a:rPr>
              <a:t>   FROM  employees WHERE employee_id = 178;  </a:t>
            </a:r>
          </a:p>
          <a:p>
            <a:pPr algn="l" eaLnBrk="0" hangingPunct="0">
              <a:lnSpc>
                <a:spcPct val="55000"/>
              </a:lnSpc>
              <a:spcBef>
                <a:spcPct val="40000"/>
              </a:spcBef>
              <a:buClrTx/>
              <a:buFontTx/>
              <a:buNone/>
            </a:pPr>
            <a:r>
              <a:rPr lang="en-US">
                <a:solidFill>
                  <a:srgbClr val="000000"/>
                </a:solidFill>
                <a:latin typeface="Courier New" pitchFamily="49" charset="0"/>
              </a:rPr>
              <a:t>END;</a:t>
            </a:r>
          </a:p>
          <a:p>
            <a:pPr algn="l" eaLnBrk="0" hangingPunct="0">
              <a:lnSpc>
                <a:spcPct val="55000"/>
              </a:lnSpc>
              <a:spcBef>
                <a:spcPct val="40000"/>
              </a:spcBef>
              <a:buClrTx/>
              <a:buFontTx/>
              <a:buNone/>
            </a:pPr>
            <a:r>
              <a:rPr lang="en-US">
                <a:solidFill>
                  <a:srgbClr val="000000"/>
                </a:solidFill>
                <a:latin typeface="Courier New" pitchFamily="49" charset="0"/>
              </a:rPr>
              <a:t>/</a:t>
            </a:r>
          </a:p>
          <a:p>
            <a:pPr algn="l" eaLnBrk="0" hangingPunct="0">
              <a:lnSpc>
                <a:spcPct val="55000"/>
              </a:lnSpc>
              <a:spcBef>
                <a:spcPct val="40000"/>
              </a:spcBef>
              <a:buClrTx/>
              <a:buFontTx/>
              <a:buNone/>
            </a:pPr>
            <a:r>
              <a:rPr lang="en-US">
                <a:solidFill>
                  <a:srgbClr val="000000"/>
                </a:solidFill>
                <a:latin typeface="Courier New" pitchFamily="49" charset="0"/>
              </a:rPr>
              <a:t>PRINT emp_salary</a:t>
            </a:r>
          </a:p>
          <a:p>
            <a:pPr algn="l" eaLnBrk="0" hangingPunct="0">
              <a:lnSpc>
                <a:spcPct val="55000"/>
              </a:lnSpc>
              <a:spcBef>
                <a:spcPct val="40000"/>
              </a:spcBef>
              <a:buClrTx/>
              <a:buFontTx/>
              <a:buNone/>
            </a:pPr>
            <a:r>
              <a:rPr lang="en-US">
                <a:solidFill>
                  <a:srgbClr val="000000"/>
                </a:solidFill>
                <a:latin typeface="Courier New" pitchFamily="49" charset="0"/>
              </a:rPr>
              <a:t>SELECT first_name, last_name FROM employees </a:t>
            </a:r>
          </a:p>
          <a:p>
            <a:pPr algn="l" eaLnBrk="0" hangingPunct="0">
              <a:lnSpc>
                <a:spcPct val="55000"/>
              </a:lnSpc>
              <a:spcBef>
                <a:spcPct val="40000"/>
              </a:spcBef>
              <a:buClrTx/>
              <a:buFontTx/>
              <a:buNone/>
            </a:pPr>
            <a:r>
              <a:rPr lang="en-US">
                <a:solidFill>
                  <a:srgbClr val="000000"/>
                </a:solidFill>
                <a:latin typeface="Courier New" pitchFamily="49" charset="0"/>
              </a:rPr>
              <a:t>WHERE salary=:emp_salary;</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t>Printing Bind Variables</a:t>
            </a:r>
          </a:p>
        </p:txBody>
      </p:sp>
      <p:sp>
        <p:nvSpPr>
          <p:cNvPr id="384003" name="Rectangle 3"/>
          <p:cNvSpPr>
            <a:spLocks noGrp="1" noChangeArrowheads="1"/>
          </p:cNvSpPr>
          <p:nvPr>
            <p:ph idx="1"/>
          </p:nvPr>
        </p:nvSpPr>
        <p:spPr>
          <a:xfrm>
            <a:off x="863600" y="1816100"/>
            <a:ext cx="7366000" cy="360363"/>
          </a:xfrm>
        </p:spPr>
        <p:txBody>
          <a:bodyPr>
            <a:normAutofit fontScale="70000" lnSpcReduction="20000"/>
          </a:bodyPr>
          <a:lstStyle/>
          <a:p>
            <a:r>
              <a:rPr lang="en-US"/>
              <a:t>Example:</a:t>
            </a:r>
          </a:p>
        </p:txBody>
      </p:sp>
      <p:sp>
        <p:nvSpPr>
          <p:cNvPr id="384004" name="Rectangle 4"/>
          <p:cNvSpPr>
            <a:spLocks noChangeArrowheads="1"/>
          </p:cNvSpPr>
          <p:nvPr/>
        </p:nvSpPr>
        <p:spPr bwMode="blackGray">
          <a:xfrm>
            <a:off x="919163" y="2209800"/>
            <a:ext cx="7129462" cy="2146300"/>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eaLnBrk="0" hangingPunct="0">
              <a:lnSpc>
                <a:spcPct val="55000"/>
              </a:lnSpc>
              <a:spcBef>
                <a:spcPct val="40000"/>
              </a:spcBef>
              <a:buClrTx/>
              <a:buFontTx/>
              <a:buNone/>
            </a:pPr>
            <a:r>
              <a:rPr lang="en-US">
                <a:solidFill>
                  <a:srgbClr val="000000"/>
                </a:solidFill>
                <a:latin typeface="Courier New" pitchFamily="49" charset="0"/>
              </a:rPr>
              <a:t/>
            </a:r>
            <a:br>
              <a:rPr lang="en-US">
                <a:solidFill>
                  <a:srgbClr val="000000"/>
                </a:solidFill>
                <a:latin typeface="Courier New" pitchFamily="49" charset="0"/>
              </a:rPr>
            </a:br>
            <a:r>
              <a:rPr lang="en-US">
                <a:solidFill>
                  <a:srgbClr val="000000"/>
                </a:solidFill>
                <a:latin typeface="Courier New" pitchFamily="49" charset="0"/>
              </a:rPr>
              <a:t>VARIABLE emp_salary NUMBER</a:t>
            </a:r>
          </a:p>
          <a:p>
            <a:pPr algn="l" eaLnBrk="0" hangingPunct="0">
              <a:lnSpc>
                <a:spcPct val="65000"/>
              </a:lnSpc>
              <a:spcBef>
                <a:spcPct val="40000"/>
              </a:spcBef>
              <a:buClrTx/>
              <a:buFontTx/>
              <a:buNone/>
            </a:pPr>
            <a:r>
              <a:rPr lang="en-US">
                <a:solidFill>
                  <a:srgbClr val="000000"/>
                </a:solidFill>
                <a:latin typeface="Courier New" pitchFamily="49" charset="0"/>
              </a:rPr>
              <a:t>SET AUTOPRINT ON</a:t>
            </a:r>
          </a:p>
          <a:p>
            <a:pPr algn="l" eaLnBrk="0" hangingPunct="0">
              <a:lnSpc>
                <a:spcPct val="65000"/>
              </a:lnSpc>
              <a:spcBef>
                <a:spcPct val="40000"/>
              </a:spcBef>
              <a:buClrTx/>
              <a:buFontTx/>
              <a:buNone/>
            </a:pPr>
            <a:r>
              <a:rPr lang="en-US">
                <a:solidFill>
                  <a:srgbClr val="000000"/>
                </a:solidFill>
                <a:latin typeface="Courier New" pitchFamily="49" charset="0"/>
              </a:rPr>
              <a:t>BEGIN</a:t>
            </a:r>
          </a:p>
          <a:p>
            <a:pPr algn="l" eaLnBrk="0" hangingPunct="0">
              <a:lnSpc>
                <a:spcPct val="65000"/>
              </a:lnSpc>
              <a:spcBef>
                <a:spcPct val="40000"/>
              </a:spcBef>
              <a:buClrTx/>
              <a:buFontTx/>
              <a:buNone/>
            </a:pPr>
            <a:r>
              <a:rPr lang="en-US">
                <a:solidFill>
                  <a:srgbClr val="000000"/>
                </a:solidFill>
                <a:latin typeface="Courier New" pitchFamily="49" charset="0"/>
              </a:rPr>
              <a:t>   SELECT salary  INTO :emp_salary </a:t>
            </a:r>
          </a:p>
          <a:p>
            <a:pPr algn="l" eaLnBrk="0" hangingPunct="0">
              <a:lnSpc>
                <a:spcPct val="65000"/>
              </a:lnSpc>
              <a:spcBef>
                <a:spcPct val="40000"/>
              </a:spcBef>
              <a:buClrTx/>
              <a:buFontTx/>
              <a:buNone/>
            </a:pPr>
            <a:r>
              <a:rPr lang="en-US">
                <a:solidFill>
                  <a:srgbClr val="000000"/>
                </a:solidFill>
                <a:latin typeface="Courier New" pitchFamily="49" charset="0"/>
              </a:rPr>
              <a:t>   FROM  employees WHERE employee_id = 178;  </a:t>
            </a:r>
          </a:p>
          <a:p>
            <a:pPr algn="l" eaLnBrk="0" hangingPunct="0">
              <a:lnSpc>
                <a:spcPct val="65000"/>
              </a:lnSpc>
              <a:spcBef>
                <a:spcPct val="40000"/>
              </a:spcBef>
              <a:buClrTx/>
              <a:buFontTx/>
              <a:buNone/>
            </a:pPr>
            <a:r>
              <a:rPr lang="en-US">
                <a:solidFill>
                  <a:srgbClr val="000000"/>
                </a:solidFill>
                <a:latin typeface="Courier New" pitchFamily="49" charset="0"/>
              </a:rPr>
              <a:t>END;</a:t>
            </a:r>
          </a:p>
          <a:p>
            <a:pPr algn="l" eaLnBrk="0" hangingPunct="0">
              <a:lnSpc>
                <a:spcPct val="65000"/>
              </a:lnSpc>
              <a:spcBef>
                <a:spcPct val="40000"/>
              </a:spcBef>
              <a:buClrTx/>
              <a:buFontTx/>
              <a:buNone/>
            </a:pPr>
            <a:r>
              <a:rPr lang="en-US">
                <a:solidFill>
                  <a:srgbClr val="000000"/>
                </a:solidFill>
                <a:latin typeface="Courier New" pitchFamily="49" charset="0"/>
              </a:rPr>
              <a:t>/</a:t>
            </a:r>
          </a:p>
        </p:txBody>
      </p:sp>
      <p:sp>
        <p:nvSpPr>
          <p:cNvPr id="384006" name="Rectangle 6"/>
          <p:cNvSpPr>
            <a:spLocks noChangeArrowheads="1"/>
          </p:cNvSpPr>
          <p:nvPr/>
        </p:nvSpPr>
        <p:spPr bwMode="blackGray">
          <a:xfrm>
            <a:off x="995363" y="2628900"/>
            <a:ext cx="2276475" cy="215900"/>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t>Substitution Variables</a:t>
            </a:r>
          </a:p>
        </p:txBody>
      </p:sp>
      <p:sp>
        <p:nvSpPr>
          <p:cNvPr id="388099" name="Rectangle 3"/>
          <p:cNvSpPr>
            <a:spLocks noGrp="1" noChangeArrowheads="1"/>
          </p:cNvSpPr>
          <p:nvPr>
            <p:ph idx="1"/>
          </p:nvPr>
        </p:nvSpPr>
        <p:spPr>
          <a:xfrm>
            <a:off x="863600" y="1816100"/>
            <a:ext cx="7366000" cy="1833563"/>
          </a:xfrm>
        </p:spPr>
        <p:txBody>
          <a:bodyPr>
            <a:normAutofit fontScale="92500" lnSpcReduction="20000"/>
          </a:bodyPr>
          <a:lstStyle/>
          <a:p>
            <a:pPr lvl="1"/>
            <a:r>
              <a:rPr lang="en-US"/>
              <a:t>Are used to get user input at run time   </a:t>
            </a:r>
          </a:p>
          <a:p>
            <a:pPr lvl="1"/>
            <a:r>
              <a:rPr lang="en-US"/>
              <a:t>Are referenced within a PL/SQL block with a preceding ampersand </a:t>
            </a:r>
          </a:p>
          <a:p>
            <a:pPr lvl="1"/>
            <a:r>
              <a:rPr lang="en-US"/>
              <a:t>Are used to avoid hard coding values that can be obtained at run time</a:t>
            </a:r>
          </a:p>
        </p:txBody>
      </p:sp>
      <p:sp>
        <p:nvSpPr>
          <p:cNvPr id="388100" name="Rectangle 4"/>
          <p:cNvSpPr>
            <a:spLocks noChangeArrowheads="1"/>
          </p:cNvSpPr>
          <p:nvPr/>
        </p:nvSpPr>
        <p:spPr bwMode="blackGray">
          <a:xfrm>
            <a:off x="914400" y="3733800"/>
            <a:ext cx="7129463" cy="2535238"/>
          </a:xfrm>
          <a:prstGeom prst="rect">
            <a:avLst/>
          </a:prstGeom>
          <a:solidFill>
            <a:schemeClr val="accent1"/>
          </a:solidFill>
          <a:ln w="28575">
            <a:solidFill>
              <a:schemeClr val="bg2"/>
            </a:solidFill>
            <a:miter lim="800000"/>
            <a:headEnd/>
            <a:tailEnd/>
          </a:ln>
          <a:effectLst/>
        </p:spPr>
        <p:txBody>
          <a:bodyPr lIns="92075" tIns="46038" rIns="92075" bIns="46038"/>
          <a:lstStyle/>
          <a:p>
            <a:pPr algn="l" eaLnBrk="0" hangingPunct="0">
              <a:lnSpc>
                <a:spcPct val="110000"/>
              </a:lnSpc>
              <a:spcBef>
                <a:spcPct val="40000"/>
              </a:spcBef>
              <a:buClrTx/>
              <a:buFontTx/>
              <a:buNone/>
            </a:pPr>
            <a:r>
              <a:rPr lang="en-US" sz="1600">
                <a:solidFill>
                  <a:srgbClr val="000000"/>
                </a:solidFill>
                <a:latin typeface="Courier New" pitchFamily="49" charset="0"/>
              </a:rPr>
              <a:t>VARIABLE emp_salary NUMBER</a:t>
            </a:r>
            <a:br>
              <a:rPr lang="en-US" sz="1600">
                <a:solidFill>
                  <a:srgbClr val="000000"/>
                </a:solidFill>
                <a:latin typeface="Courier New" pitchFamily="49" charset="0"/>
              </a:rPr>
            </a:br>
            <a:r>
              <a:rPr lang="en-US" sz="1600">
                <a:solidFill>
                  <a:srgbClr val="000000"/>
                </a:solidFill>
                <a:latin typeface="Courier New" pitchFamily="49" charset="0"/>
              </a:rPr>
              <a:t>SET AUTOPRINT ON</a:t>
            </a:r>
            <a:br>
              <a:rPr lang="en-US" sz="1600">
                <a:solidFill>
                  <a:srgbClr val="000000"/>
                </a:solidFill>
                <a:latin typeface="Courier New" pitchFamily="49" charset="0"/>
              </a:rPr>
            </a:br>
            <a:r>
              <a:rPr lang="en-US" sz="1600">
                <a:solidFill>
                  <a:srgbClr val="000000"/>
                </a:solidFill>
                <a:latin typeface="Courier New" pitchFamily="49" charset="0"/>
              </a:rPr>
              <a:t>DECLARE</a:t>
            </a:r>
            <a:br>
              <a:rPr lang="en-US" sz="1600">
                <a:solidFill>
                  <a:srgbClr val="000000"/>
                </a:solidFill>
                <a:latin typeface="Courier New" pitchFamily="49" charset="0"/>
              </a:rPr>
            </a:br>
            <a:r>
              <a:rPr lang="en-US" sz="1600">
                <a:solidFill>
                  <a:srgbClr val="000000"/>
                </a:solidFill>
                <a:latin typeface="Courier New" pitchFamily="49" charset="0"/>
              </a:rPr>
              <a:t>  empno NUMBER(6):=&amp;empno;</a:t>
            </a:r>
            <a:br>
              <a:rPr lang="en-US" sz="1600">
                <a:solidFill>
                  <a:srgbClr val="000000"/>
                </a:solidFill>
                <a:latin typeface="Courier New" pitchFamily="49" charset="0"/>
              </a:rPr>
            </a:br>
            <a:r>
              <a:rPr lang="en-US" sz="1600">
                <a:solidFill>
                  <a:srgbClr val="000000"/>
                </a:solidFill>
                <a:latin typeface="Courier New" pitchFamily="49" charset="0"/>
              </a:rPr>
              <a:t>BEGIN</a:t>
            </a:r>
            <a:br>
              <a:rPr lang="en-US" sz="1600">
                <a:solidFill>
                  <a:srgbClr val="000000"/>
                </a:solidFill>
                <a:latin typeface="Courier New" pitchFamily="49" charset="0"/>
              </a:rPr>
            </a:br>
            <a:r>
              <a:rPr lang="en-US" sz="1600">
                <a:solidFill>
                  <a:srgbClr val="000000"/>
                </a:solidFill>
                <a:latin typeface="Courier New" pitchFamily="49" charset="0"/>
              </a:rPr>
              <a:t>  SELECT salary  INTO :emp_salary </a:t>
            </a:r>
            <a:br>
              <a:rPr lang="en-US" sz="1600">
                <a:solidFill>
                  <a:srgbClr val="000000"/>
                </a:solidFill>
                <a:latin typeface="Courier New" pitchFamily="49" charset="0"/>
              </a:rPr>
            </a:br>
            <a:r>
              <a:rPr lang="en-US" sz="1600">
                <a:solidFill>
                  <a:srgbClr val="000000"/>
                </a:solidFill>
                <a:latin typeface="Courier New" pitchFamily="49" charset="0"/>
              </a:rPr>
              <a:t>  FROM  employees WHERE employee_id = empno;  </a:t>
            </a:r>
            <a:br>
              <a:rPr lang="en-US" sz="1600">
                <a:solidFill>
                  <a:srgbClr val="000000"/>
                </a:solidFill>
                <a:latin typeface="Courier New" pitchFamily="49" charset="0"/>
              </a:rPr>
            </a:br>
            <a:r>
              <a:rPr lang="en-US" sz="1600">
                <a:solidFill>
                  <a:srgbClr val="000000"/>
                </a:solidFill>
                <a:latin typeface="Courier New" pitchFamily="49" charset="0"/>
              </a:rPr>
              <a:t>END;</a:t>
            </a:r>
            <a:br>
              <a:rPr lang="en-US" sz="1600">
                <a:solidFill>
                  <a:srgbClr val="000000"/>
                </a:solidFill>
                <a:latin typeface="Courier New" pitchFamily="49" charset="0"/>
              </a:rPr>
            </a:br>
            <a:r>
              <a:rPr lang="en-US" sz="1600">
                <a:solidFill>
                  <a:srgbClr val="000000"/>
                </a:solidFill>
                <a:latin typeface="Courier New" pitchFamily="49" charset="0"/>
              </a:rPr>
              <a:t>/</a:t>
            </a:r>
          </a:p>
        </p:txBody>
      </p:sp>
      <p:sp>
        <p:nvSpPr>
          <p:cNvPr id="388101" name="Rectangle 5"/>
          <p:cNvSpPr>
            <a:spLocks noChangeArrowheads="1"/>
          </p:cNvSpPr>
          <p:nvPr/>
        </p:nvSpPr>
        <p:spPr bwMode="auto">
          <a:xfrm>
            <a:off x="3335338" y="4622800"/>
            <a:ext cx="1066800" cy="228600"/>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0171" name="Picture 27" descr="D:\PL_SQL\NEW\Lessons\Graphics\Les02\isqlinput2.gif"/>
          <p:cNvPicPr>
            <a:picLocks noChangeAspect="1" noChangeArrowheads="1"/>
          </p:cNvPicPr>
          <p:nvPr/>
        </p:nvPicPr>
        <p:blipFill>
          <a:blip r:embed="rId3"/>
          <a:srcRect/>
          <a:stretch>
            <a:fillRect/>
          </a:stretch>
        </p:blipFill>
        <p:spPr bwMode="gray">
          <a:xfrm>
            <a:off x="1011238" y="3235325"/>
            <a:ext cx="6629400" cy="1565275"/>
          </a:xfrm>
          <a:prstGeom prst="rect">
            <a:avLst/>
          </a:prstGeom>
          <a:noFill/>
        </p:spPr>
      </p:pic>
      <p:sp>
        <p:nvSpPr>
          <p:cNvPr id="390146" name="Rectangle 2"/>
          <p:cNvSpPr>
            <a:spLocks noGrp="1" noChangeArrowheads="1"/>
          </p:cNvSpPr>
          <p:nvPr>
            <p:ph type="title"/>
          </p:nvPr>
        </p:nvSpPr>
        <p:spPr/>
        <p:txBody>
          <a:bodyPr/>
          <a:lstStyle/>
          <a:p>
            <a:r>
              <a:rPr lang="en-US"/>
              <a:t>Substitution Variables</a:t>
            </a:r>
          </a:p>
        </p:txBody>
      </p:sp>
      <p:pic>
        <p:nvPicPr>
          <p:cNvPr id="390154" name="Picture 10" descr="D:\PL_SQL\NEW\Lessons\Graphics\Les01\isqlinput1.gif"/>
          <p:cNvPicPr>
            <a:picLocks noChangeAspect="1" noChangeArrowheads="1"/>
          </p:cNvPicPr>
          <p:nvPr/>
        </p:nvPicPr>
        <p:blipFill>
          <a:blip r:embed="rId4"/>
          <a:srcRect/>
          <a:stretch>
            <a:fillRect/>
          </a:stretch>
        </p:blipFill>
        <p:spPr bwMode="gray">
          <a:xfrm>
            <a:off x="930275" y="1295400"/>
            <a:ext cx="6584950" cy="1654175"/>
          </a:xfrm>
          <a:prstGeom prst="rect">
            <a:avLst/>
          </a:prstGeom>
          <a:noFill/>
        </p:spPr>
      </p:pic>
      <p:sp>
        <p:nvSpPr>
          <p:cNvPr id="390159" name="Rectangle 15"/>
          <p:cNvSpPr>
            <a:spLocks noChangeArrowheads="1"/>
          </p:cNvSpPr>
          <p:nvPr/>
        </p:nvSpPr>
        <p:spPr bwMode="auto">
          <a:xfrm>
            <a:off x="914400" y="3124200"/>
            <a:ext cx="6597650" cy="1752600"/>
          </a:xfrm>
          <a:prstGeom prst="rect">
            <a:avLst/>
          </a:prstGeom>
          <a:noFill/>
          <a:ln w="28575">
            <a:solidFill>
              <a:schemeClr val="bg2"/>
            </a:solidFill>
            <a:miter lim="800000"/>
            <a:headEnd type="none" w="sm" len="sm"/>
            <a:tailEnd type="none" w="sm" len="sm"/>
          </a:ln>
          <a:effectLst/>
        </p:spPr>
        <p:txBody>
          <a:bodyPr wrap="none" anchor="ctr"/>
          <a:lstStyle/>
          <a:p>
            <a:endParaRPr lang="en-US"/>
          </a:p>
        </p:txBody>
      </p:sp>
      <p:sp>
        <p:nvSpPr>
          <p:cNvPr id="390160" name="Rectangle 16"/>
          <p:cNvSpPr>
            <a:spLocks noChangeArrowheads="1"/>
          </p:cNvSpPr>
          <p:nvPr/>
        </p:nvSpPr>
        <p:spPr bwMode="auto">
          <a:xfrm>
            <a:off x="914400" y="1231900"/>
            <a:ext cx="6597650" cy="1752600"/>
          </a:xfrm>
          <a:prstGeom prst="rect">
            <a:avLst/>
          </a:prstGeom>
          <a:noFill/>
          <a:ln w="28575">
            <a:solidFill>
              <a:schemeClr val="bg2"/>
            </a:solidFill>
            <a:miter lim="800000"/>
            <a:headEnd type="none" w="sm" len="sm"/>
            <a:tailEnd type="none" w="sm" len="sm"/>
          </a:ln>
          <a:effectLst/>
        </p:spPr>
        <p:txBody>
          <a:bodyPr wrap="none" anchor="ctr"/>
          <a:lstStyle/>
          <a:p>
            <a:endParaRPr lang="en-US"/>
          </a:p>
        </p:txBody>
      </p:sp>
      <p:pic>
        <p:nvPicPr>
          <p:cNvPr id="390162" name="Picture 18" descr="D:\PL_SQL\NEW\Lessons\Graphics\Les01\isqlinput3.gif"/>
          <p:cNvPicPr>
            <a:picLocks noChangeAspect="1" noChangeArrowheads="1"/>
          </p:cNvPicPr>
          <p:nvPr/>
        </p:nvPicPr>
        <p:blipFill>
          <a:blip r:embed="rId5"/>
          <a:srcRect/>
          <a:stretch>
            <a:fillRect/>
          </a:stretch>
        </p:blipFill>
        <p:spPr bwMode="gray">
          <a:xfrm>
            <a:off x="1012825" y="5127625"/>
            <a:ext cx="6651625" cy="1120775"/>
          </a:xfrm>
          <a:prstGeom prst="rect">
            <a:avLst/>
          </a:prstGeom>
          <a:noFill/>
        </p:spPr>
      </p:pic>
      <p:sp>
        <p:nvSpPr>
          <p:cNvPr id="390163" name="Rectangle 19"/>
          <p:cNvSpPr>
            <a:spLocks noChangeArrowheads="1"/>
          </p:cNvSpPr>
          <p:nvPr/>
        </p:nvSpPr>
        <p:spPr bwMode="auto">
          <a:xfrm>
            <a:off x="914400" y="5041900"/>
            <a:ext cx="6597650" cy="1211263"/>
          </a:xfrm>
          <a:prstGeom prst="rect">
            <a:avLst/>
          </a:prstGeom>
          <a:noFill/>
          <a:ln w="28575">
            <a:solidFill>
              <a:schemeClr val="bg2"/>
            </a:solidFill>
            <a:miter lim="800000"/>
            <a:headEnd type="none" w="sm" len="sm"/>
            <a:tailEnd type="none" w="sm" len="sm"/>
          </a:ln>
          <a:effectLst/>
        </p:spPr>
        <p:txBody>
          <a:bodyPr wrap="none" anchor="ctr"/>
          <a:lstStyle/>
          <a:p>
            <a:endParaRPr lang="en-US"/>
          </a:p>
        </p:txBody>
      </p:sp>
      <p:sp>
        <p:nvSpPr>
          <p:cNvPr id="390167" name="Line 23"/>
          <p:cNvSpPr>
            <a:spLocks noChangeShapeType="1"/>
          </p:cNvSpPr>
          <p:nvPr/>
        </p:nvSpPr>
        <p:spPr bwMode="auto">
          <a:xfrm flipH="1">
            <a:off x="7524750" y="2146300"/>
            <a:ext cx="304800" cy="0"/>
          </a:xfrm>
          <a:prstGeom prst="line">
            <a:avLst/>
          </a:prstGeom>
          <a:noFill/>
          <a:ln w="28575">
            <a:solidFill>
              <a:schemeClr val="bg2"/>
            </a:solidFill>
            <a:round/>
            <a:headEnd type="none" w="sm" len="sm"/>
            <a:tailEnd type="triangle" w="sm" len="sm"/>
          </a:ln>
          <a:effectLst/>
        </p:spPr>
        <p:txBody>
          <a:bodyPr/>
          <a:lstStyle/>
          <a:p>
            <a:endParaRPr lang="en-US"/>
          </a:p>
        </p:txBody>
      </p:sp>
      <p:sp>
        <p:nvSpPr>
          <p:cNvPr id="390168" name="Line 24"/>
          <p:cNvSpPr>
            <a:spLocks noChangeShapeType="1"/>
          </p:cNvSpPr>
          <p:nvPr/>
        </p:nvSpPr>
        <p:spPr bwMode="auto">
          <a:xfrm flipH="1">
            <a:off x="7524750" y="3962400"/>
            <a:ext cx="304800" cy="0"/>
          </a:xfrm>
          <a:prstGeom prst="line">
            <a:avLst/>
          </a:prstGeom>
          <a:noFill/>
          <a:ln w="28575">
            <a:solidFill>
              <a:schemeClr val="bg2"/>
            </a:solidFill>
            <a:round/>
            <a:headEnd type="none" w="sm" len="sm"/>
            <a:tailEnd type="triangle" w="sm" len="sm"/>
          </a:ln>
          <a:effectLst/>
        </p:spPr>
        <p:txBody>
          <a:bodyPr/>
          <a:lstStyle/>
          <a:p>
            <a:endParaRPr lang="en-US"/>
          </a:p>
        </p:txBody>
      </p:sp>
      <p:sp>
        <p:nvSpPr>
          <p:cNvPr id="390169" name="Line 25"/>
          <p:cNvSpPr>
            <a:spLocks noChangeShapeType="1"/>
          </p:cNvSpPr>
          <p:nvPr/>
        </p:nvSpPr>
        <p:spPr bwMode="auto">
          <a:xfrm flipH="1">
            <a:off x="7524750" y="5791200"/>
            <a:ext cx="304800" cy="0"/>
          </a:xfrm>
          <a:prstGeom prst="line">
            <a:avLst/>
          </a:prstGeom>
          <a:noFill/>
          <a:ln w="28575">
            <a:solidFill>
              <a:schemeClr val="bg2"/>
            </a:solidFill>
            <a:round/>
            <a:headEnd type="none" w="sm" len="sm"/>
            <a:tailEnd type="triangle" w="sm" len="sm"/>
          </a:ln>
          <a:effectLst/>
        </p:spPr>
        <p:txBody>
          <a:bodyPr/>
          <a:lstStyle/>
          <a:p>
            <a:endParaRPr lang="en-US"/>
          </a:p>
        </p:txBody>
      </p:sp>
      <p:sp>
        <p:nvSpPr>
          <p:cNvPr id="390164" name="Oval 20"/>
          <p:cNvSpPr>
            <a:spLocks noChangeArrowheads="1"/>
          </p:cNvSpPr>
          <p:nvPr/>
        </p:nvSpPr>
        <p:spPr bwMode="blackWhite">
          <a:xfrm>
            <a:off x="7735888" y="1905000"/>
            <a:ext cx="493712"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1</a:t>
            </a:r>
          </a:p>
        </p:txBody>
      </p:sp>
      <p:sp>
        <p:nvSpPr>
          <p:cNvPr id="390165" name="Oval 21"/>
          <p:cNvSpPr>
            <a:spLocks noChangeArrowheads="1"/>
          </p:cNvSpPr>
          <p:nvPr/>
        </p:nvSpPr>
        <p:spPr bwMode="blackWhite">
          <a:xfrm>
            <a:off x="7721600" y="3697288"/>
            <a:ext cx="493713"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2</a:t>
            </a:r>
          </a:p>
        </p:txBody>
      </p:sp>
      <p:sp>
        <p:nvSpPr>
          <p:cNvPr id="390166" name="Oval 22"/>
          <p:cNvSpPr>
            <a:spLocks noChangeArrowheads="1"/>
          </p:cNvSpPr>
          <p:nvPr/>
        </p:nvSpPr>
        <p:spPr bwMode="blackWhite">
          <a:xfrm>
            <a:off x="7721600" y="5526088"/>
            <a:ext cx="493713"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3</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fontScale="90000"/>
          </a:bodyPr>
          <a:lstStyle/>
          <a:p>
            <a:r>
              <a:rPr lang="en-US"/>
              <a:t>Prompt for Substitution Variables</a:t>
            </a:r>
          </a:p>
        </p:txBody>
      </p:sp>
      <p:sp>
        <p:nvSpPr>
          <p:cNvPr id="392207" name="Rectangle 15"/>
          <p:cNvSpPr>
            <a:spLocks noChangeArrowheads="1"/>
          </p:cNvSpPr>
          <p:nvPr/>
        </p:nvSpPr>
        <p:spPr bwMode="blackGray">
          <a:xfrm>
            <a:off x="914400" y="1295400"/>
            <a:ext cx="7129463" cy="3740150"/>
          </a:xfrm>
          <a:prstGeom prst="rect">
            <a:avLst/>
          </a:prstGeom>
          <a:solidFill>
            <a:schemeClr val="accent1"/>
          </a:solidFill>
          <a:ln w="28575">
            <a:solidFill>
              <a:schemeClr val="bg2"/>
            </a:solidFill>
            <a:miter lim="800000"/>
            <a:headEnd/>
            <a:tailEnd/>
          </a:ln>
          <a:effectLst/>
        </p:spPr>
        <p:txBody>
          <a:bodyPr lIns="92075" tIns="46038" rIns="92075" bIns="46038"/>
          <a:lstStyle/>
          <a:p>
            <a:pPr algn="l" eaLnBrk="0" hangingPunct="0">
              <a:lnSpc>
                <a:spcPct val="110000"/>
              </a:lnSpc>
              <a:spcBef>
                <a:spcPct val="40000"/>
              </a:spcBef>
              <a:buClrTx/>
              <a:buFontTx/>
              <a:buNone/>
            </a:pPr>
            <a:r>
              <a:rPr lang="en-US">
                <a:solidFill>
                  <a:srgbClr val="000000"/>
                </a:solidFill>
                <a:latin typeface="Courier New" pitchFamily="49" charset="0"/>
              </a:rPr>
              <a:t>SET VERIFY OFF</a:t>
            </a:r>
            <a:br>
              <a:rPr lang="en-US">
                <a:solidFill>
                  <a:srgbClr val="000000"/>
                </a:solidFill>
                <a:latin typeface="Courier New" pitchFamily="49" charset="0"/>
              </a:rPr>
            </a:br>
            <a:r>
              <a:rPr lang="en-US">
                <a:solidFill>
                  <a:srgbClr val="000000"/>
                </a:solidFill>
                <a:latin typeface="Courier New" pitchFamily="49" charset="0"/>
              </a:rPr>
              <a:t>VARIABLE emp_salary NUMBER</a:t>
            </a:r>
            <a:br>
              <a:rPr lang="en-US">
                <a:solidFill>
                  <a:srgbClr val="000000"/>
                </a:solidFill>
                <a:latin typeface="Courier New" pitchFamily="49" charset="0"/>
              </a:rPr>
            </a:br>
            <a:r>
              <a:rPr lang="en-US">
                <a:solidFill>
                  <a:srgbClr val="0000FF"/>
                </a:solidFill>
                <a:latin typeface="Courier New" pitchFamily="49" charset="0"/>
              </a:rPr>
              <a:t>ACCEPT empno PROMPT 'Please enter a valid employee number: '</a:t>
            </a:r>
            <a:r>
              <a:rPr lang="en-US">
                <a:solidFill>
                  <a:srgbClr val="000000"/>
                </a:solidFill>
                <a:latin typeface="Courier New" pitchFamily="49" charset="0"/>
              </a:rPr>
              <a:t> </a:t>
            </a:r>
            <a:br>
              <a:rPr lang="en-US">
                <a:solidFill>
                  <a:srgbClr val="000000"/>
                </a:solidFill>
                <a:latin typeface="Courier New" pitchFamily="49" charset="0"/>
              </a:rPr>
            </a:br>
            <a:r>
              <a:rPr lang="en-US">
                <a:solidFill>
                  <a:srgbClr val="000000"/>
                </a:solidFill>
                <a:latin typeface="Courier New" pitchFamily="49" charset="0"/>
              </a:rPr>
              <a:t>SET AUTOPRINT ON</a:t>
            </a:r>
            <a:br>
              <a:rPr lang="en-US">
                <a:solidFill>
                  <a:srgbClr val="000000"/>
                </a:solidFill>
                <a:latin typeface="Courier New" pitchFamily="49" charset="0"/>
              </a:rPr>
            </a:br>
            <a:r>
              <a:rPr lang="en-US">
                <a:solidFill>
                  <a:srgbClr val="000000"/>
                </a:solidFill>
                <a:latin typeface="Courier New" pitchFamily="49" charset="0"/>
              </a:rPr>
              <a:t>DECLARE</a:t>
            </a:r>
            <a:br>
              <a:rPr lang="en-US">
                <a:solidFill>
                  <a:srgbClr val="000000"/>
                </a:solidFill>
                <a:latin typeface="Courier New" pitchFamily="49" charset="0"/>
              </a:rPr>
            </a:br>
            <a:r>
              <a:rPr lang="en-US">
                <a:solidFill>
                  <a:srgbClr val="000000"/>
                </a:solidFill>
                <a:latin typeface="Courier New" pitchFamily="49" charset="0"/>
              </a:rPr>
              <a:t>  empno NUMBER(6):= &amp;empno;</a:t>
            </a:r>
            <a:br>
              <a:rPr lang="en-US">
                <a:solidFill>
                  <a:srgbClr val="000000"/>
                </a:solidFill>
                <a:latin typeface="Courier New" pitchFamily="49" charset="0"/>
              </a:rPr>
            </a:br>
            <a:r>
              <a:rPr lang="en-US">
                <a:solidFill>
                  <a:srgbClr val="000000"/>
                </a:solidFill>
                <a:latin typeface="Courier New" pitchFamily="49" charset="0"/>
              </a:rPr>
              <a:t>BEGIN</a:t>
            </a:r>
            <a:br>
              <a:rPr lang="en-US">
                <a:solidFill>
                  <a:srgbClr val="000000"/>
                </a:solidFill>
                <a:latin typeface="Courier New" pitchFamily="49" charset="0"/>
              </a:rPr>
            </a:br>
            <a:r>
              <a:rPr lang="en-US">
                <a:solidFill>
                  <a:srgbClr val="000000"/>
                </a:solidFill>
                <a:latin typeface="Courier New" pitchFamily="49" charset="0"/>
              </a:rPr>
              <a:t>  SELECT salary  INTO :emp_salary  FROM  employees</a:t>
            </a:r>
            <a:br>
              <a:rPr lang="en-US">
                <a:solidFill>
                  <a:srgbClr val="000000"/>
                </a:solidFill>
                <a:latin typeface="Courier New" pitchFamily="49" charset="0"/>
              </a:rPr>
            </a:br>
            <a:r>
              <a:rPr lang="en-US">
                <a:solidFill>
                  <a:srgbClr val="000000"/>
                </a:solidFill>
                <a:latin typeface="Courier New" pitchFamily="49" charset="0"/>
              </a:rPr>
              <a:t>  WHERE employee_id = empno;</a:t>
            </a:r>
            <a:br>
              <a:rPr lang="en-US">
                <a:solidFill>
                  <a:srgbClr val="000000"/>
                </a:solidFill>
                <a:latin typeface="Courier New" pitchFamily="49" charset="0"/>
              </a:rPr>
            </a:br>
            <a:r>
              <a:rPr lang="en-US">
                <a:solidFill>
                  <a:srgbClr val="000000"/>
                </a:solidFill>
                <a:latin typeface="Courier New" pitchFamily="49" charset="0"/>
              </a:rPr>
              <a:t>END;</a:t>
            </a:r>
            <a:br>
              <a:rPr lang="en-US">
                <a:solidFill>
                  <a:srgbClr val="000000"/>
                </a:solidFill>
                <a:latin typeface="Courier New" pitchFamily="49" charset="0"/>
              </a:rPr>
            </a:br>
            <a:r>
              <a:rPr lang="en-US">
                <a:solidFill>
                  <a:srgbClr val="000000"/>
                </a:solidFill>
                <a:latin typeface="Courier New" pitchFamily="49" charset="0"/>
              </a:rPr>
              <a:t>/</a:t>
            </a:r>
          </a:p>
        </p:txBody>
      </p:sp>
      <p:pic>
        <p:nvPicPr>
          <p:cNvPr id="392208" name="Picture 16" descr="D:\PL_SQL\NEW\Lessons\Graphics\Les01\isqlprompt.gif"/>
          <p:cNvPicPr>
            <a:picLocks noChangeAspect="1" noChangeArrowheads="1"/>
          </p:cNvPicPr>
          <p:nvPr/>
        </p:nvPicPr>
        <p:blipFill>
          <a:blip r:embed="rId3"/>
          <a:srcRect/>
          <a:stretch>
            <a:fillRect/>
          </a:stretch>
        </p:blipFill>
        <p:spPr bwMode="gray">
          <a:xfrm>
            <a:off x="990600" y="5151438"/>
            <a:ext cx="6618288" cy="1096962"/>
          </a:xfrm>
          <a:prstGeom prst="rect">
            <a:avLst/>
          </a:prstGeom>
          <a:noFill/>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4" name="Rectangle 4"/>
          <p:cNvSpPr>
            <a:spLocks noChangeArrowheads="1"/>
          </p:cNvSpPr>
          <p:nvPr/>
        </p:nvSpPr>
        <p:spPr bwMode="blackGray">
          <a:xfrm>
            <a:off x="914400" y="2286000"/>
            <a:ext cx="7129463" cy="2597150"/>
          </a:xfrm>
          <a:prstGeom prst="rect">
            <a:avLst/>
          </a:prstGeom>
          <a:solidFill>
            <a:schemeClr val="accent1"/>
          </a:solidFill>
          <a:ln w="28575">
            <a:solidFill>
              <a:schemeClr val="bg2"/>
            </a:solidFill>
            <a:miter lim="800000"/>
            <a:headEnd/>
            <a:tailEnd/>
          </a:ln>
          <a:effectLst/>
        </p:spPr>
        <p:txBody>
          <a:bodyPr lIns="92075" tIns="46038" rIns="92075" bIns="46038"/>
          <a:lstStyle/>
          <a:p>
            <a:pPr algn="l" eaLnBrk="0" hangingPunct="0">
              <a:lnSpc>
                <a:spcPct val="65000"/>
              </a:lnSpc>
              <a:spcBef>
                <a:spcPct val="40000"/>
              </a:spcBef>
              <a:buClrTx/>
              <a:buFontTx/>
              <a:buNone/>
            </a:pPr>
            <a:r>
              <a:rPr lang="en-US">
                <a:solidFill>
                  <a:srgbClr val="000000"/>
                </a:solidFill>
                <a:latin typeface="Courier New" pitchFamily="49" charset="0"/>
              </a:rPr>
              <a:t>SET VERIFY OFF</a:t>
            </a:r>
          </a:p>
          <a:p>
            <a:pPr algn="l" eaLnBrk="0" hangingPunct="0">
              <a:lnSpc>
                <a:spcPct val="65000"/>
              </a:lnSpc>
              <a:spcBef>
                <a:spcPct val="40000"/>
              </a:spcBef>
              <a:buClrTx/>
              <a:buFontTx/>
              <a:buNone/>
            </a:pPr>
            <a:r>
              <a:rPr lang="en-US">
                <a:solidFill>
                  <a:srgbClr val="000000"/>
                </a:solidFill>
                <a:latin typeface="Courier New" pitchFamily="49" charset="0"/>
              </a:rPr>
              <a:t>DEFINE lname= Urman</a:t>
            </a:r>
          </a:p>
          <a:p>
            <a:pPr algn="l" eaLnBrk="0" hangingPunct="0">
              <a:lnSpc>
                <a:spcPct val="65000"/>
              </a:lnSpc>
              <a:spcBef>
                <a:spcPct val="40000"/>
              </a:spcBef>
              <a:buClrTx/>
              <a:buFontTx/>
              <a:buNone/>
            </a:pPr>
            <a:r>
              <a:rPr lang="en-US">
                <a:solidFill>
                  <a:srgbClr val="000000"/>
                </a:solidFill>
                <a:latin typeface="Courier New" pitchFamily="49" charset="0"/>
              </a:rPr>
              <a:t>DECLARE</a:t>
            </a:r>
          </a:p>
          <a:p>
            <a:pPr algn="l" eaLnBrk="0" hangingPunct="0">
              <a:lnSpc>
                <a:spcPct val="65000"/>
              </a:lnSpc>
              <a:spcBef>
                <a:spcPct val="40000"/>
              </a:spcBef>
              <a:buClrTx/>
              <a:buFontTx/>
              <a:buNone/>
            </a:pPr>
            <a:r>
              <a:rPr lang="en-US">
                <a:solidFill>
                  <a:srgbClr val="000000"/>
                </a:solidFill>
                <a:latin typeface="Courier New" pitchFamily="49" charset="0"/>
              </a:rPr>
              <a:t>  fname VARCHAR2(25);</a:t>
            </a:r>
          </a:p>
          <a:p>
            <a:pPr algn="l" eaLnBrk="0" hangingPunct="0">
              <a:lnSpc>
                <a:spcPct val="65000"/>
              </a:lnSpc>
              <a:spcBef>
                <a:spcPct val="40000"/>
              </a:spcBef>
              <a:buClrTx/>
              <a:buFontTx/>
              <a:buNone/>
            </a:pPr>
            <a:r>
              <a:rPr lang="en-US">
                <a:solidFill>
                  <a:srgbClr val="000000"/>
                </a:solidFill>
                <a:latin typeface="Courier New" pitchFamily="49" charset="0"/>
              </a:rPr>
              <a:t>BEGIN</a:t>
            </a:r>
          </a:p>
          <a:p>
            <a:pPr algn="l" eaLnBrk="0" hangingPunct="0">
              <a:lnSpc>
                <a:spcPct val="65000"/>
              </a:lnSpc>
              <a:spcBef>
                <a:spcPct val="40000"/>
              </a:spcBef>
              <a:buClrTx/>
              <a:buFontTx/>
              <a:buNone/>
            </a:pPr>
            <a:r>
              <a:rPr lang="en-US">
                <a:solidFill>
                  <a:srgbClr val="000000"/>
                </a:solidFill>
                <a:latin typeface="Courier New" pitchFamily="49" charset="0"/>
              </a:rPr>
              <a:t>  SELECT first_name INTO fname FROM employees </a:t>
            </a:r>
          </a:p>
          <a:p>
            <a:pPr algn="l" eaLnBrk="0" hangingPunct="0">
              <a:lnSpc>
                <a:spcPct val="65000"/>
              </a:lnSpc>
              <a:spcBef>
                <a:spcPct val="40000"/>
              </a:spcBef>
              <a:buClrTx/>
              <a:buFontTx/>
              <a:buNone/>
            </a:pPr>
            <a:r>
              <a:rPr lang="en-US">
                <a:solidFill>
                  <a:srgbClr val="000000"/>
                </a:solidFill>
                <a:latin typeface="Courier New" pitchFamily="49" charset="0"/>
              </a:rPr>
              <a:t>  WHERE last_name='&amp;lname';</a:t>
            </a:r>
          </a:p>
          <a:p>
            <a:pPr algn="l" eaLnBrk="0" hangingPunct="0">
              <a:lnSpc>
                <a:spcPct val="65000"/>
              </a:lnSpc>
              <a:spcBef>
                <a:spcPct val="40000"/>
              </a:spcBef>
              <a:buClrTx/>
              <a:buFontTx/>
              <a:buNone/>
            </a:pPr>
            <a:r>
              <a:rPr lang="en-US">
                <a:solidFill>
                  <a:srgbClr val="000000"/>
                </a:solidFill>
                <a:latin typeface="Courier New" pitchFamily="49" charset="0"/>
              </a:rPr>
              <a:t>END;</a:t>
            </a:r>
          </a:p>
          <a:p>
            <a:pPr algn="l" eaLnBrk="0" hangingPunct="0">
              <a:lnSpc>
                <a:spcPct val="65000"/>
              </a:lnSpc>
              <a:spcBef>
                <a:spcPct val="40000"/>
              </a:spcBef>
              <a:buClrTx/>
              <a:buFontTx/>
              <a:buNone/>
            </a:pPr>
            <a:r>
              <a:rPr lang="en-US">
                <a:solidFill>
                  <a:srgbClr val="000000"/>
                </a:solidFill>
                <a:latin typeface="Courier New" pitchFamily="49" charset="0"/>
              </a:rPr>
              <a:t>/</a:t>
            </a:r>
          </a:p>
        </p:txBody>
      </p:sp>
      <p:sp>
        <p:nvSpPr>
          <p:cNvPr id="394242" name="Rectangle 2"/>
          <p:cNvSpPr>
            <a:spLocks noGrp="1" noChangeArrowheads="1"/>
          </p:cNvSpPr>
          <p:nvPr>
            <p:ph type="title"/>
          </p:nvPr>
        </p:nvSpPr>
        <p:spPr/>
        <p:txBody>
          <a:bodyPr>
            <a:normAutofit fontScale="90000"/>
          </a:bodyPr>
          <a:lstStyle/>
          <a:p>
            <a:r>
              <a:rPr lang="en-US"/>
              <a:t>Using </a:t>
            </a:r>
            <a:r>
              <a:rPr lang="en-US">
                <a:latin typeface="Courier New" pitchFamily="49" charset="0"/>
              </a:rPr>
              <a:t>DEFINE</a:t>
            </a:r>
            <a:r>
              <a:rPr lang="en-US"/>
              <a:t> for User Variable</a:t>
            </a:r>
          </a:p>
        </p:txBody>
      </p:sp>
      <p:sp>
        <p:nvSpPr>
          <p:cNvPr id="394243" name="Rectangle 3"/>
          <p:cNvSpPr>
            <a:spLocks noGrp="1" noChangeArrowheads="1"/>
          </p:cNvSpPr>
          <p:nvPr>
            <p:ph idx="1"/>
          </p:nvPr>
        </p:nvSpPr>
        <p:spPr>
          <a:xfrm>
            <a:off x="863600" y="1816100"/>
            <a:ext cx="7366000" cy="360363"/>
          </a:xfrm>
        </p:spPr>
        <p:txBody>
          <a:bodyPr>
            <a:normAutofit fontScale="70000" lnSpcReduction="20000"/>
          </a:bodyPr>
          <a:lstStyle/>
          <a:p>
            <a:r>
              <a:rPr lang="en-US"/>
              <a:t>Example: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4" name="Rectangle 6"/>
          <p:cNvSpPr>
            <a:spLocks noGrp="1" noChangeArrowheads="1"/>
          </p:cNvSpPr>
          <p:nvPr>
            <p:ph type="title"/>
          </p:nvPr>
        </p:nvSpPr>
        <p:spPr/>
        <p:txBody>
          <a:bodyPr/>
          <a:lstStyle/>
          <a:p>
            <a:r>
              <a:rPr lang="en-US"/>
              <a:t>Use of Variables</a:t>
            </a:r>
          </a:p>
        </p:txBody>
      </p:sp>
      <p:sp>
        <p:nvSpPr>
          <p:cNvPr id="293895" name="Rectangle 7"/>
          <p:cNvSpPr>
            <a:spLocks noGrp="1" noChangeArrowheads="1"/>
          </p:cNvSpPr>
          <p:nvPr>
            <p:ph idx="1"/>
          </p:nvPr>
        </p:nvSpPr>
        <p:spPr>
          <a:xfrm>
            <a:off x="863600" y="1816100"/>
            <a:ext cx="7366000" cy="1565275"/>
          </a:xfrm>
        </p:spPr>
        <p:txBody>
          <a:bodyPr>
            <a:normAutofit fontScale="92500" lnSpcReduction="20000"/>
          </a:bodyPr>
          <a:lstStyle/>
          <a:p>
            <a:r>
              <a:rPr lang="en-US"/>
              <a:t>Variables can be used for:</a:t>
            </a:r>
          </a:p>
          <a:p>
            <a:pPr lvl="1"/>
            <a:r>
              <a:rPr lang="en-US"/>
              <a:t>Temporary storage of data</a:t>
            </a:r>
          </a:p>
          <a:p>
            <a:pPr lvl="1"/>
            <a:r>
              <a:rPr lang="en-US"/>
              <a:t>Manipulation of stored values</a:t>
            </a:r>
          </a:p>
          <a:p>
            <a:pPr lvl="1"/>
            <a:r>
              <a:rPr lang="en-US"/>
              <a:t>Reusability</a:t>
            </a:r>
          </a:p>
        </p:txBody>
      </p:sp>
      <p:sp>
        <p:nvSpPr>
          <p:cNvPr id="293920" name="Rectangle 32"/>
          <p:cNvSpPr>
            <a:spLocks noChangeArrowheads="1"/>
          </p:cNvSpPr>
          <p:nvPr/>
        </p:nvSpPr>
        <p:spPr bwMode="blackWhite">
          <a:xfrm>
            <a:off x="3378200" y="3606800"/>
            <a:ext cx="2298700" cy="2209800"/>
          </a:xfrm>
          <a:prstGeom prst="rect">
            <a:avLst/>
          </a:prstGeom>
          <a:solidFill>
            <a:srgbClr val="FFCC99"/>
          </a:solidFill>
          <a:ln w="28575">
            <a:solidFill>
              <a:schemeClr val="bg2"/>
            </a:solidFill>
            <a:miter lim="800000"/>
            <a:headEnd type="none" w="sm" len="sm"/>
            <a:tailEnd type="none" w="sm" len="sm"/>
          </a:ln>
          <a:effectLst/>
        </p:spPr>
        <p:txBody>
          <a:bodyPr wrap="none" anchor="ctr"/>
          <a:lstStyle/>
          <a:p>
            <a:pPr defTabSz="228600"/>
            <a:r>
              <a:rPr lang="en-US">
                <a:latin typeface="Courier New" pitchFamily="49" charset="0"/>
              </a:rPr>
              <a:t>SELECT </a:t>
            </a:r>
            <a:br>
              <a:rPr lang="en-US">
                <a:latin typeface="Courier New" pitchFamily="49" charset="0"/>
              </a:rPr>
            </a:br>
            <a:r>
              <a:rPr lang="en-US">
                <a:latin typeface="Courier New" pitchFamily="49" charset="0"/>
              </a:rPr>
              <a:t>first_name, </a:t>
            </a:r>
            <a:br>
              <a:rPr lang="en-US">
                <a:latin typeface="Courier New" pitchFamily="49" charset="0"/>
              </a:rPr>
            </a:br>
            <a:r>
              <a:rPr lang="en-US">
                <a:latin typeface="Courier New" pitchFamily="49" charset="0"/>
              </a:rPr>
              <a:t>department_id </a:t>
            </a:r>
            <a:br>
              <a:rPr lang="en-US">
                <a:latin typeface="Courier New" pitchFamily="49" charset="0"/>
              </a:rPr>
            </a:br>
            <a:r>
              <a:rPr lang="en-US">
                <a:latin typeface="Courier New" pitchFamily="49" charset="0"/>
              </a:rPr>
              <a:t>INTO </a:t>
            </a:r>
            <a:br>
              <a:rPr lang="en-US">
                <a:latin typeface="Courier New" pitchFamily="49" charset="0"/>
              </a:rPr>
            </a:br>
            <a:r>
              <a:rPr lang="en-US">
                <a:latin typeface="Courier New" pitchFamily="49" charset="0"/>
              </a:rPr>
              <a:t>emp_fname,</a:t>
            </a:r>
            <a:br>
              <a:rPr lang="en-US">
                <a:latin typeface="Courier New" pitchFamily="49" charset="0"/>
              </a:rPr>
            </a:br>
            <a:r>
              <a:rPr lang="en-US">
                <a:latin typeface="Courier New" pitchFamily="49" charset="0"/>
              </a:rPr>
              <a:t>emp_deptno</a:t>
            </a:r>
            <a:br>
              <a:rPr lang="en-US">
                <a:latin typeface="Courier New" pitchFamily="49" charset="0"/>
              </a:rPr>
            </a:br>
            <a:r>
              <a:rPr lang="en-US">
                <a:latin typeface="Courier New" pitchFamily="49" charset="0"/>
              </a:rPr>
              <a:t>FROM …</a:t>
            </a:r>
          </a:p>
        </p:txBody>
      </p:sp>
      <p:sp>
        <p:nvSpPr>
          <p:cNvPr id="293921" name="Text Box 33"/>
          <p:cNvSpPr txBox="1">
            <a:spLocks noChangeArrowheads="1"/>
          </p:cNvSpPr>
          <p:nvPr/>
        </p:nvSpPr>
        <p:spPr bwMode="auto">
          <a:xfrm>
            <a:off x="6650038" y="4414838"/>
            <a:ext cx="1412875" cy="366712"/>
          </a:xfrm>
          <a:prstGeom prst="rect">
            <a:avLst/>
          </a:prstGeom>
          <a:noFill/>
          <a:ln w="28575">
            <a:noFill/>
            <a:miter lim="800000"/>
            <a:headEnd type="none" w="sm" len="sm"/>
            <a:tailEnd type="none" w="sm" len="sm"/>
          </a:ln>
          <a:effectLst/>
        </p:spPr>
        <p:txBody>
          <a:bodyPr>
            <a:spAutoFit/>
          </a:bodyPr>
          <a:lstStyle/>
          <a:p>
            <a:pPr defTabSz="228600"/>
            <a:r>
              <a:rPr lang="en-US">
                <a:latin typeface="Courier New" pitchFamily="49" charset="0"/>
              </a:rPr>
              <a:t>emp_fname</a:t>
            </a:r>
          </a:p>
        </p:txBody>
      </p:sp>
      <p:sp>
        <p:nvSpPr>
          <p:cNvPr id="293922" name="Text Box 34"/>
          <p:cNvSpPr txBox="1">
            <a:spLocks noChangeArrowheads="1"/>
          </p:cNvSpPr>
          <p:nvPr/>
        </p:nvSpPr>
        <p:spPr bwMode="auto">
          <a:xfrm>
            <a:off x="6389688" y="5484813"/>
            <a:ext cx="1549400" cy="366712"/>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emp_deptno</a:t>
            </a:r>
          </a:p>
        </p:txBody>
      </p:sp>
      <p:pic>
        <p:nvPicPr>
          <p:cNvPr id="293923" name="Picture 35" descr="D:\PL_SQL\MY_LESSONS\Graphics\Les01\table001.gif"/>
          <p:cNvPicPr>
            <a:picLocks noChangeAspect="1" noChangeArrowheads="1"/>
          </p:cNvPicPr>
          <p:nvPr/>
        </p:nvPicPr>
        <p:blipFill>
          <a:blip r:embed="rId3"/>
          <a:srcRect/>
          <a:stretch>
            <a:fillRect/>
          </a:stretch>
        </p:blipFill>
        <p:spPr bwMode="gray">
          <a:xfrm>
            <a:off x="1658938" y="4497388"/>
            <a:ext cx="1211262" cy="1630362"/>
          </a:xfrm>
          <a:prstGeom prst="rect">
            <a:avLst/>
          </a:prstGeom>
          <a:noFill/>
        </p:spPr>
      </p:pic>
      <p:sp>
        <p:nvSpPr>
          <p:cNvPr id="293924" name="Rectangle 36"/>
          <p:cNvSpPr>
            <a:spLocks noChangeArrowheads="1"/>
          </p:cNvSpPr>
          <p:nvPr/>
        </p:nvSpPr>
        <p:spPr bwMode="blackWhite">
          <a:xfrm>
            <a:off x="5791200" y="4445000"/>
            <a:ext cx="914400" cy="304800"/>
          </a:xfrm>
          <a:prstGeom prst="rect">
            <a:avLst/>
          </a:prstGeom>
          <a:solidFill>
            <a:srgbClr val="CC99FF"/>
          </a:solidFill>
          <a:ln w="28575">
            <a:solidFill>
              <a:schemeClr val="bg2"/>
            </a:solidFill>
            <a:miter lim="800000"/>
            <a:headEnd type="none" w="sm" len="sm"/>
            <a:tailEnd type="none" w="sm" len="sm"/>
          </a:ln>
          <a:effectLst/>
        </p:spPr>
        <p:txBody>
          <a:bodyPr wrap="none" anchor="ctr"/>
          <a:lstStyle/>
          <a:p>
            <a:pPr defTabSz="228600"/>
            <a:r>
              <a:rPr lang="en-US" sz="1600"/>
              <a:t>Jennifer</a:t>
            </a:r>
          </a:p>
        </p:txBody>
      </p:sp>
      <p:sp>
        <p:nvSpPr>
          <p:cNvPr id="293925" name="Rectangle 37"/>
          <p:cNvSpPr>
            <a:spLocks noChangeArrowheads="1"/>
          </p:cNvSpPr>
          <p:nvPr/>
        </p:nvSpPr>
        <p:spPr bwMode="blackWhite">
          <a:xfrm>
            <a:off x="6059488" y="5514975"/>
            <a:ext cx="381000" cy="304800"/>
          </a:xfrm>
          <a:prstGeom prst="rect">
            <a:avLst/>
          </a:prstGeom>
          <a:solidFill>
            <a:srgbClr val="CC99FF"/>
          </a:solidFill>
          <a:ln w="28575">
            <a:solidFill>
              <a:schemeClr val="bg2"/>
            </a:solidFill>
            <a:miter lim="800000"/>
            <a:headEnd type="none" w="sm" len="sm"/>
            <a:tailEnd type="none" w="sm" len="sm"/>
          </a:ln>
          <a:effectLst/>
        </p:spPr>
        <p:txBody>
          <a:bodyPr wrap="none" anchor="ctr"/>
          <a:lstStyle/>
          <a:p>
            <a:pPr defTabSz="228600"/>
            <a:r>
              <a:rPr lang="en-US" sz="1600"/>
              <a:t>10</a:t>
            </a:r>
          </a:p>
        </p:txBody>
      </p:sp>
      <p:sp>
        <p:nvSpPr>
          <p:cNvPr id="293926" name="Freeform 38"/>
          <p:cNvSpPr>
            <a:spLocks/>
          </p:cNvSpPr>
          <p:nvPr/>
        </p:nvSpPr>
        <p:spPr bwMode="auto">
          <a:xfrm>
            <a:off x="1752600" y="4152900"/>
            <a:ext cx="1955800" cy="876300"/>
          </a:xfrm>
          <a:custGeom>
            <a:avLst/>
            <a:gdLst/>
            <a:ahLst/>
            <a:cxnLst>
              <a:cxn ang="0">
                <a:pos x="0" y="192"/>
              </a:cxn>
              <a:cxn ang="0">
                <a:pos x="0" y="0"/>
              </a:cxn>
              <a:cxn ang="0">
                <a:pos x="624" y="0"/>
              </a:cxn>
            </a:cxnLst>
            <a:rect l="0" t="0" r="r" b="b"/>
            <a:pathLst>
              <a:path w="624" h="192">
                <a:moveTo>
                  <a:pt x="0" y="192"/>
                </a:moveTo>
                <a:lnTo>
                  <a:pt x="0" y="0"/>
                </a:lnTo>
                <a:lnTo>
                  <a:pt x="624" y="0"/>
                </a:lnTo>
              </a:path>
            </a:pathLst>
          </a:custGeom>
          <a:noFill/>
          <a:ln w="28575" cap="flat" cmpd="sng">
            <a:solidFill>
              <a:schemeClr val="tx1"/>
            </a:solidFill>
            <a:prstDash val="solid"/>
            <a:round/>
            <a:headEnd type="triangle" w="sm" len="sm"/>
            <a:tailEnd type="triangle" w="sm" len="sm"/>
          </a:ln>
          <a:effectLst/>
        </p:spPr>
        <p:txBody>
          <a:bodyPr/>
          <a:lstStyle/>
          <a:p>
            <a:endParaRPr lang="en-US"/>
          </a:p>
        </p:txBody>
      </p:sp>
      <p:sp>
        <p:nvSpPr>
          <p:cNvPr id="293927" name="Freeform 39"/>
          <p:cNvSpPr>
            <a:spLocks/>
          </p:cNvSpPr>
          <p:nvPr/>
        </p:nvSpPr>
        <p:spPr bwMode="auto">
          <a:xfrm>
            <a:off x="2057400" y="4432300"/>
            <a:ext cx="1498600" cy="482600"/>
          </a:xfrm>
          <a:custGeom>
            <a:avLst/>
            <a:gdLst/>
            <a:ahLst/>
            <a:cxnLst>
              <a:cxn ang="0">
                <a:pos x="944" y="0"/>
              </a:cxn>
              <a:cxn ang="0">
                <a:pos x="0" y="0"/>
              </a:cxn>
              <a:cxn ang="0">
                <a:pos x="0" y="304"/>
              </a:cxn>
            </a:cxnLst>
            <a:rect l="0" t="0" r="r" b="b"/>
            <a:pathLst>
              <a:path w="944" h="304">
                <a:moveTo>
                  <a:pt x="944" y="0"/>
                </a:moveTo>
                <a:lnTo>
                  <a:pt x="0" y="0"/>
                </a:lnTo>
                <a:lnTo>
                  <a:pt x="0" y="304"/>
                </a:lnTo>
              </a:path>
            </a:pathLst>
          </a:custGeom>
          <a:noFill/>
          <a:ln w="28575" cap="flat" cmpd="sng">
            <a:solidFill>
              <a:schemeClr val="tx1"/>
            </a:solidFill>
            <a:prstDash val="solid"/>
            <a:round/>
            <a:headEnd type="triangle" w="sm" len="sm"/>
            <a:tailEnd type="triangle" w="sm" len="sm"/>
          </a:ln>
          <a:effectLst/>
        </p:spPr>
        <p:txBody>
          <a:bodyPr/>
          <a:lstStyle/>
          <a:p>
            <a:endParaRPr lang="en-US"/>
          </a:p>
        </p:txBody>
      </p:sp>
      <p:sp>
        <p:nvSpPr>
          <p:cNvPr id="293928" name="Freeform 40"/>
          <p:cNvSpPr>
            <a:spLocks/>
          </p:cNvSpPr>
          <p:nvPr/>
        </p:nvSpPr>
        <p:spPr bwMode="auto">
          <a:xfrm flipV="1">
            <a:off x="5257800" y="5280025"/>
            <a:ext cx="990600" cy="215900"/>
          </a:xfrm>
          <a:custGeom>
            <a:avLst/>
            <a:gdLst/>
            <a:ahLst/>
            <a:cxnLst>
              <a:cxn ang="0">
                <a:pos x="0" y="192"/>
              </a:cxn>
              <a:cxn ang="0">
                <a:pos x="912" y="192"/>
              </a:cxn>
              <a:cxn ang="0">
                <a:pos x="912" y="0"/>
              </a:cxn>
            </a:cxnLst>
            <a:rect l="0" t="0" r="r" b="b"/>
            <a:pathLst>
              <a:path w="912" h="192">
                <a:moveTo>
                  <a:pt x="0" y="192"/>
                </a:moveTo>
                <a:lnTo>
                  <a:pt x="912" y="192"/>
                </a:lnTo>
                <a:lnTo>
                  <a:pt x="912"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293929" name="Freeform 41"/>
          <p:cNvSpPr>
            <a:spLocks/>
          </p:cNvSpPr>
          <p:nvPr/>
        </p:nvSpPr>
        <p:spPr bwMode="auto">
          <a:xfrm>
            <a:off x="5257800" y="4800600"/>
            <a:ext cx="990600" cy="215900"/>
          </a:xfrm>
          <a:custGeom>
            <a:avLst/>
            <a:gdLst/>
            <a:ahLst/>
            <a:cxnLst>
              <a:cxn ang="0">
                <a:pos x="0" y="192"/>
              </a:cxn>
              <a:cxn ang="0">
                <a:pos x="912" y="192"/>
              </a:cxn>
              <a:cxn ang="0">
                <a:pos x="912" y="0"/>
              </a:cxn>
            </a:cxnLst>
            <a:rect l="0" t="0" r="r" b="b"/>
            <a:pathLst>
              <a:path w="912" h="192">
                <a:moveTo>
                  <a:pt x="0" y="192"/>
                </a:moveTo>
                <a:lnTo>
                  <a:pt x="912" y="192"/>
                </a:lnTo>
                <a:lnTo>
                  <a:pt x="912"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31" name="Rectangle 31"/>
          <p:cNvSpPr>
            <a:spLocks noGrp="1" noChangeArrowheads="1"/>
          </p:cNvSpPr>
          <p:nvPr>
            <p:ph type="title"/>
          </p:nvPr>
        </p:nvSpPr>
        <p:spPr/>
        <p:txBody>
          <a:bodyPr>
            <a:normAutofit fontScale="90000"/>
          </a:bodyPr>
          <a:lstStyle/>
          <a:p>
            <a:r>
              <a:rPr lang="en-US"/>
              <a:t>Composite Data Types </a:t>
            </a:r>
            <a:br>
              <a:rPr lang="en-US"/>
            </a:br>
            <a:endParaRPr lang="en-US"/>
          </a:p>
        </p:txBody>
      </p:sp>
      <p:sp>
        <p:nvSpPr>
          <p:cNvPr id="332814" name="Rectangle 14"/>
          <p:cNvSpPr>
            <a:spLocks noChangeArrowheads="1"/>
          </p:cNvSpPr>
          <p:nvPr/>
        </p:nvSpPr>
        <p:spPr bwMode="auto">
          <a:xfrm>
            <a:off x="1660525" y="1600200"/>
            <a:ext cx="5889625" cy="1676400"/>
          </a:xfrm>
          <a:prstGeom prst="rect">
            <a:avLst/>
          </a:prstGeom>
          <a:noFill/>
          <a:ln w="28575">
            <a:solidFill>
              <a:schemeClr val="tx1"/>
            </a:solidFill>
            <a:miter lim="800000"/>
            <a:headEnd/>
            <a:tailEnd/>
          </a:ln>
          <a:effectLst/>
        </p:spPr>
        <p:txBody>
          <a:bodyPr wrap="none" lIns="90488" tIns="44450" rIns="90488" bIns="44450" anchor="ctr"/>
          <a:lstStyle/>
          <a:p>
            <a:pPr algn="l" eaLnBrk="0" hangingPunct="0">
              <a:spcBef>
                <a:spcPct val="50000"/>
              </a:spcBef>
              <a:buClrTx/>
              <a:buFontTx/>
              <a:buNone/>
            </a:pPr>
            <a:endParaRPr lang="en-US" sz="2400" b="0">
              <a:latin typeface="Times New Roman" pitchFamily="18" charset="0"/>
            </a:endParaRPr>
          </a:p>
        </p:txBody>
      </p:sp>
      <p:sp>
        <p:nvSpPr>
          <p:cNvPr id="332816" name="Rectangle 16"/>
          <p:cNvSpPr>
            <a:spLocks noChangeArrowheads="1"/>
          </p:cNvSpPr>
          <p:nvPr/>
        </p:nvSpPr>
        <p:spPr bwMode="auto">
          <a:xfrm>
            <a:off x="1744663" y="2205038"/>
            <a:ext cx="4146550" cy="45720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sz="2000">
                <a:latin typeface="Courier New" pitchFamily="49" charset="0"/>
              </a:rPr>
              <a:t>TRUE	 23-DEC-98	ATLANTA </a:t>
            </a:r>
          </a:p>
        </p:txBody>
      </p:sp>
      <p:sp>
        <p:nvSpPr>
          <p:cNvPr id="332823" name="Line 23"/>
          <p:cNvSpPr>
            <a:spLocks noChangeShapeType="1"/>
          </p:cNvSpPr>
          <p:nvPr/>
        </p:nvSpPr>
        <p:spPr bwMode="auto">
          <a:xfrm>
            <a:off x="5788025" y="1608138"/>
            <a:ext cx="0" cy="1668462"/>
          </a:xfrm>
          <a:prstGeom prst="line">
            <a:avLst/>
          </a:prstGeom>
          <a:noFill/>
          <a:ln w="28575">
            <a:solidFill>
              <a:schemeClr val="tx1"/>
            </a:solidFill>
            <a:round/>
            <a:headEnd type="none" w="sm" len="sm"/>
            <a:tailEnd type="none" w="sm" len="sm"/>
          </a:ln>
          <a:effectLst/>
        </p:spPr>
        <p:txBody>
          <a:bodyPr/>
          <a:lstStyle/>
          <a:p>
            <a:endParaRPr lang="en-US"/>
          </a:p>
        </p:txBody>
      </p:sp>
      <p:sp>
        <p:nvSpPr>
          <p:cNvPr id="332804" name="Rectangle 4"/>
          <p:cNvSpPr>
            <a:spLocks noChangeArrowheads="1"/>
          </p:cNvSpPr>
          <p:nvPr/>
        </p:nvSpPr>
        <p:spPr bwMode="auto">
          <a:xfrm>
            <a:off x="5168900" y="3751263"/>
            <a:ext cx="1809750" cy="1552575"/>
          </a:xfrm>
          <a:prstGeom prst="rect">
            <a:avLst/>
          </a:prstGeom>
          <a:noFill/>
          <a:ln w="9525">
            <a:noFill/>
            <a:miter lim="800000"/>
            <a:headEnd/>
            <a:tailEnd/>
          </a:ln>
          <a:effectLst/>
        </p:spPr>
        <p:txBody>
          <a:bodyPr lIns="92075" tIns="46038" rIns="92075" bIns="46038">
            <a:spAutoFit/>
          </a:bodyPr>
          <a:lstStyle/>
          <a:p>
            <a:pPr algn="l" eaLnBrk="0" hangingPunct="0">
              <a:lnSpc>
                <a:spcPct val="120000"/>
              </a:lnSpc>
              <a:spcBef>
                <a:spcPct val="60000"/>
              </a:spcBef>
              <a:buClrTx/>
              <a:buFontTx/>
              <a:buNone/>
            </a:pPr>
            <a:r>
              <a:rPr lang="en-US" sz="2000">
                <a:latin typeface="Courier New" pitchFamily="49" charset="0"/>
              </a:rPr>
              <a:t> 1	5000</a:t>
            </a:r>
            <a:br>
              <a:rPr lang="en-US" sz="2000">
                <a:latin typeface="Courier New" pitchFamily="49" charset="0"/>
              </a:rPr>
            </a:br>
            <a:r>
              <a:rPr lang="en-US" sz="2000">
                <a:latin typeface="Courier New" pitchFamily="49" charset="0"/>
              </a:rPr>
              <a:t> 2	2345</a:t>
            </a:r>
            <a:br>
              <a:rPr lang="en-US" sz="2000">
                <a:latin typeface="Courier New" pitchFamily="49" charset="0"/>
              </a:rPr>
            </a:br>
            <a:r>
              <a:rPr lang="en-US" sz="2000">
                <a:latin typeface="Courier New" pitchFamily="49" charset="0"/>
              </a:rPr>
              <a:t> 3	12</a:t>
            </a:r>
            <a:br>
              <a:rPr lang="en-US" sz="2000">
                <a:latin typeface="Courier New" pitchFamily="49" charset="0"/>
              </a:rPr>
            </a:br>
            <a:r>
              <a:rPr lang="en-US" sz="2000">
                <a:latin typeface="Courier New" pitchFamily="49" charset="0"/>
              </a:rPr>
              <a:t> 4	3456</a:t>
            </a:r>
          </a:p>
        </p:txBody>
      </p:sp>
      <p:sp>
        <p:nvSpPr>
          <p:cNvPr id="332805" name="Rectangle 5"/>
          <p:cNvSpPr>
            <a:spLocks noChangeArrowheads="1"/>
          </p:cNvSpPr>
          <p:nvPr/>
        </p:nvSpPr>
        <p:spPr bwMode="auto">
          <a:xfrm>
            <a:off x="1779588" y="3751263"/>
            <a:ext cx="2728912" cy="1552575"/>
          </a:xfrm>
          <a:prstGeom prst="rect">
            <a:avLst/>
          </a:prstGeom>
          <a:noFill/>
          <a:ln w="9525">
            <a:noFill/>
            <a:miter lim="800000"/>
            <a:headEnd/>
            <a:tailEnd/>
          </a:ln>
          <a:effectLst/>
        </p:spPr>
        <p:txBody>
          <a:bodyPr lIns="92075" tIns="46038" rIns="92075" bIns="46038">
            <a:spAutoFit/>
          </a:bodyPr>
          <a:lstStyle/>
          <a:p>
            <a:pPr algn="l" eaLnBrk="0" hangingPunct="0">
              <a:lnSpc>
                <a:spcPct val="120000"/>
              </a:lnSpc>
              <a:spcBef>
                <a:spcPct val="60000"/>
              </a:spcBef>
              <a:buClrTx/>
              <a:buFontTx/>
              <a:buNone/>
            </a:pPr>
            <a:r>
              <a:rPr lang="en-US" sz="2000">
                <a:latin typeface="Courier New" pitchFamily="49" charset="0"/>
              </a:rPr>
              <a:t> 1	SMITH</a:t>
            </a:r>
            <a:br>
              <a:rPr lang="en-US" sz="2000">
                <a:latin typeface="Courier New" pitchFamily="49" charset="0"/>
              </a:rPr>
            </a:br>
            <a:r>
              <a:rPr lang="en-US" sz="2000">
                <a:latin typeface="Courier New" pitchFamily="49" charset="0"/>
              </a:rPr>
              <a:t> 2	JONES</a:t>
            </a:r>
            <a:br>
              <a:rPr lang="en-US" sz="2000">
                <a:latin typeface="Courier New" pitchFamily="49" charset="0"/>
              </a:rPr>
            </a:br>
            <a:r>
              <a:rPr lang="en-US" sz="2000">
                <a:latin typeface="Courier New" pitchFamily="49" charset="0"/>
              </a:rPr>
              <a:t> 3	NANCY</a:t>
            </a:r>
            <a:br>
              <a:rPr lang="en-US" sz="2000">
                <a:latin typeface="Courier New" pitchFamily="49" charset="0"/>
              </a:rPr>
            </a:br>
            <a:r>
              <a:rPr lang="en-US" sz="2000">
                <a:latin typeface="Courier New" pitchFamily="49" charset="0"/>
              </a:rPr>
              <a:t> 4	TIM</a:t>
            </a:r>
          </a:p>
        </p:txBody>
      </p:sp>
      <p:sp>
        <p:nvSpPr>
          <p:cNvPr id="332806" name="Rectangle 6"/>
          <p:cNvSpPr>
            <a:spLocks noChangeArrowheads="1"/>
          </p:cNvSpPr>
          <p:nvPr/>
        </p:nvSpPr>
        <p:spPr bwMode="auto">
          <a:xfrm>
            <a:off x="1600200" y="3276600"/>
            <a:ext cx="2660650" cy="422275"/>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t>PL/SQL table structure</a:t>
            </a:r>
            <a:endParaRPr lang="en-US" sz="1600">
              <a:solidFill>
                <a:srgbClr val="FFCC00"/>
              </a:solidFill>
              <a:latin typeface="Times New Roman" pitchFamily="18" charset="0"/>
            </a:endParaRPr>
          </a:p>
        </p:txBody>
      </p:sp>
      <p:sp>
        <p:nvSpPr>
          <p:cNvPr id="332807" name="Rectangle 7"/>
          <p:cNvSpPr>
            <a:spLocks noChangeArrowheads="1"/>
          </p:cNvSpPr>
          <p:nvPr/>
        </p:nvSpPr>
        <p:spPr bwMode="auto">
          <a:xfrm>
            <a:off x="4991100" y="3276600"/>
            <a:ext cx="2660650" cy="422275"/>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t>PL/SQL table structure</a:t>
            </a:r>
            <a:endParaRPr lang="en-US" sz="1600">
              <a:solidFill>
                <a:srgbClr val="FFCC00"/>
              </a:solidFill>
            </a:endParaRPr>
          </a:p>
        </p:txBody>
      </p:sp>
      <p:sp>
        <p:nvSpPr>
          <p:cNvPr id="332808" name="Rectangle 8"/>
          <p:cNvSpPr>
            <a:spLocks noChangeArrowheads="1"/>
          </p:cNvSpPr>
          <p:nvPr/>
        </p:nvSpPr>
        <p:spPr bwMode="auto">
          <a:xfrm>
            <a:off x="2595563" y="5902325"/>
            <a:ext cx="1743075" cy="422275"/>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latin typeface="Courier New" pitchFamily="49" charset="0"/>
              </a:rPr>
              <a:t>PLS_INTEGER</a:t>
            </a:r>
            <a:r>
              <a:rPr lang="en-US" sz="1600"/>
              <a:t> </a:t>
            </a:r>
          </a:p>
        </p:txBody>
      </p:sp>
      <p:sp>
        <p:nvSpPr>
          <p:cNvPr id="332809" name="Rectangle 9"/>
          <p:cNvSpPr>
            <a:spLocks noChangeArrowheads="1"/>
          </p:cNvSpPr>
          <p:nvPr/>
        </p:nvSpPr>
        <p:spPr bwMode="auto">
          <a:xfrm>
            <a:off x="3189288" y="5543550"/>
            <a:ext cx="2012950" cy="422275"/>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latin typeface="Courier New" pitchFamily="49" charset="0"/>
              </a:rPr>
              <a:t>VARCHAR2</a:t>
            </a:r>
            <a:r>
              <a:rPr lang="en-US">
                <a:solidFill>
                  <a:srgbClr val="FFCC00"/>
                </a:solidFill>
              </a:rPr>
              <a:t>	</a:t>
            </a:r>
          </a:p>
        </p:txBody>
      </p:sp>
      <p:sp>
        <p:nvSpPr>
          <p:cNvPr id="332810" name="Rectangle 10"/>
          <p:cNvSpPr>
            <a:spLocks noChangeArrowheads="1"/>
          </p:cNvSpPr>
          <p:nvPr/>
        </p:nvSpPr>
        <p:spPr bwMode="auto">
          <a:xfrm>
            <a:off x="5940425" y="5900738"/>
            <a:ext cx="1822450" cy="422275"/>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latin typeface="Courier New" pitchFamily="49" charset="0"/>
              </a:rPr>
              <a:t>PLS_INTEGER </a:t>
            </a:r>
          </a:p>
        </p:txBody>
      </p:sp>
      <p:sp>
        <p:nvSpPr>
          <p:cNvPr id="332811" name="Rectangle 11"/>
          <p:cNvSpPr>
            <a:spLocks noChangeArrowheads="1"/>
          </p:cNvSpPr>
          <p:nvPr/>
        </p:nvSpPr>
        <p:spPr bwMode="auto">
          <a:xfrm>
            <a:off x="6675438" y="5545138"/>
            <a:ext cx="1098550" cy="422275"/>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buClrTx/>
              <a:buFontTx/>
              <a:buNone/>
            </a:pPr>
            <a:r>
              <a:rPr lang="en-US">
                <a:latin typeface="Courier New" pitchFamily="49" charset="0"/>
              </a:rPr>
              <a:t>NUMBER</a:t>
            </a:r>
            <a:r>
              <a:rPr lang="en-US" sz="1600">
                <a:solidFill>
                  <a:srgbClr val="FFCC00"/>
                </a:solidFill>
              </a:rPr>
              <a:t>	</a:t>
            </a:r>
          </a:p>
        </p:txBody>
      </p:sp>
      <p:sp>
        <p:nvSpPr>
          <p:cNvPr id="332818" name="Rectangle 18"/>
          <p:cNvSpPr>
            <a:spLocks noChangeArrowheads="1"/>
          </p:cNvSpPr>
          <p:nvPr/>
        </p:nvSpPr>
        <p:spPr bwMode="auto">
          <a:xfrm>
            <a:off x="5084763" y="3694113"/>
            <a:ext cx="2473325" cy="1643062"/>
          </a:xfrm>
          <a:prstGeom prst="rect">
            <a:avLst/>
          </a:prstGeom>
          <a:noFill/>
          <a:ln w="28575">
            <a:solidFill>
              <a:schemeClr val="tx1"/>
            </a:solidFill>
            <a:miter lim="800000"/>
            <a:headEnd/>
            <a:tailEnd/>
          </a:ln>
          <a:effectLst/>
        </p:spPr>
        <p:txBody>
          <a:bodyPr wrap="none" lIns="90488" tIns="44450" rIns="90488" bIns="44450" anchor="ctr"/>
          <a:lstStyle/>
          <a:p>
            <a:pPr algn="l" eaLnBrk="0" hangingPunct="0">
              <a:spcBef>
                <a:spcPct val="50000"/>
              </a:spcBef>
              <a:buClrTx/>
              <a:buFontTx/>
              <a:buNone/>
            </a:pPr>
            <a:endParaRPr lang="en-US" sz="2400" b="0">
              <a:latin typeface="Times New Roman" pitchFamily="18" charset="0"/>
            </a:endParaRPr>
          </a:p>
        </p:txBody>
      </p:sp>
      <p:sp>
        <p:nvSpPr>
          <p:cNvPr id="332819" name="Freeform 19"/>
          <p:cNvSpPr>
            <a:spLocks/>
          </p:cNvSpPr>
          <p:nvPr/>
        </p:nvSpPr>
        <p:spPr bwMode="auto">
          <a:xfrm>
            <a:off x="2974975" y="5337175"/>
            <a:ext cx="265113" cy="452438"/>
          </a:xfrm>
          <a:custGeom>
            <a:avLst/>
            <a:gdLst/>
            <a:ahLst/>
            <a:cxnLst>
              <a:cxn ang="0">
                <a:pos x="0" y="0"/>
              </a:cxn>
              <a:cxn ang="0">
                <a:pos x="0" y="284"/>
              </a:cxn>
              <a:cxn ang="0">
                <a:pos x="166" y="284"/>
              </a:cxn>
            </a:cxnLst>
            <a:rect l="0" t="0" r="r" b="b"/>
            <a:pathLst>
              <a:path w="167" h="285">
                <a:moveTo>
                  <a:pt x="0" y="0"/>
                </a:moveTo>
                <a:lnTo>
                  <a:pt x="0" y="284"/>
                </a:lnTo>
                <a:lnTo>
                  <a:pt x="166" y="284"/>
                </a:lnTo>
              </a:path>
            </a:pathLst>
          </a:custGeom>
          <a:noFill/>
          <a:ln w="28575" cap="rnd" cmpd="sng">
            <a:solidFill>
              <a:schemeClr val="tx1"/>
            </a:solidFill>
            <a:prstDash val="solid"/>
            <a:round/>
            <a:headEnd type="triangle" w="sm" len="sm"/>
            <a:tailEnd type="none" w="sm" len="sm"/>
          </a:ln>
          <a:effectLst/>
        </p:spPr>
        <p:txBody>
          <a:bodyPr/>
          <a:lstStyle/>
          <a:p>
            <a:endParaRPr lang="en-US"/>
          </a:p>
        </p:txBody>
      </p:sp>
      <p:sp>
        <p:nvSpPr>
          <p:cNvPr id="332820" name="Freeform 20"/>
          <p:cNvSpPr>
            <a:spLocks/>
          </p:cNvSpPr>
          <p:nvPr/>
        </p:nvSpPr>
        <p:spPr bwMode="auto">
          <a:xfrm>
            <a:off x="6403975" y="5337175"/>
            <a:ext cx="265113" cy="452438"/>
          </a:xfrm>
          <a:custGeom>
            <a:avLst/>
            <a:gdLst/>
            <a:ahLst/>
            <a:cxnLst>
              <a:cxn ang="0">
                <a:pos x="0" y="0"/>
              </a:cxn>
              <a:cxn ang="0">
                <a:pos x="0" y="284"/>
              </a:cxn>
              <a:cxn ang="0">
                <a:pos x="166" y="284"/>
              </a:cxn>
            </a:cxnLst>
            <a:rect l="0" t="0" r="r" b="b"/>
            <a:pathLst>
              <a:path w="167" h="285">
                <a:moveTo>
                  <a:pt x="0" y="0"/>
                </a:moveTo>
                <a:lnTo>
                  <a:pt x="0" y="284"/>
                </a:lnTo>
                <a:lnTo>
                  <a:pt x="166" y="284"/>
                </a:lnTo>
              </a:path>
            </a:pathLst>
          </a:custGeom>
          <a:noFill/>
          <a:ln w="28575" cap="rnd" cmpd="sng">
            <a:solidFill>
              <a:schemeClr val="tx1"/>
            </a:solidFill>
            <a:prstDash val="solid"/>
            <a:round/>
            <a:headEnd type="triangle" w="sm" len="sm"/>
            <a:tailEnd type="none" w="sm" len="sm"/>
          </a:ln>
          <a:effectLst/>
        </p:spPr>
        <p:txBody>
          <a:bodyPr/>
          <a:lstStyle/>
          <a:p>
            <a:endParaRPr lang="en-US"/>
          </a:p>
        </p:txBody>
      </p:sp>
      <p:sp>
        <p:nvSpPr>
          <p:cNvPr id="332821" name="Freeform 21"/>
          <p:cNvSpPr>
            <a:spLocks/>
          </p:cNvSpPr>
          <p:nvPr/>
        </p:nvSpPr>
        <p:spPr bwMode="auto">
          <a:xfrm>
            <a:off x="2108200" y="5337175"/>
            <a:ext cx="279400" cy="782638"/>
          </a:xfrm>
          <a:custGeom>
            <a:avLst/>
            <a:gdLst/>
            <a:ahLst/>
            <a:cxnLst>
              <a:cxn ang="0">
                <a:pos x="0" y="0"/>
              </a:cxn>
              <a:cxn ang="0">
                <a:pos x="0" y="492"/>
              </a:cxn>
              <a:cxn ang="0">
                <a:pos x="175" y="492"/>
              </a:cxn>
            </a:cxnLst>
            <a:rect l="0" t="0" r="r" b="b"/>
            <a:pathLst>
              <a:path w="176" h="493">
                <a:moveTo>
                  <a:pt x="0" y="0"/>
                </a:moveTo>
                <a:lnTo>
                  <a:pt x="0" y="492"/>
                </a:lnTo>
                <a:lnTo>
                  <a:pt x="175" y="492"/>
                </a:lnTo>
              </a:path>
            </a:pathLst>
          </a:custGeom>
          <a:noFill/>
          <a:ln w="28575" cap="rnd" cmpd="sng">
            <a:solidFill>
              <a:schemeClr val="tx1"/>
            </a:solidFill>
            <a:prstDash val="solid"/>
            <a:round/>
            <a:headEnd type="triangle" w="sm" len="sm"/>
            <a:tailEnd type="none" w="sm" len="sm"/>
          </a:ln>
          <a:effectLst/>
        </p:spPr>
        <p:txBody>
          <a:bodyPr/>
          <a:lstStyle/>
          <a:p>
            <a:endParaRPr lang="en-US"/>
          </a:p>
        </p:txBody>
      </p:sp>
      <p:sp>
        <p:nvSpPr>
          <p:cNvPr id="332822" name="Freeform 22"/>
          <p:cNvSpPr>
            <a:spLocks/>
          </p:cNvSpPr>
          <p:nvPr/>
        </p:nvSpPr>
        <p:spPr bwMode="auto">
          <a:xfrm>
            <a:off x="5526088" y="5337175"/>
            <a:ext cx="252412" cy="782638"/>
          </a:xfrm>
          <a:custGeom>
            <a:avLst/>
            <a:gdLst/>
            <a:ahLst/>
            <a:cxnLst>
              <a:cxn ang="0">
                <a:pos x="0" y="0"/>
              </a:cxn>
              <a:cxn ang="0">
                <a:pos x="0" y="492"/>
              </a:cxn>
              <a:cxn ang="0">
                <a:pos x="158" y="492"/>
              </a:cxn>
            </a:cxnLst>
            <a:rect l="0" t="0" r="r" b="b"/>
            <a:pathLst>
              <a:path w="159" h="493">
                <a:moveTo>
                  <a:pt x="0" y="0"/>
                </a:moveTo>
                <a:lnTo>
                  <a:pt x="0" y="492"/>
                </a:lnTo>
                <a:lnTo>
                  <a:pt x="158" y="492"/>
                </a:lnTo>
              </a:path>
            </a:pathLst>
          </a:custGeom>
          <a:noFill/>
          <a:ln w="28575" cap="rnd" cmpd="sng">
            <a:solidFill>
              <a:schemeClr val="tx1"/>
            </a:solidFill>
            <a:prstDash val="solid"/>
            <a:round/>
            <a:headEnd type="triangle" w="sm" len="sm"/>
            <a:tailEnd type="none" w="sm" len="sm"/>
          </a:ln>
          <a:effectLst/>
        </p:spPr>
        <p:txBody>
          <a:bodyPr/>
          <a:lstStyle/>
          <a:p>
            <a:endParaRPr lang="en-US"/>
          </a:p>
        </p:txBody>
      </p:sp>
      <p:sp>
        <p:nvSpPr>
          <p:cNvPr id="332825" name="Line 25"/>
          <p:cNvSpPr>
            <a:spLocks noChangeShapeType="1"/>
          </p:cNvSpPr>
          <p:nvPr/>
        </p:nvSpPr>
        <p:spPr bwMode="auto">
          <a:xfrm>
            <a:off x="5902325" y="3690938"/>
            <a:ext cx="0" cy="1662112"/>
          </a:xfrm>
          <a:prstGeom prst="line">
            <a:avLst/>
          </a:prstGeom>
          <a:noFill/>
          <a:ln w="28575">
            <a:solidFill>
              <a:schemeClr val="tx1"/>
            </a:solidFill>
            <a:round/>
            <a:headEnd type="none" w="sm" len="sm"/>
            <a:tailEnd type="none" w="sm" len="sm"/>
          </a:ln>
          <a:effectLst/>
        </p:spPr>
        <p:txBody>
          <a:bodyPr/>
          <a:lstStyle/>
          <a:p>
            <a:endParaRPr lang="en-US"/>
          </a:p>
        </p:txBody>
      </p:sp>
      <p:sp>
        <p:nvSpPr>
          <p:cNvPr id="332826" name="Line 26"/>
          <p:cNvSpPr>
            <a:spLocks noChangeShapeType="1"/>
          </p:cNvSpPr>
          <p:nvPr/>
        </p:nvSpPr>
        <p:spPr bwMode="auto">
          <a:xfrm>
            <a:off x="2587625" y="3690938"/>
            <a:ext cx="0" cy="1662112"/>
          </a:xfrm>
          <a:prstGeom prst="line">
            <a:avLst/>
          </a:prstGeom>
          <a:noFill/>
          <a:ln w="28575">
            <a:solidFill>
              <a:schemeClr val="tx1"/>
            </a:solidFill>
            <a:round/>
            <a:headEnd type="none" w="sm" len="sm"/>
            <a:tailEnd type="none" w="sm" len="sm"/>
          </a:ln>
          <a:effectLst/>
        </p:spPr>
        <p:txBody>
          <a:bodyPr/>
          <a:lstStyle/>
          <a:p>
            <a:endParaRPr lang="en-US"/>
          </a:p>
        </p:txBody>
      </p:sp>
      <p:sp>
        <p:nvSpPr>
          <p:cNvPr id="332837" name="Rectangle 37"/>
          <p:cNvSpPr>
            <a:spLocks noChangeArrowheads="1"/>
          </p:cNvSpPr>
          <p:nvPr/>
        </p:nvSpPr>
        <p:spPr bwMode="auto">
          <a:xfrm>
            <a:off x="1668463" y="3694113"/>
            <a:ext cx="3233737" cy="1643062"/>
          </a:xfrm>
          <a:prstGeom prst="rect">
            <a:avLst/>
          </a:prstGeom>
          <a:noFill/>
          <a:ln w="28575">
            <a:solidFill>
              <a:schemeClr val="tx1"/>
            </a:solidFill>
            <a:miter lim="800000"/>
            <a:headEnd/>
            <a:tailEnd/>
          </a:ln>
          <a:effectLst/>
        </p:spPr>
        <p:txBody>
          <a:bodyPr wrap="none" lIns="90488" tIns="44450" rIns="90488" bIns="44450" anchor="ctr"/>
          <a:lstStyle/>
          <a:p>
            <a:pPr algn="l" eaLnBrk="0" hangingPunct="0">
              <a:spcBef>
                <a:spcPct val="50000"/>
              </a:spcBef>
              <a:buClrTx/>
              <a:buFontTx/>
              <a:buNone/>
            </a:pPr>
            <a:endParaRPr lang="en-US" sz="2400" b="0">
              <a:latin typeface="Times New Roman" pitchFamily="18" charset="0"/>
            </a:endParaRPr>
          </a:p>
        </p:txBody>
      </p:sp>
      <p:pic>
        <p:nvPicPr>
          <p:cNvPr id="332839" name="Picture 39" descr="Concept: Flower, Art"/>
          <p:cNvPicPr>
            <a:picLocks noChangeAspect="1" noChangeArrowheads="1"/>
          </p:cNvPicPr>
          <p:nvPr/>
        </p:nvPicPr>
        <p:blipFill>
          <a:blip r:embed="rId3"/>
          <a:srcRect/>
          <a:stretch>
            <a:fillRect/>
          </a:stretch>
        </p:blipFill>
        <p:spPr bwMode="gray">
          <a:xfrm>
            <a:off x="6097588" y="1651000"/>
            <a:ext cx="1074737" cy="1565275"/>
          </a:xfrm>
          <a:prstGeom prst="rect">
            <a:avLst/>
          </a:prstGeom>
          <a:noFill/>
        </p:spPr>
      </p:pic>
      <p:sp>
        <p:nvSpPr>
          <p:cNvPr id="332844" name="Line 44"/>
          <p:cNvSpPr>
            <a:spLocks noChangeShapeType="1"/>
          </p:cNvSpPr>
          <p:nvPr/>
        </p:nvSpPr>
        <p:spPr bwMode="auto">
          <a:xfrm>
            <a:off x="4403725" y="1608138"/>
            <a:ext cx="0" cy="1668462"/>
          </a:xfrm>
          <a:prstGeom prst="line">
            <a:avLst/>
          </a:prstGeom>
          <a:noFill/>
          <a:ln w="28575">
            <a:solidFill>
              <a:schemeClr val="tx1"/>
            </a:solidFill>
            <a:round/>
            <a:headEnd type="none" w="sm" len="sm"/>
            <a:tailEnd type="none" w="sm" len="sm"/>
          </a:ln>
          <a:effectLst/>
        </p:spPr>
        <p:txBody>
          <a:bodyPr/>
          <a:lstStyle/>
          <a:p>
            <a:endParaRPr lang="en-US"/>
          </a:p>
        </p:txBody>
      </p:sp>
      <p:sp>
        <p:nvSpPr>
          <p:cNvPr id="332845" name="Line 45"/>
          <p:cNvSpPr>
            <a:spLocks noChangeShapeType="1"/>
          </p:cNvSpPr>
          <p:nvPr/>
        </p:nvSpPr>
        <p:spPr bwMode="auto">
          <a:xfrm>
            <a:off x="2778125" y="1608138"/>
            <a:ext cx="0" cy="1668462"/>
          </a:xfrm>
          <a:prstGeom prst="line">
            <a:avLst/>
          </a:prstGeom>
          <a:noFill/>
          <a:ln w="28575">
            <a:solidFill>
              <a:schemeClr val="tx1"/>
            </a:solidFill>
            <a:round/>
            <a:headEnd type="none" w="sm" len="sm"/>
            <a:tailEnd type="none" w="sm" len="sm"/>
          </a:ln>
          <a:effec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973" name="Group 125"/>
          <p:cNvGrpSpPr>
            <a:grpSpLocks/>
          </p:cNvGrpSpPr>
          <p:nvPr/>
        </p:nvGrpSpPr>
        <p:grpSpPr bwMode="auto">
          <a:xfrm>
            <a:off x="1524000" y="2484438"/>
            <a:ext cx="3352800" cy="3230562"/>
            <a:chOff x="672" y="1056"/>
            <a:chExt cx="2736" cy="2637"/>
          </a:xfrm>
        </p:grpSpPr>
        <p:sp>
          <p:nvSpPr>
            <p:cNvPr id="334968" name="Rectangle 120"/>
            <p:cNvSpPr>
              <a:spLocks noChangeArrowheads="1"/>
            </p:cNvSpPr>
            <p:nvPr/>
          </p:nvSpPr>
          <p:spPr bwMode="gray">
            <a:xfrm>
              <a:off x="672" y="1488"/>
              <a:ext cx="2736" cy="1824"/>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334969" name="Oval 121"/>
            <p:cNvSpPr>
              <a:spLocks noChangeArrowheads="1"/>
            </p:cNvSpPr>
            <p:nvPr/>
          </p:nvSpPr>
          <p:spPr bwMode="gray">
            <a:xfrm>
              <a:off x="672" y="1056"/>
              <a:ext cx="2736" cy="813"/>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334970" name="Oval 122"/>
            <p:cNvSpPr>
              <a:spLocks noChangeArrowheads="1"/>
            </p:cNvSpPr>
            <p:nvPr/>
          </p:nvSpPr>
          <p:spPr bwMode="gray">
            <a:xfrm>
              <a:off x="672" y="2880"/>
              <a:ext cx="2736" cy="813"/>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sp>
        <p:nvSpPr>
          <p:cNvPr id="334959" name="Rectangle 111"/>
          <p:cNvSpPr>
            <a:spLocks noGrp="1" noChangeArrowheads="1"/>
          </p:cNvSpPr>
          <p:nvPr>
            <p:ph type="title"/>
          </p:nvPr>
        </p:nvSpPr>
        <p:spPr/>
        <p:txBody>
          <a:bodyPr/>
          <a:lstStyle/>
          <a:p>
            <a:r>
              <a:rPr lang="en-US">
                <a:latin typeface="Courier New" pitchFamily="49" charset="0"/>
              </a:rPr>
              <a:t>LOB</a:t>
            </a:r>
            <a:r>
              <a:rPr lang="en-US"/>
              <a:t> Data Type Variables</a:t>
            </a:r>
          </a:p>
        </p:txBody>
      </p:sp>
      <p:sp>
        <p:nvSpPr>
          <p:cNvPr id="334871" name="Rectangle 23"/>
          <p:cNvSpPr>
            <a:spLocks noChangeArrowheads="1"/>
          </p:cNvSpPr>
          <p:nvPr/>
        </p:nvSpPr>
        <p:spPr bwMode="auto">
          <a:xfrm>
            <a:off x="6796088" y="1746250"/>
            <a:ext cx="1204912" cy="692150"/>
          </a:xfrm>
          <a:prstGeom prst="rect">
            <a:avLst/>
          </a:prstGeom>
          <a:noFill/>
          <a:ln w="9525">
            <a:noFill/>
            <a:miter lim="800000"/>
            <a:headEnd/>
            <a:tailEnd/>
          </a:ln>
          <a:effectLst/>
        </p:spPr>
        <p:txBody>
          <a:bodyPr lIns="82550" tIns="41275" rIns="82550" bIns="41275">
            <a:spAutoFit/>
          </a:bodyPr>
          <a:lstStyle/>
          <a:p>
            <a:pPr defTabSz="822325" eaLnBrk="0" hangingPunct="0">
              <a:spcBef>
                <a:spcPct val="0"/>
              </a:spcBef>
              <a:buClrTx/>
              <a:buFontTx/>
              <a:buNone/>
            </a:pPr>
            <a:r>
              <a:rPr lang="en-US" sz="2000"/>
              <a:t>Book</a:t>
            </a:r>
          </a:p>
          <a:p>
            <a:pPr defTabSz="822325" eaLnBrk="0" hangingPunct="0">
              <a:spcBef>
                <a:spcPct val="0"/>
              </a:spcBef>
              <a:buClrTx/>
              <a:buFontTx/>
              <a:buNone/>
            </a:pPr>
            <a:r>
              <a:rPr lang="en-US" sz="2000"/>
              <a:t>(</a:t>
            </a:r>
            <a:r>
              <a:rPr lang="en-US" sz="2000">
                <a:latin typeface="Courier New" pitchFamily="49" charset="0"/>
              </a:rPr>
              <a:t>CLOB</a:t>
            </a:r>
            <a:r>
              <a:rPr lang="en-US" sz="2000"/>
              <a:t>)</a:t>
            </a:r>
          </a:p>
        </p:txBody>
      </p:sp>
      <p:sp>
        <p:nvSpPr>
          <p:cNvPr id="334886" name="Rectangle 38"/>
          <p:cNvSpPr>
            <a:spLocks noChangeArrowheads="1"/>
          </p:cNvSpPr>
          <p:nvPr/>
        </p:nvSpPr>
        <p:spPr bwMode="auto">
          <a:xfrm>
            <a:off x="6796088" y="3041650"/>
            <a:ext cx="1204912" cy="692150"/>
          </a:xfrm>
          <a:prstGeom prst="rect">
            <a:avLst/>
          </a:prstGeom>
          <a:noFill/>
          <a:ln w="9525">
            <a:noFill/>
            <a:miter lim="800000"/>
            <a:headEnd/>
            <a:tailEnd/>
          </a:ln>
          <a:effectLst/>
        </p:spPr>
        <p:txBody>
          <a:bodyPr lIns="82550" tIns="41275" rIns="82550" bIns="41275">
            <a:spAutoFit/>
          </a:bodyPr>
          <a:lstStyle/>
          <a:p>
            <a:pPr defTabSz="822325" eaLnBrk="0" hangingPunct="0">
              <a:spcBef>
                <a:spcPct val="0"/>
              </a:spcBef>
              <a:buClrTx/>
              <a:buFontTx/>
              <a:buNone/>
            </a:pPr>
            <a:r>
              <a:rPr lang="en-US" sz="2000"/>
              <a:t>Photo</a:t>
            </a:r>
          </a:p>
          <a:p>
            <a:pPr defTabSz="822325" eaLnBrk="0" hangingPunct="0">
              <a:spcBef>
                <a:spcPct val="0"/>
              </a:spcBef>
              <a:buClrTx/>
              <a:buFontTx/>
              <a:buNone/>
            </a:pPr>
            <a:r>
              <a:rPr lang="en-US" sz="2000"/>
              <a:t>(</a:t>
            </a:r>
            <a:r>
              <a:rPr lang="en-US" sz="2000">
                <a:latin typeface="Courier New" pitchFamily="49" charset="0"/>
              </a:rPr>
              <a:t>BLOB</a:t>
            </a:r>
            <a:r>
              <a:rPr lang="en-US" sz="2000"/>
              <a:t>)</a:t>
            </a:r>
          </a:p>
        </p:txBody>
      </p:sp>
      <p:sp>
        <p:nvSpPr>
          <p:cNvPr id="334901" name="Rectangle 53"/>
          <p:cNvSpPr>
            <a:spLocks noChangeArrowheads="1"/>
          </p:cNvSpPr>
          <p:nvPr/>
        </p:nvSpPr>
        <p:spPr bwMode="auto">
          <a:xfrm>
            <a:off x="6684963" y="4184650"/>
            <a:ext cx="1398587" cy="692150"/>
          </a:xfrm>
          <a:prstGeom prst="rect">
            <a:avLst/>
          </a:prstGeom>
          <a:noFill/>
          <a:ln w="9525">
            <a:noFill/>
            <a:miter lim="800000"/>
            <a:headEnd/>
            <a:tailEnd/>
          </a:ln>
          <a:effectLst/>
        </p:spPr>
        <p:txBody>
          <a:bodyPr lIns="82550" tIns="41275" rIns="82550" bIns="41275">
            <a:spAutoFit/>
          </a:bodyPr>
          <a:lstStyle/>
          <a:p>
            <a:pPr defTabSz="822325" eaLnBrk="0" hangingPunct="0">
              <a:spcBef>
                <a:spcPct val="0"/>
              </a:spcBef>
              <a:buClrTx/>
              <a:buFontTx/>
              <a:buNone/>
            </a:pPr>
            <a:r>
              <a:rPr lang="en-US" sz="2000"/>
              <a:t>Movie</a:t>
            </a:r>
          </a:p>
          <a:p>
            <a:pPr defTabSz="822325" eaLnBrk="0" hangingPunct="0">
              <a:spcBef>
                <a:spcPct val="0"/>
              </a:spcBef>
              <a:buClrTx/>
              <a:buFontTx/>
              <a:buNone/>
            </a:pPr>
            <a:r>
              <a:rPr lang="en-US" sz="2000"/>
              <a:t>(</a:t>
            </a:r>
            <a:r>
              <a:rPr lang="en-US" sz="2000">
                <a:latin typeface="Courier New" pitchFamily="49" charset="0"/>
              </a:rPr>
              <a:t>BFILE</a:t>
            </a:r>
            <a:r>
              <a:rPr lang="en-US" sz="2000"/>
              <a:t>)</a:t>
            </a:r>
          </a:p>
        </p:txBody>
      </p:sp>
      <p:sp>
        <p:nvSpPr>
          <p:cNvPr id="334904" name="Rectangle 56"/>
          <p:cNvSpPr>
            <a:spLocks noChangeArrowheads="1"/>
          </p:cNvSpPr>
          <p:nvPr/>
        </p:nvSpPr>
        <p:spPr bwMode="auto">
          <a:xfrm>
            <a:off x="6684963" y="5483225"/>
            <a:ext cx="1398587" cy="387350"/>
          </a:xfrm>
          <a:prstGeom prst="rect">
            <a:avLst/>
          </a:prstGeom>
          <a:noFill/>
          <a:ln w="9525">
            <a:noFill/>
            <a:miter lim="800000"/>
            <a:headEnd/>
            <a:tailEnd/>
          </a:ln>
          <a:effectLst/>
        </p:spPr>
        <p:txBody>
          <a:bodyPr lIns="82550" tIns="41275" rIns="82550" bIns="41275">
            <a:spAutoFit/>
          </a:bodyPr>
          <a:lstStyle/>
          <a:p>
            <a:pPr defTabSz="822325" eaLnBrk="0" hangingPunct="0">
              <a:spcBef>
                <a:spcPct val="0"/>
              </a:spcBef>
              <a:buClrTx/>
              <a:buFontTx/>
              <a:buNone/>
            </a:pPr>
            <a:r>
              <a:rPr lang="en-US" sz="2000">
                <a:latin typeface="Courier New" pitchFamily="49" charset="0"/>
              </a:rPr>
              <a:t>NCLOB</a:t>
            </a:r>
          </a:p>
        </p:txBody>
      </p:sp>
      <p:pic>
        <p:nvPicPr>
          <p:cNvPr id="334960" name="Picture 112" descr="D:\PL_SQL\MY_LESSONS\Graphics\Les01\book.gif"/>
          <p:cNvPicPr>
            <a:picLocks noChangeAspect="1" noChangeArrowheads="1"/>
          </p:cNvPicPr>
          <p:nvPr/>
        </p:nvPicPr>
        <p:blipFill>
          <a:blip r:embed="rId3"/>
          <a:srcRect/>
          <a:stretch>
            <a:fillRect/>
          </a:stretch>
        </p:blipFill>
        <p:spPr bwMode="gray">
          <a:xfrm>
            <a:off x="5622925" y="1781175"/>
            <a:ext cx="1235075" cy="733425"/>
          </a:xfrm>
          <a:prstGeom prst="rect">
            <a:avLst/>
          </a:prstGeom>
          <a:noFill/>
        </p:spPr>
      </p:pic>
      <p:pic>
        <p:nvPicPr>
          <p:cNvPr id="334962" name="Picture 114" descr="D:\PL_SQL\MY_LESSONS\Graphics\Les01\car.gif"/>
          <p:cNvPicPr>
            <a:picLocks noChangeAspect="1" noChangeArrowheads="1"/>
          </p:cNvPicPr>
          <p:nvPr/>
        </p:nvPicPr>
        <p:blipFill>
          <a:blip r:embed="rId4"/>
          <a:srcRect/>
          <a:stretch>
            <a:fillRect/>
          </a:stretch>
        </p:blipFill>
        <p:spPr bwMode="gray">
          <a:xfrm>
            <a:off x="5489575" y="3003550"/>
            <a:ext cx="1284288" cy="806450"/>
          </a:xfrm>
          <a:prstGeom prst="rect">
            <a:avLst/>
          </a:prstGeom>
          <a:noFill/>
        </p:spPr>
      </p:pic>
      <p:pic>
        <p:nvPicPr>
          <p:cNvPr id="334963" name="Picture 115" descr="D:\PL_SQL\MY_LESSONS\Graphics\Les01\film.gif"/>
          <p:cNvPicPr>
            <a:picLocks noChangeAspect="1" noChangeArrowheads="1"/>
          </p:cNvPicPr>
          <p:nvPr/>
        </p:nvPicPr>
        <p:blipFill>
          <a:blip r:embed="rId5"/>
          <a:srcRect/>
          <a:stretch>
            <a:fillRect/>
          </a:stretch>
        </p:blipFill>
        <p:spPr bwMode="gray">
          <a:xfrm>
            <a:off x="5486400" y="3886200"/>
            <a:ext cx="960438" cy="1162050"/>
          </a:xfrm>
          <a:prstGeom prst="rect">
            <a:avLst/>
          </a:prstGeom>
          <a:noFill/>
        </p:spPr>
      </p:pic>
      <p:pic>
        <p:nvPicPr>
          <p:cNvPr id="334964" name="Picture 116" descr="D:\PL_SQL\MY_LESSONS\Graphics\Les01\chichar.gif"/>
          <p:cNvPicPr>
            <a:picLocks noChangeAspect="1" noChangeArrowheads="1"/>
          </p:cNvPicPr>
          <p:nvPr/>
        </p:nvPicPr>
        <p:blipFill>
          <a:blip r:embed="rId6"/>
          <a:srcRect/>
          <a:stretch>
            <a:fillRect/>
          </a:stretch>
        </p:blipFill>
        <p:spPr bwMode="gray">
          <a:xfrm>
            <a:off x="5410200" y="5249863"/>
            <a:ext cx="779463" cy="914400"/>
          </a:xfrm>
          <a:prstGeom prst="rect">
            <a:avLst/>
          </a:prstGeom>
          <a:noFill/>
        </p:spPr>
      </p:pic>
      <p:pic>
        <p:nvPicPr>
          <p:cNvPr id="334965" name="Picture 117" descr="D:\PL_SQL\MY_LESSONS\Graphics\Les01\thaichar.gif"/>
          <p:cNvPicPr>
            <a:picLocks noChangeAspect="1" noChangeArrowheads="1"/>
          </p:cNvPicPr>
          <p:nvPr/>
        </p:nvPicPr>
        <p:blipFill>
          <a:blip r:embed="rId7"/>
          <a:srcRect/>
          <a:stretch>
            <a:fillRect/>
          </a:stretch>
        </p:blipFill>
        <p:spPr bwMode="gray">
          <a:xfrm>
            <a:off x="6172200" y="5249863"/>
            <a:ext cx="611188" cy="914400"/>
          </a:xfrm>
          <a:prstGeom prst="rect">
            <a:avLst/>
          </a:prstGeom>
          <a:noFill/>
        </p:spPr>
      </p:pic>
      <p:pic>
        <p:nvPicPr>
          <p:cNvPr id="334979" name="Picture 131" descr="C:\Documents and Settings\nsachdev\Desktop\Shared\table.gif"/>
          <p:cNvPicPr>
            <a:picLocks noChangeAspect="1" noChangeArrowheads="1"/>
          </p:cNvPicPr>
          <p:nvPr/>
        </p:nvPicPr>
        <p:blipFill>
          <a:blip r:embed="rId8"/>
          <a:srcRect/>
          <a:stretch>
            <a:fillRect/>
          </a:stretch>
        </p:blipFill>
        <p:spPr bwMode="auto">
          <a:xfrm>
            <a:off x="2249488" y="2362200"/>
            <a:ext cx="2513012" cy="3386138"/>
          </a:xfrm>
          <a:prstGeom prst="rect">
            <a:avLst/>
          </a:prstGeom>
          <a:noFill/>
        </p:spPr>
      </p:pic>
      <p:sp>
        <p:nvSpPr>
          <p:cNvPr id="334951" name="Line 103"/>
          <p:cNvSpPr>
            <a:spLocks noChangeShapeType="1"/>
          </p:cNvSpPr>
          <p:nvPr/>
        </p:nvSpPr>
        <p:spPr bwMode="auto">
          <a:xfrm>
            <a:off x="3983038" y="3429000"/>
            <a:ext cx="1579562"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334974" name="Line 126"/>
          <p:cNvSpPr>
            <a:spLocks noChangeShapeType="1"/>
          </p:cNvSpPr>
          <p:nvPr/>
        </p:nvSpPr>
        <p:spPr bwMode="auto">
          <a:xfrm>
            <a:off x="3983038" y="4267200"/>
            <a:ext cx="1579562"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334952" name="Freeform 104"/>
          <p:cNvSpPr>
            <a:spLocks/>
          </p:cNvSpPr>
          <p:nvPr/>
        </p:nvSpPr>
        <p:spPr bwMode="auto">
          <a:xfrm>
            <a:off x="3983038" y="2116138"/>
            <a:ext cx="1655762" cy="1008062"/>
          </a:xfrm>
          <a:custGeom>
            <a:avLst/>
            <a:gdLst/>
            <a:ahLst/>
            <a:cxnLst>
              <a:cxn ang="0">
                <a:pos x="0" y="473"/>
              </a:cxn>
              <a:cxn ang="0">
                <a:pos x="0" y="0"/>
              </a:cxn>
              <a:cxn ang="0">
                <a:pos x="1431" y="0"/>
              </a:cxn>
            </a:cxnLst>
            <a:rect l="0" t="0" r="r" b="b"/>
            <a:pathLst>
              <a:path w="1432" h="474">
                <a:moveTo>
                  <a:pt x="0" y="473"/>
                </a:moveTo>
                <a:lnTo>
                  <a:pt x="0" y="0"/>
                </a:lnTo>
                <a:lnTo>
                  <a:pt x="1431" y="0"/>
                </a:lnTo>
              </a:path>
            </a:pathLst>
          </a:custGeom>
          <a:noFill/>
          <a:ln w="28575" cap="rnd" cmpd="sng">
            <a:solidFill>
              <a:schemeClr val="tx1"/>
            </a:solidFill>
            <a:prstDash val="solid"/>
            <a:round/>
            <a:headEnd type="none" w="sm" len="sm"/>
            <a:tailEnd type="triangle" w="sm" len="sm"/>
          </a:ln>
          <a:effectLst/>
        </p:spPr>
        <p:txBody>
          <a:bodyPr/>
          <a:lstStyle/>
          <a:p>
            <a:endParaRPr lang="en-US"/>
          </a:p>
        </p:txBody>
      </p:sp>
      <p:sp>
        <p:nvSpPr>
          <p:cNvPr id="334953" name="Freeform 105"/>
          <p:cNvSpPr>
            <a:spLocks/>
          </p:cNvSpPr>
          <p:nvPr/>
        </p:nvSpPr>
        <p:spPr bwMode="auto">
          <a:xfrm>
            <a:off x="3983038" y="4495800"/>
            <a:ext cx="1503362" cy="1211263"/>
          </a:xfrm>
          <a:custGeom>
            <a:avLst/>
            <a:gdLst/>
            <a:ahLst/>
            <a:cxnLst>
              <a:cxn ang="0">
                <a:pos x="0" y="0"/>
              </a:cxn>
              <a:cxn ang="0">
                <a:pos x="0" y="405"/>
              </a:cxn>
              <a:cxn ang="0">
                <a:pos x="1431" y="405"/>
              </a:cxn>
            </a:cxnLst>
            <a:rect l="0" t="0" r="r" b="b"/>
            <a:pathLst>
              <a:path w="1432" h="406">
                <a:moveTo>
                  <a:pt x="0" y="0"/>
                </a:moveTo>
                <a:lnTo>
                  <a:pt x="0" y="405"/>
                </a:lnTo>
                <a:lnTo>
                  <a:pt x="1431" y="405"/>
                </a:lnTo>
              </a:path>
            </a:pathLst>
          </a:custGeom>
          <a:noFill/>
          <a:ln w="28575" cap="rnd" cmpd="sng">
            <a:solidFill>
              <a:schemeClr val="tx1"/>
            </a:solidFill>
            <a:prstDash val="solid"/>
            <a:round/>
            <a:headEnd type="none" w="sm" len="sm"/>
            <a:tailEnd type="triangle" w="sm" len="sm"/>
          </a:ln>
          <a:effectLst/>
        </p:spPr>
        <p:txBody>
          <a:bodyPr/>
          <a:lstStyle/>
          <a:p>
            <a:endParaRPr lang="en-US"/>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60" name="Rectangle 24"/>
          <p:cNvSpPr>
            <a:spLocks noGrp="1" noChangeArrowheads="1"/>
          </p:cNvSpPr>
          <p:nvPr>
            <p:ph type="title"/>
          </p:nvPr>
        </p:nvSpPr>
        <p:spPr/>
        <p:txBody>
          <a:bodyPr/>
          <a:lstStyle/>
          <a:p>
            <a:r>
              <a:rPr lang="en-US"/>
              <a:t>Summary</a:t>
            </a:r>
          </a:p>
        </p:txBody>
      </p:sp>
      <p:sp>
        <p:nvSpPr>
          <p:cNvPr id="347161" name="Rectangle 25"/>
          <p:cNvSpPr>
            <a:spLocks noGrp="1" noChangeArrowheads="1"/>
          </p:cNvSpPr>
          <p:nvPr>
            <p:ph idx="1"/>
          </p:nvPr>
        </p:nvSpPr>
        <p:spPr>
          <a:xfrm>
            <a:off x="863600" y="1816100"/>
            <a:ext cx="7366000" cy="3775075"/>
          </a:xfrm>
        </p:spPr>
        <p:txBody>
          <a:bodyPr>
            <a:normAutofit fontScale="92500" lnSpcReduction="10000"/>
          </a:bodyPr>
          <a:lstStyle/>
          <a:p>
            <a:r>
              <a:rPr lang="en-US" dirty="0"/>
              <a:t>In </a:t>
            </a:r>
            <a:r>
              <a:rPr lang="en-US" dirty="0" smtClean="0"/>
              <a:t>this, </a:t>
            </a:r>
            <a:r>
              <a:rPr lang="en-US" dirty="0"/>
              <a:t>you should have learned how to: </a:t>
            </a:r>
          </a:p>
          <a:p>
            <a:pPr lvl="1"/>
            <a:r>
              <a:rPr lang="en-US" dirty="0"/>
              <a:t>Identify valid and invalid identifiers</a:t>
            </a:r>
          </a:p>
          <a:p>
            <a:pPr lvl="1"/>
            <a:r>
              <a:rPr lang="en-US" dirty="0"/>
              <a:t>Declare variables in the declarative section of a PL/SQL block</a:t>
            </a:r>
          </a:p>
          <a:p>
            <a:pPr lvl="1"/>
            <a:r>
              <a:rPr lang="en-US" dirty="0"/>
              <a:t>Initialize variables and utilize them in the executable section</a:t>
            </a:r>
          </a:p>
          <a:p>
            <a:pPr lvl="1"/>
            <a:r>
              <a:rPr lang="en-US" dirty="0"/>
              <a:t>Differentiate between scalar and composite data types</a:t>
            </a:r>
          </a:p>
          <a:p>
            <a:pPr lvl="1"/>
            <a:r>
              <a:rPr lang="en-US" dirty="0"/>
              <a:t>Use the </a:t>
            </a:r>
            <a:r>
              <a:rPr lang="en-US" sz="2000" dirty="0">
                <a:latin typeface="Courier New" pitchFamily="49" charset="0"/>
              </a:rPr>
              <a:t>%TYPE</a:t>
            </a:r>
            <a:r>
              <a:rPr lang="en-US" dirty="0"/>
              <a:t> attribute</a:t>
            </a:r>
          </a:p>
          <a:p>
            <a:pPr lvl="1"/>
            <a:r>
              <a:rPr lang="en-US" dirty="0"/>
              <a:t>Make use of bind variables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44" name="Rectangle 12"/>
          <p:cNvSpPr>
            <a:spLocks noGrp="1" noChangeArrowheads="1"/>
          </p:cNvSpPr>
          <p:nvPr>
            <p:ph type="title"/>
          </p:nvPr>
        </p:nvSpPr>
        <p:spPr/>
        <p:txBody>
          <a:bodyPr/>
          <a:lstStyle/>
          <a:p>
            <a:r>
              <a:rPr lang="en-US" dirty="0" smtClean="0"/>
              <a:t>Practice: </a:t>
            </a:r>
            <a:r>
              <a:rPr lang="en-US" dirty="0"/>
              <a:t>Overview</a:t>
            </a:r>
          </a:p>
        </p:txBody>
      </p:sp>
      <p:sp>
        <p:nvSpPr>
          <p:cNvPr id="351245" name="Rectangle 13"/>
          <p:cNvSpPr>
            <a:spLocks noGrp="1" noChangeArrowheads="1"/>
          </p:cNvSpPr>
          <p:nvPr>
            <p:ph idx="1"/>
          </p:nvPr>
        </p:nvSpPr>
        <p:spPr>
          <a:xfrm>
            <a:off x="863600" y="1816100"/>
            <a:ext cx="7366000" cy="2770188"/>
          </a:xfrm>
        </p:spPr>
        <p:txBody>
          <a:bodyPr>
            <a:normAutofit fontScale="85000" lnSpcReduction="10000"/>
          </a:bodyPr>
          <a:lstStyle/>
          <a:p>
            <a:r>
              <a:rPr lang="en-US"/>
              <a:t>This practice covers the following topics:</a:t>
            </a:r>
          </a:p>
          <a:p>
            <a:pPr lvl="1"/>
            <a:r>
              <a:rPr lang="en-US"/>
              <a:t>Determining valid identifiers</a:t>
            </a:r>
          </a:p>
          <a:p>
            <a:pPr lvl="1"/>
            <a:r>
              <a:rPr lang="en-US"/>
              <a:t>Determining valid variable declarations</a:t>
            </a:r>
          </a:p>
          <a:p>
            <a:pPr lvl="1"/>
            <a:r>
              <a:rPr lang="en-US"/>
              <a:t>Declaring variables within an anonymous block</a:t>
            </a:r>
          </a:p>
          <a:p>
            <a:pPr lvl="1"/>
            <a:r>
              <a:rPr lang="en-US"/>
              <a:t>Using the </a:t>
            </a:r>
            <a:r>
              <a:rPr lang="en-US" sz="2000">
                <a:latin typeface="Courier New" pitchFamily="49" charset="0"/>
              </a:rPr>
              <a:t>%TYPE</a:t>
            </a:r>
            <a:r>
              <a:rPr lang="en-US"/>
              <a:t> attribute to declare variables </a:t>
            </a:r>
          </a:p>
          <a:p>
            <a:pPr lvl="1"/>
            <a:r>
              <a:rPr lang="en-US"/>
              <a:t>Declaring and printing a bind variable</a:t>
            </a:r>
          </a:p>
          <a:p>
            <a:pPr lvl="1"/>
            <a:r>
              <a:rPr lang="en-US"/>
              <a:t>Executing a PL/SQL block</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18" name="Rectangle 26"/>
          <p:cNvSpPr>
            <a:spLocks noGrp="1" noChangeArrowheads="1"/>
          </p:cNvSpPr>
          <p:nvPr>
            <p:ph type="title"/>
          </p:nvPr>
        </p:nvSpPr>
        <p:spPr/>
        <p:txBody>
          <a:bodyPr/>
          <a:lstStyle/>
          <a:p>
            <a:r>
              <a:rPr lang="en-US"/>
              <a:t>Identifiers</a:t>
            </a:r>
          </a:p>
        </p:txBody>
      </p:sp>
      <p:sp>
        <p:nvSpPr>
          <p:cNvPr id="366619" name="Rectangle 27"/>
          <p:cNvSpPr>
            <a:spLocks noGrp="1" noChangeArrowheads="1"/>
          </p:cNvSpPr>
          <p:nvPr>
            <p:ph idx="1"/>
          </p:nvPr>
        </p:nvSpPr>
        <p:spPr>
          <a:xfrm>
            <a:off x="863600" y="1816100"/>
            <a:ext cx="7366000" cy="3294063"/>
          </a:xfrm>
        </p:spPr>
        <p:txBody>
          <a:bodyPr>
            <a:normAutofit fontScale="92500" lnSpcReduction="10000"/>
          </a:bodyPr>
          <a:lstStyle/>
          <a:p>
            <a:r>
              <a:rPr lang="en-US"/>
              <a:t>Identifiers are used for:</a:t>
            </a:r>
          </a:p>
          <a:p>
            <a:pPr lvl="1"/>
            <a:r>
              <a:rPr lang="en-US"/>
              <a:t>Naming a variable</a:t>
            </a:r>
          </a:p>
          <a:p>
            <a:pPr lvl="1"/>
            <a:r>
              <a:rPr lang="en-US"/>
              <a:t>Providing a convention for variable names:</a:t>
            </a:r>
          </a:p>
          <a:p>
            <a:pPr lvl="2"/>
            <a:r>
              <a:rPr lang="en-US"/>
              <a:t>Must start with a letter </a:t>
            </a:r>
          </a:p>
          <a:p>
            <a:pPr lvl="2"/>
            <a:r>
              <a:rPr lang="en-US"/>
              <a:t>Can include letters or numbers</a:t>
            </a:r>
          </a:p>
          <a:p>
            <a:pPr lvl="2"/>
            <a:r>
              <a:rPr lang="en-US"/>
              <a:t>Can include special characters such as dollar sign, underscore, and pound sign</a:t>
            </a:r>
          </a:p>
          <a:p>
            <a:pPr lvl="2"/>
            <a:r>
              <a:rPr lang="en-US"/>
              <a:t>Must limit the length to 30 characters</a:t>
            </a:r>
          </a:p>
          <a:p>
            <a:pPr lvl="2"/>
            <a:r>
              <a:rPr lang="en-US"/>
              <a:t>Must not be reserved words</a:t>
            </a:r>
          </a:p>
        </p:txBody>
      </p:sp>
      <p:grpSp>
        <p:nvGrpSpPr>
          <p:cNvPr id="366617" name="Group 25"/>
          <p:cNvGrpSpPr>
            <a:grpSpLocks/>
          </p:cNvGrpSpPr>
          <p:nvPr/>
        </p:nvGrpSpPr>
        <p:grpSpPr bwMode="auto">
          <a:xfrm>
            <a:off x="2060575" y="5181600"/>
            <a:ext cx="4972050" cy="985838"/>
            <a:chOff x="995" y="3264"/>
            <a:chExt cx="3132" cy="621"/>
          </a:xfrm>
        </p:grpSpPr>
        <p:pic>
          <p:nvPicPr>
            <p:cNvPr id="366611" name="Picture 19" descr="D:\PL_SQL\MY_LESSONS\Graphics\Les01\dollar.gif"/>
            <p:cNvPicPr>
              <a:picLocks noChangeAspect="1" noChangeArrowheads="1"/>
            </p:cNvPicPr>
            <p:nvPr/>
          </p:nvPicPr>
          <p:blipFill>
            <a:blip r:embed="rId3"/>
            <a:srcRect/>
            <a:stretch>
              <a:fillRect/>
            </a:stretch>
          </p:blipFill>
          <p:spPr bwMode="gray">
            <a:xfrm>
              <a:off x="2432" y="3357"/>
              <a:ext cx="259" cy="528"/>
            </a:xfrm>
            <a:prstGeom prst="rect">
              <a:avLst/>
            </a:prstGeom>
            <a:noFill/>
          </p:spPr>
        </p:pic>
        <p:pic>
          <p:nvPicPr>
            <p:cNvPr id="366612" name="Picture 20" descr="D:\PL_SQL\MY_LESSONS\Graphics\Les01\number2.gif"/>
            <p:cNvPicPr>
              <a:picLocks noChangeAspect="1" noChangeArrowheads="1"/>
            </p:cNvPicPr>
            <p:nvPr/>
          </p:nvPicPr>
          <p:blipFill>
            <a:blip r:embed="rId4"/>
            <a:srcRect/>
            <a:stretch>
              <a:fillRect/>
            </a:stretch>
          </p:blipFill>
          <p:spPr bwMode="gray">
            <a:xfrm>
              <a:off x="1762" y="3403"/>
              <a:ext cx="288" cy="482"/>
            </a:xfrm>
            <a:prstGeom prst="rect">
              <a:avLst/>
            </a:prstGeom>
            <a:noFill/>
          </p:spPr>
        </p:pic>
        <p:pic>
          <p:nvPicPr>
            <p:cNvPr id="366613" name="Picture 21" descr="D:\PL_SQL\MY_LESSONS\Graphics\Les01\lettera.gif"/>
            <p:cNvPicPr>
              <a:picLocks noChangeAspect="1" noChangeArrowheads="1"/>
            </p:cNvPicPr>
            <p:nvPr/>
          </p:nvPicPr>
          <p:blipFill>
            <a:blip r:embed="rId5"/>
            <a:srcRect/>
            <a:stretch>
              <a:fillRect/>
            </a:stretch>
          </p:blipFill>
          <p:spPr bwMode="gray">
            <a:xfrm>
              <a:off x="995" y="3364"/>
              <a:ext cx="385" cy="521"/>
            </a:xfrm>
            <a:prstGeom prst="rect">
              <a:avLst/>
            </a:prstGeom>
            <a:noFill/>
          </p:spPr>
        </p:pic>
        <p:pic>
          <p:nvPicPr>
            <p:cNvPr id="366614" name="Picture 22" descr="D:\PL_SQL\MY_LESSONS\Graphics\Les01\underscore.gif"/>
            <p:cNvPicPr>
              <a:picLocks noChangeAspect="1" noChangeArrowheads="1"/>
            </p:cNvPicPr>
            <p:nvPr/>
          </p:nvPicPr>
          <p:blipFill>
            <a:blip r:embed="rId6"/>
            <a:srcRect/>
            <a:stretch>
              <a:fillRect/>
            </a:stretch>
          </p:blipFill>
          <p:spPr bwMode="gray">
            <a:xfrm>
              <a:off x="3073" y="3523"/>
              <a:ext cx="384" cy="362"/>
            </a:xfrm>
            <a:prstGeom prst="rect">
              <a:avLst/>
            </a:prstGeom>
            <a:noFill/>
          </p:spPr>
        </p:pic>
        <p:pic>
          <p:nvPicPr>
            <p:cNvPr id="366616" name="Picture 24" descr="C:\Projects\6981-Sunitha\images\symbo026.gif"/>
            <p:cNvPicPr>
              <a:picLocks noChangeAspect="1" noChangeArrowheads="1"/>
            </p:cNvPicPr>
            <p:nvPr/>
          </p:nvPicPr>
          <p:blipFill>
            <a:blip r:embed="rId7"/>
            <a:srcRect/>
            <a:stretch>
              <a:fillRect/>
            </a:stretch>
          </p:blipFill>
          <p:spPr bwMode="gray">
            <a:xfrm>
              <a:off x="3840" y="3264"/>
              <a:ext cx="287" cy="621"/>
            </a:xfrm>
            <a:prstGeom prst="rect">
              <a:avLst/>
            </a:prstGeom>
            <a:noFill/>
          </p:spPr>
        </p:pic>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2" name="Rectangle 6"/>
          <p:cNvSpPr>
            <a:spLocks noGrp="1" noChangeArrowheads="1"/>
          </p:cNvSpPr>
          <p:nvPr>
            <p:ph type="title"/>
          </p:nvPr>
        </p:nvSpPr>
        <p:spPr/>
        <p:txBody>
          <a:bodyPr/>
          <a:lstStyle/>
          <a:p>
            <a:r>
              <a:rPr lang="en-US"/>
              <a:t>Handling Variables in PL/SQL</a:t>
            </a:r>
          </a:p>
        </p:txBody>
      </p:sp>
      <p:sp>
        <p:nvSpPr>
          <p:cNvPr id="295943" name="Rectangle 7"/>
          <p:cNvSpPr>
            <a:spLocks noGrp="1" noChangeArrowheads="1"/>
          </p:cNvSpPr>
          <p:nvPr>
            <p:ph idx="1"/>
          </p:nvPr>
        </p:nvSpPr>
        <p:spPr>
          <a:xfrm>
            <a:off x="863600" y="1816100"/>
            <a:ext cx="7366000" cy="2301875"/>
          </a:xfrm>
        </p:spPr>
        <p:txBody>
          <a:bodyPr>
            <a:normAutofit fontScale="85000" lnSpcReduction="10000"/>
          </a:bodyPr>
          <a:lstStyle/>
          <a:p>
            <a:r>
              <a:rPr lang="en-US"/>
              <a:t>Variables are:</a:t>
            </a:r>
          </a:p>
          <a:p>
            <a:pPr lvl="1"/>
            <a:r>
              <a:rPr lang="en-US"/>
              <a:t>Declared and initialized in the declarative section</a:t>
            </a:r>
          </a:p>
          <a:p>
            <a:pPr lvl="1"/>
            <a:r>
              <a:rPr lang="en-US"/>
              <a:t>Used and assigned new values in the executable section</a:t>
            </a:r>
          </a:p>
          <a:p>
            <a:pPr lvl="1"/>
            <a:r>
              <a:rPr lang="en-US"/>
              <a:t>Passed as parameters to PL/SQL subprograms</a:t>
            </a:r>
          </a:p>
          <a:p>
            <a:pPr lvl="1"/>
            <a:r>
              <a:rPr lang="en-US"/>
              <a:t>Used to hold the output of a PL/SQL subprogram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1026"/>
          <p:cNvSpPr>
            <a:spLocks noGrp="1" noChangeArrowheads="1"/>
          </p:cNvSpPr>
          <p:nvPr>
            <p:ph type="title"/>
          </p:nvPr>
        </p:nvSpPr>
        <p:spPr/>
        <p:txBody>
          <a:bodyPr>
            <a:normAutofit fontScale="90000"/>
          </a:bodyPr>
          <a:lstStyle/>
          <a:p>
            <a:r>
              <a:rPr lang="en-US"/>
              <a:t>Declaring and Initializing PL/SQL Variables</a:t>
            </a:r>
          </a:p>
        </p:txBody>
      </p:sp>
      <p:sp>
        <p:nvSpPr>
          <p:cNvPr id="372739" name="Rectangle 1027"/>
          <p:cNvSpPr>
            <a:spLocks noChangeArrowheads="1"/>
          </p:cNvSpPr>
          <p:nvPr/>
        </p:nvSpPr>
        <p:spPr bwMode="auto">
          <a:xfrm>
            <a:off x="882650" y="1820863"/>
            <a:ext cx="7334250" cy="2149475"/>
          </a:xfrm>
          <a:prstGeom prst="rect">
            <a:avLst/>
          </a:prstGeom>
          <a:noFill/>
          <a:ln w="9525">
            <a:noFill/>
            <a:miter lim="800000"/>
            <a:headEnd/>
            <a:tailEnd/>
          </a:ln>
          <a:effectLst/>
        </p:spPr>
        <p:txBody>
          <a:bodyPr lIns="92075" tIns="46038" rIns="92075" bIns="46038">
            <a:spAutoFit/>
          </a:bodyPr>
          <a:lstStyle/>
          <a:p>
            <a:pPr algn="l" defTabSz="346075" eaLnBrk="0" hangingPunct="0">
              <a:lnSpc>
                <a:spcPct val="95000"/>
              </a:lnSpc>
              <a:spcBef>
                <a:spcPct val="35000"/>
              </a:spcBef>
              <a:buClrTx/>
              <a:buFontTx/>
              <a:buNone/>
              <a:tabLst>
                <a:tab pos="571500" algn="l"/>
              </a:tabLst>
            </a:pPr>
            <a:r>
              <a:rPr lang="en-US" sz="2200"/>
              <a:t>Syntax:</a:t>
            </a:r>
            <a:endParaRPr lang="en-US" sz="2200">
              <a:solidFill>
                <a:srgbClr val="FFFFCC"/>
              </a:solidFill>
              <a:effectLst>
                <a:outerShdw blurRad="38100" dist="38100" dir="2700000" algn="tl">
                  <a:srgbClr val="C0C0C0"/>
                </a:outerShdw>
              </a:effectLst>
            </a:endParaRPr>
          </a:p>
          <a:p>
            <a:pPr algn="l" defTabSz="346075" eaLnBrk="0" hangingPunct="0">
              <a:lnSpc>
                <a:spcPct val="95000"/>
              </a:lnSpc>
              <a:spcBef>
                <a:spcPct val="35000"/>
              </a:spcBef>
              <a:buClrTx/>
              <a:buFontTx/>
              <a:buNone/>
              <a:tabLst>
                <a:tab pos="571500" algn="l"/>
              </a:tabLst>
            </a:pPr>
            <a:endParaRPr lang="en-US" sz="2200">
              <a:solidFill>
                <a:srgbClr val="FFFFCC"/>
              </a:solidFill>
              <a:effectLst>
                <a:outerShdw blurRad="38100" dist="38100" dir="2700000" algn="tl">
                  <a:srgbClr val="C0C0C0"/>
                </a:outerShdw>
              </a:effectLst>
            </a:endParaRPr>
          </a:p>
          <a:p>
            <a:pPr algn="l" defTabSz="346075" eaLnBrk="0" hangingPunct="0">
              <a:lnSpc>
                <a:spcPct val="95000"/>
              </a:lnSpc>
              <a:spcBef>
                <a:spcPct val="35000"/>
              </a:spcBef>
              <a:buClrTx/>
              <a:buFontTx/>
              <a:buNone/>
              <a:tabLst>
                <a:tab pos="571500" algn="l"/>
              </a:tabLst>
            </a:pPr>
            <a:endParaRPr lang="en-US" sz="2200">
              <a:solidFill>
                <a:srgbClr val="FFFFCC"/>
              </a:solidFill>
              <a:effectLst>
                <a:outerShdw blurRad="38100" dist="38100" dir="2700000" algn="tl">
                  <a:srgbClr val="C0C0C0"/>
                </a:outerShdw>
              </a:effectLst>
            </a:endParaRPr>
          </a:p>
          <a:p>
            <a:pPr algn="l" defTabSz="346075" eaLnBrk="0" hangingPunct="0">
              <a:lnSpc>
                <a:spcPct val="95000"/>
              </a:lnSpc>
              <a:spcBef>
                <a:spcPct val="35000"/>
              </a:spcBef>
              <a:buClrTx/>
              <a:buFontTx/>
              <a:buNone/>
              <a:tabLst>
                <a:tab pos="571500" algn="l"/>
              </a:tabLst>
            </a:pPr>
            <a:endParaRPr lang="en-US" sz="2200">
              <a:solidFill>
                <a:srgbClr val="FFFFCC"/>
              </a:solidFill>
              <a:effectLst>
                <a:outerShdw blurRad="38100" dist="38100" dir="2700000" algn="tl">
                  <a:srgbClr val="C0C0C0"/>
                </a:outerShdw>
              </a:effectLst>
            </a:endParaRPr>
          </a:p>
          <a:p>
            <a:pPr algn="l" defTabSz="346075" eaLnBrk="0" hangingPunct="0">
              <a:lnSpc>
                <a:spcPct val="95000"/>
              </a:lnSpc>
              <a:spcBef>
                <a:spcPct val="35000"/>
              </a:spcBef>
              <a:buClrTx/>
              <a:buFontTx/>
              <a:buNone/>
              <a:tabLst>
                <a:tab pos="571500" algn="l"/>
              </a:tabLst>
            </a:pPr>
            <a:r>
              <a:rPr lang="en-US" sz="2200"/>
              <a:t>Examples:</a:t>
            </a:r>
          </a:p>
        </p:txBody>
      </p:sp>
      <p:sp>
        <p:nvSpPr>
          <p:cNvPr id="372741" name="Rectangle 1029"/>
          <p:cNvSpPr>
            <a:spLocks noChangeArrowheads="1"/>
          </p:cNvSpPr>
          <p:nvPr/>
        </p:nvSpPr>
        <p:spPr bwMode="blackGray">
          <a:xfrm>
            <a:off x="977900" y="2344738"/>
            <a:ext cx="7129463" cy="641350"/>
          </a:xfrm>
          <a:prstGeom prst="rect">
            <a:avLst/>
          </a:prstGeom>
          <a:solidFill>
            <a:schemeClr val="accent1"/>
          </a:solidFill>
          <a:ln w="28575">
            <a:solidFill>
              <a:schemeClr val="bg2"/>
            </a:solidFill>
            <a:miter lim="800000"/>
            <a:headEnd/>
            <a:tailEnd/>
          </a:ln>
          <a:effectLst/>
        </p:spPr>
        <p:txBody>
          <a:bodyPr lIns="92075" tIns="46038" rIns="92075" bIns="46038"/>
          <a:lstStyle/>
          <a:p>
            <a:pPr algn="l" defTabSz="400050" eaLnBrk="0" hangingPunct="0">
              <a:lnSpc>
                <a:spcPct val="95000"/>
              </a:lnSpc>
              <a:spcBef>
                <a:spcPct val="0"/>
              </a:spcBef>
              <a:buClrTx/>
              <a:buFontTx/>
              <a:buNone/>
              <a:tabLst>
                <a:tab pos="400050" algn="r"/>
                <a:tab pos="673100" algn="l"/>
              </a:tabLst>
            </a:pPr>
            <a:r>
              <a:rPr lang="en-US" i="1">
                <a:solidFill>
                  <a:srgbClr val="000000"/>
                </a:solidFill>
                <a:latin typeface="Courier New" pitchFamily="49" charset="0"/>
              </a:rPr>
              <a:t>identifier</a:t>
            </a:r>
            <a:r>
              <a:rPr lang="en-US">
                <a:solidFill>
                  <a:srgbClr val="000000"/>
                </a:solidFill>
                <a:latin typeface="Courier New" pitchFamily="49" charset="0"/>
              </a:rPr>
              <a:t> [CONSTANT] </a:t>
            </a:r>
            <a:r>
              <a:rPr lang="en-US" i="1">
                <a:solidFill>
                  <a:srgbClr val="000000"/>
                </a:solidFill>
                <a:latin typeface="Courier New" pitchFamily="49" charset="0"/>
              </a:rPr>
              <a:t>datatype</a:t>
            </a:r>
            <a:r>
              <a:rPr lang="en-US">
                <a:solidFill>
                  <a:srgbClr val="000000"/>
                </a:solidFill>
                <a:latin typeface="Courier New" pitchFamily="49" charset="0"/>
              </a:rPr>
              <a:t> [NOT NULL]   </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 | DEFAULT </a:t>
            </a:r>
            <a:r>
              <a:rPr lang="en-US" i="1">
                <a:solidFill>
                  <a:srgbClr val="000000"/>
                </a:solidFill>
                <a:latin typeface="Courier New" pitchFamily="49" charset="0"/>
              </a:rPr>
              <a:t>expr</a:t>
            </a:r>
            <a:r>
              <a:rPr lang="en-US">
                <a:solidFill>
                  <a:srgbClr val="000000"/>
                </a:solidFill>
                <a:latin typeface="Courier New" pitchFamily="49" charset="0"/>
              </a:rPr>
              <a:t>];</a:t>
            </a:r>
          </a:p>
        </p:txBody>
      </p:sp>
      <p:sp>
        <p:nvSpPr>
          <p:cNvPr id="372742" name="Rectangle 1030"/>
          <p:cNvSpPr>
            <a:spLocks noChangeArrowheads="1"/>
          </p:cNvSpPr>
          <p:nvPr/>
        </p:nvSpPr>
        <p:spPr bwMode="blackGray">
          <a:xfrm>
            <a:off x="976313" y="4033838"/>
            <a:ext cx="7129462" cy="1450975"/>
          </a:xfrm>
          <a:prstGeom prst="rect">
            <a:avLst/>
          </a:prstGeom>
          <a:solidFill>
            <a:schemeClr val="accent1"/>
          </a:solidFill>
          <a:ln w="28575">
            <a:solidFill>
              <a:schemeClr val="bg2"/>
            </a:solidFill>
            <a:miter lim="800000"/>
            <a:headEnd/>
            <a:tailEnd/>
          </a:ln>
          <a:effectLst/>
        </p:spPr>
        <p:txBody>
          <a:bodyPr lIns="92075" tIns="46038" rIns="92075" bIns="46038"/>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DECLARE</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emp_hiredate		DATE;		</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emp_deptno		NUMBER(2) NOT NULL := 10;</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location		   VARCHAR2(13) := 'Atlanta';</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c_comm				CONSTANT NUMBER := 1400;</a:t>
            </a:r>
            <a:r>
              <a:rPr lang="en-US" sz="2000">
                <a:solidFill>
                  <a:srgbClr val="000000"/>
                </a:solidFill>
                <a:latin typeface="Courier New" pitchFamily="49" charset="0"/>
              </a:rPr>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1026"/>
          <p:cNvSpPr>
            <a:spLocks noGrp="1" noChangeArrowheads="1"/>
          </p:cNvSpPr>
          <p:nvPr>
            <p:ph type="title"/>
          </p:nvPr>
        </p:nvSpPr>
        <p:spPr/>
        <p:txBody>
          <a:bodyPr>
            <a:normAutofit fontScale="90000"/>
          </a:bodyPr>
          <a:lstStyle/>
          <a:p>
            <a:r>
              <a:rPr lang="en-US"/>
              <a:t>Declaring and Initializing PL/SQL Variables</a:t>
            </a:r>
          </a:p>
        </p:txBody>
      </p:sp>
      <p:sp>
        <p:nvSpPr>
          <p:cNvPr id="368643" name="Rectangle 1027"/>
          <p:cNvSpPr>
            <a:spLocks noChangeArrowheads="1"/>
          </p:cNvSpPr>
          <p:nvPr/>
        </p:nvSpPr>
        <p:spPr bwMode="blackGray">
          <a:xfrm>
            <a:off x="1574800" y="1295400"/>
            <a:ext cx="6629400" cy="25146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0"/>
              </a:spcBef>
              <a:buClrTx/>
              <a:buFontTx/>
              <a:buNone/>
              <a:tabLst>
                <a:tab pos="400050" algn="r"/>
                <a:tab pos="673100" algn="l"/>
              </a:tabLst>
            </a:pPr>
            <a:r>
              <a:rPr lang="en-US">
                <a:latin typeface="Courier New" pitchFamily="49" charset="0"/>
              </a:rPr>
              <a:t>SET SERVEROUTPUT ON</a:t>
            </a:r>
          </a:p>
          <a:p>
            <a:pPr algn="l" defTabSz="400050" eaLnBrk="0" hangingPunct="0">
              <a:spcBef>
                <a:spcPct val="0"/>
              </a:spcBef>
              <a:buClrTx/>
              <a:buFontTx/>
              <a:buNone/>
              <a:tabLst>
                <a:tab pos="400050" algn="r"/>
                <a:tab pos="673100" algn="l"/>
              </a:tabLst>
            </a:pPr>
            <a:r>
              <a:rPr lang="en-US">
                <a:latin typeface="Courier New" pitchFamily="49" charset="0"/>
              </a:rPr>
              <a:t>DECLARE</a:t>
            </a:r>
          </a:p>
          <a:p>
            <a:pPr algn="l" defTabSz="400050" eaLnBrk="0" hangingPunct="0">
              <a:spcBef>
                <a:spcPct val="0"/>
              </a:spcBef>
              <a:buClrTx/>
              <a:buFontTx/>
              <a:buNone/>
              <a:tabLst>
                <a:tab pos="400050" algn="r"/>
                <a:tab pos="673100" algn="l"/>
              </a:tabLst>
            </a:pPr>
            <a:r>
              <a:rPr lang="en-US">
                <a:latin typeface="Courier New" pitchFamily="49" charset="0"/>
              </a:rPr>
              <a:t>  Myname VARCHAR2(20);</a:t>
            </a:r>
          </a:p>
          <a:p>
            <a:pPr algn="l" defTabSz="400050" eaLnBrk="0" hangingPunct="0">
              <a:spcBef>
                <a:spcPct val="0"/>
              </a:spcBef>
              <a:buClrTx/>
              <a:buFontTx/>
              <a:buNone/>
              <a:tabLst>
                <a:tab pos="400050" algn="r"/>
                <a:tab pos="673100" algn="l"/>
              </a:tabLst>
            </a:pPr>
            <a:r>
              <a:rPr lang="en-US">
                <a:latin typeface="Courier New" pitchFamily="49" charset="0"/>
              </a:rPr>
              <a:t>BEGIN</a:t>
            </a:r>
            <a:br>
              <a:rPr lang="en-US">
                <a:latin typeface="Courier New" pitchFamily="49" charset="0"/>
              </a:rPr>
            </a:br>
            <a:r>
              <a:rPr lang="en-US">
                <a:latin typeface="Courier New" pitchFamily="49" charset="0"/>
              </a:rPr>
              <a:t>  DBMS_OUTPUT.PUT_LINE('My name is: '||Myname);</a:t>
            </a:r>
          </a:p>
          <a:p>
            <a:pPr algn="l" defTabSz="400050" eaLnBrk="0" hangingPunct="0">
              <a:spcBef>
                <a:spcPct val="0"/>
              </a:spcBef>
              <a:buClrTx/>
              <a:buFontTx/>
              <a:buNone/>
              <a:tabLst>
                <a:tab pos="400050" algn="r"/>
                <a:tab pos="673100" algn="l"/>
              </a:tabLst>
            </a:pPr>
            <a:r>
              <a:rPr lang="en-US">
                <a:latin typeface="Courier New" pitchFamily="49" charset="0"/>
              </a:rPr>
              <a:t>  Myname := 'John';</a:t>
            </a:r>
          </a:p>
          <a:p>
            <a:pPr algn="l" defTabSz="400050" eaLnBrk="0" hangingPunct="0">
              <a:spcBef>
                <a:spcPct val="0"/>
              </a:spcBef>
              <a:buClrTx/>
              <a:buFontTx/>
              <a:buNone/>
              <a:tabLst>
                <a:tab pos="400050" algn="r"/>
                <a:tab pos="673100" algn="l"/>
              </a:tabLst>
            </a:pPr>
            <a:r>
              <a:rPr lang="en-US">
                <a:latin typeface="Courier New" pitchFamily="49" charset="0"/>
              </a:rPr>
              <a:t>  DBMS_OUTPUT.PUT_LINE('My name is: '||Myname);</a:t>
            </a:r>
          </a:p>
          <a:p>
            <a:pPr algn="l" defTabSz="400050" eaLnBrk="0" hangingPunct="0">
              <a:spcBef>
                <a:spcPct val="0"/>
              </a:spcBef>
              <a:buClrTx/>
              <a:buFontTx/>
              <a:buNone/>
              <a:tabLst>
                <a:tab pos="400050" algn="r"/>
                <a:tab pos="673100" algn="l"/>
              </a:tabLst>
            </a:pPr>
            <a:r>
              <a:rPr lang="en-US">
                <a:latin typeface="Courier New" pitchFamily="49" charset="0"/>
              </a:rPr>
              <a:t>END;</a:t>
            </a:r>
          </a:p>
          <a:p>
            <a:pPr algn="l" defTabSz="400050" eaLnBrk="0" hangingPunct="0">
              <a:spcBef>
                <a:spcPct val="0"/>
              </a:spcBef>
              <a:buClrTx/>
              <a:buFontTx/>
              <a:buNone/>
              <a:tabLst>
                <a:tab pos="400050" algn="r"/>
                <a:tab pos="673100" algn="l"/>
              </a:tabLst>
            </a:pPr>
            <a:r>
              <a:rPr lang="en-US">
                <a:latin typeface="Courier New" pitchFamily="49" charset="0"/>
              </a:rPr>
              <a:t>/</a:t>
            </a:r>
          </a:p>
        </p:txBody>
      </p:sp>
      <p:sp>
        <p:nvSpPr>
          <p:cNvPr id="368644" name="Rectangle 1028"/>
          <p:cNvSpPr>
            <a:spLocks noChangeArrowheads="1"/>
          </p:cNvSpPr>
          <p:nvPr/>
        </p:nvSpPr>
        <p:spPr bwMode="blackGray">
          <a:xfrm>
            <a:off x="1574800" y="3886200"/>
            <a:ext cx="6629400" cy="23622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0"/>
              </a:spcBef>
              <a:buClrTx/>
              <a:buFontTx/>
              <a:buNone/>
              <a:tabLst>
                <a:tab pos="400050" algn="r"/>
                <a:tab pos="673100" algn="l"/>
              </a:tabLst>
            </a:pPr>
            <a:r>
              <a:rPr lang="en-US">
                <a:latin typeface="Courier New" pitchFamily="49" charset="0"/>
              </a:rPr>
              <a:t>SET SERVEROUTPUT ON</a:t>
            </a:r>
          </a:p>
          <a:p>
            <a:pPr algn="l" defTabSz="400050" eaLnBrk="0" hangingPunct="0">
              <a:spcBef>
                <a:spcPct val="0"/>
              </a:spcBef>
              <a:buClrTx/>
              <a:buFontTx/>
              <a:buNone/>
              <a:tabLst>
                <a:tab pos="400050" algn="r"/>
                <a:tab pos="673100" algn="l"/>
              </a:tabLst>
            </a:pPr>
            <a:r>
              <a:rPr lang="en-US">
                <a:latin typeface="Courier New" pitchFamily="49" charset="0"/>
              </a:rPr>
              <a:t>DECLARE</a:t>
            </a:r>
          </a:p>
          <a:p>
            <a:pPr algn="l" defTabSz="400050" eaLnBrk="0" hangingPunct="0">
              <a:spcBef>
                <a:spcPct val="0"/>
              </a:spcBef>
              <a:buClrTx/>
              <a:buFontTx/>
              <a:buNone/>
              <a:tabLst>
                <a:tab pos="400050" algn="r"/>
                <a:tab pos="673100" algn="l"/>
              </a:tabLst>
            </a:pPr>
            <a:r>
              <a:rPr lang="en-US">
                <a:latin typeface="Courier New" pitchFamily="49" charset="0"/>
              </a:rPr>
              <a:t>  Myname VARCHAR2(20):= 'John';</a:t>
            </a:r>
          </a:p>
          <a:p>
            <a:pPr algn="l" defTabSz="400050" eaLnBrk="0" hangingPunct="0">
              <a:spcBef>
                <a:spcPct val="0"/>
              </a:spcBef>
              <a:buClrTx/>
              <a:buFontTx/>
              <a:buNone/>
              <a:tabLst>
                <a:tab pos="400050" algn="r"/>
                <a:tab pos="673100" algn="l"/>
              </a:tabLst>
            </a:pPr>
            <a:r>
              <a:rPr lang="en-US">
                <a:latin typeface="Courier New" pitchFamily="49" charset="0"/>
              </a:rPr>
              <a:t>BEGIN</a:t>
            </a:r>
          </a:p>
          <a:p>
            <a:pPr algn="l" defTabSz="400050" eaLnBrk="0" hangingPunct="0">
              <a:spcBef>
                <a:spcPct val="0"/>
              </a:spcBef>
              <a:buClrTx/>
              <a:buFontTx/>
              <a:buNone/>
              <a:tabLst>
                <a:tab pos="400050" algn="r"/>
                <a:tab pos="673100" algn="l"/>
              </a:tabLst>
            </a:pPr>
            <a:r>
              <a:rPr lang="en-US">
                <a:latin typeface="Courier New" pitchFamily="49" charset="0"/>
              </a:rPr>
              <a:t>  Myname := 'Steven';</a:t>
            </a:r>
          </a:p>
          <a:p>
            <a:pPr algn="l" defTabSz="400050" eaLnBrk="0" hangingPunct="0">
              <a:spcBef>
                <a:spcPct val="0"/>
              </a:spcBef>
              <a:buClrTx/>
              <a:buFontTx/>
              <a:buNone/>
              <a:tabLst>
                <a:tab pos="400050" algn="r"/>
                <a:tab pos="673100" algn="l"/>
              </a:tabLst>
            </a:pPr>
            <a:r>
              <a:rPr lang="en-US">
                <a:latin typeface="Courier New" pitchFamily="49" charset="0"/>
              </a:rPr>
              <a:t>  DBMS_OUTPUT.PUT_LINE('My name is: '||Myname);</a:t>
            </a:r>
          </a:p>
          <a:p>
            <a:pPr algn="l" defTabSz="400050" eaLnBrk="0" hangingPunct="0">
              <a:spcBef>
                <a:spcPct val="0"/>
              </a:spcBef>
              <a:buClrTx/>
              <a:buFontTx/>
              <a:buNone/>
              <a:tabLst>
                <a:tab pos="400050" algn="r"/>
                <a:tab pos="673100" algn="l"/>
              </a:tabLst>
            </a:pPr>
            <a:r>
              <a:rPr lang="en-US">
                <a:latin typeface="Courier New" pitchFamily="49" charset="0"/>
              </a:rPr>
              <a:t>END; </a:t>
            </a:r>
          </a:p>
          <a:p>
            <a:pPr algn="l" defTabSz="400050" eaLnBrk="0" hangingPunct="0">
              <a:spcBef>
                <a:spcPct val="0"/>
              </a:spcBef>
              <a:buClrTx/>
              <a:buFontTx/>
              <a:buNone/>
              <a:tabLst>
                <a:tab pos="400050" algn="r"/>
                <a:tab pos="673100" algn="l"/>
              </a:tabLst>
            </a:pPr>
            <a:r>
              <a:rPr lang="en-US">
                <a:latin typeface="Courier New" pitchFamily="49" charset="0"/>
              </a:rPr>
              <a:t>/</a:t>
            </a:r>
          </a:p>
        </p:txBody>
      </p:sp>
      <p:sp>
        <p:nvSpPr>
          <p:cNvPr id="368645" name="Oval 1029"/>
          <p:cNvSpPr>
            <a:spLocks noChangeArrowheads="1"/>
          </p:cNvSpPr>
          <p:nvPr/>
        </p:nvSpPr>
        <p:spPr bwMode="blackWhite">
          <a:xfrm>
            <a:off x="914400" y="1868488"/>
            <a:ext cx="493713"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1</a:t>
            </a:r>
          </a:p>
        </p:txBody>
      </p:sp>
      <p:sp>
        <p:nvSpPr>
          <p:cNvPr id="368646" name="Oval 1030"/>
          <p:cNvSpPr>
            <a:spLocks noChangeArrowheads="1"/>
          </p:cNvSpPr>
          <p:nvPr/>
        </p:nvSpPr>
        <p:spPr bwMode="blackWhite">
          <a:xfrm>
            <a:off x="928688" y="4560888"/>
            <a:ext cx="493712"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2</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1026"/>
          <p:cNvSpPr>
            <a:spLocks noGrp="1" noChangeArrowheads="1"/>
          </p:cNvSpPr>
          <p:nvPr>
            <p:ph type="title"/>
          </p:nvPr>
        </p:nvSpPr>
        <p:spPr/>
        <p:txBody>
          <a:bodyPr/>
          <a:lstStyle/>
          <a:p>
            <a:r>
              <a:rPr lang="en-US"/>
              <a:t>Delimiters in String Literals</a:t>
            </a:r>
          </a:p>
        </p:txBody>
      </p:sp>
      <p:sp>
        <p:nvSpPr>
          <p:cNvPr id="400387" name="Rectangle 1027"/>
          <p:cNvSpPr>
            <a:spLocks noChangeArrowheads="1"/>
          </p:cNvSpPr>
          <p:nvPr/>
        </p:nvSpPr>
        <p:spPr bwMode="blackGray">
          <a:xfrm>
            <a:off x="914400" y="1905000"/>
            <a:ext cx="6629400" cy="35052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0"/>
              </a:spcBef>
              <a:buClrTx/>
              <a:buFontTx/>
              <a:buNone/>
              <a:tabLst>
                <a:tab pos="400050" algn="r"/>
                <a:tab pos="673100" algn="l"/>
              </a:tabLst>
            </a:pPr>
            <a:r>
              <a:rPr lang="en-US">
                <a:latin typeface="Courier New" pitchFamily="49" charset="0"/>
              </a:rPr>
              <a:t>SET SERVEROUTPUT ON</a:t>
            </a:r>
          </a:p>
          <a:p>
            <a:pPr algn="l" defTabSz="400050" eaLnBrk="0" hangingPunct="0">
              <a:spcBef>
                <a:spcPct val="0"/>
              </a:spcBef>
              <a:buClrTx/>
              <a:buFontTx/>
              <a:buNone/>
              <a:tabLst>
                <a:tab pos="400050" algn="r"/>
                <a:tab pos="673100" algn="l"/>
              </a:tabLst>
            </a:pPr>
            <a:r>
              <a:rPr lang="en-US">
                <a:latin typeface="Courier New" pitchFamily="49" charset="0"/>
              </a:rPr>
              <a:t>DECLARE</a:t>
            </a:r>
          </a:p>
          <a:p>
            <a:pPr algn="l" defTabSz="400050" eaLnBrk="0" hangingPunct="0">
              <a:spcBef>
                <a:spcPct val="0"/>
              </a:spcBef>
              <a:buClrTx/>
              <a:buFontTx/>
              <a:buNone/>
              <a:tabLst>
                <a:tab pos="400050" algn="r"/>
                <a:tab pos="673100" algn="l"/>
              </a:tabLst>
            </a:pPr>
            <a:r>
              <a:rPr lang="en-US">
                <a:latin typeface="Courier New" pitchFamily="49" charset="0"/>
              </a:rPr>
              <a:t>   event VARCHAR2(15);</a:t>
            </a:r>
          </a:p>
          <a:p>
            <a:pPr algn="l" defTabSz="400050" eaLnBrk="0" hangingPunct="0">
              <a:spcBef>
                <a:spcPct val="0"/>
              </a:spcBef>
              <a:buClrTx/>
              <a:buFontTx/>
              <a:buNone/>
              <a:tabLst>
                <a:tab pos="400050" algn="r"/>
                <a:tab pos="673100" algn="l"/>
              </a:tabLst>
            </a:pPr>
            <a:r>
              <a:rPr lang="en-US">
                <a:latin typeface="Courier New" pitchFamily="49" charset="0"/>
              </a:rPr>
              <a:t>BEGIN</a:t>
            </a:r>
          </a:p>
          <a:p>
            <a:pPr algn="l" defTabSz="400050" eaLnBrk="0" hangingPunct="0">
              <a:spcBef>
                <a:spcPct val="0"/>
              </a:spcBef>
              <a:buClrTx/>
              <a:buFontTx/>
              <a:buNone/>
              <a:tabLst>
                <a:tab pos="400050" algn="r"/>
                <a:tab pos="673100" algn="l"/>
              </a:tabLst>
            </a:pPr>
            <a:r>
              <a:rPr lang="en-US">
                <a:latin typeface="Courier New" pitchFamily="49" charset="0"/>
              </a:rPr>
              <a:t>  event := q'!Father's day!';</a:t>
            </a:r>
          </a:p>
          <a:p>
            <a:pPr algn="l" defTabSz="400050" eaLnBrk="0" hangingPunct="0">
              <a:spcBef>
                <a:spcPct val="0"/>
              </a:spcBef>
              <a:buClrTx/>
              <a:buFontTx/>
              <a:buNone/>
              <a:tabLst>
                <a:tab pos="400050" algn="r"/>
                <a:tab pos="673100" algn="l"/>
              </a:tabLst>
            </a:pPr>
            <a:r>
              <a:rPr lang="en-US">
                <a:latin typeface="Courier New" pitchFamily="49" charset="0"/>
              </a:rPr>
              <a:t>  DBMS_OUTPUT.PUT_LINE('3rd Sunday in June is :</a:t>
            </a:r>
          </a:p>
          <a:p>
            <a:pPr algn="l" defTabSz="400050" eaLnBrk="0" hangingPunct="0">
              <a:spcBef>
                <a:spcPct val="0"/>
              </a:spcBef>
              <a:buClrTx/>
              <a:buFontTx/>
              <a:buNone/>
              <a:tabLst>
                <a:tab pos="400050" algn="r"/>
                <a:tab pos="673100" algn="l"/>
              </a:tabLst>
            </a:pPr>
            <a:r>
              <a:rPr lang="en-US">
                <a:latin typeface="Courier New" pitchFamily="49" charset="0"/>
              </a:rPr>
              <a:t>   '||event);</a:t>
            </a:r>
          </a:p>
          <a:p>
            <a:pPr algn="l" defTabSz="400050" eaLnBrk="0" hangingPunct="0">
              <a:spcBef>
                <a:spcPct val="0"/>
              </a:spcBef>
              <a:buClrTx/>
              <a:buFontTx/>
              <a:buNone/>
              <a:tabLst>
                <a:tab pos="400050" algn="r"/>
                <a:tab pos="673100" algn="l"/>
              </a:tabLst>
            </a:pPr>
            <a:r>
              <a:rPr lang="en-US">
                <a:latin typeface="Courier New" pitchFamily="49" charset="0"/>
              </a:rPr>
              <a:t>  event := q'[Mother's day]';</a:t>
            </a:r>
          </a:p>
          <a:p>
            <a:pPr algn="l" defTabSz="400050" eaLnBrk="0" hangingPunct="0">
              <a:spcBef>
                <a:spcPct val="0"/>
              </a:spcBef>
              <a:buClrTx/>
              <a:buFontTx/>
              <a:buNone/>
              <a:tabLst>
                <a:tab pos="400050" algn="r"/>
                <a:tab pos="673100" algn="l"/>
              </a:tabLst>
            </a:pPr>
            <a:r>
              <a:rPr lang="en-US">
                <a:latin typeface="Courier New" pitchFamily="49" charset="0"/>
              </a:rPr>
              <a:t>  DBMS_OUTPUT.PUT_LINE('2nd Sunday in May is :</a:t>
            </a:r>
          </a:p>
          <a:p>
            <a:pPr algn="l" defTabSz="400050" eaLnBrk="0" hangingPunct="0">
              <a:spcBef>
                <a:spcPct val="0"/>
              </a:spcBef>
              <a:buClrTx/>
              <a:buFontTx/>
              <a:buNone/>
              <a:tabLst>
                <a:tab pos="400050" algn="r"/>
                <a:tab pos="673100" algn="l"/>
              </a:tabLst>
            </a:pPr>
            <a:r>
              <a:rPr lang="en-US">
                <a:latin typeface="Courier New" pitchFamily="49" charset="0"/>
              </a:rPr>
              <a:t>   '||event);</a:t>
            </a:r>
          </a:p>
          <a:p>
            <a:pPr algn="l" defTabSz="400050" eaLnBrk="0" hangingPunct="0">
              <a:spcBef>
                <a:spcPct val="0"/>
              </a:spcBef>
              <a:buClrTx/>
              <a:buFontTx/>
              <a:buNone/>
              <a:tabLst>
                <a:tab pos="400050" algn="r"/>
                <a:tab pos="673100" algn="l"/>
              </a:tabLst>
            </a:pPr>
            <a:r>
              <a:rPr lang="en-US">
                <a:latin typeface="Courier New" pitchFamily="49" charset="0"/>
              </a:rPr>
              <a:t>END;</a:t>
            </a:r>
          </a:p>
          <a:p>
            <a:pPr algn="l" defTabSz="400050" eaLnBrk="0" hangingPunct="0">
              <a:spcBef>
                <a:spcPct val="0"/>
              </a:spcBef>
              <a:buClrTx/>
              <a:buFontTx/>
              <a:buNone/>
              <a:tabLst>
                <a:tab pos="400050" algn="r"/>
                <a:tab pos="673100" algn="l"/>
              </a:tabLst>
            </a:pPr>
            <a:r>
              <a:rPr lang="en-US">
                <a:latin typeface="Courier New" pitchFamily="49" charset="0"/>
              </a:rPr>
              <a:t>/</a:t>
            </a:r>
          </a:p>
        </p:txBody>
      </p:sp>
      <p:pic>
        <p:nvPicPr>
          <p:cNvPr id="400391" name="Picture 1031" descr="D:\PL_SQL\NEW\Lessons\Graphics\Les02\slide8.gif"/>
          <p:cNvPicPr>
            <a:picLocks noChangeAspect="1" noChangeArrowheads="1"/>
          </p:cNvPicPr>
          <p:nvPr/>
        </p:nvPicPr>
        <p:blipFill>
          <a:blip r:embed="rId3"/>
          <a:srcRect/>
          <a:stretch>
            <a:fillRect/>
          </a:stretch>
        </p:blipFill>
        <p:spPr bwMode="gray">
          <a:xfrm>
            <a:off x="1219200" y="5551488"/>
            <a:ext cx="3497263" cy="696912"/>
          </a:xfrm>
          <a:prstGeom prst="rect">
            <a:avLst/>
          </a:prstGeom>
          <a:noFill/>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1026"/>
          <p:cNvSpPr>
            <a:spLocks noGrp="1" noChangeArrowheads="1"/>
          </p:cNvSpPr>
          <p:nvPr>
            <p:ph type="title"/>
          </p:nvPr>
        </p:nvSpPr>
        <p:spPr/>
        <p:txBody>
          <a:bodyPr/>
          <a:lstStyle/>
          <a:p>
            <a:r>
              <a:rPr lang="en-US"/>
              <a:t>Types of Variables</a:t>
            </a:r>
          </a:p>
        </p:txBody>
      </p:sp>
      <p:sp>
        <p:nvSpPr>
          <p:cNvPr id="370691" name="Rectangle 1027"/>
          <p:cNvSpPr>
            <a:spLocks noGrp="1" noChangeArrowheads="1"/>
          </p:cNvSpPr>
          <p:nvPr>
            <p:ph idx="1"/>
          </p:nvPr>
        </p:nvSpPr>
        <p:spPr>
          <a:xfrm>
            <a:off x="863600" y="1816100"/>
            <a:ext cx="7366000" cy="2222500"/>
          </a:xfrm>
        </p:spPr>
        <p:txBody>
          <a:bodyPr>
            <a:normAutofit fontScale="92500" lnSpcReduction="10000"/>
          </a:bodyPr>
          <a:lstStyle/>
          <a:p>
            <a:pPr lvl="1"/>
            <a:r>
              <a:rPr lang="en-US"/>
              <a:t>PL/SQL variables:</a:t>
            </a:r>
          </a:p>
          <a:p>
            <a:pPr lvl="2"/>
            <a:r>
              <a:rPr lang="en-US"/>
              <a:t>Scalar</a:t>
            </a:r>
          </a:p>
          <a:p>
            <a:pPr lvl="2"/>
            <a:r>
              <a:rPr lang="en-US"/>
              <a:t>Composite</a:t>
            </a:r>
          </a:p>
          <a:p>
            <a:pPr lvl="2"/>
            <a:r>
              <a:rPr lang="en-US"/>
              <a:t>Reference</a:t>
            </a:r>
          </a:p>
          <a:p>
            <a:pPr lvl="2"/>
            <a:r>
              <a:rPr lang="en-US"/>
              <a:t>Large objects (LOB)</a:t>
            </a:r>
          </a:p>
          <a:p>
            <a:pPr lvl="1"/>
            <a:r>
              <a:rPr lang="en-US"/>
              <a:t>Non-PL/SQL variables: Bind variables</a:t>
            </a:r>
          </a:p>
        </p:txBody>
      </p:sp>
    </p:spTree>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5675</TotalTime>
  <Words>4171</Words>
  <Application>Microsoft PowerPoint</Application>
  <PresentationFormat>On-screen Show (4:3)</PresentationFormat>
  <Paragraphs>495</Paragraphs>
  <Slides>34</Slides>
  <Notes>34</Notes>
  <HiddenSlides>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Times New Roman</vt:lpstr>
      <vt:lpstr>Arial</vt:lpstr>
      <vt:lpstr>Courier New</vt:lpstr>
      <vt:lpstr>Times</vt:lpstr>
      <vt:lpstr>Helvetica</vt:lpstr>
      <vt:lpstr>Foundry</vt:lpstr>
      <vt:lpstr>Microsoft Word Document</vt:lpstr>
      <vt:lpstr>Declaring PL/SQL Variables</vt:lpstr>
      <vt:lpstr>Objectives</vt:lpstr>
      <vt:lpstr>Use of Variables</vt:lpstr>
      <vt:lpstr>Identifiers</vt:lpstr>
      <vt:lpstr>Handling Variables in PL/SQL</vt:lpstr>
      <vt:lpstr>Declaring and Initializing PL/SQL Variables</vt:lpstr>
      <vt:lpstr>Declaring and Initializing PL/SQL Variables</vt:lpstr>
      <vt:lpstr>Delimiters in String Literals</vt:lpstr>
      <vt:lpstr>Types of Variables</vt:lpstr>
      <vt:lpstr>Types of Variables</vt:lpstr>
      <vt:lpstr>Guidelines for Declaring and Initializing PL/SQL Variables</vt:lpstr>
      <vt:lpstr>Guidelines for Declaring PL/SQL Variables</vt:lpstr>
      <vt:lpstr>Scalar Data Types</vt:lpstr>
      <vt:lpstr>Base Scalar Data Types</vt:lpstr>
      <vt:lpstr>Base Scalar Data Types</vt:lpstr>
      <vt:lpstr>BINARY_FLOAT and BINARY_DOUBLE</vt:lpstr>
      <vt:lpstr>Declaring Scalar Variables </vt:lpstr>
      <vt:lpstr>The %TYPE Attribute</vt:lpstr>
      <vt:lpstr>The %TYPE Attribute</vt:lpstr>
      <vt:lpstr>Declaring Variables  with the %TYPE Attribute</vt:lpstr>
      <vt:lpstr>Declaring Boolean Variables</vt:lpstr>
      <vt:lpstr>Bind Variables</vt:lpstr>
      <vt:lpstr>Slide 23</vt:lpstr>
      <vt:lpstr>Printing Bind Variables</vt:lpstr>
      <vt:lpstr>Printing Bind Variables</vt:lpstr>
      <vt:lpstr>Substitution Variables</vt:lpstr>
      <vt:lpstr>Substitution Variables</vt:lpstr>
      <vt:lpstr>Prompt for Substitution Variables</vt:lpstr>
      <vt:lpstr>Using DEFINE for User Variable</vt:lpstr>
      <vt:lpstr>Composite Data Types  </vt:lpstr>
      <vt:lpstr>LOB Data Type Variables</vt:lpstr>
      <vt:lpstr>Summary</vt:lpstr>
      <vt:lpstr>Practice: Overview</vt:lpstr>
      <vt:lpstr>Slide 34</vt:lpstr>
    </vt:vector>
  </TitlesOfParts>
  <Company>Oracle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Shikha</dc:creator>
  <cp:lastModifiedBy>RS</cp:lastModifiedBy>
  <cp:revision>1041</cp:revision>
  <cp:lastPrinted>2004-03-17T18:46:08Z</cp:lastPrinted>
  <dcterms:created xsi:type="dcterms:W3CDTF">2001-07-03T17:11:09Z</dcterms:created>
  <dcterms:modified xsi:type="dcterms:W3CDTF">2018-03-14T15:01:37Z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