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51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2" r:id="rId3"/>
    <p:sldId id="283" r:id="rId4"/>
    <p:sldId id="284" r:id="rId5"/>
    <p:sldId id="285" r:id="rId6"/>
    <p:sldId id="287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</p:sldIdLst>
  <p:sldSz cx="9144000" cy="6858000" type="screen4x3"/>
  <p:notesSz cx="6997700" cy="9283700"/>
  <p:embeddedFontLst>
    <p:embeddedFont>
      <p:font typeface="Gill Sans MT" pitchFamily="34" charset="0"/>
      <p:regular r:id="rId34"/>
      <p:bold r:id="rId35"/>
      <p:italic r:id="rId36"/>
      <p:boldItalic r:id="rId37"/>
    </p:embeddedFont>
    <p:embeddedFont>
      <p:font typeface="Helvetica" pitchFamily="34" charset="0"/>
      <p:regular r:id="rId38"/>
      <p:bold r:id="rId39"/>
      <p:italic r:id="rId40"/>
      <p:boldItalic r:id="rId41"/>
    </p:embeddedFont>
    <p:embeddedFont>
      <p:font typeface="cmsy10" pitchFamily="34" charset="0"/>
      <p:regular r:id="rId42"/>
    </p:embeddedFont>
    <p:embeddedFont>
      <p:font typeface="Tahoma" pitchFamily="34" charset="0"/>
      <p:regular r:id="rId43"/>
      <p:bold r:id="rId44"/>
    </p:embeddedFont>
  </p:embeddedFontLst>
  <p:custDataLst>
    <p:tags r:id="rId4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00099"/>
    <a:srgbClr val="B2B2B2"/>
    <a:srgbClr val="CC0000"/>
    <a:srgbClr val="660066"/>
    <a:srgbClr val="66CCFF"/>
    <a:srgbClr val="990000"/>
    <a:srgbClr val="006699"/>
    <a:srgbClr val="0033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97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-1320" y="-77"/>
      </p:cViewPr>
      <p:guideLst>
        <p:guide orient="horz" pos="2924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defTabSz="9286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defTabSz="9286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smtClean="0"/>
            </a:lvl1pPr>
          </a:lstStyle>
          <a:p>
            <a:pPr>
              <a:defRPr/>
            </a:pPr>
            <a:fld id="{AF5FF11C-13E0-422B-B520-AF930EBDE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defTabSz="9286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defTabSz="9286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smtClean="0"/>
            </a:lvl1pPr>
          </a:lstStyle>
          <a:p>
            <a:pPr>
              <a:defRPr/>
            </a:pPr>
            <a:fld id="{D569DC24-FD46-4484-B7D0-5B496273E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04B9F7-E468-4910-81FB-9BE1CFB50F49}" type="slidenum">
              <a:rPr lang="en-US"/>
              <a:pPr/>
              <a:t>8</a:t>
            </a:fld>
            <a:endParaRPr lang="en-US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BC7E71-E958-48D6-A874-F4E5BE9B345D}" type="slidenum">
              <a:rPr lang="en-US"/>
              <a:pPr/>
              <a:t>9</a:t>
            </a:fld>
            <a:endParaRPr lang="en-US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XX -&gt; XY, XY -&gt; YZ</a:t>
            </a:r>
          </a:p>
          <a:p>
            <a:r>
              <a:rPr lang="en-US" smtClean="0"/>
              <a:t>XX -&gt; YZ</a:t>
            </a:r>
          </a:p>
          <a:p>
            <a:r>
              <a:rPr lang="en-US" smtClean="0"/>
              <a:t>X -&gt; YZ</a:t>
            </a:r>
          </a:p>
          <a:p>
            <a:endParaRPr lang="en-US" smtClean="0"/>
          </a:p>
          <a:p>
            <a:r>
              <a:rPr lang="en-US" smtClean="0"/>
              <a:t>X -&gt; Y</a:t>
            </a:r>
          </a:p>
          <a:p>
            <a:r>
              <a:rPr lang="en-US" smtClean="0"/>
              <a:t>XW -&gt; WY</a:t>
            </a:r>
          </a:p>
          <a:p>
            <a:r>
              <a:rPr lang="en-US" smtClean="0"/>
              <a:t>WY -&gt; Z</a:t>
            </a:r>
          </a:p>
          <a:p>
            <a:r>
              <a:rPr lang="en-US" smtClean="0"/>
              <a:t>XW -&gt; Z</a:t>
            </a:r>
          </a:p>
          <a:p>
            <a:endParaRPr lang="en-US" smtClean="0"/>
          </a:p>
          <a:p>
            <a:r>
              <a:rPr lang="en-US" smtClean="0"/>
              <a:t>X -&gt; Y</a:t>
            </a:r>
          </a:p>
          <a:p>
            <a:r>
              <a:rPr lang="en-US" smtClean="0"/>
              <a:t>Y -&gt; Z</a:t>
            </a:r>
          </a:p>
          <a:p>
            <a:r>
              <a:rPr lang="en-US" smtClean="0"/>
              <a:t>X -&gt; Z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3"/>
          <p:cNvSpPr>
            <a:spLocks noChangeArrowheads="1"/>
          </p:cNvSpPr>
          <p:nvPr/>
        </p:nvSpPr>
        <p:spPr bwMode="auto">
          <a:xfrm>
            <a:off x="744538" y="2128838"/>
            <a:ext cx="7889875" cy="104775"/>
          </a:xfrm>
          <a:prstGeom prst="rect">
            <a:avLst/>
          </a:prstGeom>
          <a:gradFill rotWithShape="0">
            <a:gsLst>
              <a:gs pos="0">
                <a:srgbClr val="006699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Line 1036"/>
          <p:cNvSpPr>
            <a:spLocks noChangeShapeType="1"/>
          </p:cNvSpPr>
          <p:nvPr/>
        </p:nvSpPr>
        <p:spPr bwMode="auto">
          <a:xfrm>
            <a:off x="6453188" y="4987925"/>
            <a:ext cx="2089150" cy="0"/>
          </a:xfrm>
          <a:prstGeom prst="line">
            <a:avLst/>
          </a:prstGeom>
          <a:noFill/>
          <a:ln w="9525" cap="rnd">
            <a:solidFill>
              <a:srgbClr val="99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01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62000" y="990600"/>
            <a:ext cx="787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sz="1400" smtClean="0">
                <a:solidFill>
                  <a:srgbClr val="5E574E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sz="1400" smtClean="0">
                <a:solidFill>
                  <a:srgbClr val="5E574E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sz="1400" smtClean="0">
                <a:solidFill>
                  <a:srgbClr val="5E574E"/>
                </a:solidFill>
                <a:latin typeface="+mn-lt"/>
              </a:defRPr>
            </a:lvl1pPr>
          </a:lstStyle>
          <a:p>
            <a:pPr>
              <a:defRPr/>
            </a:pPr>
            <a:fld id="{1B20017C-E416-4C52-80F1-F40F12CC99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007E2-FCAD-466B-AD9A-1ABFA52552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5905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5905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85B14-054E-44A6-9E8C-B020A540C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13200" cy="445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600200"/>
            <a:ext cx="4013200" cy="445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4FCE7-7EF9-4E39-80E4-F46E1CFE2F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FE8BD-FCAE-4F2E-B1D3-2C0A2D3E0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EB098-3531-4070-BF14-76E772DFF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155F1-2D78-4A25-A949-229BD4EE17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5FE2B-B9A5-49AA-BA86-B89146859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442A9-9754-4B9B-B455-31DD6F5AC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75788-D86D-4F04-BB5D-319713B73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0501A-54F0-4E2F-AAA4-D73C7D9745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91FD2-E5D6-4193-945C-4A4600D16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1788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000" smtClean="0">
                <a:solidFill>
                  <a:srgbClr val="969696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 smtClean="0">
                <a:solidFill>
                  <a:srgbClr val="969696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000" smtClean="0">
                <a:solidFill>
                  <a:srgbClr val="969696"/>
                </a:solidFill>
                <a:latin typeface="Arial" charset="0"/>
              </a:defRPr>
            </a:lvl1pPr>
          </a:lstStyle>
          <a:p>
            <a:pPr>
              <a:defRPr/>
            </a:pPr>
            <a:fld id="{76AA67EB-A3D0-4415-9D1A-9B02AAFA2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414338" y="1290638"/>
            <a:ext cx="7889875" cy="104775"/>
          </a:xfrm>
          <a:prstGeom prst="rect">
            <a:avLst/>
          </a:prstGeom>
          <a:gradFill rotWithShape="0">
            <a:gsLst>
              <a:gs pos="0">
                <a:srgbClr val="006699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§"/>
        <a:defRPr kumimoji="1" sz="28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§"/>
        <a:defRPr kumimoji="1" sz="2400"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"/>
        <a:defRPr kumimoji="1" sz="20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s"/>
        <a:defRPr kumimoji="1" sz="2000">
          <a:solidFill>
            <a:srgbClr val="0033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90600"/>
            <a:ext cx="8077200" cy="1143000"/>
          </a:xfrm>
        </p:spPr>
        <p:txBody>
          <a:bodyPr/>
          <a:lstStyle/>
          <a:p>
            <a:r>
              <a:rPr lang="en-US" sz="3200" smtClean="0"/>
              <a:t>Schema Refinement and Normalization</a:t>
            </a:r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84188"/>
            <a:ext cx="7772400" cy="838200"/>
          </a:xfrm>
        </p:spPr>
        <p:txBody>
          <a:bodyPr/>
          <a:lstStyle/>
          <a:p>
            <a:r>
              <a:rPr lang="en-US" sz="3200" smtClean="0"/>
              <a:t>Closure of a Set of FD’s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990000"/>
                </a:solidFill>
              </a:rPr>
              <a:t>Defn</a:t>
            </a:r>
            <a:r>
              <a:rPr lang="en-US" sz="2400" smtClean="0"/>
              <a:t>. Let </a:t>
            </a:r>
            <a:r>
              <a:rPr lang="en-US" sz="2400" i="1" smtClean="0">
                <a:solidFill>
                  <a:schemeClr val="tx2"/>
                </a:solidFill>
              </a:rPr>
              <a:t>F</a:t>
            </a:r>
            <a:r>
              <a:rPr lang="en-US" sz="2400" smtClean="0">
                <a:solidFill>
                  <a:schemeClr val="tx2"/>
                </a:solidFill>
              </a:rPr>
              <a:t> </a:t>
            </a:r>
            <a:r>
              <a:rPr lang="en-US" sz="2400" smtClean="0"/>
              <a:t> be a set of FD’s.  </a:t>
            </a:r>
            <a:br>
              <a:rPr lang="en-US" sz="2400" smtClean="0"/>
            </a:br>
            <a:r>
              <a:rPr lang="en-US" sz="2400" smtClean="0"/>
              <a:t>Its </a:t>
            </a:r>
            <a:r>
              <a:rPr lang="en-US" sz="2400" i="1" smtClean="0">
                <a:solidFill>
                  <a:srgbClr val="990000"/>
                </a:solidFill>
              </a:rPr>
              <a:t>closure</a:t>
            </a:r>
            <a:r>
              <a:rPr lang="en-US" sz="2400" smtClean="0"/>
              <a:t>, </a:t>
            </a:r>
            <a:r>
              <a:rPr lang="en-US" sz="2400" i="1" smtClean="0">
                <a:solidFill>
                  <a:schemeClr val="accent1"/>
                </a:solidFill>
              </a:rPr>
              <a:t>F</a:t>
            </a:r>
            <a:r>
              <a:rPr lang="en-US" sz="2400" baseline="30000" smtClean="0">
                <a:solidFill>
                  <a:schemeClr val="accent1"/>
                </a:solidFill>
              </a:rPr>
              <a:t>+</a:t>
            </a:r>
            <a:r>
              <a:rPr lang="en-US" sz="2400" smtClean="0"/>
              <a:t>,</a:t>
            </a:r>
            <a:r>
              <a:rPr lang="en-US" sz="2400" baseline="30000" smtClean="0"/>
              <a:t> </a:t>
            </a:r>
            <a:r>
              <a:rPr lang="en-US" sz="2400" smtClean="0"/>
              <a:t>is the set of all FD’s:</a:t>
            </a:r>
          </a:p>
          <a:p>
            <a:pPr algn="ctr">
              <a:buFont typeface="Wingdings" pitchFamily="2" charset="2"/>
              <a:buNone/>
            </a:pPr>
            <a:r>
              <a:rPr lang="en-US" sz="2400" smtClean="0"/>
              <a:t> </a:t>
            </a:r>
            <a:r>
              <a:rPr lang="en-US" sz="2400" smtClean="0">
                <a:solidFill>
                  <a:schemeClr val="tx1"/>
                </a:solidFill>
              </a:rPr>
              <a:t>{</a:t>
            </a:r>
            <a:r>
              <a:rPr lang="en-US" sz="2400" smtClean="0">
                <a:solidFill>
                  <a:srgbClr val="660066"/>
                </a:solidFill>
              </a:rPr>
              <a:t>X</a:t>
            </a:r>
            <a:r>
              <a:rPr lang="en-US" sz="2400" i="1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z="2400" i="1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rgbClr val="660066"/>
                </a:solidFill>
              </a:rPr>
              <a:t>Y</a:t>
            </a:r>
            <a:r>
              <a:rPr lang="en-US" sz="2400" smtClean="0">
                <a:solidFill>
                  <a:schemeClr val="tx1"/>
                </a:solidFill>
              </a:rPr>
              <a:t> | </a:t>
            </a:r>
            <a:r>
              <a:rPr lang="en-US" sz="2400" smtClean="0">
                <a:solidFill>
                  <a:srgbClr val="660066"/>
                </a:solidFill>
              </a:rPr>
              <a:t>X</a:t>
            </a:r>
            <a:r>
              <a:rPr lang="en-US" sz="2400" i="1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z="2400" i="1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rgbClr val="660066"/>
                </a:solidFill>
              </a:rPr>
              <a:t>Y</a:t>
            </a:r>
            <a:r>
              <a:rPr lang="en-US" sz="2400" smtClean="0">
                <a:solidFill>
                  <a:schemeClr val="tx1"/>
                </a:solidFill>
              </a:rPr>
              <a:t>  is derivable from </a:t>
            </a:r>
            <a:r>
              <a:rPr lang="en-US" sz="2400" i="1" smtClean="0">
                <a:solidFill>
                  <a:schemeClr val="accent1"/>
                </a:solidFill>
              </a:rPr>
              <a:t>F</a:t>
            </a:r>
            <a:r>
              <a:rPr lang="en-US" sz="2400" smtClean="0">
                <a:solidFill>
                  <a:schemeClr val="tx1"/>
                </a:solidFill>
              </a:rPr>
              <a:t> by Armstrong’s Axioms}</a:t>
            </a:r>
          </a:p>
          <a:p>
            <a:pPr>
              <a:buFont typeface="Wingdings" pitchFamily="2" charset="2"/>
              <a:buNone/>
            </a:pPr>
            <a:r>
              <a:rPr lang="en-US" sz="2400" i="1" smtClean="0">
                <a:solidFill>
                  <a:srgbClr val="990000"/>
                </a:solidFill>
              </a:rPr>
              <a:t>Which of the following are in the closure of our Student-Course FD’s?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en-US" sz="2400" smtClean="0">
                <a:solidFill>
                  <a:srgbClr val="006699"/>
                </a:solidFill>
                <a:latin typeface="Times New Roman" pitchFamily="18" charset="0"/>
              </a:rPr>
              <a:t>name</a:t>
            </a:r>
            <a:r>
              <a:rPr lang="en-US" sz="2400" smtClean="0"/>
              <a:t>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006699"/>
                </a:solidFill>
                <a:latin typeface="Times New Roman" pitchFamily="18" charset="0"/>
              </a:rPr>
              <a:t>name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en-US" sz="2400" smtClean="0">
                <a:solidFill>
                  <a:srgbClr val="006699"/>
                </a:solidFill>
                <a:latin typeface="Times New Roman" pitchFamily="18" charset="0"/>
              </a:rPr>
              <a:t>cid</a:t>
            </a:r>
            <a:r>
              <a:rPr lang="en-US" sz="2400" smtClean="0"/>
              <a:t>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 </a:t>
            </a:r>
            <a:r>
              <a:rPr lang="en-US" sz="2400" smtClean="0">
                <a:solidFill>
                  <a:srgbClr val="006699"/>
                </a:solidFill>
                <a:latin typeface="Times New Roman" pitchFamily="18" charset="0"/>
                <a:sym typeface="Symbol" pitchFamily="18" charset="2"/>
              </a:rPr>
              <a:t>subj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en-US" sz="2400" smtClean="0">
                <a:solidFill>
                  <a:srgbClr val="006699"/>
                </a:solidFill>
                <a:latin typeface="Times New Roman" pitchFamily="18" charset="0"/>
              </a:rPr>
              <a:t>serno</a:t>
            </a:r>
            <a:r>
              <a:rPr lang="en-US" sz="2400" smtClean="0"/>
              <a:t>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 </a:t>
            </a:r>
            <a:r>
              <a:rPr lang="en-US" sz="2400" smtClean="0">
                <a:solidFill>
                  <a:srgbClr val="006699"/>
                </a:solidFill>
                <a:latin typeface="Times New Roman" pitchFamily="18" charset="0"/>
                <a:sym typeface="Symbol" pitchFamily="18" charset="2"/>
              </a:rPr>
              <a:t>subj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en-US" sz="2400" smtClean="0">
                <a:solidFill>
                  <a:srgbClr val="006699"/>
                </a:solidFill>
                <a:latin typeface="Times New Roman" pitchFamily="18" charset="0"/>
              </a:rPr>
              <a:t>cid</a:t>
            </a:r>
            <a:r>
              <a:rPr lang="en-US" sz="2400" smtClean="0"/>
              <a:t>, </a:t>
            </a:r>
            <a:r>
              <a:rPr lang="en-US" sz="2400" smtClean="0">
                <a:solidFill>
                  <a:srgbClr val="006699"/>
                </a:solidFill>
                <a:latin typeface="Times New Roman" pitchFamily="18" charset="0"/>
              </a:rPr>
              <a:t>sid</a:t>
            </a:r>
            <a:r>
              <a:rPr lang="en-US" sz="2400" smtClean="0"/>
              <a:t>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 </a:t>
            </a:r>
            <a:r>
              <a:rPr lang="en-US" sz="2400" smtClean="0">
                <a:solidFill>
                  <a:srgbClr val="006699"/>
                </a:solidFill>
                <a:latin typeface="Times New Roman" pitchFamily="18" charset="0"/>
                <a:sym typeface="Symbol" pitchFamily="18" charset="2"/>
              </a:rPr>
              <a:t>subj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en-US" sz="2400" smtClean="0">
                <a:solidFill>
                  <a:srgbClr val="006699"/>
                </a:solidFill>
                <a:latin typeface="Times New Roman" pitchFamily="18" charset="0"/>
              </a:rPr>
              <a:t>cid</a:t>
            </a:r>
            <a:r>
              <a:rPr lang="en-US" sz="2400" smtClean="0"/>
              <a:t>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 </a:t>
            </a:r>
            <a:r>
              <a:rPr lang="en-US" sz="2400" smtClean="0">
                <a:solidFill>
                  <a:srgbClr val="006699"/>
                </a:solidFill>
                <a:latin typeface="Times New Roman" pitchFamily="18" charset="0"/>
                <a:sym typeface="Symbol" pitchFamily="18" charset="2"/>
              </a:rPr>
              <a:t>sid</a:t>
            </a:r>
            <a:endParaRPr lang="en-US" sz="2400" smtClean="0">
              <a:solidFill>
                <a:srgbClr val="0066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7513" y="160338"/>
            <a:ext cx="8534400" cy="1143000"/>
          </a:xfrm>
        </p:spPr>
        <p:txBody>
          <a:bodyPr/>
          <a:lstStyle/>
          <a:p>
            <a:r>
              <a:rPr lang="en-US" sz="3200" smtClean="0"/>
              <a:t>Attribute Closures:  Is Something</a:t>
            </a:r>
            <a:br>
              <a:rPr lang="en-US" sz="3200" smtClean="0"/>
            </a:br>
            <a:r>
              <a:rPr lang="en-US" sz="3200" smtClean="0"/>
              <a:t>Dependent on X?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73200"/>
            <a:ext cx="7916863" cy="4902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990000"/>
                </a:solidFill>
              </a:rPr>
              <a:t>Defn</a:t>
            </a:r>
            <a:r>
              <a:rPr lang="en-US" smtClean="0"/>
              <a:t>. The </a:t>
            </a:r>
            <a:r>
              <a:rPr lang="en-US" smtClean="0">
                <a:solidFill>
                  <a:srgbClr val="990000"/>
                </a:solidFill>
              </a:rPr>
              <a:t>closure of an attribute set </a:t>
            </a:r>
            <a:r>
              <a:rPr lang="en-US" smtClean="0">
                <a:solidFill>
                  <a:srgbClr val="660066"/>
                </a:solidFill>
              </a:rPr>
              <a:t>X</a:t>
            </a:r>
            <a:r>
              <a:rPr lang="en-US" smtClean="0"/>
              <a:t>, </a:t>
            </a:r>
            <a:r>
              <a:rPr lang="en-US" smtClean="0">
                <a:solidFill>
                  <a:schemeClr val="tx2"/>
                </a:solidFill>
              </a:rPr>
              <a:t>X</a:t>
            </a:r>
            <a:r>
              <a:rPr lang="en-US" baseline="30000" smtClean="0">
                <a:solidFill>
                  <a:schemeClr val="tx2"/>
                </a:solidFill>
              </a:rPr>
              <a:t>+</a:t>
            </a:r>
            <a:r>
              <a:rPr lang="en-US" smtClean="0"/>
              <a:t>, is: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accent1"/>
                </a:solidFill>
              </a:rPr>
              <a:t>X</a:t>
            </a:r>
            <a:r>
              <a:rPr lang="en-US" baseline="30000" smtClean="0">
                <a:solidFill>
                  <a:schemeClr val="accent1"/>
                </a:solidFill>
              </a:rPr>
              <a:t>+</a:t>
            </a:r>
            <a:r>
              <a:rPr lang="en-US" smtClean="0">
                <a:solidFill>
                  <a:schemeClr val="tx1"/>
                </a:solidFill>
              </a:rPr>
              <a:t> =</a:t>
            </a:r>
            <a:r>
              <a:rPr lang="en-US" smtClean="0"/>
              <a:t> </a:t>
            </a:r>
            <a:r>
              <a:rPr lang="en-US" sz="4000" b="1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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{</a:t>
            </a:r>
            <a:r>
              <a:rPr lang="en-US" smtClean="0">
                <a:solidFill>
                  <a:srgbClr val="660066"/>
                </a:solidFill>
              </a:rPr>
              <a:t>Y</a:t>
            </a:r>
            <a:r>
              <a:rPr lang="en-US" smtClean="0">
                <a:solidFill>
                  <a:schemeClr val="tx1"/>
                </a:solidFill>
              </a:rPr>
              <a:t> | </a:t>
            </a:r>
            <a:r>
              <a:rPr lang="en-US" smtClean="0">
                <a:solidFill>
                  <a:srgbClr val="660066"/>
                </a:solidFill>
              </a:rPr>
              <a:t>X</a:t>
            </a:r>
            <a:r>
              <a:rPr lang="en-US" i="1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 </a:t>
            </a:r>
            <a:r>
              <a:rPr lang="en-US" smtClean="0">
                <a:solidFill>
                  <a:srgbClr val="660066"/>
                </a:solidFill>
              </a:rPr>
              <a:t>Y</a:t>
            </a:r>
            <a:r>
              <a:rPr lang="en-US" i="1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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i="1" smtClean="0">
                <a:solidFill>
                  <a:schemeClr val="accent1"/>
                </a:solidFill>
              </a:rPr>
              <a:t>F</a:t>
            </a:r>
            <a:r>
              <a:rPr lang="en-US" i="1" smtClean="0">
                <a:solidFill>
                  <a:schemeClr val="tx1"/>
                </a:solidFill>
              </a:rPr>
              <a:t> </a:t>
            </a:r>
            <a:r>
              <a:rPr lang="en-US" baseline="30000" smtClean="0">
                <a:solidFill>
                  <a:schemeClr val="tx1"/>
                </a:solidFill>
              </a:rPr>
              <a:t>+</a:t>
            </a:r>
            <a:r>
              <a:rPr lang="en-US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mtClean="0"/>
              <a:t>This answers the question “is </a:t>
            </a:r>
            <a:r>
              <a:rPr lang="en-US" smtClean="0">
                <a:solidFill>
                  <a:srgbClr val="660066"/>
                </a:solidFill>
              </a:rPr>
              <a:t>Y</a:t>
            </a:r>
            <a:r>
              <a:rPr lang="en-US" smtClean="0"/>
              <a:t> determined (transitively) by </a:t>
            </a:r>
            <a:r>
              <a:rPr lang="en-US" smtClean="0">
                <a:solidFill>
                  <a:srgbClr val="660066"/>
                </a:solidFill>
              </a:rPr>
              <a:t>X</a:t>
            </a:r>
            <a:r>
              <a:rPr lang="en-US" smtClean="0"/>
              <a:t>?”; compute </a:t>
            </a:r>
            <a:r>
              <a:rPr lang="en-US" smtClean="0">
                <a:solidFill>
                  <a:schemeClr val="accent1"/>
                </a:solidFill>
              </a:rPr>
              <a:t>X</a:t>
            </a:r>
            <a:r>
              <a:rPr lang="en-US" baseline="30000" smtClean="0">
                <a:solidFill>
                  <a:schemeClr val="accent1"/>
                </a:solidFill>
              </a:rPr>
              <a:t>+</a:t>
            </a:r>
            <a:r>
              <a:rPr lang="en-US" smtClean="0"/>
              <a:t>  by: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i="1" smtClean="0">
                <a:solidFill>
                  <a:srgbClr val="990000"/>
                </a:solidFill>
              </a:rPr>
              <a:t>Does </a:t>
            </a:r>
            <a:r>
              <a:rPr lang="en-US" smtClean="0">
                <a:solidFill>
                  <a:srgbClr val="006699"/>
                </a:solidFill>
                <a:latin typeface="Times New Roman" pitchFamily="18" charset="0"/>
              </a:rPr>
              <a:t>sid, serno</a:t>
            </a:r>
            <a:r>
              <a:rPr lang="en-US" i="1" smtClean="0">
                <a:solidFill>
                  <a:srgbClr val="990000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i="1" smtClean="0">
                <a:solidFill>
                  <a:srgbClr val="990000"/>
                </a:solidFill>
              </a:rPr>
              <a:t> </a:t>
            </a:r>
            <a:r>
              <a:rPr lang="en-US" smtClean="0">
                <a:solidFill>
                  <a:srgbClr val="006699"/>
                </a:solidFill>
                <a:latin typeface="Times New Roman" pitchFamily="18" charset="0"/>
              </a:rPr>
              <a:t>subj, exp-grade</a:t>
            </a:r>
            <a:r>
              <a:rPr lang="en-US" i="1" smtClean="0">
                <a:solidFill>
                  <a:srgbClr val="990000"/>
                </a:solidFill>
              </a:rPr>
              <a:t>?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03363" y="3465513"/>
            <a:ext cx="5300662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 i="1">
                <a:solidFill>
                  <a:schemeClr val="tx2"/>
                </a:solidFill>
              </a:rPr>
              <a:t>closure</a:t>
            </a:r>
            <a:r>
              <a:rPr lang="en-US" sz="2800"/>
              <a:t> := </a:t>
            </a:r>
            <a:r>
              <a:rPr lang="en-US" sz="2800">
                <a:solidFill>
                  <a:srgbClr val="660066"/>
                </a:solidFill>
              </a:rPr>
              <a:t>X</a:t>
            </a:r>
            <a:r>
              <a:rPr lang="en-US" sz="2800"/>
              <a:t>;</a:t>
            </a:r>
          </a:p>
          <a:p>
            <a:r>
              <a:rPr lang="en-US" sz="2800"/>
              <a:t>repeat until no change {</a:t>
            </a:r>
          </a:p>
          <a:p>
            <a:r>
              <a:rPr lang="en-US" sz="2800"/>
              <a:t>	if there is an FD </a:t>
            </a:r>
            <a:r>
              <a:rPr lang="en-US" sz="2800">
                <a:solidFill>
                  <a:srgbClr val="660066"/>
                </a:solidFill>
              </a:rPr>
              <a:t>U</a:t>
            </a:r>
            <a:r>
              <a:rPr lang="en-US" sz="2800"/>
              <a:t> </a:t>
            </a:r>
            <a:r>
              <a:rPr lang="en-US" sz="2800">
                <a:sym typeface="Symbol" pitchFamily="18" charset="2"/>
              </a:rPr>
              <a:t></a:t>
            </a:r>
            <a:r>
              <a:rPr lang="en-US" sz="2800"/>
              <a:t> </a:t>
            </a:r>
            <a:r>
              <a:rPr lang="en-US" sz="2800">
                <a:solidFill>
                  <a:srgbClr val="660066"/>
                </a:solidFill>
              </a:rPr>
              <a:t>V</a:t>
            </a:r>
            <a:r>
              <a:rPr lang="en-US" sz="2800"/>
              <a:t> in </a:t>
            </a:r>
            <a:r>
              <a:rPr lang="en-US" sz="2800" i="1">
                <a:solidFill>
                  <a:schemeClr val="tx2"/>
                </a:solidFill>
              </a:rPr>
              <a:t>F</a:t>
            </a:r>
            <a:r>
              <a:rPr lang="en-US" sz="2800"/>
              <a:t> </a:t>
            </a:r>
          </a:p>
          <a:p>
            <a:r>
              <a:rPr lang="en-US" sz="2800"/>
              <a:t>              such that </a:t>
            </a:r>
            <a:r>
              <a:rPr lang="en-US" sz="2800">
                <a:solidFill>
                  <a:srgbClr val="660066"/>
                </a:solidFill>
              </a:rPr>
              <a:t>U</a:t>
            </a:r>
            <a:r>
              <a:rPr lang="en-US" sz="2800"/>
              <a:t> is in </a:t>
            </a:r>
            <a:r>
              <a:rPr lang="en-US" sz="2800" i="1">
                <a:solidFill>
                  <a:schemeClr val="tx2"/>
                </a:solidFill>
              </a:rPr>
              <a:t>closure</a:t>
            </a:r>
          </a:p>
          <a:p>
            <a:r>
              <a:rPr lang="en-US" sz="2800"/>
              <a:t> 		then add </a:t>
            </a:r>
            <a:r>
              <a:rPr lang="en-US" sz="2800">
                <a:solidFill>
                  <a:srgbClr val="660066"/>
                </a:solidFill>
              </a:rPr>
              <a:t>V</a:t>
            </a:r>
            <a:r>
              <a:rPr lang="en-US" sz="2800"/>
              <a:t> to </a:t>
            </a:r>
            <a:r>
              <a:rPr lang="en-US" sz="2800" i="1">
                <a:solidFill>
                  <a:schemeClr val="tx2"/>
                </a:solidFill>
              </a:rPr>
              <a:t>closure</a:t>
            </a:r>
            <a:r>
              <a:rPr lang="en-US" sz="280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57200"/>
            <a:ext cx="7772400" cy="762000"/>
          </a:xfrm>
        </p:spPr>
        <p:txBody>
          <a:bodyPr/>
          <a:lstStyle/>
          <a:p>
            <a:r>
              <a:rPr lang="en-US" sz="3200" smtClean="0"/>
              <a:t>Equivalence of FD sets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6482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990000"/>
                </a:solidFill>
              </a:rPr>
              <a:t>Defn</a:t>
            </a:r>
            <a:r>
              <a:rPr lang="en-US" smtClean="0"/>
              <a:t>.  Two sets of FD’s, </a:t>
            </a:r>
            <a:r>
              <a:rPr lang="en-US" i="1" smtClean="0">
                <a:solidFill>
                  <a:schemeClr val="tx2"/>
                </a:solidFill>
                <a:latin typeface="Tahoma" pitchFamily="34" charset="0"/>
              </a:rPr>
              <a:t>F</a:t>
            </a:r>
            <a:r>
              <a:rPr lang="en-US" smtClean="0"/>
              <a:t> and </a:t>
            </a:r>
            <a:r>
              <a:rPr lang="en-US" i="1" smtClean="0">
                <a:solidFill>
                  <a:schemeClr val="tx2"/>
                </a:solidFill>
                <a:latin typeface="Tahoma" pitchFamily="34" charset="0"/>
              </a:rPr>
              <a:t>G</a:t>
            </a:r>
            <a:r>
              <a:rPr lang="en-US" smtClean="0"/>
              <a:t>, are </a:t>
            </a:r>
            <a:r>
              <a:rPr lang="en-US" i="1" smtClean="0">
                <a:solidFill>
                  <a:srgbClr val="990000"/>
                </a:solidFill>
              </a:rPr>
              <a:t>equivalent</a:t>
            </a:r>
            <a:r>
              <a:rPr lang="en-US" i="1" smtClean="0">
                <a:solidFill>
                  <a:srgbClr val="FF3300"/>
                </a:solidFill>
              </a:rPr>
              <a:t> </a:t>
            </a:r>
            <a:r>
              <a:rPr lang="en-US" smtClean="0"/>
              <a:t>if </a:t>
            </a:r>
            <a:br>
              <a:rPr lang="en-US" smtClean="0"/>
            </a:br>
            <a:r>
              <a:rPr lang="en-US" smtClean="0"/>
              <a:t>	 their closures are equivalent,	</a:t>
            </a:r>
            <a:r>
              <a:rPr lang="en-US" i="1" smtClean="0">
                <a:solidFill>
                  <a:schemeClr val="tx2"/>
                </a:solidFill>
                <a:latin typeface="Tahoma" pitchFamily="34" charset="0"/>
              </a:rPr>
              <a:t>F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baseline="30000" smtClean="0">
                <a:solidFill>
                  <a:schemeClr val="tx2"/>
                </a:solidFill>
                <a:latin typeface="Tahoma" pitchFamily="34" charset="0"/>
              </a:rPr>
              <a:t>+</a:t>
            </a:r>
            <a:r>
              <a:rPr lang="en-US" baseline="30000" smtClean="0"/>
              <a:t> 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=</a:t>
            </a:r>
            <a:r>
              <a:rPr lang="en-US" smtClean="0"/>
              <a:t> </a:t>
            </a:r>
            <a:r>
              <a:rPr lang="en-US" i="1" smtClean="0">
                <a:solidFill>
                  <a:schemeClr val="tx2"/>
                </a:solidFill>
                <a:latin typeface="Tahoma" pitchFamily="34" charset="0"/>
              </a:rPr>
              <a:t>G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baseline="30000" smtClean="0">
                <a:solidFill>
                  <a:schemeClr val="tx2"/>
                </a:solidFill>
                <a:latin typeface="Tahoma" pitchFamily="34" charset="0"/>
              </a:rPr>
              <a:t>+</a:t>
            </a:r>
            <a:r>
              <a:rPr lang="en-US" baseline="30000" smtClean="0"/>
              <a:t> </a:t>
            </a:r>
            <a:endParaRPr lang="en-US" smtClean="0"/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e.g., these two sets are equivalent: 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tx1"/>
                </a:solidFill>
              </a:rPr>
              <a:t>		{</a:t>
            </a:r>
            <a:r>
              <a:rPr lang="en-US" smtClean="0">
                <a:solidFill>
                  <a:srgbClr val="660066"/>
                </a:solidFill>
                <a:latin typeface="Tahoma" pitchFamily="34" charset="0"/>
              </a:rPr>
              <a:t>XY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rgbClr val="660066"/>
                </a:solidFill>
                <a:latin typeface="Tahoma" pitchFamily="34" charset="0"/>
              </a:rPr>
              <a:t>Z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, </a:t>
            </a:r>
            <a:r>
              <a:rPr lang="en-US" smtClean="0">
                <a:solidFill>
                  <a:srgbClr val="660066"/>
                </a:solidFill>
                <a:latin typeface="Tahoma" pitchFamily="34" charset="0"/>
              </a:rPr>
              <a:t>X</a:t>
            </a:r>
            <a:r>
              <a:rPr lang="en-US" i="1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i="1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rgbClr val="660066"/>
                </a:solidFill>
                <a:latin typeface="Tahoma" pitchFamily="34" charset="0"/>
              </a:rPr>
              <a:t>Y</a:t>
            </a:r>
            <a:r>
              <a:rPr lang="en-US" smtClean="0">
                <a:solidFill>
                  <a:schemeClr val="tx1"/>
                </a:solidFill>
              </a:rPr>
              <a:t>}</a:t>
            </a:r>
            <a:r>
              <a:rPr lang="en-US" smtClean="0"/>
              <a:t> and 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tx1"/>
                </a:solidFill>
              </a:rPr>
              <a:t>		{</a:t>
            </a:r>
            <a:r>
              <a:rPr lang="en-US" smtClean="0">
                <a:solidFill>
                  <a:srgbClr val="660066"/>
                </a:solidFill>
                <a:latin typeface="Tahoma" pitchFamily="34" charset="0"/>
              </a:rPr>
              <a:t>X</a:t>
            </a:r>
            <a:r>
              <a:rPr lang="en-US" i="1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i="1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rgbClr val="660066"/>
                </a:solidFill>
                <a:latin typeface="Tahoma" pitchFamily="34" charset="0"/>
              </a:rPr>
              <a:t>Z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, </a:t>
            </a:r>
            <a:r>
              <a:rPr lang="en-US" smtClean="0">
                <a:solidFill>
                  <a:srgbClr val="660066"/>
                </a:solidFill>
                <a:latin typeface="Tahoma" pitchFamily="34" charset="0"/>
              </a:rPr>
              <a:t>X</a:t>
            </a:r>
            <a:r>
              <a:rPr lang="en-US" i="1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i="1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rgbClr val="660066"/>
                </a:solidFill>
                <a:latin typeface="Tahoma" pitchFamily="34" charset="0"/>
              </a:rPr>
              <a:t>Y</a:t>
            </a:r>
            <a:r>
              <a:rPr lang="en-US" smtClean="0">
                <a:solidFill>
                  <a:schemeClr val="tx1"/>
                </a:solidFill>
              </a:rPr>
              <a:t>}</a:t>
            </a:r>
            <a:r>
              <a:rPr lang="en-US" smtClean="0"/>
              <a:t> 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marL="457200" indent="-457200">
              <a:lnSpc>
                <a:spcPct val="90000"/>
              </a:lnSpc>
            </a:pPr>
            <a:r>
              <a:rPr lang="en-US" i="1" smtClean="0">
                <a:solidFill>
                  <a:schemeClr val="tx2"/>
                </a:solidFill>
                <a:latin typeface="Tahoma" pitchFamily="34" charset="0"/>
              </a:rPr>
              <a:t>F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baseline="30000" smtClean="0">
                <a:solidFill>
                  <a:schemeClr val="tx2"/>
                </a:solidFill>
                <a:latin typeface="Tahoma" pitchFamily="34" charset="0"/>
              </a:rPr>
              <a:t>+</a:t>
            </a:r>
            <a:r>
              <a:rPr lang="en-US" baseline="3000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/>
              <a:t>contains a huge number of FD’s </a:t>
            </a:r>
            <a:br>
              <a:rPr lang="en-US" smtClean="0"/>
            </a:br>
            <a:r>
              <a:rPr lang="en-US" smtClean="0"/>
              <a:t>	(exponential in the size of the schema)</a:t>
            </a:r>
          </a:p>
          <a:p>
            <a:pPr marL="457200" indent="-457200">
              <a:lnSpc>
                <a:spcPct val="90000"/>
              </a:lnSpc>
            </a:pPr>
            <a:r>
              <a:rPr lang="en-US" smtClean="0"/>
              <a:t>Would like to have smallest “representative” FD set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725488"/>
            <a:ext cx="7772400" cy="457200"/>
          </a:xfrm>
        </p:spPr>
        <p:txBody>
          <a:bodyPr/>
          <a:lstStyle/>
          <a:p>
            <a:r>
              <a:rPr lang="en-US" sz="3200" smtClean="0"/>
              <a:t>Minimal Cover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888" y="1457325"/>
            <a:ext cx="7848600" cy="5029200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990000"/>
                </a:solidFill>
              </a:rPr>
              <a:t>Defn</a:t>
            </a:r>
            <a:r>
              <a:rPr lang="en-US" sz="2400" smtClean="0"/>
              <a:t>.  A FD set </a:t>
            </a:r>
            <a:r>
              <a:rPr lang="en-US" sz="2400" i="1" smtClean="0">
                <a:solidFill>
                  <a:schemeClr val="tx2"/>
                </a:solidFill>
              </a:rPr>
              <a:t>F</a:t>
            </a:r>
            <a:r>
              <a:rPr lang="en-US" sz="2400" smtClean="0"/>
              <a:t> is </a:t>
            </a:r>
            <a:r>
              <a:rPr lang="en-US" sz="2400" i="1" smtClean="0"/>
              <a:t>minimal </a:t>
            </a:r>
            <a:r>
              <a:rPr lang="en-US" sz="2400" smtClean="0"/>
              <a:t>if: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1. Every FD in </a:t>
            </a:r>
            <a:r>
              <a:rPr lang="en-US" sz="2400" i="1" smtClean="0">
                <a:solidFill>
                  <a:schemeClr val="tx2"/>
                </a:solidFill>
              </a:rPr>
              <a:t>F</a:t>
            </a:r>
            <a:r>
              <a:rPr lang="en-US" sz="2400" smtClean="0"/>
              <a:t> is of the form </a:t>
            </a:r>
            <a:r>
              <a:rPr lang="en-US" sz="2400" smtClean="0">
                <a:solidFill>
                  <a:srgbClr val="660066"/>
                </a:solidFill>
              </a:rPr>
              <a:t>X</a:t>
            </a:r>
            <a:r>
              <a:rPr lang="en-US" sz="2400" i="1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z="2400" i="1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rgbClr val="006699"/>
                </a:solidFill>
              </a:rPr>
              <a:t>A</a:t>
            </a:r>
            <a:r>
              <a:rPr lang="en-US" sz="2400" smtClean="0"/>
              <a:t>, </a:t>
            </a:r>
            <a:br>
              <a:rPr lang="en-US" sz="2400" smtClean="0"/>
            </a:br>
            <a:r>
              <a:rPr lang="en-US" sz="2400" smtClean="0"/>
              <a:t>where </a:t>
            </a:r>
            <a:r>
              <a:rPr lang="en-US" sz="2400" smtClean="0">
                <a:solidFill>
                  <a:srgbClr val="006699"/>
                </a:solidFill>
              </a:rPr>
              <a:t>A</a:t>
            </a:r>
            <a:r>
              <a:rPr lang="en-US" sz="2400" smtClean="0"/>
              <a:t> is a single attribute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2. For no </a:t>
            </a:r>
            <a:r>
              <a:rPr lang="en-US" sz="2400" smtClean="0">
                <a:solidFill>
                  <a:srgbClr val="660066"/>
                </a:solidFill>
              </a:rPr>
              <a:t>X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rgbClr val="006699"/>
                </a:solidFill>
              </a:rPr>
              <a:t>A</a:t>
            </a:r>
            <a:r>
              <a:rPr lang="en-US" sz="2400" smtClean="0"/>
              <a:t> in </a:t>
            </a:r>
            <a:r>
              <a:rPr lang="en-US" sz="2400" i="1" smtClean="0">
                <a:solidFill>
                  <a:schemeClr val="tx2"/>
                </a:solidFill>
              </a:rPr>
              <a:t>F</a:t>
            </a:r>
            <a:r>
              <a:rPr lang="en-US" sz="2400" smtClean="0"/>
              <a:t> is: </a:t>
            </a:r>
            <a:br>
              <a:rPr lang="en-US" sz="2400" smtClean="0"/>
            </a:br>
            <a:r>
              <a:rPr lang="en-US" sz="2400" i="1" smtClean="0">
                <a:solidFill>
                  <a:schemeClr val="tx2"/>
                </a:solidFill>
              </a:rPr>
              <a:t>F</a:t>
            </a:r>
            <a:r>
              <a:rPr lang="en-US" sz="2400" smtClean="0">
                <a:solidFill>
                  <a:schemeClr val="tx1"/>
                </a:solidFill>
              </a:rPr>
              <a:t> – {</a:t>
            </a:r>
            <a:r>
              <a:rPr lang="en-US" sz="2400" smtClean="0">
                <a:solidFill>
                  <a:srgbClr val="660066"/>
                </a:solidFill>
              </a:rPr>
              <a:t>X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rgbClr val="006699"/>
                </a:solidFill>
              </a:rPr>
              <a:t>A</a:t>
            </a:r>
            <a:r>
              <a:rPr lang="en-US" sz="2400" smtClean="0">
                <a:solidFill>
                  <a:schemeClr val="tx1"/>
                </a:solidFill>
              </a:rPr>
              <a:t> }</a:t>
            </a:r>
            <a:r>
              <a:rPr lang="en-US" sz="2400" smtClean="0"/>
              <a:t> equivalent to </a:t>
            </a:r>
            <a:r>
              <a:rPr lang="en-US" sz="2400" i="1" smtClean="0">
                <a:solidFill>
                  <a:schemeClr val="tx2"/>
                </a:solidFill>
              </a:rPr>
              <a:t>F</a:t>
            </a:r>
            <a:endParaRPr lang="en-US" sz="2400" smtClean="0"/>
          </a:p>
          <a:p>
            <a:pPr>
              <a:buFont typeface="Wingdings" pitchFamily="2" charset="2"/>
              <a:buNone/>
            </a:pPr>
            <a:r>
              <a:rPr lang="en-US" sz="2400" smtClean="0"/>
              <a:t>3. For no </a:t>
            </a:r>
            <a:r>
              <a:rPr lang="en-US" sz="2400" smtClean="0">
                <a:solidFill>
                  <a:srgbClr val="660066"/>
                </a:solidFill>
              </a:rPr>
              <a:t>X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rgbClr val="006699"/>
                </a:solidFill>
              </a:rPr>
              <a:t>A</a:t>
            </a:r>
            <a:r>
              <a:rPr lang="en-US" sz="2400" smtClean="0"/>
              <a:t> in </a:t>
            </a:r>
            <a:r>
              <a:rPr lang="en-US" sz="2400" i="1" smtClean="0">
                <a:solidFill>
                  <a:schemeClr val="tx2"/>
                </a:solidFill>
              </a:rPr>
              <a:t>F</a:t>
            </a:r>
            <a:r>
              <a:rPr lang="en-US" sz="2400" smtClean="0"/>
              <a:t> and </a:t>
            </a:r>
            <a:r>
              <a:rPr lang="en-US" sz="2400" smtClean="0">
                <a:solidFill>
                  <a:srgbClr val="660066"/>
                </a:solidFill>
              </a:rPr>
              <a:t>Z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 </a:t>
            </a:r>
            <a:r>
              <a:rPr lang="en-US" sz="2400" smtClean="0">
                <a:solidFill>
                  <a:srgbClr val="006699"/>
                </a:solidFill>
              </a:rPr>
              <a:t>X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smtClean="0"/>
              <a:t> is: 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   </a:t>
            </a:r>
            <a:r>
              <a:rPr lang="en-US" sz="2400" i="1" smtClean="0">
                <a:solidFill>
                  <a:schemeClr val="tx2"/>
                </a:solidFill>
              </a:rPr>
              <a:t>F</a:t>
            </a:r>
            <a:r>
              <a:rPr lang="en-US" sz="2400" smtClean="0">
                <a:solidFill>
                  <a:schemeClr val="tx1"/>
                </a:solidFill>
              </a:rPr>
              <a:t> – {</a:t>
            </a:r>
            <a:r>
              <a:rPr lang="en-US" sz="2400" smtClean="0">
                <a:solidFill>
                  <a:srgbClr val="660066"/>
                </a:solidFill>
              </a:rPr>
              <a:t>X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rgbClr val="006699"/>
                </a:solidFill>
              </a:rPr>
              <a:t>A</a:t>
            </a:r>
            <a:r>
              <a:rPr lang="en-US" sz="2400" smtClean="0">
                <a:solidFill>
                  <a:schemeClr val="tx1"/>
                </a:solidFill>
              </a:rPr>
              <a:t> } 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 </a:t>
            </a:r>
            <a:r>
              <a:rPr lang="en-US" sz="2400" smtClean="0">
                <a:solidFill>
                  <a:schemeClr val="tx1"/>
                </a:solidFill>
              </a:rPr>
              <a:t>{</a:t>
            </a:r>
            <a:r>
              <a:rPr lang="en-US" sz="2400" smtClean="0">
                <a:solidFill>
                  <a:srgbClr val="660066"/>
                </a:solidFill>
              </a:rPr>
              <a:t>Z</a:t>
            </a:r>
            <a:r>
              <a:rPr lang="en-US" sz="2400" smtClean="0">
                <a:solidFill>
                  <a:srgbClr val="006699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rgbClr val="006699"/>
                </a:solidFill>
              </a:rPr>
              <a:t>A</a:t>
            </a:r>
            <a:r>
              <a:rPr lang="en-US" sz="2400" smtClean="0">
                <a:solidFill>
                  <a:schemeClr val="tx1"/>
                </a:solidFill>
              </a:rPr>
              <a:t> }</a:t>
            </a:r>
            <a:r>
              <a:rPr lang="en-US" sz="2400" smtClean="0"/>
              <a:t> equivalent to </a:t>
            </a:r>
            <a:r>
              <a:rPr lang="en-US" sz="2400" i="1" smtClean="0">
                <a:solidFill>
                  <a:schemeClr val="tx2"/>
                </a:solidFill>
              </a:rPr>
              <a:t>F</a:t>
            </a:r>
            <a:endParaRPr lang="en-US" sz="2400" smtClean="0"/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990000"/>
                </a:solidFill>
              </a:rPr>
              <a:t>Defn</a:t>
            </a:r>
            <a:r>
              <a:rPr lang="en-US" sz="2400" smtClean="0"/>
              <a:t>. </a:t>
            </a:r>
            <a:r>
              <a:rPr lang="en-US" sz="2400" i="1" smtClean="0">
                <a:solidFill>
                  <a:schemeClr val="tx2"/>
                </a:solidFill>
              </a:rPr>
              <a:t>F</a:t>
            </a:r>
            <a:r>
              <a:rPr lang="en-US" sz="2400" smtClean="0"/>
              <a:t> is a </a:t>
            </a:r>
            <a:r>
              <a:rPr lang="en-US" sz="2400" i="1" smtClean="0">
                <a:solidFill>
                  <a:srgbClr val="990000"/>
                </a:solidFill>
              </a:rPr>
              <a:t>minimum cover</a:t>
            </a:r>
            <a:r>
              <a:rPr lang="en-US" sz="2400" smtClean="0"/>
              <a:t> for </a:t>
            </a:r>
            <a:r>
              <a:rPr lang="en-US" sz="2400" i="1" smtClean="0">
                <a:solidFill>
                  <a:schemeClr val="tx2"/>
                </a:solidFill>
              </a:rPr>
              <a:t>G</a:t>
            </a:r>
            <a:r>
              <a:rPr lang="en-US" sz="2400" smtClean="0"/>
              <a:t> if </a:t>
            </a:r>
            <a:r>
              <a:rPr lang="en-US" sz="2400" i="1" smtClean="0">
                <a:solidFill>
                  <a:schemeClr val="tx2"/>
                </a:solidFill>
              </a:rPr>
              <a:t>F</a:t>
            </a:r>
            <a:r>
              <a:rPr lang="en-US" sz="2400" smtClean="0"/>
              <a:t> is minimal and is equivalent to </a:t>
            </a:r>
            <a:r>
              <a:rPr lang="en-US" sz="2400" i="1" smtClean="0">
                <a:solidFill>
                  <a:schemeClr val="tx2"/>
                </a:solidFill>
              </a:rPr>
              <a:t>G</a:t>
            </a:r>
            <a:r>
              <a:rPr lang="en-US" sz="2400" smtClean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tx1"/>
                </a:solidFill>
              </a:rPr>
              <a:t>e.g.,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	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{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X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Z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,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X</a:t>
            </a:r>
            <a:r>
              <a:rPr lang="en-US" sz="2400" smtClean="0">
                <a:solidFill>
                  <a:srgbClr val="006699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Y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}</a:t>
            </a:r>
            <a:r>
              <a:rPr lang="en-US" sz="2400" smtClean="0">
                <a:solidFill>
                  <a:schemeClr val="tx1"/>
                </a:solidFill>
              </a:rPr>
              <a:t> is a minimal cover for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		{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XY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Z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,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X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Z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,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X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Y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15364" name="AutoShape 4"/>
          <p:cNvSpPr>
            <a:spLocks/>
          </p:cNvSpPr>
          <p:nvPr/>
        </p:nvSpPr>
        <p:spPr bwMode="auto">
          <a:xfrm>
            <a:off x="5192713" y="2744788"/>
            <a:ext cx="914400" cy="1489075"/>
          </a:xfrm>
          <a:prstGeom prst="accentCallout1">
            <a:avLst>
              <a:gd name="adj1" fmla="val 7676"/>
              <a:gd name="adj2" fmla="val 108333"/>
              <a:gd name="adj3" fmla="val 9917"/>
              <a:gd name="adj4" fmla="val 183162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904038" y="2630488"/>
            <a:ext cx="162083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990000"/>
                </a:solidFill>
              </a:rPr>
              <a:t>in a sense,</a:t>
            </a:r>
          </a:p>
          <a:p>
            <a:r>
              <a:rPr lang="en-US" i="1">
                <a:solidFill>
                  <a:srgbClr val="990000"/>
                </a:solidFill>
              </a:rPr>
              <a:t>each FD is</a:t>
            </a:r>
          </a:p>
          <a:p>
            <a:r>
              <a:rPr lang="en-US" i="1">
                <a:solidFill>
                  <a:srgbClr val="990000"/>
                </a:solidFill>
              </a:rPr>
              <a:t>“essential”</a:t>
            </a:r>
          </a:p>
          <a:p>
            <a:r>
              <a:rPr lang="en-US" i="1">
                <a:solidFill>
                  <a:srgbClr val="990000"/>
                </a:solidFill>
              </a:rPr>
              <a:t>to the cover</a:t>
            </a:r>
          </a:p>
        </p:txBody>
      </p:sp>
      <p:sp>
        <p:nvSpPr>
          <p:cNvPr id="15366" name="AutoShape 6"/>
          <p:cNvSpPr>
            <a:spLocks/>
          </p:cNvSpPr>
          <p:nvPr/>
        </p:nvSpPr>
        <p:spPr bwMode="auto">
          <a:xfrm>
            <a:off x="5157788" y="1830388"/>
            <a:ext cx="914400" cy="620712"/>
          </a:xfrm>
          <a:prstGeom prst="accentCallout1">
            <a:avLst>
              <a:gd name="adj1" fmla="val 18412"/>
              <a:gd name="adj2" fmla="val 108333"/>
              <a:gd name="adj3" fmla="val 23787"/>
              <a:gd name="adj4" fmla="val 183162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938963" y="1293813"/>
            <a:ext cx="1835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990000"/>
                </a:solidFill>
              </a:rPr>
              <a:t>we express</a:t>
            </a:r>
            <a:br>
              <a:rPr lang="en-US" i="1">
                <a:solidFill>
                  <a:srgbClr val="990000"/>
                </a:solidFill>
              </a:rPr>
            </a:br>
            <a:r>
              <a:rPr lang="en-US" i="1">
                <a:solidFill>
                  <a:srgbClr val="990000"/>
                </a:solidFill>
              </a:rPr>
              <a:t>each FD in</a:t>
            </a:r>
            <a:br>
              <a:rPr lang="en-US" i="1">
                <a:solidFill>
                  <a:srgbClr val="990000"/>
                </a:solidFill>
              </a:rPr>
            </a:br>
            <a:r>
              <a:rPr lang="en-US" i="1">
                <a:solidFill>
                  <a:srgbClr val="990000"/>
                </a:solidFill>
              </a:rPr>
              <a:t>simplest form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33363"/>
            <a:ext cx="7772400" cy="1143000"/>
          </a:xfrm>
        </p:spPr>
        <p:txBody>
          <a:bodyPr/>
          <a:lstStyle/>
          <a:p>
            <a:r>
              <a:rPr lang="en-US" smtClean="0"/>
              <a:t>More on Closures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572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mtClean="0"/>
              <a:t>If </a:t>
            </a:r>
            <a:r>
              <a:rPr lang="en-US" i="1" smtClean="0">
                <a:solidFill>
                  <a:schemeClr val="tx2"/>
                </a:solidFill>
                <a:latin typeface="Tahoma" pitchFamily="34" charset="0"/>
              </a:rPr>
              <a:t>F</a:t>
            </a:r>
            <a:r>
              <a:rPr lang="en-US" smtClean="0"/>
              <a:t> is a set of FD’s and </a:t>
            </a:r>
            <a:r>
              <a:rPr lang="en-US" smtClean="0">
                <a:solidFill>
                  <a:srgbClr val="660066"/>
                </a:solidFill>
                <a:latin typeface="Tahoma" pitchFamily="34" charset="0"/>
              </a:rPr>
              <a:t>X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rgbClr val="660066"/>
                </a:solidFill>
                <a:latin typeface="Tahoma" pitchFamily="34" charset="0"/>
              </a:rPr>
              <a:t>Y</a:t>
            </a:r>
            <a:r>
              <a:rPr lang="en-US" smtClean="0"/>
              <a:t>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</a:t>
            </a:r>
            <a:r>
              <a:rPr lang="en-US" smtClean="0"/>
              <a:t> </a:t>
            </a:r>
            <a:r>
              <a:rPr lang="en-US" i="1" smtClean="0">
                <a:solidFill>
                  <a:schemeClr val="tx2"/>
                </a:solidFill>
                <a:latin typeface="Tahoma" pitchFamily="34" charset="0"/>
              </a:rPr>
              <a:t>F </a:t>
            </a:r>
            <a:r>
              <a:rPr lang="en-US" baseline="30000" smtClean="0">
                <a:solidFill>
                  <a:schemeClr val="tx2"/>
                </a:solidFill>
                <a:latin typeface="Tahoma" pitchFamily="34" charset="0"/>
              </a:rPr>
              <a:t>+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then for some attribute </a:t>
            </a:r>
            <a:r>
              <a:rPr lang="en-US" smtClean="0">
                <a:solidFill>
                  <a:srgbClr val="006699"/>
                </a:solidFill>
                <a:latin typeface="Tahoma" pitchFamily="34" charset="0"/>
              </a:rPr>
              <a:t>A</a:t>
            </a:r>
            <a:r>
              <a:rPr lang="en-US" smtClean="0"/>
              <a:t> 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 </a:t>
            </a:r>
            <a:r>
              <a:rPr lang="en-US" smtClean="0">
                <a:solidFill>
                  <a:srgbClr val="660066"/>
                </a:solidFill>
                <a:latin typeface="Tahoma" pitchFamily="34" charset="0"/>
              </a:rPr>
              <a:t>Y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,  </a:t>
            </a:r>
            <a:r>
              <a:rPr lang="en-US" smtClean="0">
                <a:solidFill>
                  <a:srgbClr val="660066"/>
                </a:solidFill>
                <a:latin typeface="Tahoma" pitchFamily="34" charset="0"/>
              </a:rPr>
              <a:t>X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 </a:t>
            </a:r>
            <a:r>
              <a:rPr lang="en-US" smtClean="0">
                <a:solidFill>
                  <a:srgbClr val="006699"/>
                </a:solidFill>
                <a:latin typeface="Tahoma" pitchFamily="34" charset="0"/>
              </a:rPr>
              <a:t>A</a:t>
            </a:r>
            <a:r>
              <a:rPr lang="en-US" smtClean="0"/>
              <a:t>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</a:t>
            </a:r>
            <a:r>
              <a:rPr lang="en-US" smtClean="0"/>
              <a:t> </a:t>
            </a:r>
            <a:r>
              <a:rPr lang="en-US" i="1" smtClean="0">
                <a:solidFill>
                  <a:schemeClr val="tx2"/>
                </a:solidFill>
                <a:latin typeface="Tahoma" pitchFamily="34" charset="0"/>
              </a:rPr>
              <a:t>F </a:t>
            </a:r>
            <a:r>
              <a:rPr lang="en-US" baseline="30000" smtClean="0">
                <a:solidFill>
                  <a:schemeClr val="tx2"/>
                </a:solidFill>
                <a:latin typeface="Tahoma" pitchFamily="34" charset="0"/>
              </a:rPr>
              <a:t>+</a:t>
            </a:r>
            <a:endParaRPr lang="en-US" smtClean="0">
              <a:solidFill>
                <a:schemeClr val="tx2"/>
              </a:solidFill>
              <a:latin typeface="Tahoma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n-US" i="1" smtClean="0">
              <a:solidFill>
                <a:schemeClr val="tx2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i="1" smtClean="0">
                <a:solidFill>
                  <a:srgbClr val="990000"/>
                </a:solidFill>
              </a:rPr>
              <a:t>Proof by counterexample</a:t>
            </a:r>
            <a:r>
              <a:rPr lang="en-US" smtClean="0"/>
              <a:t>.  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Assume otherwise and let </a:t>
            </a:r>
            <a:r>
              <a:rPr lang="en-US" smtClean="0">
                <a:solidFill>
                  <a:srgbClr val="660066"/>
                </a:solidFill>
                <a:latin typeface="Tahoma" pitchFamily="34" charset="0"/>
              </a:rPr>
              <a:t>Y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 = {</a:t>
            </a:r>
            <a:r>
              <a:rPr lang="en-US" smtClean="0">
                <a:solidFill>
                  <a:srgbClr val="006699"/>
                </a:solidFill>
                <a:latin typeface="Tahoma" pitchFamily="34" charset="0"/>
              </a:rPr>
              <a:t>A</a:t>
            </a:r>
            <a:r>
              <a:rPr lang="en-US" baseline="-25000" smtClean="0">
                <a:solidFill>
                  <a:srgbClr val="006699"/>
                </a:solidFill>
                <a:latin typeface="Tahoma" pitchFamily="34" charset="0"/>
              </a:rPr>
              <a:t>1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,..., </a:t>
            </a:r>
            <a:r>
              <a:rPr lang="en-US" smtClean="0">
                <a:solidFill>
                  <a:srgbClr val="006699"/>
                </a:solidFill>
                <a:latin typeface="Tahoma" pitchFamily="34" charset="0"/>
              </a:rPr>
              <a:t>A</a:t>
            </a:r>
            <a:r>
              <a:rPr lang="en-US" baseline="-25000" smtClean="0">
                <a:solidFill>
                  <a:srgbClr val="006699"/>
                </a:solidFill>
                <a:latin typeface="Tahoma" pitchFamily="34" charset="0"/>
              </a:rPr>
              <a:t>n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}</a:t>
            </a:r>
            <a:r>
              <a:rPr lang="en-US" smtClean="0"/>
              <a:t>  </a:t>
            </a:r>
            <a:br>
              <a:rPr lang="en-US" smtClean="0"/>
            </a:br>
            <a:r>
              <a:rPr lang="en-US" smtClean="0"/>
              <a:t>Since we assume </a:t>
            </a:r>
            <a:r>
              <a:rPr lang="en-US" smtClean="0">
                <a:solidFill>
                  <a:srgbClr val="660066"/>
                </a:solidFill>
              </a:rPr>
              <a:t>X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rgbClr val="006699"/>
                </a:solidFill>
              </a:rPr>
              <a:t>A</a:t>
            </a:r>
            <a:r>
              <a:rPr lang="en-US" baseline="-25000" smtClean="0">
                <a:solidFill>
                  <a:srgbClr val="006699"/>
                </a:solidFill>
              </a:rPr>
              <a:t>1</a:t>
            </a:r>
            <a:r>
              <a:rPr lang="en-US" smtClean="0">
                <a:solidFill>
                  <a:schemeClr val="tx1"/>
                </a:solidFill>
              </a:rPr>
              <a:t>, ..., </a:t>
            </a:r>
            <a:r>
              <a:rPr lang="en-US" smtClean="0">
                <a:solidFill>
                  <a:srgbClr val="660066"/>
                </a:solidFill>
              </a:rPr>
              <a:t>X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rgbClr val="006699"/>
                </a:solidFill>
              </a:rPr>
              <a:t>A</a:t>
            </a:r>
            <a:r>
              <a:rPr lang="en-US" baseline="-25000" smtClean="0">
                <a:solidFill>
                  <a:schemeClr val="tx1"/>
                </a:solidFill>
              </a:rPr>
              <a:t>n</a:t>
            </a:r>
            <a:r>
              <a:rPr lang="en-US" smtClean="0"/>
              <a:t> are in </a:t>
            </a:r>
            <a:r>
              <a:rPr lang="en-US" i="1" smtClean="0">
                <a:solidFill>
                  <a:schemeClr val="tx2"/>
                </a:solidFill>
              </a:rPr>
              <a:t>F </a:t>
            </a:r>
            <a:r>
              <a:rPr lang="en-US" baseline="30000" smtClean="0">
                <a:solidFill>
                  <a:schemeClr val="tx2"/>
                </a:solidFill>
              </a:rPr>
              <a:t>+</a:t>
            </a:r>
            <a:r>
              <a:rPr lang="en-US" smtClean="0"/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then </a:t>
            </a:r>
            <a:r>
              <a:rPr lang="en-US" smtClean="0">
                <a:solidFill>
                  <a:srgbClr val="660066"/>
                </a:solidFill>
              </a:rPr>
              <a:t>X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rgbClr val="006699"/>
                </a:solidFill>
              </a:rPr>
              <a:t>A</a:t>
            </a:r>
            <a:r>
              <a:rPr lang="en-US" baseline="-25000" smtClean="0">
                <a:solidFill>
                  <a:srgbClr val="006699"/>
                </a:solidFill>
              </a:rPr>
              <a:t>1</a:t>
            </a:r>
            <a:r>
              <a:rPr lang="en-US" smtClean="0">
                <a:solidFill>
                  <a:schemeClr val="tx1"/>
                </a:solidFill>
              </a:rPr>
              <a:t> ... </a:t>
            </a:r>
            <a:r>
              <a:rPr lang="en-US" smtClean="0">
                <a:solidFill>
                  <a:srgbClr val="006699"/>
                </a:solidFill>
              </a:rPr>
              <a:t>A</a:t>
            </a:r>
            <a:r>
              <a:rPr lang="en-US" baseline="-25000" smtClean="0">
                <a:solidFill>
                  <a:srgbClr val="006699"/>
                </a:solidFill>
              </a:rPr>
              <a:t>n</a:t>
            </a:r>
            <a:r>
              <a:rPr lang="en-US" smtClean="0"/>
              <a:t> is in </a:t>
            </a:r>
            <a:r>
              <a:rPr lang="en-US" i="1" smtClean="0">
                <a:solidFill>
                  <a:schemeClr val="tx2"/>
                </a:solidFill>
              </a:rPr>
              <a:t>F </a:t>
            </a:r>
            <a:r>
              <a:rPr lang="en-US" baseline="30000" smtClean="0">
                <a:solidFill>
                  <a:schemeClr val="tx2"/>
                </a:solidFill>
              </a:rPr>
              <a:t>+</a:t>
            </a:r>
            <a:r>
              <a:rPr lang="en-US" smtClean="0">
                <a:solidFill>
                  <a:schemeClr val="tx1"/>
                </a:solidFill>
              </a:rPr>
              <a:t> by union rule,</a:t>
            </a:r>
            <a:r>
              <a:rPr lang="en-US" smtClean="0"/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hence, </a:t>
            </a:r>
            <a:r>
              <a:rPr lang="en-US" smtClean="0">
                <a:solidFill>
                  <a:srgbClr val="660066"/>
                </a:solidFill>
              </a:rPr>
              <a:t>X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rgbClr val="660066"/>
                </a:solidFill>
              </a:rPr>
              <a:t>Y</a:t>
            </a:r>
            <a:r>
              <a:rPr lang="en-US" smtClean="0"/>
              <a:t> is in </a:t>
            </a:r>
            <a:r>
              <a:rPr lang="en-US" i="1" smtClean="0">
                <a:solidFill>
                  <a:schemeClr val="tx2"/>
                </a:solidFill>
              </a:rPr>
              <a:t>F </a:t>
            </a:r>
            <a:r>
              <a:rPr lang="en-US" baseline="30000" smtClean="0">
                <a:solidFill>
                  <a:schemeClr val="tx2"/>
                </a:solidFill>
              </a:rPr>
              <a:t>+</a:t>
            </a:r>
            <a:r>
              <a:rPr lang="en-US" smtClean="0">
                <a:solidFill>
                  <a:schemeClr val="tx1"/>
                </a:solidFill>
              </a:rPr>
              <a:t> which is a contradiction</a:t>
            </a:r>
            <a:endParaRPr lang="en-US" baseline="30000" smtClean="0">
              <a:solidFill>
                <a:schemeClr val="tx2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en-US" i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7350" y="742950"/>
            <a:ext cx="7772400" cy="533400"/>
          </a:xfrm>
        </p:spPr>
        <p:txBody>
          <a:bodyPr/>
          <a:lstStyle/>
          <a:p>
            <a:r>
              <a:rPr lang="en-US" sz="3200" smtClean="0"/>
              <a:t>Why Armstrong’s Axioms?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77200" cy="480060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Why are Armstrong’s axioms (or an equivalent rule set) appropriate for FD’s?  They are:</a:t>
            </a:r>
          </a:p>
          <a:p>
            <a:pPr marL="857250" lvl="1">
              <a:lnSpc>
                <a:spcPct val="80000"/>
              </a:lnSpc>
            </a:pPr>
            <a:r>
              <a:rPr lang="en-US" i="1" smtClean="0">
                <a:solidFill>
                  <a:srgbClr val="990000"/>
                </a:solidFill>
              </a:rPr>
              <a:t>Consistent</a:t>
            </a:r>
            <a:r>
              <a:rPr lang="en-US" smtClean="0"/>
              <a:t>: any relation satisfying FD’s in </a:t>
            </a:r>
            <a:r>
              <a:rPr lang="en-US" i="1" smtClean="0">
                <a:solidFill>
                  <a:schemeClr val="tx2"/>
                </a:solidFill>
                <a:latin typeface="Tahoma" pitchFamily="34" charset="0"/>
              </a:rPr>
              <a:t>F</a:t>
            </a:r>
            <a:r>
              <a:rPr lang="en-US" smtClean="0"/>
              <a:t> will satisfy those in </a:t>
            </a:r>
            <a:r>
              <a:rPr lang="en-US" i="1" smtClean="0">
                <a:solidFill>
                  <a:schemeClr val="tx2"/>
                </a:solidFill>
                <a:latin typeface="Tahoma" pitchFamily="34" charset="0"/>
              </a:rPr>
              <a:t>F </a:t>
            </a:r>
            <a:r>
              <a:rPr lang="en-US" baseline="30000" smtClean="0">
                <a:solidFill>
                  <a:schemeClr val="tx2"/>
                </a:solidFill>
                <a:latin typeface="Tahoma" pitchFamily="34" charset="0"/>
              </a:rPr>
              <a:t>+</a:t>
            </a:r>
            <a:endParaRPr lang="en-US" smtClean="0">
              <a:solidFill>
                <a:schemeClr val="tx2"/>
              </a:solidFill>
            </a:endParaRPr>
          </a:p>
          <a:p>
            <a:pPr marL="857250" lvl="1">
              <a:lnSpc>
                <a:spcPct val="90000"/>
              </a:lnSpc>
            </a:pPr>
            <a:r>
              <a:rPr lang="en-US" i="1" smtClean="0">
                <a:solidFill>
                  <a:srgbClr val="990000"/>
                </a:solidFill>
              </a:rPr>
              <a:t>Complete</a:t>
            </a:r>
            <a:r>
              <a:rPr lang="en-US" smtClean="0"/>
              <a:t>:  if an FD </a:t>
            </a:r>
            <a:r>
              <a:rPr lang="en-US" smtClean="0">
                <a:solidFill>
                  <a:srgbClr val="660066"/>
                </a:solidFill>
                <a:latin typeface="Tahoma" pitchFamily="34" charset="0"/>
              </a:rPr>
              <a:t>X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rgbClr val="660066"/>
                </a:solidFill>
                <a:latin typeface="Tahoma" pitchFamily="34" charset="0"/>
              </a:rPr>
              <a:t>Y</a:t>
            </a:r>
            <a:r>
              <a:rPr lang="en-US" smtClean="0"/>
              <a:t> cannot be derived by Armstrong’s axioms from</a:t>
            </a:r>
            <a:r>
              <a:rPr lang="en-US" smtClean="0">
                <a:latin typeface="Tahoma" pitchFamily="34" charset="0"/>
              </a:rPr>
              <a:t> </a:t>
            </a:r>
            <a:r>
              <a:rPr lang="en-US" i="1" smtClean="0">
                <a:solidFill>
                  <a:schemeClr val="tx2"/>
                </a:solidFill>
                <a:latin typeface="Tahoma" pitchFamily="34" charset="0"/>
              </a:rPr>
              <a:t>F</a:t>
            </a:r>
            <a:r>
              <a:rPr lang="en-US" smtClean="0"/>
              <a:t>, then there exists some relational instance satisfying </a:t>
            </a:r>
            <a:r>
              <a:rPr lang="en-US" i="1" smtClean="0">
                <a:solidFill>
                  <a:schemeClr val="tx2"/>
                </a:solidFill>
                <a:latin typeface="Tahoma" pitchFamily="34" charset="0"/>
              </a:rPr>
              <a:t>F</a:t>
            </a:r>
            <a:r>
              <a:rPr lang="en-US" i="1" smtClean="0"/>
              <a:t>  </a:t>
            </a:r>
            <a:r>
              <a:rPr lang="en-US" smtClean="0"/>
              <a:t>but not </a:t>
            </a:r>
            <a:br>
              <a:rPr lang="en-US" smtClean="0"/>
            </a:br>
            <a:r>
              <a:rPr lang="en-US" smtClean="0">
                <a:solidFill>
                  <a:srgbClr val="660066"/>
                </a:solidFill>
                <a:latin typeface="Tahoma" pitchFamily="34" charset="0"/>
              </a:rPr>
              <a:t>X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rgbClr val="660066"/>
                </a:solidFill>
                <a:latin typeface="Tahoma" pitchFamily="34" charset="0"/>
              </a:rPr>
              <a:t>Y</a:t>
            </a:r>
          </a:p>
          <a:p>
            <a:pPr marL="457200" indent="-457200">
              <a:lnSpc>
                <a:spcPct val="90000"/>
              </a:lnSpc>
            </a:pPr>
            <a:endParaRPr lang="en-US" smtClean="0">
              <a:solidFill>
                <a:srgbClr val="006699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itchFamily="2" charset="2"/>
              <a:buChar char="Ø"/>
            </a:pPr>
            <a:r>
              <a:rPr lang="en-US" smtClean="0">
                <a:solidFill>
                  <a:schemeClr val="tx1"/>
                </a:solidFill>
              </a:rPr>
              <a:t>In other words, Armstrong’s axioms derive </a:t>
            </a:r>
            <a:r>
              <a:rPr lang="en-US" b="1" i="1" smtClean="0">
                <a:solidFill>
                  <a:schemeClr val="tx1"/>
                </a:solidFill>
              </a:rPr>
              <a:t>all</a:t>
            </a:r>
            <a:r>
              <a:rPr lang="en-US" smtClean="0">
                <a:solidFill>
                  <a:schemeClr val="tx1"/>
                </a:solidFill>
              </a:rPr>
              <a:t> the FD’s that should hold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7513" y="407988"/>
            <a:ext cx="7772400" cy="838200"/>
          </a:xfrm>
        </p:spPr>
        <p:txBody>
          <a:bodyPr/>
          <a:lstStyle/>
          <a:p>
            <a:r>
              <a:rPr lang="en-US" smtClean="0"/>
              <a:t>Proving Consistency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388" y="1487488"/>
            <a:ext cx="8077200" cy="45720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We prove that the axioms’ definitions must be true for any instance, e.g.:</a:t>
            </a:r>
          </a:p>
          <a:p>
            <a:pPr marL="457200" indent="-457200">
              <a:lnSpc>
                <a:spcPct val="90000"/>
              </a:lnSpc>
            </a:pPr>
            <a:r>
              <a:rPr lang="en-US" smtClean="0"/>
              <a:t>For augmentation (if </a:t>
            </a:r>
            <a:r>
              <a:rPr lang="en-US" smtClean="0">
                <a:solidFill>
                  <a:srgbClr val="660066"/>
                </a:solidFill>
                <a:latin typeface="Tahoma" pitchFamily="34" charset="0"/>
              </a:rPr>
              <a:t>X</a:t>
            </a:r>
            <a:r>
              <a:rPr lang="en-US" smtClean="0">
                <a:solidFill>
                  <a:schemeClr val="tx2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 </a:t>
            </a:r>
            <a:r>
              <a:rPr lang="en-US" smtClean="0">
                <a:solidFill>
                  <a:srgbClr val="660066"/>
                </a:solidFill>
                <a:latin typeface="Tahoma" pitchFamily="34" charset="0"/>
              </a:rPr>
              <a:t>Y</a:t>
            </a:r>
            <a:r>
              <a:rPr lang="en-US" smtClean="0"/>
              <a:t> then </a:t>
            </a:r>
            <a:r>
              <a:rPr lang="en-US" smtClean="0">
                <a:solidFill>
                  <a:srgbClr val="660066"/>
                </a:solidFill>
                <a:latin typeface="Tahoma" pitchFamily="34" charset="0"/>
              </a:rPr>
              <a:t>XW</a:t>
            </a:r>
            <a:r>
              <a:rPr lang="en-US" smtClean="0">
                <a:solidFill>
                  <a:schemeClr val="tx2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mtClean="0">
                <a:solidFill>
                  <a:schemeClr val="tx2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rgbClr val="660066"/>
                </a:solidFill>
                <a:latin typeface="Tahoma" pitchFamily="34" charset="0"/>
              </a:rPr>
              <a:t>YW</a:t>
            </a:r>
            <a:r>
              <a:rPr lang="en-US" smtClean="0"/>
              <a:t>):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If an instance satisfies </a:t>
            </a:r>
            <a:r>
              <a:rPr lang="en-US" smtClean="0">
                <a:solidFill>
                  <a:srgbClr val="660066"/>
                </a:solidFill>
              </a:rPr>
              <a:t>X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>
                <a:solidFill>
                  <a:srgbClr val="660066"/>
                </a:solidFill>
              </a:rPr>
              <a:t>Y</a:t>
            </a:r>
            <a:r>
              <a:rPr lang="en-US" smtClean="0">
                <a:solidFill>
                  <a:schemeClr val="tx2"/>
                </a:solidFill>
              </a:rPr>
              <a:t>,</a:t>
            </a:r>
            <a:r>
              <a:rPr lang="en-US" smtClean="0"/>
              <a:t> then:</a:t>
            </a:r>
          </a:p>
          <a:p>
            <a:pPr marL="857250" lvl="1">
              <a:lnSpc>
                <a:spcPct val="90000"/>
              </a:lnSpc>
            </a:pPr>
            <a:r>
              <a:rPr lang="en-US" smtClean="0">
                <a:solidFill>
                  <a:schemeClr val="tx1"/>
                </a:solidFill>
              </a:rPr>
              <a:t>For any tuples t</a:t>
            </a:r>
            <a:r>
              <a:rPr lang="en-US" baseline="-25000" smtClean="0">
                <a:solidFill>
                  <a:schemeClr val="tx1"/>
                </a:solidFill>
              </a:rPr>
              <a:t>1</a:t>
            </a:r>
            <a:r>
              <a:rPr lang="en-US" smtClean="0">
                <a:solidFill>
                  <a:schemeClr val="tx1"/>
                </a:solidFill>
              </a:rPr>
              <a:t>, t</a:t>
            </a:r>
            <a:r>
              <a:rPr lang="en-US" baseline="-25000" smtClean="0">
                <a:solidFill>
                  <a:schemeClr val="tx1"/>
                </a:solidFill>
              </a:rPr>
              <a:t>2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</a:t>
            </a:r>
            <a:r>
              <a:rPr lang="en-US" i="1" smtClean="0">
                <a:solidFill>
                  <a:schemeClr val="tx1"/>
                </a:solidFill>
              </a:rPr>
              <a:t>r</a:t>
            </a:r>
            <a:r>
              <a:rPr lang="en-US" smtClean="0">
                <a:solidFill>
                  <a:schemeClr val="tx1"/>
                </a:solidFill>
              </a:rPr>
              <a:t>, 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	if t</a:t>
            </a:r>
            <a:r>
              <a:rPr lang="en-US" baseline="-25000" smtClean="0">
                <a:solidFill>
                  <a:schemeClr val="tx1"/>
                </a:solidFill>
              </a:rPr>
              <a:t>1</a:t>
            </a:r>
            <a:r>
              <a:rPr lang="en-US" smtClean="0">
                <a:solidFill>
                  <a:schemeClr val="tx1"/>
                </a:solidFill>
              </a:rPr>
              <a:t>[</a:t>
            </a:r>
            <a:r>
              <a:rPr lang="en-US" smtClean="0">
                <a:solidFill>
                  <a:srgbClr val="660066"/>
                </a:solidFill>
              </a:rPr>
              <a:t>X</a:t>
            </a:r>
            <a:r>
              <a:rPr lang="en-US" smtClean="0">
                <a:solidFill>
                  <a:schemeClr val="tx1"/>
                </a:solidFill>
              </a:rPr>
              <a:t>] = t</a:t>
            </a:r>
            <a:r>
              <a:rPr lang="en-US" baseline="-25000" smtClean="0">
                <a:solidFill>
                  <a:schemeClr val="tx1"/>
                </a:solidFill>
              </a:rPr>
              <a:t>2</a:t>
            </a:r>
            <a:r>
              <a:rPr lang="en-US" smtClean="0">
                <a:solidFill>
                  <a:schemeClr val="tx1"/>
                </a:solidFill>
              </a:rPr>
              <a:t>[</a:t>
            </a:r>
            <a:r>
              <a:rPr lang="en-US" smtClean="0">
                <a:solidFill>
                  <a:srgbClr val="660066"/>
                </a:solidFill>
              </a:rPr>
              <a:t>X</a:t>
            </a:r>
            <a:r>
              <a:rPr lang="en-US" smtClean="0">
                <a:solidFill>
                  <a:schemeClr val="tx1"/>
                </a:solidFill>
              </a:rPr>
              <a:t>] then t</a:t>
            </a:r>
            <a:r>
              <a:rPr lang="en-US" baseline="-25000" smtClean="0">
                <a:solidFill>
                  <a:schemeClr val="tx1"/>
                </a:solidFill>
              </a:rPr>
              <a:t>1</a:t>
            </a:r>
            <a:r>
              <a:rPr lang="en-US" smtClean="0">
                <a:solidFill>
                  <a:schemeClr val="tx1"/>
                </a:solidFill>
              </a:rPr>
              <a:t>[</a:t>
            </a:r>
            <a:r>
              <a:rPr lang="en-US" smtClean="0">
                <a:solidFill>
                  <a:srgbClr val="660066"/>
                </a:solidFill>
              </a:rPr>
              <a:t>Y</a:t>
            </a:r>
            <a:r>
              <a:rPr lang="en-US" smtClean="0">
                <a:solidFill>
                  <a:schemeClr val="tx1"/>
                </a:solidFill>
              </a:rPr>
              <a:t>] = t</a:t>
            </a:r>
            <a:r>
              <a:rPr lang="en-US" baseline="-25000" smtClean="0">
                <a:solidFill>
                  <a:schemeClr val="tx1"/>
                </a:solidFill>
              </a:rPr>
              <a:t>2</a:t>
            </a:r>
            <a:r>
              <a:rPr lang="en-US" smtClean="0">
                <a:solidFill>
                  <a:schemeClr val="tx1"/>
                </a:solidFill>
              </a:rPr>
              <a:t>[</a:t>
            </a:r>
            <a:r>
              <a:rPr lang="en-US" smtClean="0">
                <a:solidFill>
                  <a:srgbClr val="660066"/>
                </a:solidFill>
              </a:rPr>
              <a:t>Y</a:t>
            </a:r>
            <a:r>
              <a:rPr lang="en-US" smtClean="0">
                <a:solidFill>
                  <a:schemeClr val="tx1"/>
                </a:solidFill>
              </a:rPr>
              <a:t>]    by defn.</a:t>
            </a:r>
            <a:br>
              <a:rPr lang="en-US" smtClean="0">
                <a:solidFill>
                  <a:schemeClr val="tx1"/>
                </a:solidFill>
              </a:rPr>
            </a:br>
            <a:endParaRPr lang="en-US" smtClean="0">
              <a:solidFill>
                <a:schemeClr val="tx1"/>
              </a:solidFill>
            </a:endParaRPr>
          </a:p>
          <a:p>
            <a:pPr marL="857250" lvl="1">
              <a:lnSpc>
                <a:spcPct val="90000"/>
              </a:lnSpc>
            </a:pPr>
            <a:r>
              <a:rPr lang="en-US" smtClean="0">
                <a:solidFill>
                  <a:schemeClr val="tx1"/>
                </a:solidFill>
              </a:rPr>
              <a:t>If, additionally, it is given that t</a:t>
            </a:r>
            <a:r>
              <a:rPr lang="en-US" baseline="-25000" smtClean="0">
                <a:solidFill>
                  <a:schemeClr val="tx1"/>
                </a:solidFill>
              </a:rPr>
              <a:t>1</a:t>
            </a:r>
            <a:r>
              <a:rPr lang="en-US" smtClean="0">
                <a:solidFill>
                  <a:schemeClr val="tx1"/>
                </a:solidFill>
              </a:rPr>
              <a:t>[</a:t>
            </a:r>
            <a:r>
              <a:rPr lang="en-US" smtClean="0">
                <a:solidFill>
                  <a:srgbClr val="660066"/>
                </a:solidFill>
              </a:rPr>
              <a:t>W</a:t>
            </a:r>
            <a:r>
              <a:rPr lang="en-US" smtClean="0">
                <a:solidFill>
                  <a:schemeClr val="tx1"/>
                </a:solidFill>
              </a:rPr>
              <a:t>] = t</a:t>
            </a:r>
            <a:r>
              <a:rPr lang="en-US" baseline="-25000" smtClean="0">
                <a:solidFill>
                  <a:schemeClr val="tx1"/>
                </a:solidFill>
              </a:rPr>
              <a:t>2</a:t>
            </a:r>
            <a:r>
              <a:rPr lang="en-US" smtClean="0">
                <a:solidFill>
                  <a:schemeClr val="tx1"/>
                </a:solidFill>
              </a:rPr>
              <a:t>[</a:t>
            </a:r>
            <a:r>
              <a:rPr lang="en-US" smtClean="0">
                <a:solidFill>
                  <a:srgbClr val="660066"/>
                </a:solidFill>
              </a:rPr>
              <a:t>W</a:t>
            </a:r>
            <a:r>
              <a:rPr lang="en-US" smtClean="0">
                <a:solidFill>
                  <a:schemeClr val="tx1"/>
                </a:solidFill>
              </a:rPr>
              <a:t>], 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then t</a:t>
            </a:r>
            <a:r>
              <a:rPr lang="en-US" baseline="-25000" smtClean="0">
                <a:solidFill>
                  <a:schemeClr val="tx1"/>
                </a:solidFill>
              </a:rPr>
              <a:t>1</a:t>
            </a:r>
            <a:r>
              <a:rPr lang="en-US" smtClean="0">
                <a:solidFill>
                  <a:schemeClr val="tx1"/>
                </a:solidFill>
              </a:rPr>
              <a:t>[</a:t>
            </a:r>
            <a:r>
              <a:rPr lang="en-US" smtClean="0">
                <a:solidFill>
                  <a:srgbClr val="660066"/>
                </a:solidFill>
              </a:rPr>
              <a:t>YW</a:t>
            </a:r>
            <a:r>
              <a:rPr lang="en-US" smtClean="0">
                <a:solidFill>
                  <a:schemeClr val="tx1"/>
                </a:solidFill>
              </a:rPr>
              <a:t>] = t</a:t>
            </a:r>
            <a:r>
              <a:rPr lang="en-US" baseline="-25000" smtClean="0">
                <a:solidFill>
                  <a:schemeClr val="tx1"/>
                </a:solidFill>
              </a:rPr>
              <a:t>2</a:t>
            </a:r>
            <a:r>
              <a:rPr lang="en-US" smtClean="0">
                <a:solidFill>
                  <a:schemeClr val="tx1"/>
                </a:solidFill>
              </a:rPr>
              <a:t>[</a:t>
            </a:r>
            <a:r>
              <a:rPr lang="en-US" smtClean="0">
                <a:solidFill>
                  <a:srgbClr val="660066"/>
                </a:solidFill>
              </a:rPr>
              <a:t>YW</a:t>
            </a:r>
            <a:r>
              <a:rPr lang="en-US" smtClean="0">
                <a:solidFill>
                  <a:schemeClr val="tx1"/>
                </a:solidFill>
              </a:rPr>
              <a:t>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7350" y="547688"/>
            <a:ext cx="8264525" cy="762000"/>
          </a:xfrm>
        </p:spPr>
        <p:txBody>
          <a:bodyPr/>
          <a:lstStyle/>
          <a:p>
            <a:r>
              <a:rPr lang="en-US" sz="3200" smtClean="0"/>
              <a:t>Proving Completeness</a:t>
            </a:r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>
              <a:buFont typeface="Wingdings" pitchFamily="2" charset="2"/>
              <a:buNone/>
            </a:pPr>
            <a:r>
              <a:rPr lang="en-US" smtClean="0"/>
              <a:t>Suppose </a:t>
            </a:r>
            <a:r>
              <a:rPr lang="en-US" smtClean="0">
                <a:solidFill>
                  <a:srgbClr val="990000"/>
                </a:solidFill>
                <a:latin typeface="Tahoma" pitchFamily="34" charset="0"/>
              </a:rPr>
              <a:t>X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rgbClr val="990000"/>
                </a:solidFill>
                <a:latin typeface="Tahoma" pitchFamily="34" charset="0"/>
              </a:rPr>
              <a:t>Y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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i="1" smtClean="0">
                <a:solidFill>
                  <a:schemeClr val="tx2"/>
                </a:solidFill>
                <a:latin typeface="Tahoma" pitchFamily="34" charset="0"/>
              </a:rPr>
              <a:t>F </a:t>
            </a:r>
            <a:r>
              <a:rPr lang="en-US" baseline="30000" smtClean="0">
                <a:solidFill>
                  <a:schemeClr val="tx2"/>
                </a:solidFill>
                <a:latin typeface="Tahoma" pitchFamily="34" charset="0"/>
              </a:rPr>
              <a:t>+</a:t>
            </a:r>
            <a:r>
              <a:rPr lang="en-US" smtClean="0"/>
              <a:t> and define a relational instance </a:t>
            </a:r>
            <a:r>
              <a:rPr lang="en-US" i="1" smtClean="0"/>
              <a:t>r</a:t>
            </a:r>
            <a:r>
              <a:rPr lang="en-US" smtClean="0"/>
              <a:t> that satisfies </a:t>
            </a:r>
            <a:r>
              <a:rPr lang="en-US" i="1" smtClean="0">
                <a:solidFill>
                  <a:schemeClr val="tx2"/>
                </a:solidFill>
                <a:latin typeface="Tahoma" pitchFamily="34" charset="0"/>
              </a:rPr>
              <a:t>F </a:t>
            </a:r>
            <a:r>
              <a:rPr lang="en-US" baseline="30000" smtClean="0">
                <a:solidFill>
                  <a:schemeClr val="tx2"/>
                </a:solidFill>
                <a:latin typeface="Tahoma" pitchFamily="34" charset="0"/>
              </a:rPr>
              <a:t>+</a:t>
            </a:r>
            <a:r>
              <a:rPr lang="en-US" smtClean="0"/>
              <a:t> but not </a:t>
            </a:r>
            <a:r>
              <a:rPr lang="en-US" smtClean="0">
                <a:solidFill>
                  <a:srgbClr val="990000"/>
                </a:solidFill>
                <a:latin typeface="Tahoma" pitchFamily="34" charset="0"/>
              </a:rPr>
              <a:t>X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 </a:t>
            </a:r>
            <a:r>
              <a:rPr lang="en-US" smtClean="0">
                <a:solidFill>
                  <a:srgbClr val="990000"/>
                </a:solidFill>
                <a:latin typeface="Tahoma" pitchFamily="34" charset="0"/>
              </a:rPr>
              <a:t>Y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:</a:t>
            </a:r>
            <a:endParaRPr lang="en-US" smtClean="0">
              <a:solidFill>
                <a:schemeClr val="tx1"/>
              </a:solidFill>
            </a:endParaRPr>
          </a:p>
          <a:p>
            <a:pPr lvl="1"/>
            <a:r>
              <a:rPr lang="en-US" smtClean="0"/>
              <a:t>Then for some attribute </a:t>
            </a:r>
            <a:r>
              <a:rPr lang="en-US" smtClean="0">
                <a:solidFill>
                  <a:srgbClr val="006699"/>
                </a:solidFill>
                <a:latin typeface="Tahoma" pitchFamily="34" charset="0"/>
              </a:rPr>
              <a:t>A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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rgbClr val="990000"/>
                </a:solidFill>
                <a:latin typeface="Tahoma" pitchFamily="34" charset="0"/>
              </a:rPr>
              <a:t>Y</a:t>
            </a:r>
            <a:r>
              <a:rPr lang="en-US" smtClean="0"/>
              <a:t>, </a:t>
            </a:r>
            <a:r>
              <a:rPr lang="en-US" smtClean="0">
                <a:solidFill>
                  <a:srgbClr val="990000"/>
                </a:solidFill>
                <a:latin typeface="Tahoma" pitchFamily="34" charset="0"/>
              </a:rPr>
              <a:t>X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 </a:t>
            </a:r>
            <a:r>
              <a:rPr lang="en-US" smtClean="0">
                <a:solidFill>
                  <a:srgbClr val="006699"/>
                </a:solidFill>
                <a:latin typeface="Tahoma" pitchFamily="34" charset="0"/>
              </a:rPr>
              <a:t>A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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i="1" smtClean="0">
                <a:solidFill>
                  <a:schemeClr val="tx2"/>
                </a:solidFill>
                <a:latin typeface="Tahoma" pitchFamily="34" charset="0"/>
              </a:rPr>
              <a:t>F </a:t>
            </a:r>
            <a:r>
              <a:rPr lang="en-US" baseline="30000" smtClean="0">
                <a:solidFill>
                  <a:schemeClr val="tx2"/>
                </a:solidFill>
                <a:latin typeface="Tahoma" pitchFamily="34" charset="0"/>
              </a:rPr>
              <a:t>+</a:t>
            </a:r>
            <a:endParaRPr lang="en-US" smtClean="0"/>
          </a:p>
          <a:p>
            <a:pPr lvl="1"/>
            <a:r>
              <a:rPr lang="en-US" smtClean="0"/>
              <a:t>Let some pair of tuples in </a:t>
            </a:r>
            <a:r>
              <a:rPr lang="en-US" i="1" smtClean="0"/>
              <a:t>r</a:t>
            </a:r>
            <a:r>
              <a:rPr lang="en-US" smtClean="0"/>
              <a:t> agree on </a:t>
            </a:r>
            <a:r>
              <a:rPr lang="en-US" i="1" smtClean="0">
                <a:solidFill>
                  <a:schemeClr val="tx2"/>
                </a:solidFill>
              </a:rPr>
              <a:t>X</a:t>
            </a:r>
            <a:r>
              <a:rPr lang="en-US" i="1" baseline="30000" smtClean="0">
                <a:solidFill>
                  <a:schemeClr val="tx2"/>
                </a:solidFill>
              </a:rPr>
              <a:t>+</a:t>
            </a:r>
            <a:r>
              <a:rPr lang="en-US" i="1" smtClean="0"/>
              <a:t> </a:t>
            </a:r>
            <a:r>
              <a:rPr lang="en-US" smtClean="0"/>
              <a:t>but disagree everywhere else: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1447800" y="4267200"/>
            <a:ext cx="6288088" cy="1754188"/>
            <a:chOff x="864" y="2544"/>
            <a:chExt cx="3961" cy="1105"/>
          </a:xfrm>
        </p:grpSpPr>
        <p:sp>
          <p:nvSpPr>
            <p:cNvPr id="19461" name="Text Box 5"/>
            <p:cNvSpPr txBox="1">
              <a:spLocks noChangeArrowheads="1"/>
            </p:cNvSpPr>
            <p:nvPr/>
          </p:nvSpPr>
          <p:spPr bwMode="auto">
            <a:xfrm>
              <a:off x="864" y="3073"/>
              <a:ext cx="388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>
                  <a:solidFill>
                    <a:srgbClr val="006699"/>
                  </a:solidFill>
                  <a:latin typeface="Helvetica" pitchFamily="34" charset="0"/>
                </a:rPr>
                <a:t>x</a:t>
              </a:r>
              <a:r>
                <a:rPr lang="en-US" baseline="-25000">
                  <a:solidFill>
                    <a:srgbClr val="006699"/>
                  </a:solidFill>
                  <a:latin typeface="Helvetica" pitchFamily="34" charset="0"/>
                </a:rPr>
                <a:t>1</a:t>
              </a:r>
              <a:r>
                <a:rPr lang="en-US">
                  <a:solidFill>
                    <a:srgbClr val="006699"/>
                  </a:solidFill>
                  <a:latin typeface="Helvetica" pitchFamily="34" charset="0"/>
                </a:rPr>
                <a:t>  x</a:t>
              </a:r>
              <a:r>
                <a:rPr lang="en-US" baseline="-25000">
                  <a:solidFill>
                    <a:srgbClr val="006699"/>
                  </a:solidFill>
                  <a:latin typeface="Helvetica" pitchFamily="34" charset="0"/>
                </a:rPr>
                <a:t>2</a:t>
              </a:r>
              <a:r>
                <a:rPr lang="en-US">
                  <a:solidFill>
                    <a:srgbClr val="006699"/>
                  </a:solidFill>
                  <a:latin typeface="Helvetica" pitchFamily="34" charset="0"/>
                </a:rPr>
                <a:t>  ...   x</a:t>
              </a:r>
              <a:r>
                <a:rPr lang="en-US" baseline="-25000">
                  <a:solidFill>
                    <a:srgbClr val="006699"/>
                  </a:solidFill>
                  <a:latin typeface="Helvetica" pitchFamily="34" charset="0"/>
                </a:rPr>
                <a:t>n</a:t>
              </a:r>
              <a:r>
                <a:rPr lang="en-US">
                  <a:solidFill>
                    <a:srgbClr val="006699"/>
                  </a:solidFill>
                  <a:latin typeface="Helvetica" pitchFamily="34" charset="0"/>
                </a:rPr>
                <a:t>  a</a:t>
              </a:r>
              <a:r>
                <a:rPr lang="en-US" baseline="-25000">
                  <a:solidFill>
                    <a:srgbClr val="006699"/>
                  </a:solidFill>
                  <a:latin typeface="Helvetica" pitchFamily="34" charset="0"/>
                </a:rPr>
                <a:t>1,1</a:t>
              </a:r>
              <a:r>
                <a:rPr lang="en-US">
                  <a:solidFill>
                    <a:srgbClr val="006699"/>
                  </a:solidFill>
                  <a:latin typeface="Helvetica" pitchFamily="34" charset="0"/>
                </a:rPr>
                <a:t>  v</a:t>
              </a:r>
              <a:r>
                <a:rPr lang="en-US" baseline="-25000">
                  <a:solidFill>
                    <a:srgbClr val="006699"/>
                  </a:solidFill>
                  <a:latin typeface="Helvetica" pitchFamily="34" charset="0"/>
                </a:rPr>
                <a:t>1  </a:t>
              </a:r>
              <a:r>
                <a:rPr lang="en-US">
                  <a:solidFill>
                    <a:srgbClr val="006699"/>
                  </a:solidFill>
                  <a:latin typeface="Helvetica" pitchFamily="34" charset="0"/>
                </a:rPr>
                <a:t> v</a:t>
              </a:r>
              <a:r>
                <a:rPr lang="en-US" baseline="-25000">
                  <a:solidFill>
                    <a:srgbClr val="006699"/>
                  </a:solidFill>
                  <a:latin typeface="Helvetica" pitchFamily="34" charset="0"/>
                </a:rPr>
                <a:t>2</a:t>
              </a:r>
              <a:r>
                <a:rPr lang="en-US">
                  <a:solidFill>
                    <a:srgbClr val="006699"/>
                  </a:solidFill>
                  <a:latin typeface="Helvetica" pitchFamily="34" charset="0"/>
                </a:rPr>
                <a:t> ...  v</a:t>
              </a:r>
              <a:r>
                <a:rPr lang="en-US" baseline="-25000">
                  <a:solidFill>
                    <a:srgbClr val="006699"/>
                  </a:solidFill>
                  <a:latin typeface="Helvetica" pitchFamily="34" charset="0"/>
                </a:rPr>
                <a:t>m</a:t>
              </a:r>
              <a:r>
                <a:rPr lang="en-US">
                  <a:solidFill>
                    <a:srgbClr val="006699"/>
                  </a:solidFill>
                  <a:latin typeface="Helvetica" pitchFamily="34" charset="0"/>
                </a:rPr>
                <a:t>  w</a:t>
              </a:r>
              <a:r>
                <a:rPr lang="en-US" baseline="-25000">
                  <a:solidFill>
                    <a:srgbClr val="006699"/>
                  </a:solidFill>
                  <a:latin typeface="Helvetica" pitchFamily="34" charset="0"/>
                </a:rPr>
                <a:t>1,1</a:t>
              </a:r>
              <a:r>
                <a:rPr lang="en-US">
                  <a:solidFill>
                    <a:srgbClr val="006699"/>
                  </a:solidFill>
                  <a:latin typeface="Helvetica" pitchFamily="34" charset="0"/>
                </a:rPr>
                <a:t>  w</a:t>
              </a:r>
              <a:r>
                <a:rPr lang="en-US" baseline="-25000">
                  <a:solidFill>
                    <a:srgbClr val="006699"/>
                  </a:solidFill>
                  <a:latin typeface="Helvetica" pitchFamily="34" charset="0"/>
                </a:rPr>
                <a:t>2,1</a:t>
              </a:r>
              <a:r>
                <a:rPr lang="en-US">
                  <a:solidFill>
                    <a:srgbClr val="006699"/>
                  </a:solidFill>
                  <a:latin typeface="Helvetica" pitchFamily="34" charset="0"/>
                </a:rPr>
                <a:t>...</a:t>
              </a:r>
            </a:p>
            <a:p>
              <a:pPr algn="ctr"/>
              <a:r>
                <a:rPr lang="en-US">
                  <a:solidFill>
                    <a:srgbClr val="006699"/>
                  </a:solidFill>
                  <a:latin typeface="Helvetica" pitchFamily="34" charset="0"/>
                </a:rPr>
                <a:t>x</a:t>
              </a:r>
              <a:r>
                <a:rPr lang="en-US" baseline="-25000">
                  <a:solidFill>
                    <a:srgbClr val="006699"/>
                  </a:solidFill>
                  <a:latin typeface="Helvetica" pitchFamily="34" charset="0"/>
                </a:rPr>
                <a:t>1</a:t>
              </a:r>
              <a:r>
                <a:rPr lang="en-US">
                  <a:solidFill>
                    <a:srgbClr val="006699"/>
                  </a:solidFill>
                  <a:latin typeface="Helvetica" pitchFamily="34" charset="0"/>
                </a:rPr>
                <a:t>  x</a:t>
              </a:r>
              <a:r>
                <a:rPr lang="en-US" baseline="-25000">
                  <a:solidFill>
                    <a:srgbClr val="006699"/>
                  </a:solidFill>
                  <a:latin typeface="Helvetica" pitchFamily="34" charset="0"/>
                </a:rPr>
                <a:t>2</a:t>
              </a:r>
              <a:r>
                <a:rPr lang="en-US">
                  <a:solidFill>
                    <a:srgbClr val="006699"/>
                  </a:solidFill>
                  <a:latin typeface="Helvetica" pitchFamily="34" charset="0"/>
                </a:rPr>
                <a:t>  ...   x</a:t>
              </a:r>
              <a:r>
                <a:rPr lang="en-US" baseline="-25000">
                  <a:solidFill>
                    <a:srgbClr val="006699"/>
                  </a:solidFill>
                  <a:latin typeface="Helvetica" pitchFamily="34" charset="0"/>
                </a:rPr>
                <a:t>n</a:t>
              </a:r>
              <a:r>
                <a:rPr lang="en-US">
                  <a:solidFill>
                    <a:srgbClr val="006699"/>
                  </a:solidFill>
                  <a:latin typeface="Helvetica" pitchFamily="34" charset="0"/>
                </a:rPr>
                <a:t>  a</a:t>
              </a:r>
              <a:r>
                <a:rPr lang="en-US" baseline="-25000">
                  <a:solidFill>
                    <a:srgbClr val="006699"/>
                  </a:solidFill>
                  <a:latin typeface="Helvetica" pitchFamily="34" charset="0"/>
                </a:rPr>
                <a:t>1,2</a:t>
              </a:r>
              <a:r>
                <a:rPr lang="en-US">
                  <a:solidFill>
                    <a:srgbClr val="006699"/>
                  </a:solidFill>
                  <a:latin typeface="Helvetica" pitchFamily="34" charset="0"/>
                </a:rPr>
                <a:t>  v</a:t>
              </a:r>
              <a:r>
                <a:rPr lang="en-US" baseline="-25000">
                  <a:solidFill>
                    <a:srgbClr val="006699"/>
                  </a:solidFill>
                  <a:latin typeface="Helvetica" pitchFamily="34" charset="0"/>
                </a:rPr>
                <a:t>1 </a:t>
              </a:r>
              <a:r>
                <a:rPr lang="en-US">
                  <a:solidFill>
                    <a:srgbClr val="006699"/>
                  </a:solidFill>
                  <a:latin typeface="Helvetica" pitchFamily="34" charset="0"/>
                </a:rPr>
                <a:t>  v</a:t>
              </a:r>
              <a:r>
                <a:rPr lang="en-US" baseline="-25000">
                  <a:solidFill>
                    <a:srgbClr val="006699"/>
                  </a:solidFill>
                  <a:latin typeface="Helvetica" pitchFamily="34" charset="0"/>
                </a:rPr>
                <a:t>2</a:t>
              </a:r>
              <a:r>
                <a:rPr lang="en-US">
                  <a:solidFill>
                    <a:srgbClr val="006699"/>
                  </a:solidFill>
                  <a:latin typeface="Helvetica" pitchFamily="34" charset="0"/>
                </a:rPr>
                <a:t> ...  v</a:t>
              </a:r>
              <a:r>
                <a:rPr lang="en-US" baseline="-25000">
                  <a:solidFill>
                    <a:srgbClr val="006699"/>
                  </a:solidFill>
                  <a:latin typeface="Helvetica" pitchFamily="34" charset="0"/>
                </a:rPr>
                <a:t>m </a:t>
              </a:r>
              <a:r>
                <a:rPr lang="en-US">
                  <a:solidFill>
                    <a:srgbClr val="006699"/>
                  </a:solidFill>
                  <a:latin typeface="Helvetica" pitchFamily="34" charset="0"/>
                </a:rPr>
                <a:t> w</a:t>
              </a:r>
              <a:r>
                <a:rPr lang="en-US" baseline="-25000">
                  <a:solidFill>
                    <a:srgbClr val="006699"/>
                  </a:solidFill>
                  <a:latin typeface="Helvetica" pitchFamily="34" charset="0"/>
                </a:rPr>
                <a:t>1,2</a:t>
              </a:r>
              <a:r>
                <a:rPr lang="en-US">
                  <a:solidFill>
                    <a:srgbClr val="006699"/>
                  </a:solidFill>
                  <a:latin typeface="Helvetica" pitchFamily="34" charset="0"/>
                </a:rPr>
                <a:t>  w</a:t>
              </a:r>
              <a:r>
                <a:rPr lang="en-US" baseline="-25000">
                  <a:solidFill>
                    <a:srgbClr val="006699"/>
                  </a:solidFill>
                  <a:latin typeface="Helvetica" pitchFamily="34" charset="0"/>
                </a:rPr>
                <a:t>2,2</a:t>
              </a:r>
              <a:r>
                <a:rPr lang="en-US">
                  <a:solidFill>
                    <a:srgbClr val="006699"/>
                  </a:solidFill>
                  <a:latin typeface="Helvetica" pitchFamily="34" charset="0"/>
                </a:rPr>
                <a:t>...</a:t>
              </a:r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1248" y="3073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1584" y="3073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>
              <a:off x="1824" y="3073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2160" y="3073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>
              <a:off x="2544" y="3073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2784" y="3073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3072" y="3073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3312" y="3073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>
              <a:off x="3600" y="3073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>
              <a:off x="4032" y="3073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>
              <a:off x="1056" y="3121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AutoShape 17"/>
            <p:cNvSpPr>
              <a:spLocks/>
            </p:cNvSpPr>
            <p:nvPr/>
          </p:nvSpPr>
          <p:spPr bwMode="auto">
            <a:xfrm rot="-5335088">
              <a:off x="1512" y="2377"/>
              <a:ext cx="192" cy="1104"/>
            </a:xfrm>
            <a:prstGeom prst="rightBrace">
              <a:avLst>
                <a:gd name="adj1" fmla="val 47917"/>
                <a:gd name="adj2" fmla="val 511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AutoShape 18"/>
            <p:cNvSpPr>
              <a:spLocks/>
            </p:cNvSpPr>
            <p:nvPr/>
          </p:nvSpPr>
          <p:spPr bwMode="auto">
            <a:xfrm rot="-5335088">
              <a:off x="2976" y="2400"/>
              <a:ext cx="192" cy="1056"/>
            </a:xfrm>
            <a:prstGeom prst="rightBrace">
              <a:avLst>
                <a:gd name="adj1" fmla="val 45833"/>
                <a:gd name="adj2" fmla="val 511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Text Box 19"/>
            <p:cNvSpPr txBox="1">
              <a:spLocks noChangeArrowheads="1"/>
            </p:cNvSpPr>
            <p:nvPr/>
          </p:nvSpPr>
          <p:spPr bwMode="auto">
            <a:xfrm>
              <a:off x="1510" y="2592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660066"/>
                  </a:solidFill>
                  <a:latin typeface="Helvetica" pitchFamily="34" charset="0"/>
                </a:rPr>
                <a:t>X</a:t>
              </a:r>
            </a:p>
          </p:txBody>
        </p:sp>
        <p:sp>
          <p:nvSpPr>
            <p:cNvPr id="19476" name="Text Box 20"/>
            <p:cNvSpPr txBox="1">
              <a:spLocks noChangeArrowheads="1"/>
            </p:cNvSpPr>
            <p:nvPr/>
          </p:nvSpPr>
          <p:spPr bwMode="auto">
            <a:xfrm>
              <a:off x="2182" y="2592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>
                  <a:solidFill>
                    <a:srgbClr val="006699"/>
                  </a:solidFill>
                  <a:latin typeface="Helvetica" pitchFamily="34" charset="0"/>
                </a:rPr>
                <a:t>A</a:t>
              </a:r>
              <a:endParaRPr lang="en-US">
                <a:solidFill>
                  <a:srgbClr val="006699"/>
                </a:solidFill>
                <a:latin typeface="Helvetica" pitchFamily="34" charset="0"/>
              </a:endParaRPr>
            </a:p>
          </p:txBody>
        </p:sp>
        <p:sp>
          <p:nvSpPr>
            <p:cNvPr id="19477" name="Text Box 21"/>
            <p:cNvSpPr txBox="1">
              <a:spLocks noChangeArrowheads="1"/>
            </p:cNvSpPr>
            <p:nvPr/>
          </p:nvSpPr>
          <p:spPr bwMode="auto">
            <a:xfrm>
              <a:off x="2601" y="2592"/>
              <a:ext cx="8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i="1">
                  <a:solidFill>
                    <a:schemeClr val="tx2"/>
                  </a:solidFill>
                  <a:latin typeface="Helvetica" pitchFamily="34" charset="0"/>
                </a:rPr>
                <a:t>X</a:t>
              </a:r>
              <a:r>
                <a:rPr lang="en-US" baseline="30000">
                  <a:solidFill>
                    <a:schemeClr val="tx2"/>
                  </a:solidFill>
                  <a:latin typeface="Helvetica" pitchFamily="34" charset="0"/>
                </a:rPr>
                <a:t>+</a:t>
              </a:r>
              <a:r>
                <a:rPr lang="en-US"/>
                <a:t> </a:t>
              </a:r>
              <a:r>
                <a:rPr lang="en-US">
                  <a:solidFill>
                    <a:srgbClr val="660066"/>
                  </a:solidFill>
                </a:rPr>
                <a:t>–</a:t>
              </a:r>
              <a:r>
                <a:rPr lang="en-US">
                  <a:latin typeface="Helvetica" pitchFamily="34" charset="0"/>
                </a:rPr>
                <a:t> </a:t>
              </a:r>
              <a:r>
                <a:rPr lang="en-US">
                  <a:solidFill>
                    <a:srgbClr val="660066"/>
                  </a:solidFill>
                  <a:latin typeface="Helvetica" pitchFamily="34" charset="0"/>
                </a:rPr>
                <a:t>X</a:t>
              </a:r>
            </a:p>
          </p:txBody>
        </p:sp>
        <p:sp>
          <p:nvSpPr>
            <p:cNvPr id="19478" name="AutoShape 22"/>
            <p:cNvSpPr>
              <a:spLocks/>
            </p:cNvSpPr>
            <p:nvPr/>
          </p:nvSpPr>
          <p:spPr bwMode="auto">
            <a:xfrm rot="-5335088">
              <a:off x="4080" y="2400"/>
              <a:ext cx="192" cy="1056"/>
            </a:xfrm>
            <a:prstGeom prst="rightBrace">
              <a:avLst>
                <a:gd name="adj1" fmla="val 45833"/>
                <a:gd name="adj2" fmla="val 511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Text Box 23"/>
            <p:cNvSpPr txBox="1">
              <a:spLocks noChangeArrowheads="1"/>
            </p:cNvSpPr>
            <p:nvPr/>
          </p:nvSpPr>
          <p:spPr bwMode="auto">
            <a:xfrm>
              <a:off x="3701" y="2544"/>
              <a:ext cx="11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660066"/>
                  </a:solidFill>
                  <a:latin typeface="Helvetica" pitchFamily="34" charset="0"/>
                </a:rPr>
                <a:t>R – </a:t>
              </a:r>
              <a:r>
                <a:rPr lang="en-US" i="1">
                  <a:solidFill>
                    <a:srgbClr val="006699"/>
                  </a:solidFill>
                  <a:latin typeface="Helvetica" pitchFamily="34" charset="0"/>
                </a:rPr>
                <a:t>X</a:t>
              </a:r>
              <a:r>
                <a:rPr lang="en-US" i="1" baseline="30000">
                  <a:solidFill>
                    <a:srgbClr val="006699"/>
                  </a:solidFill>
                  <a:latin typeface="Helvetica" pitchFamily="34" charset="0"/>
                </a:rPr>
                <a:t>+</a:t>
              </a:r>
              <a:r>
                <a:rPr lang="en-US">
                  <a:solidFill>
                    <a:srgbClr val="660066"/>
                  </a:solidFill>
                  <a:latin typeface="Helvetica" pitchFamily="34" charset="0"/>
                </a:rPr>
                <a:t> </a:t>
              </a:r>
              <a:r>
                <a:rPr lang="en-US">
                  <a:solidFill>
                    <a:srgbClr val="660066"/>
                  </a:solidFill>
                </a:rPr>
                <a:t>– </a:t>
              </a:r>
              <a:r>
                <a:rPr lang="en-US">
                  <a:solidFill>
                    <a:srgbClr val="660066"/>
                  </a:solidFill>
                  <a:latin typeface="Helvetica" pitchFamily="34" charset="0"/>
                </a:rPr>
                <a:t>{A}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166688"/>
            <a:ext cx="7772400" cy="1143000"/>
          </a:xfrm>
        </p:spPr>
        <p:txBody>
          <a:bodyPr/>
          <a:lstStyle/>
          <a:p>
            <a:r>
              <a:rPr lang="en-US" sz="3200" smtClean="0"/>
              <a:t>Proof of Completeness cont’d</a:t>
            </a:r>
            <a:endParaRPr lang="en-US" sz="24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114800"/>
          </a:xfrm>
        </p:spPr>
        <p:txBody>
          <a:bodyPr/>
          <a:lstStyle/>
          <a:p>
            <a:r>
              <a:rPr lang="en-US" sz="2400" smtClean="0"/>
              <a:t>Clearly this relation fails to satisfy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X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 </a:t>
            </a:r>
            <a:r>
              <a:rPr lang="en-US" sz="2400" smtClean="0">
                <a:solidFill>
                  <a:srgbClr val="006699"/>
                </a:solidFill>
                <a:latin typeface="Tahoma" pitchFamily="34" charset="0"/>
              </a:rPr>
              <a:t>A</a:t>
            </a:r>
            <a:r>
              <a:rPr lang="en-US" sz="2400" smtClean="0"/>
              <a:t> and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X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Y</a:t>
            </a:r>
            <a:r>
              <a:rPr lang="en-US" sz="2400" smtClean="0"/>
              <a:t>.  </a:t>
            </a:r>
            <a:br>
              <a:rPr lang="en-US" sz="2400" smtClean="0"/>
            </a:br>
            <a:r>
              <a:rPr lang="en-US" sz="2400" smtClean="0"/>
              <a:t>We also have to check that it satisfies any FD in </a:t>
            </a:r>
            <a:r>
              <a:rPr lang="en-US" sz="2400" i="1" smtClean="0">
                <a:solidFill>
                  <a:schemeClr val="tx2"/>
                </a:solidFill>
                <a:latin typeface="Tahoma" pitchFamily="34" charset="0"/>
              </a:rPr>
              <a:t>F </a:t>
            </a:r>
            <a:r>
              <a:rPr lang="en-US" sz="2400" baseline="30000" smtClean="0">
                <a:solidFill>
                  <a:schemeClr val="tx2"/>
                </a:solidFill>
                <a:latin typeface="Tahoma" pitchFamily="34" charset="0"/>
              </a:rPr>
              <a:t>+</a:t>
            </a:r>
            <a:r>
              <a:rPr lang="en-US" sz="2400" baseline="3000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.</a:t>
            </a:r>
          </a:p>
          <a:p>
            <a:endParaRPr lang="en-US" sz="800" smtClean="0"/>
          </a:p>
          <a:p>
            <a:r>
              <a:rPr lang="en-US" sz="2400" smtClean="0"/>
              <a:t>The tuples agree on only </a:t>
            </a:r>
            <a:r>
              <a:rPr lang="en-US" sz="2400" i="1" smtClean="0">
                <a:solidFill>
                  <a:schemeClr val="tx2"/>
                </a:solidFill>
                <a:latin typeface="Tahoma" pitchFamily="34" charset="0"/>
              </a:rPr>
              <a:t>X </a:t>
            </a:r>
            <a:r>
              <a:rPr lang="en-US" sz="2400" baseline="30000" smtClean="0">
                <a:solidFill>
                  <a:schemeClr val="tx2"/>
                </a:solidFill>
                <a:latin typeface="Tahoma" pitchFamily="34" charset="0"/>
              </a:rPr>
              <a:t>+</a:t>
            </a:r>
            <a:r>
              <a:rPr lang="en-US" sz="2400" smtClean="0"/>
              <a:t>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.</a:t>
            </a:r>
            <a:r>
              <a:rPr lang="en-US" sz="2400" smtClean="0"/>
              <a:t>  </a:t>
            </a:r>
            <a:br>
              <a:rPr lang="en-US" sz="2400" smtClean="0"/>
            </a:br>
            <a:r>
              <a:rPr lang="en-US" sz="2400" smtClean="0"/>
              <a:t>Thus the only FD’s that might be violated are of the form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X’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Y’</a:t>
            </a:r>
            <a:r>
              <a:rPr lang="en-US" sz="2400" smtClean="0"/>
              <a:t> where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X’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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X</a:t>
            </a:r>
            <a:r>
              <a:rPr lang="en-US" sz="2400" baseline="30000" smtClean="0">
                <a:solidFill>
                  <a:srgbClr val="660066"/>
                </a:solidFill>
                <a:latin typeface="Tahoma" pitchFamily="34" charset="0"/>
              </a:rPr>
              <a:t>+</a:t>
            </a:r>
            <a:r>
              <a:rPr lang="en-US" sz="2400" baseline="3000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latin typeface="Tahoma" pitchFamily="34" charset="0"/>
              </a:rPr>
              <a:t>and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Y’</a:t>
            </a:r>
            <a:r>
              <a:rPr lang="en-US" sz="2400" smtClean="0"/>
              <a:t>  contains attributes in </a:t>
            </a:r>
            <a:br>
              <a:rPr lang="en-US" sz="2400" smtClean="0"/>
            </a:br>
            <a:r>
              <a:rPr kumimoji="0" lang="en-US" sz="2400" smtClean="0">
                <a:solidFill>
                  <a:srgbClr val="660066"/>
                </a:solidFill>
              </a:rPr>
              <a:t>R – </a:t>
            </a:r>
            <a:r>
              <a:rPr kumimoji="0" lang="en-US" sz="2400" i="1" smtClean="0">
                <a:solidFill>
                  <a:schemeClr val="tx2"/>
                </a:solidFill>
              </a:rPr>
              <a:t>X</a:t>
            </a:r>
            <a:r>
              <a:rPr kumimoji="0" lang="en-US" sz="2400" i="1" baseline="30000" smtClean="0">
                <a:solidFill>
                  <a:schemeClr val="tx2"/>
                </a:solidFill>
              </a:rPr>
              <a:t>+</a:t>
            </a:r>
            <a:r>
              <a:rPr kumimoji="0" lang="en-US" sz="2400" smtClean="0">
                <a:solidFill>
                  <a:srgbClr val="660066"/>
                </a:solidFill>
              </a:rPr>
              <a:t> – {A}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.</a:t>
            </a:r>
          </a:p>
          <a:p>
            <a:endParaRPr lang="en-US" sz="800" smtClean="0"/>
          </a:p>
          <a:p>
            <a:r>
              <a:rPr lang="en-US" sz="2400" smtClean="0"/>
              <a:t>But if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X’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Y’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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i="1" smtClean="0">
                <a:solidFill>
                  <a:schemeClr val="tx2"/>
                </a:solidFill>
                <a:latin typeface="Tahoma" pitchFamily="34" charset="0"/>
              </a:rPr>
              <a:t>F</a:t>
            </a:r>
            <a:r>
              <a:rPr lang="en-US" sz="2400" i="1" baseline="30000" smtClean="0">
                <a:solidFill>
                  <a:schemeClr val="tx2"/>
                </a:solidFill>
                <a:latin typeface="Tahoma" pitchFamily="34" charset="0"/>
              </a:rPr>
              <a:t>+</a:t>
            </a:r>
            <a:r>
              <a:rPr lang="en-US" sz="2400" baseline="3000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/>
              <a:t>and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X’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 </a:t>
            </a:r>
            <a:r>
              <a:rPr lang="en-US" sz="2400" i="1" smtClean="0">
                <a:solidFill>
                  <a:schemeClr val="tx2"/>
                </a:solidFill>
                <a:latin typeface="Tahoma" pitchFamily="34" charset="0"/>
              </a:rPr>
              <a:t>X</a:t>
            </a:r>
            <a:r>
              <a:rPr lang="en-US" sz="2400" i="1" baseline="30000" smtClean="0">
                <a:solidFill>
                  <a:schemeClr val="tx2"/>
                </a:solidFill>
                <a:latin typeface="Tahoma" pitchFamily="34" charset="0"/>
              </a:rPr>
              <a:t>+</a:t>
            </a:r>
            <a:r>
              <a:rPr lang="en-US" sz="2400" smtClean="0"/>
              <a:t> then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Y’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 </a:t>
            </a:r>
            <a:r>
              <a:rPr lang="en-US" sz="2400" i="1" smtClean="0">
                <a:solidFill>
                  <a:schemeClr val="tx2"/>
                </a:solidFill>
                <a:latin typeface="Tahoma" pitchFamily="34" charset="0"/>
              </a:rPr>
              <a:t>X</a:t>
            </a:r>
            <a:r>
              <a:rPr lang="en-US" sz="2400" i="1" baseline="30000" smtClean="0">
                <a:solidFill>
                  <a:schemeClr val="tx2"/>
                </a:solidFill>
                <a:latin typeface="Tahoma" pitchFamily="34" charset="0"/>
              </a:rPr>
              <a:t>+</a:t>
            </a:r>
            <a:r>
              <a:rPr lang="en-US" sz="2400" smtClean="0"/>
              <a:t> (reflexivity and augmentation). </a:t>
            </a:r>
            <a:br>
              <a:rPr lang="en-US" sz="2400" smtClean="0"/>
            </a:br>
            <a:r>
              <a:rPr lang="en-US" sz="2400" smtClean="0"/>
              <a:t>Therefore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X’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Y’</a:t>
            </a:r>
            <a:r>
              <a:rPr lang="en-US" sz="2400" smtClean="0"/>
              <a:t> is satisfied.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39738"/>
            <a:ext cx="7772400" cy="762000"/>
          </a:xfrm>
        </p:spPr>
        <p:txBody>
          <a:bodyPr/>
          <a:lstStyle/>
          <a:p>
            <a:r>
              <a:rPr lang="en-US" smtClean="0"/>
              <a:t>Decomposition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Consider our original “bad” attribute set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We could decompose it into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But this decomposition loses information about the relationship between students and courses. Why?</a:t>
            </a:r>
            <a:endParaRPr lang="en-US" smtClean="0">
              <a:latin typeface="Helvetica" pitchFamily="34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681163" y="2128838"/>
            <a:ext cx="55403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Stuff(</a:t>
            </a:r>
            <a:r>
              <a:rPr lang="en-US" u="sng"/>
              <a:t>sid</a:t>
            </a:r>
            <a:r>
              <a:rPr lang="en-US"/>
              <a:t>, name, </a:t>
            </a:r>
            <a:r>
              <a:rPr lang="en-US" u="sng"/>
              <a:t>serno</a:t>
            </a:r>
            <a:r>
              <a:rPr lang="en-US"/>
              <a:t>, subj, cid, exp-grade)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906713" y="3398838"/>
            <a:ext cx="2493962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Student(</a:t>
            </a:r>
            <a:r>
              <a:rPr lang="en-US" u="sng"/>
              <a:t>sid</a:t>
            </a:r>
            <a:r>
              <a:rPr lang="en-US"/>
              <a:t>, name)</a:t>
            </a:r>
          </a:p>
          <a:p>
            <a:pPr algn="ctr"/>
            <a:r>
              <a:rPr lang="en-US"/>
              <a:t>Course(</a:t>
            </a:r>
            <a:r>
              <a:rPr lang="en-US" u="sng"/>
              <a:t>serno</a:t>
            </a:r>
            <a:r>
              <a:rPr lang="en-US"/>
              <a:t>, cid)</a:t>
            </a:r>
          </a:p>
          <a:p>
            <a:pPr algn="ctr"/>
            <a:r>
              <a:rPr lang="en-US"/>
              <a:t>Subject(</a:t>
            </a:r>
            <a:r>
              <a:rPr lang="en-US" u="sng"/>
              <a:t>cid</a:t>
            </a:r>
            <a:r>
              <a:rPr lang="en-US"/>
              <a:t>, subj)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Schema Refinement &amp; Design Theory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ER Diagrams give us a start in logical schema design</a:t>
            </a:r>
          </a:p>
          <a:p>
            <a:r>
              <a:rPr lang="en-US" smtClean="0"/>
              <a:t>Sometimes need to refine our designs further</a:t>
            </a:r>
          </a:p>
          <a:p>
            <a:pPr lvl="1"/>
            <a:r>
              <a:rPr lang="en-US" smtClean="0"/>
              <a:t>There’s a system and theory for this</a:t>
            </a:r>
          </a:p>
          <a:p>
            <a:pPr lvl="1"/>
            <a:r>
              <a:rPr lang="en-US" smtClean="0"/>
              <a:t>Focus is on redundancy of data</a:t>
            </a:r>
          </a:p>
          <a:p>
            <a:pPr lvl="2"/>
            <a:r>
              <a:rPr lang="en-US" smtClean="0"/>
              <a:t>Causes update, insertion, deletion anomalies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7772400" cy="1143000"/>
          </a:xfrm>
        </p:spPr>
        <p:txBody>
          <a:bodyPr/>
          <a:lstStyle/>
          <a:p>
            <a:r>
              <a:rPr lang="en-US" sz="3200" smtClean="0"/>
              <a:t>Lossless Join Decomposition</a:t>
            </a:r>
            <a:endParaRPr lang="en-US" sz="40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0700" cy="44577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R</a:t>
            </a:r>
            <a:r>
              <a:rPr lang="en-US" sz="2400" baseline="-25000" smtClean="0">
                <a:solidFill>
                  <a:schemeClr val="tx1"/>
                </a:solidFill>
                <a:latin typeface="Tahoma" pitchFamily="34" charset="0"/>
              </a:rPr>
              <a:t>1</a:t>
            </a:r>
            <a:r>
              <a:rPr lang="en-US" sz="2400" smtClean="0">
                <a:solidFill>
                  <a:schemeClr val="tx1"/>
                </a:solidFill>
              </a:rPr>
              <a:t>, …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R</a:t>
            </a:r>
            <a:r>
              <a:rPr lang="en-US" sz="2400" baseline="-25000" smtClean="0">
                <a:solidFill>
                  <a:schemeClr val="tx1"/>
                </a:solidFill>
                <a:latin typeface="Tahoma" pitchFamily="34" charset="0"/>
              </a:rPr>
              <a:t>k</a:t>
            </a:r>
            <a:r>
              <a:rPr lang="en-US" sz="2400" smtClean="0"/>
              <a:t> is a </a:t>
            </a:r>
            <a:r>
              <a:rPr lang="en-US" sz="2400" i="1" smtClean="0">
                <a:solidFill>
                  <a:srgbClr val="990000"/>
                </a:solidFill>
              </a:rPr>
              <a:t>lossless join decomposition</a:t>
            </a:r>
            <a:r>
              <a:rPr lang="en-US" sz="2400" smtClean="0"/>
              <a:t> of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R</a:t>
            </a:r>
            <a:r>
              <a:rPr lang="en-US" sz="2400" smtClean="0"/>
              <a:t> w.r.t. an FD set </a:t>
            </a:r>
            <a:r>
              <a:rPr lang="en-US" sz="2400" i="1" smtClean="0">
                <a:solidFill>
                  <a:schemeClr val="tx2"/>
                </a:solidFill>
                <a:latin typeface="Tahoma" pitchFamily="34" charset="0"/>
              </a:rPr>
              <a:t>F</a:t>
            </a:r>
            <a:r>
              <a:rPr lang="en-US" sz="2400" i="1" smtClean="0"/>
              <a:t>  </a:t>
            </a:r>
            <a:r>
              <a:rPr lang="en-US" sz="2400" smtClean="0"/>
              <a:t>if for every instance </a:t>
            </a:r>
            <a:r>
              <a:rPr lang="en-US" sz="2400" i="1" smtClean="0">
                <a:solidFill>
                  <a:schemeClr val="tx1"/>
                </a:solidFill>
                <a:latin typeface="Tahoma" pitchFamily="34" charset="0"/>
              </a:rPr>
              <a:t>r</a:t>
            </a:r>
            <a:r>
              <a:rPr lang="en-US" sz="2400" smtClean="0"/>
              <a:t> of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R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smtClean="0"/>
              <a:t>that satisfies </a:t>
            </a:r>
            <a:r>
              <a:rPr lang="en-US" sz="2400" i="1" smtClean="0">
                <a:solidFill>
                  <a:schemeClr val="tx2"/>
                </a:solidFill>
                <a:latin typeface="Tahoma" pitchFamily="34" charset="0"/>
              </a:rPr>
              <a:t>F</a:t>
            </a:r>
            <a:r>
              <a:rPr lang="en-US" sz="2400" smtClean="0"/>
              <a:t>, 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sz="2400" smtClean="0">
                <a:latin typeface="Symbol" pitchFamily="18" charset="2"/>
              </a:rPr>
              <a:t>Õ</a:t>
            </a:r>
            <a:r>
              <a:rPr lang="en-US" sz="2400" i="1" baseline="-18000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R</a:t>
            </a:r>
            <a:r>
              <a:rPr lang="en-US" sz="2400" baseline="-34000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1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(</a:t>
            </a:r>
            <a:r>
              <a:rPr lang="en-US" sz="2400" i="1" smtClean="0">
                <a:solidFill>
                  <a:schemeClr val="tx1"/>
                </a:solidFill>
                <a:latin typeface="Tahoma" pitchFamily="34" charset="0"/>
              </a:rPr>
              <a:t>r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)</a:t>
            </a:r>
            <a:r>
              <a:rPr lang="en-US" sz="2400" smtClean="0"/>
              <a:t> </a:t>
            </a:r>
            <a:r>
              <a:rPr lang="en-US" sz="2400" smtClean="0">
                <a:solidFill>
                  <a:schemeClr val="tx1"/>
                </a:solidFill>
                <a:sym typeface="Gill Sans MT" pitchFamily="34" charset="0"/>
              </a:rPr>
              <a:t> </a:t>
            </a:r>
            <a:r>
              <a:rPr lang="en-US" sz="2400" smtClean="0"/>
              <a:t>⋈</a:t>
            </a:r>
            <a:r>
              <a:rPr lang="en-US" sz="2400" smtClean="0">
                <a:solidFill>
                  <a:schemeClr val="tx1"/>
                </a:solidFill>
                <a:sym typeface="Gill Sans MT" pitchFamily="34" charset="0"/>
              </a:rPr>
              <a:t> ... </a:t>
            </a:r>
            <a:r>
              <a:rPr lang="en-US" sz="2400" smtClean="0"/>
              <a:t>⋈ </a:t>
            </a:r>
            <a:r>
              <a:rPr lang="en-US" sz="2400" smtClean="0">
                <a:latin typeface="Symbol" pitchFamily="18" charset="2"/>
              </a:rPr>
              <a:t>Õ</a:t>
            </a:r>
            <a:r>
              <a:rPr lang="en-US" sz="2400" i="1" baseline="-18000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R</a:t>
            </a:r>
            <a:r>
              <a:rPr lang="en-US" sz="2400" baseline="-34000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k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(</a:t>
            </a:r>
            <a:r>
              <a:rPr lang="en-US" sz="2400" i="1" smtClean="0">
                <a:solidFill>
                  <a:schemeClr val="tx1"/>
                </a:solidFill>
                <a:latin typeface="Tahoma" pitchFamily="34" charset="0"/>
              </a:rPr>
              <a:t>r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)</a:t>
            </a:r>
            <a:r>
              <a:rPr lang="en-US" sz="2400" i="1" smtClean="0">
                <a:solidFill>
                  <a:schemeClr val="tx1"/>
                </a:solidFill>
                <a:latin typeface="Tahoma" pitchFamily="34" charset="0"/>
              </a:rPr>
              <a:t> = r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smtClean="0"/>
              <a:t>Consider:</a:t>
            </a:r>
          </a:p>
          <a:p>
            <a:pPr marL="0" indent="0"/>
            <a:endParaRPr lang="en-US" sz="2400" smtClean="0"/>
          </a:p>
          <a:p>
            <a:pPr marL="0" indent="0"/>
            <a:endParaRPr lang="en-US" sz="2400" smtClean="0"/>
          </a:p>
          <a:p>
            <a:pPr marL="0" indent="0">
              <a:buFont typeface="Wingdings" pitchFamily="2" charset="2"/>
              <a:buNone/>
            </a:pPr>
            <a:endParaRPr lang="en-US" sz="2400" smtClean="0"/>
          </a:p>
          <a:p>
            <a:pPr marL="0" indent="0">
              <a:buFont typeface="Wingdings" pitchFamily="2" charset="2"/>
              <a:buNone/>
            </a:pPr>
            <a:endParaRPr lang="en-US" sz="2400" smtClean="0"/>
          </a:p>
          <a:p>
            <a:pPr marL="0" indent="0">
              <a:buFont typeface="Wingdings" pitchFamily="2" charset="2"/>
              <a:buNone/>
            </a:pPr>
            <a:r>
              <a:rPr lang="en-US" sz="2400" smtClean="0"/>
              <a:t>What if we decompose on</a:t>
            </a:r>
            <a:br>
              <a:rPr lang="en-US" sz="2400" smtClean="0"/>
            </a:br>
            <a:r>
              <a:rPr lang="en-US" sz="2400" smtClean="0"/>
              <a:t> </a:t>
            </a:r>
            <a:r>
              <a:rPr lang="en-US" sz="2000" smtClean="0">
                <a:solidFill>
                  <a:schemeClr val="tx1"/>
                </a:solidFill>
                <a:latin typeface="Tahoma" pitchFamily="34" charset="0"/>
              </a:rPr>
              <a:t>(sid, name)</a:t>
            </a:r>
            <a:r>
              <a:rPr lang="en-US" sz="2400" smtClean="0"/>
              <a:t> and </a:t>
            </a:r>
            <a:r>
              <a:rPr lang="en-US" sz="2000" smtClean="0">
                <a:solidFill>
                  <a:schemeClr val="tx1"/>
                </a:solidFill>
                <a:latin typeface="Tahoma" pitchFamily="34" charset="0"/>
              </a:rPr>
              <a:t>(serno, subj, cid, exp-grade)?</a:t>
            </a:r>
          </a:p>
        </p:txBody>
      </p:sp>
      <p:graphicFrame>
        <p:nvGraphicFramePr>
          <p:cNvPr id="618563" name="Group 67"/>
          <p:cNvGraphicFramePr>
            <a:graphicFrameLocks noGrp="1"/>
          </p:cNvGraphicFramePr>
          <p:nvPr>
            <p:ph sz="half" idx="2"/>
          </p:nvPr>
        </p:nvGraphicFramePr>
        <p:xfrm>
          <a:off x="806450" y="3395663"/>
          <a:ext cx="6721475" cy="1447800"/>
        </p:xfrm>
        <a:graphic>
          <a:graphicData uri="http://schemas.openxmlformats.org/drawingml/2006/table">
            <a:tbl>
              <a:tblPr/>
              <a:tblGrid>
                <a:gridCol w="682625"/>
                <a:gridCol w="1168400"/>
                <a:gridCol w="1304925"/>
                <a:gridCol w="893763"/>
                <a:gridCol w="760412"/>
                <a:gridCol w="19113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serno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subj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cid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exp-grade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Sam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570103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Nitin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550103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57200"/>
            <a:ext cx="7772400" cy="762000"/>
          </a:xfrm>
        </p:spPr>
        <p:txBody>
          <a:bodyPr/>
          <a:lstStyle/>
          <a:p>
            <a:r>
              <a:rPr lang="en-US" sz="3200" smtClean="0"/>
              <a:t>Testing for Lossless Join</a:t>
            </a:r>
            <a:endParaRPr 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512888"/>
            <a:ext cx="7772400" cy="4724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chemeClr val="tx1"/>
                </a:solidFill>
              </a:rPr>
              <a:t>R</a:t>
            </a:r>
            <a:r>
              <a:rPr lang="en-US" sz="2400" baseline="-25000" smtClean="0">
                <a:solidFill>
                  <a:schemeClr val="tx1"/>
                </a:solidFill>
              </a:rPr>
              <a:t>1</a:t>
            </a:r>
            <a:r>
              <a:rPr lang="en-US" sz="2400" smtClean="0">
                <a:solidFill>
                  <a:schemeClr val="tx1"/>
                </a:solidFill>
              </a:rPr>
              <a:t>, R</a:t>
            </a:r>
            <a:r>
              <a:rPr lang="en-US" sz="2400" baseline="-25000" smtClean="0">
                <a:solidFill>
                  <a:schemeClr val="tx1"/>
                </a:solidFill>
              </a:rPr>
              <a:t>2</a:t>
            </a:r>
            <a:r>
              <a:rPr lang="en-US" sz="2400" smtClean="0"/>
              <a:t> is a lossless join decomposition of </a:t>
            </a:r>
            <a:r>
              <a:rPr lang="en-US" sz="2400" smtClean="0">
                <a:solidFill>
                  <a:schemeClr val="tx1"/>
                </a:solidFill>
              </a:rPr>
              <a:t>R</a:t>
            </a:r>
            <a:r>
              <a:rPr lang="en-US" sz="2400" smtClean="0"/>
              <a:t> with respect to </a:t>
            </a:r>
            <a:r>
              <a:rPr lang="en-US" sz="2400" i="1" smtClean="0">
                <a:solidFill>
                  <a:schemeClr val="tx2"/>
                </a:solidFill>
              </a:rPr>
              <a:t>F</a:t>
            </a:r>
            <a:r>
              <a:rPr lang="en-US" sz="2400" smtClean="0"/>
              <a:t>  iff </a:t>
            </a:r>
            <a:r>
              <a:rPr lang="en-US" sz="2400" i="1" smtClean="0"/>
              <a:t>at least one</a:t>
            </a:r>
            <a:r>
              <a:rPr lang="en-US" sz="2400" smtClean="0"/>
              <a:t> of the following dependencies is in </a:t>
            </a:r>
            <a:r>
              <a:rPr lang="en-US" sz="2400" i="1" smtClean="0">
                <a:solidFill>
                  <a:schemeClr val="tx2"/>
                </a:solidFill>
              </a:rPr>
              <a:t>F+</a:t>
            </a:r>
            <a:endParaRPr lang="en-US" sz="2400" smtClean="0">
              <a:solidFill>
                <a:schemeClr val="tx2"/>
              </a:solidFill>
            </a:endParaRPr>
          </a:p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chemeClr val="tx1"/>
                </a:solidFill>
              </a:rPr>
              <a:t>(R</a:t>
            </a:r>
            <a:r>
              <a:rPr lang="en-US" sz="2400" baseline="-25000" smtClean="0">
                <a:solidFill>
                  <a:schemeClr val="tx1"/>
                </a:solidFill>
              </a:rPr>
              <a:t>1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</a:t>
            </a:r>
            <a:r>
              <a:rPr lang="en-US" sz="2400" smtClean="0">
                <a:solidFill>
                  <a:schemeClr val="tx1"/>
                </a:solidFill>
              </a:rPr>
              <a:t> R</a:t>
            </a:r>
            <a:r>
              <a:rPr lang="en-US" sz="2400" baseline="-25000" smtClean="0">
                <a:solidFill>
                  <a:schemeClr val="tx1"/>
                </a:solidFill>
              </a:rPr>
              <a:t>2</a:t>
            </a:r>
            <a:r>
              <a:rPr lang="en-US" sz="2400" smtClean="0">
                <a:solidFill>
                  <a:schemeClr val="tx1"/>
                </a:solidFill>
              </a:rPr>
              <a:t>) 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z="2400" smtClean="0">
                <a:solidFill>
                  <a:schemeClr val="tx1"/>
                </a:solidFill>
              </a:rPr>
              <a:t> R</a:t>
            </a:r>
            <a:r>
              <a:rPr lang="en-US" sz="2400" baseline="-25000" smtClean="0">
                <a:solidFill>
                  <a:schemeClr val="tx1"/>
                </a:solidFill>
              </a:rPr>
              <a:t>1 </a:t>
            </a:r>
            <a:r>
              <a:rPr lang="en-US" sz="2400" smtClean="0">
                <a:solidFill>
                  <a:schemeClr val="tx1"/>
                </a:solidFill>
              </a:rPr>
              <a:t>– R</a:t>
            </a:r>
            <a:r>
              <a:rPr lang="en-US" sz="2400" baseline="-25000" smtClean="0">
                <a:solidFill>
                  <a:schemeClr val="tx1"/>
                </a:solidFill>
              </a:rPr>
              <a:t>2</a:t>
            </a:r>
            <a:endParaRPr lang="en-US" sz="2400" smtClean="0">
              <a:solidFill>
                <a:schemeClr val="tx1"/>
              </a:solidFill>
            </a:endParaRPr>
          </a:p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chemeClr val="tx1"/>
                </a:solidFill>
              </a:rPr>
              <a:t>(R</a:t>
            </a:r>
            <a:r>
              <a:rPr lang="en-US" sz="2400" baseline="-25000" smtClean="0">
                <a:solidFill>
                  <a:schemeClr val="tx1"/>
                </a:solidFill>
              </a:rPr>
              <a:t>1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</a:t>
            </a:r>
            <a:r>
              <a:rPr lang="en-US" sz="2400" smtClean="0">
                <a:solidFill>
                  <a:schemeClr val="tx1"/>
                </a:solidFill>
              </a:rPr>
              <a:t> R</a:t>
            </a:r>
            <a:r>
              <a:rPr lang="en-US" sz="2400" baseline="-25000" smtClean="0">
                <a:solidFill>
                  <a:schemeClr val="tx1"/>
                </a:solidFill>
              </a:rPr>
              <a:t>2</a:t>
            </a:r>
            <a:r>
              <a:rPr lang="en-US" sz="2400" smtClean="0">
                <a:solidFill>
                  <a:schemeClr val="tx1"/>
                </a:solidFill>
              </a:rPr>
              <a:t>) 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z="2400" smtClean="0">
                <a:solidFill>
                  <a:schemeClr val="tx1"/>
                </a:solidFill>
              </a:rPr>
              <a:t> R</a:t>
            </a:r>
            <a:r>
              <a:rPr lang="en-US" sz="2400" baseline="-25000" smtClean="0">
                <a:solidFill>
                  <a:schemeClr val="tx1"/>
                </a:solidFill>
              </a:rPr>
              <a:t>2</a:t>
            </a:r>
            <a:r>
              <a:rPr lang="en-US" sz="2400" smtClean="0">
                <a:solidFill>
                  <a:schemeClr val="tx1"/>
                </a:solidFill>
              </a:rPr>
              <a:t> – R</a:t>
            </a:r>
            <a:r>
              <a:rPr lang="en-US" sz="2400" baseline="-25000" smtClean="0">
                <a:solidFill>
                  <a:schemeClr val="tx1"/>
                </a:solidFill>
              </a:rPr>
              <a:t>1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chemeClr val="tx1"/>
                </a:solidFill>
              </a:rPr>
              <a:t>So for </a:t>
            </a:r>
            <a:r>
              <a:rPr lang="en-US" sz="2400" smtClean="0"/>
              <a:t>the FD set: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en-US" sz="2400" smtClean="0">
                <a:solidFill>
                  <a:schemeClr val="tx2"/>
                </a:solidFill>
              </a:rPr>
              <a:t>sid</a:t>
            </a:r>
            <a:r>
              <a:rPr lang="en-US" sz="2400" smtClean="0"/>
              <a:t> 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 </a:t>
            </a:r>
            <a:r>
              <a:rPr lang="en-US" sz="2400" smtClean="0">
                <a:solidFill>
                  <a:schemeClr val="tx2"/>
                </a:solidFill>
                <a:sym typeface="Symbol" pitchFamily="18" charset="2"/>
              </a:rPr>
              <a:t>name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	</a:t>
            </a:r>
            <a:r>
              <a:rPr lang="en-US" sz="2400" smtClean="0">
                <a:solidFill>
                  <a:schemeClr val="tx2"/>
                </a:solidFill>
                <a:sym typeface="Symbol" pitchFamily="18" charset="2"/>
              </a:rPr>
              <a:t>serno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  </a:t>
            </a:r>
            <a:r>
              <a:rPr lang="en-US" sz="2400" smtClean="0">
                <a:solidFill>
                  <a:schemeClr val="tx2"/>
                </a:solidFill>
                <a:sym typeface="Symbol" pitchFamily="18" charset="2"/>
              </a:rPr>
              <a:t>cid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en-US" sz="2400" smtClean="0">
                <a:solidFill>
                  <a:schemeClr val="tx2"/>
                </a:solidFill>
                <a:sym typeface="Symbol" pitchFamily="18" charset="2"/>
              </a:rPr>
              <a:t>exp-grade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en-US" sz="2400" smtClean="0">
                <a:solidFill>
                  <a:schemeClr val="tx2"/>
                </a:solidFill>
              </a:rPr>
              <a:t>cid</a:t>
            </a:r>
            <a:r>
              <a:rPr lang="en-US" sz="2400" smtClean="0"/>
              <a:t> 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 </a:t>
            </a:r>
            <a:r>
              <a:rPr lang="en-US" sz="2400" smtClean="0">
                <a:solidFill>
                  <a:schemeClr val="tx2"/>
                </a:solidFill>
                <a:sym typeface="Symbol" pitchFamily="18" charset="2"/>
              </a:rPr>
              <a:t>subj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Is </a:t>
            </a:r>
            <a:r>
              <a:rPr lang="en-US" sz="2400" smtClean="0">
                <a:solidFill>
                  <a:schemeClr val="tx1"/>
                </a:solidFill>
              </a:rPr>
              <a:t>(sid, name)</a:t>
            </a:r>
            <a:r>
              <a:rPr lang="en-US" sz="2400" smtClean="0"/>
              <a:t> and </a:t>
            </a:r>
            <a:r>
              <a:rPr lang="en-US" sz="2400" smtClean="0">
                <a:solidFill>
                  <a:schemeClr val="tx1"/>
                </a:solidFill>
              </a:rPr>
              <a:t>(serno, subj, cid, exp-grade) </a:t>
            </a:r>
            <a:r>
              <a:rPr lang="en-US" sz="2400" smtClean="0"/>
              <a:t>a lossless decomposition?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449263"/>
            <a:ext cx="7772400" cy="762000"/>
          </a:xfrm>
        </p:spPr>
        <p:txBody>
          <a:bodyPr/>
          <a:lstStyle/>
          <a:p>
            <a:r>
              <a:rPr lang="en-US" smtClean="0"/>
              <a:t>Dependency Preservation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1530350"/>
            <a:ext cx="7772400" cy="4724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Ensures we can “easily” check whether a FD </a:t>
            </a:r>
            <a:r>
              <a:rPr lang="en-US" smtClean="0">
                <a:solidFill>
                  <a:srgbClr val="660066"/>
                </a:solidFill>
              </a:rPr>
              <a:t>X</a:t>
            </a:r>
            <a:r>
              <a:rPr lang="en-US" smtClean="0">
                <a:solidFill>
                  <a:srgbClr val="006699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 </a:t>
            </a:r>
            <a:r>
              <a:rPr lang="en-US" smtClean="0">
                <a:solidFill>
                  <a:srgbClr val="660066"/>
                </a:solidFill>
              </a:rPr>
              <a:t>Y</a:t>
            </a:r>
            <a:r>
              <a:rPr lang="en-US" i="1" smtClean="0"/>
              <a:t> </a:t>
            </a:r>
            <a:r>
              <a:rPr lang="en-US" smtClean="0"/>
              <a:t>is violated during an update to a database:</a:t>
            </a:r>
          </a:p>
          <a:p>
            <a:pPr lvl="1">
              <a:lnSpc>
                <a:spcPct val="8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i="1" smtClean="0">
                <a:solidFill>
                  <a:srgbClr val="990000"/>
                </a:solidFill>
              </a:rPr>
              <a:t>projection</a:t>
            </a:r>
            <a:r>
              <a:rPr lang="en-US" i="1" smtClean="0">
                <a:solidFill>
                  <a:srgbClr val="FF3300"/>
                </a:solidFill>
              </a:rPr>
              <a:t> </a:t>
            </a:r>
            <a:r>
              <a:rPr lang="en-US" smtClean="0"/>
              <a:t>of an FD set </a:t>
            </a:r>
            <a:r>
              <a:rPr lang="en-US" i="1" smtClean="0">
                <a:solidFill>
                  <a:schemeClr val="tx2"/>
                </a:solidFill>
              </a:rPr>
              <a:t>F</a:t>
            </a:r>
            <a:r>
              <a:rPr lang="en-US" smtClean="0"/>
              <a:t> onto a set of attributes </a:t>
            </a:r>
            <a:r>
              <a:rPr lang="en-US" smtClean="0">
                <a:solidFill>
                  <a:srgbClr val="006699"/>
                </a:solidFill>
              </a:rPr>
              <a:t>Z</a:t>
            </a:r>
            <a:r>
              <a:rPr lang="en-US" smtClean="0">
                <a:solidFill>
                  <a:schemeClr val="tx1"/>
                </a:solidFill>
              </a:rPr>
              <a:t>, </a:t>
            </a:r>
            <a:r>
              <a:rPr lang="en-US" i="1" smtClean="0">
                <a:solidFill>
                  <a:schemeClr val="tx2"/>
                </a:solidFill>
              </a:rPr>
              <a:t>F</a:t>
            </a:r>
            <a:r>
              <a:rPr lang="en-US" i="1" baseline="-18000" smtClean="0">
                <a:solidFill>
                  <a:schemeClr val="tx2"/>
                </a:solidFill>
              </a:rPr>
              <a:t>Z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/>
              <a:t>is</a:t>
            </a:r>
            <a:r>
              <a:rPr lang="en-US" smtClean="0">
                <a:solidFill>
                  <a:schemeClr val="tx1"/>
                </a:solidFill>
              </a:rPr>
              <a:t> 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tx1"/>
                </a:solidFill>
              </a:rPr>
              <a:t>{</a:t>
            </a:r>
            <a:r>
              <a:rPr lang="en-US" smtClean="0">
                <a:solidFill>
                  <a:srgbClr val="660066"/>
                </a:solidFill>
              </a:rPr>
              <a:t>X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 </a:t>
            </a:r>
            <a:r>
              <a:rPr lang="en-US" smtClean="0">
                <a:solidFill>
                  <a:srgbClr val="660066"/>
                </a:solidFill>
              </a:rPr>
              <a:t>Y</a:t>
            </a:r>
            <a:r>
              <a:rPr lang="en-US" smtClean="0">
                <a:solidFill>
                  <a:schemeClr val="tx1"/>
                </a:solidFill>
              </a:rPr>
              <a:t> | </a:t>
            </a:r>
            <a:r>
              <a:rPr lang="en-US" smtClean="0">
                <a:solidFill>
                  <a:srgbClr val="660066"/>
                </a:solidFill>
              </a:rPr>
              <a:t>X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 </a:t>
            </a:r>
            <a:r>
              <a:rPr lang="en-US" smtClean="0">
                <a:solidFill>
                  <a:srgbClr val="660066"/>
                </a:solidFill>
                <a:sym typeface="Symbol" pitchFamily="18" charset="2"/>
              </a:rPr>
              <a:t>Y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 </a:t>
            </a:r>
            <a:r>
              <a:rPr lang="en-US" i="1" smtClean="0">
                <a:solidFill>
                  <a:schemeClr val="tx2"/>
                </a:solidFill>
              </a:rPr>
              <a:t>F </a:t>
            </a:r>
            <a:r>
              <a:rPr lang="en-US" i="1" baseline="30000" smtClean="0">
                <a:solidFill>
                  <a:schemeClr val="tx2"/>
                </a:solidFill>
              </a:rPr>
              <a:t>+</a:t>
            </a:r>
            <a:r>
              <a:rPr lang="en-US" smtClean="0">
                <a:solidFill>
                  <a:schemeClr val="tx1"/>
                </a:solidFill>
              </a:rPr>
              <a:t>, </a:t>
            </a:r>
            <a:r>
              <a:rPr lang="en-US" smtClean="0">
                <a:solidFill>
                  <a:srgbClr val="660066"/>
                </a:solidFill>
              </a:rPr>
              <a:t>X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 </a:t>
            </a:r>
            <a:r>
              <a:rPr lang="en-US" smtClean="0">
                <a:solidFill>
                  <a:srgbClr val="660066"/>
                </a:solidFill>
              </a:rPr>
              <a:t>Y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>
                <a:latin typeface="Symbol" pitchFamily="18" charset="2"/>
              </a:rPr>
              <a:t>Í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rgbClr val="660066"/>
                </a:solidFill>
              </a:rPr>
              <a:t>Z</a:t>
            </a:r>
            <a:r>
              <a:rPr lang="en-US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chemeClr val="tx1"/>
                </a:solidFill>
              </a:rPr>
              <a:t>		i.e., it is those FDs local to Z’s attributes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 decomposition </a:t>
            </a:r>
            <a:r>
              <a:rPr lang="en-US" smtClean="0">
                <a:solidFill>
                  <a:schemeClr val="tx1"/>
                </a:solidFill>
              </a:rPr>
              <a:t>R</a:t>
            </a:r>
            <a:r>
              <a:rPr lang="en-US" baseline="-18000" smtClean="0">
                <a:solidFill>
                  <a:schemeClr val="tx1"/>
                </a:solidFill>
              </a:rPr>
              <a:t>1</a:t>
            </a:r>
            <a:r>
              <a:rPr lang="en-US" smtClean="0">
                <a:solidFill>
                  <a:schemeClr val="tx1"/>
                </a:solidFill>
              </a:rPr>
              <a:t>, …, R</a:t>
            </a:r>
            <a:r>
              <a:rPr lang="en-US" baseline="-18000" smtClean="0">
                <a:solidFill>
                  <a:schemeClr val="tx1"/>
                </a:solidFill>
              </a:rPr>
              <a:t>k</a:t>
            </a:r>
            <a:r>
              <a:rPr lang="en-US" smtClean="0"/>
              <a:t> is </a:t>
            </a:r>
            <a:r>
              <a:rPr lang="en-US" i="1" smtClean="0">
                <a:solidFill>
                  <a:srgbClr val="990000"/>
                </a:solidFill>
              </a:rPr>
              <a:t>dependency preserving</a:t>
            </a:r>
            <a:r>
              <a:rPr lang="en-US" smtClean="0"/>
              <a:t> if</a:t>
            </a:r>
            <a:br>
              <a:rPr lang="en-US" smtClean="0"/>
            </a:br>
            <a:r>
              <a:rPr lang="en-US" smtClean="0"/>
              <a:t> </a:t>
            </a:r>
            <a:r>
              <a:rPr lang="en-US" i="1" smtClean="0">
                <a:solidFill>
                  <a:schemeClr val="tx2"/>
                </a:solidFill>
              </a:rPr>
              <a:t>F </a:t>
            </a:r>
            <a:r>
              <a:rPr lang="en-US" baseline="30000" smtClean="0">
                <a:solidFill>
                  <a:schemeClr val="tx2"/>
                </a:solidFill>
              </a:rPr>
              <a:t>+</a:t>
            </a:r>
            <a:r>
              <a:rPr lang="en-US" smtClean="0">
                <a:solidFill>
                  <a:schemeClr val="tx1"/>
                </a:solidFill>
              </a:rPr>
              <a:t> = (</a:t>
            </a:r>
            <a:r>
              <a:rPr lang="en-US" i="1" smtClean="0">
                <a:solidFill>
                  <a:schemeClr val="tx2"/>
                </a:solidFill>
              </a:rPr>
              <a:t>F</a:t>
            </a:r>
            <a:r>
              <a:rPr lang="en-US" i="1" baseline="-18000" smtClean="0">
                <a:solidFill>
                  <a:schemeClr val="tx2"/>
                </a:solidFill>
              </a:rPr>
              <a:t>R</a:t>
            </a:r>
            <a:r>
              <a:rPr lang="en-US" i="1" baseline="-26000" smtClean="0">
                <a:solidFill>
                  <a:schemeClr val="tx2"/>
                </a:solidFill>
              </a:rPr>
              <a:t>1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... </a:t>
            </a:r>
            <a:r>
              <a:rPr lang="en-US" i="1" smtClean="0">
                <a:solidFill>
                  <a:schemeClr val="tx2"/>
                </a:solidFill>
              </a:rPr>
              <a:t>F</a:t>
            </a:r>
            <a:r>
              <a:rPr lang="en-US" i="1" baseline="-18000" smtClean="0">
                <a:solidFill>
                  <a:schemeClr val="tx2"/>
                </a:solidFill>
              </a:rPr>
              <a:t>R</a:t>
            </a:r>
            <a:r>
              <a:rPr lang="en-US" i="1" baseline="-26000" smtClean="0">
                <a:solidFill>
                  <a:schemeClr val="tx2"/>
                </a:solidFill>
              </a:rPr>
              <a:t>k</a:t>
            </a:r>
            <a:r>
              <a:rPr lang="en-US" smtClean="0">
                <a:solidFill>
                  <a:schemeClr val="tx1"/>
                </a:solidFill>
              </a:rPr>
              <a:t>)</a:t>
            </a:r>
            <a:r>
              <a:rPr lang="en-US" baseline="30000" smtClean="0">
                <a:solidFill>
                  <a:schemeClr val="tx1"/>
                </a:solidFill>
              </a:rPr>
              <a:t>+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The decomposition hasn’t “lost” any essential FD’s, so we can check without doing a join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1625"/>
            <a:ext cx="8286750" cy="890588"/>
          </a:xfrm>
        </p:spPr>
        <p:txBody>
          <a:bodyPr/>
          <a:lstStyle/>
          <a:p>
            <a:r>
              <a:rPr lang="en-US" sz="3200" smtClean="0"/>
              <a:t>Example of Lossless and </a:t>
            </a:r>
            <a:br>
              <a:rPr lang="en-US" sz="3200" smtClean="0"/>
            </a:br>
            <a:r>
              <a:rPr lang="en-US" sz="3200" smtClean="0"/>
              <a:t>Dependency-Preserving Decompositions</a:t>
            </a:r>
            <a:endParaRPr 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01000" cy="4953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Given relation scheme </a:t>
            </a:r>
          </a:p>
          <a:p>
            <a:pPr algn="ctr">
              <a:buFont typeface="Wingdings" pitchFamily="2" charset="2"/>
              <a:buNone/>
            </a:pPr>
            <a:r>
              <a:rPr lang="en-US" sz="2400" smtClean="0">
                <a:solidFill>
                  <a:schemeClr val="tx1"/>
                </a:solidFill>
              </a:rPr>
              <a:t>R(name, street, city, st, zip, item, price)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And FD set	</a:t>
            </a:r>
            <a:r>
              <a:rPr lang="en-US" sz="2400" smtClean="0">
                <a:solidFill>
                  <a:srgbClr val="006699"/>
                </a:solidFill>
              </a:rPr>
              <a:t>name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rgbClr val="006699"/>
                </a:solidFill>
              </a:rPr>
              <a:t>street</a:t>
            </a:r>
            <a:r>
              <a:rPr lang="en-US" sz="2400" smtClean="0">
                <a:solidFill>
                  <a:schemeClr val="tx1"/>
                </a:solidFill>
              </a:rPr>
              <a:t>, </a:t>
            </a:r>
            <a:r>
              <a:rPr lang="en-US" sz="2400" smtClean="0">
                <a:solidFill>
                  <a:srgbClr val="006699"/>
                </a:solidFill>
              </a:rPr>
              <a:t>city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chemeClr val="tx1"/>
                </a:solidFill>
              </a:rPr>
              <a:t>			</a:t>
            </a:r>
            <a:r>
              <a:rPr lang="en-US" sz="2400" smtClean="0">
                <a:solidFill>
                  <a:srgbClr val="006699"/>
                </a:solidFill>
              </a:rPr>
              <a:t>street</a:t>
            </a:r>
            <a:r>
              <a:rPr lang="en-US" sz="2400" smtClean="0">
                <a:solidFill>
                  <a:schemeClr val="tx1"/>
                </a:solidFill>
              </a:rPr>
              <a:t>, </a:t>
            </a:r>
            <a:r>
              <a:rPr lang="en-US" sz="2400" smtClean="0">
                <a:solidFill>
                  <a:srgbClr val="006699"/>
                </a:solidFill>
              </a:rPr>
              <a:t>city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rgbClr val="006699"/>
                </a:solidFill>
              </a:rPr>
              <a:t>st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chemeClr val="tx1"/>
                </a:solidFill>
              </a:rPr>
              <a:t>			</a:t>
            </a:r>
            <a:r>
              <a:rPr lang="en-US" sz="2400" smtClean="0">
                <a:solidFill>
                  <a:srgbClr val="006699"/>
                </a:solidFill>
              </a:rPr>
              <a:t>street</a:t>
            </a:r>
            <a:r>
              <a:rPr lang="en-US" sz="2400" smtClean="0">
                <a:solidFill>
                  <a:schemeClr val="tx1"/>
                </a:solidFill>
              </a:rPr>
              <a:t>, </a:t>
            </a:r>
            <a:r>
              <a:rPr lang="en-US" sz="2400" smtClean="0">
                <a:solidFill>
                  <a:srgbClr val="006699"/>
                </a:solidFill>
              </a:rPr>
              <a:t>city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rgbClr val="006699"/>
                </a:solidFill>
              </a:rPr>
              <a:t>zip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chemeClr val="tx1"/>
                </a:solidFill>
              </a:rPr>
              <a:t>			</a:t>
            </a:r>
            <a:r>
              <a:rPr lang="en-US" sz="2400" smtClean="0">
                <a:solidFill>
                  <a:srgbClr val="006699"/>
                </a:solidFill>
              </a:rPr>
              <a:t>name</a:t>
            </a:r>
            <a:r>
              <a:rPr lang="en-US" sz="2400" smtClean="0">
                <a:solidFill>
                  <a:schemeClr val="tx1"/>
                </a:solidFill>
              </a:rPr>
              <a:t>, </a:t>
            </a:r>
            <a:r>
              <a:rPr lang="en-US" sz="2400" smtClean="0">
                <a:solidFill>
                  <a:srgbClr val="006699"/>
                </a:solidFill>
              </a:rPr>
              <a:t>item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rgbClr val="006699"/>
                </a:solidFill>
              </a:rPr>
              <a:t>price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Consider the decomposition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chemeClr val="tx1"/>
                </a:solidFill>
              </a:rPr>
              <a:t>	R</a:t>
            </a:r>
            <a:r>
              <a:rPr lang="en-US" sz="2400" baseline="-25000" smtClean="0">
                <a:solidFill>
                  <a:schemeClr val="tx1"/>
                </a:solidFill>
              </a:rPr>
              <a:t>1</a:t>
            </a:r>
            <a:r>
              <a:rPr lang="en-US" sz="2400" smtClean="0">
                <a:solidFill>
                  <a:schemeClr val="tx1"/>
                </a:solidFill>
              </a:rPr>
              <a:t>(name, street, city, st, zip)</a:t>
            </a:r>
            <a:r>
              <a:rPr lang="en-US" sz="2400" smtClean="0"/>
              <a:t> and R</a:t>
            </a:r>
            <a:r>
              <a:rPr lang="en-US" sz="2400" baseline="-25000" smtClean="0"/>
              <a:t>2</a:t>
            </a:r>
            <a:r>
              <a:rPr lang="en-US" sz="2400" smtClean="0"/>
              <a:t>(</a:t>
            </a:r>
            <a:r>
              <a:rPr lang="en-US" sz="2400" smtClean="0">
                <a:solidFill>
                  <a:schemeClr val="tx1"/>
                </a:solidFill>
              </a:rPr>
              <a:t>name, item, price)</a:t>
            </a:r>
          </a:p>
          <a:p>
            <a:pPr lvl="1">
              <a:buFont typeface="Wingdings" pitchFamily="2" charset="2"/>
              <a:buChar char="Ø"/>
            </a:pPr>
            <a:r>
              <a:rPr lang="en-US" i="1" smtClean="0">
                <a:solidFill>
                  <a:srgbClr val="990000"/>
                </a:solidFill>
              </a:rPr>
              <a:t>Is it lossless?</a:t>
            </a:r>
          </a:p>
          <a:p>
            <a:pPr lvl="1">
              <a:lnSpc>
                <a:spcPct val="70000"/>
              </a:lnSpc>
              <a:buFont typeface="Wingdings" pitchFamily="2" charset="2"/>
              <a:buChar char="Ø"/>
            </a:pPr>
            <a:r>
              <a:rPr lang="en-US" i="1" smtClean="0">
                <a:solidFill>
                  <a:srgbClr val="990000"/>
                </a:solidFill>
              </a:rPr>
              <a:t>Is it dependency preserving?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    What if we replaced the first FD by </a:t>
            </a:r>
            <a:r>
              <a:rPr lang="en-US" sz="2400" smtClean="0">
                <a:solidFill>
                  <a:srgbClr val="006699"/>
                </a:solidFill>
              </a:rPr>
              <a:t>name</a:t>
            </a:r>
            <a:r>
              <a:rPr lang="en-US" sz="2400" smtClean="0">
                <a:solidFill>
                  <a:schemeClr val="tx1"/>
                </a:solidFill>
              </a:rPr>
              <a:t>, </a:t>
            </a:r>
            <a:r>
              <a:rPr lang="en-US" sz="2400" smtClean="0">
                <a:solidFill>
                  <a:srgbClr val="006699"/>
                </a:solidFill>
              </a:rPr>
              <a:t>street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rgbClr val="006699"/>
                </a:solidFill>
              </a:rPr>
              <a:t>city</a:t>
            </a:r>
            <a:r>
              <a:rPr lang="en-US" sz="2400" smtClean="0"/>
              <a:t>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63" y="412750"/>
            <a:ext cx="7772400" cy="838200"/>
          </a:xfrm>
        </p:spPr>
        <p:txBody>
          <a:bodyPr/>
          <a:lstStyle/>
          <a:p>
            <a:r>
              <a:rPr lang="en-US" smtClean="0"/>
              <a:t>Another Example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115888">
              <a:buFont typeface="Wingdings" pitchFamily="2" charset="2"/>
              <a:buNone/>
              <a:tabLst>
                <a:tab pos="2062163" algn="l"/>
              </a:tabLst>
            </a:pPr>
            <a:r>
              <a:rPr lang="en-US" smtClean="0"/>
              <a:t>Given scheme: R(</a:t>
            </a:r>
            <a:r>
              <a:rPr lang="en-US" smtClean="0">
                <a:solidFill>
                  <a:schemeClr val="tx1"/>
                </a:solidFill>
              </a:rPr>
              <a:t>sid, fid, subj)</a:t>
            </a:r>
          </a:p>
          <a:p>
            <a:pPr defTabSz="115888">
              <a:buFont typeface="Wingdings" pitchFamily="2" charset="2"/>
              <a:buNone/>
              <a:tabLst>
                <a:tab pos="2062163" algn="l"/>
              </a:tabLst>
            </a:pPr>
            <a:r>
              <a:rPr lang="en-US" smtClean="0"/>
              <a:t>and FD set: 	</a:t>
            </a:r>
            <a:r>
              <a:rPr lang="en-US" smtClean="0">
                <a:solidFill>
                  <a:srgbClr val="006699"/>
                </a:solidFill>
              </a:rPr>
              <a:t>fid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rgbClr val="006699"/>
                </a:solidFill>
              </a:rPr>
              <a:t>subj</a:t>
            </a:r>
          </a:p>
          <a:p>
            <a:pPr defTabSz="115888">
              <a:buFont typeface="Wingdings" pitchFamily="2" charset="2"/>
              <a:buNone/>
              <a:tabLst>
                <a:tab pos="2062163" algn="l"/>
              </a:tabLst>
            </a:pPr>
            <a:r>
              <a:rPr lang="en-US" smtClean="0">
                <a:solidFill>
                  <a:schemeClr val="tx1"/>
                </a:solidFill>
              </a:rPr>
              <a:t>			</a:t>
            </a:r>
            <a:r>
              <a:rPr lang="en-US" smtClean="0">
                <a:solidFill>
                  <a:srgbClr val="006699"/>
                </a:solidFill>
              </a:rPr>
              <a:t>sid</a:t>
            </a:r>
            <a:r>
              <a:rPr lang="en-US" smtClean="0">
                <a:solidFill>
                  <a:schemeClr val="tx1"/>
                </a:solidFill>
              </a:rPr>
              <a:t>, </a:t>
            </a:r>
            <a:r>
              <a:rPr lang="en-US" smtClean="0">
                <a:solidFill>
                  <a:srgbClr val="006699"/>
                </a:solidFill>
              </a:rPr>
              <a:t>subj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rgbClr val="006699"/>
                </a:solidFill>
              </a:rPr>
              <a:t>fid</a:t>
            </a:r>
          </a:p>
          <a:p>
            <a:pPr defTabSz="115888">
              <a:buFont typeface="Wingdings" pitchFamily="2" charset="2"/>
              <a:buNone/>
              <a:tabLst>
                <a:tab pos="2062163" algn="l"/>
              </a:tabLst>
            </a:pPr>
            <a:r>
              <a:rPr lang="en-US" smtClean="0"/>
              <a:t>Consider the decomposition </a:t>
            </a:r>
          </a:p>
          <a:p>
            <a:pPr defTabSz="115888">
              <a:buFont typeface="Wingdings" pitchFamily="2" charset="2"/>
              <a:buNone/>
              <a:tabLst>
                <a:tab pos="2062163" algn="l"/>
              </a:tabLst>
            </a:pPr>
            <a:r>
              <a:rPr lang="en-US" smtClean="0"/>
              <a:t>	R</a:t>
            </a:r>
            <a:r>
              <a:rPr lang="en-US" baseline="-25000" smtClean="0"/>
              <a:t>1</a:t>
            </a:r>
            <a:r>
              <a:rPr lang="en-US" smtClean="0"/>
              <a:t>(sid</a:t>
            </a:r>
            <a:r>
              <a:rPr lang="en-US" smtClean="0">
                <a:solidFill>
                  <a:schemeClr val="tx1"/>
                </a:solidFill>
              </a:rPr>
              <a:t>, fid)</a:t>
            </a:r>
            <a:r>
              <a:rPr lang="en-US" smtClean="0"/>
              <a:t> and R</a:t>
            </a:r>
            <a:r>
              <a:rPr lang="en-US" baseline="-25000" smtClean="0"/>
              <a:t>2</a:t>
            </a:r>
            <a:r>
              <a:rPr lang="en-US" smtClean="0">
                <a:solidFill>
                  <a:schemeClr val="tx1"/>
                </a:solidFill>
              </a:rPr>
              <a:t>(fid, subj)</a:t>
            </a:r>
          </a:p>
          <a:p>
            <a:pPr defTabSz="115888">
              <a:buFont typeface="Wingdings" pitchFamily="2" charset="2"/>
              <a:buNone/>
              <a:tabLst>
                <a:tab pos="2062163" algn="l"/>
              </a:tabLst>
            </a:pPr>
            <a:endParaRPr lang="en-US" smtClean="0">
              <a:solidFill>
                <a:schemeClr val="tx1"/>
              </a:solidFill>
            </a:endParaRPr>
          </a:p>
          <a:p>
            <a:pPr defTabSz="115888">
              <a:buFont typeface="Wingdings" pitchFamily="2" charset="2"/>
              <a:buChar char="Ø"/>
              <a:tabLst>
                <a:tab pos="2062163" algn="l"/>
              </a:tabLst>
            </a:pPr>
            <a:r>
              <a:rPr lang="en-US" i="1" smtClean="0">
                <a:solidFill>
                  <a:srgbClr val="990000"/>
                </a:solidFill>
              </a:rPr>
              <a:t>Is it lossless?</a:t>
            </a:r>
          </a:p>
          <a:p>
            <a:pPr defTabSz="115888">
              <a:buFont typeface="Wingdings" pitchFamily="2" charset="2"/>
              <a:buChar char="Ø"/>
              <a:tabLst>
                <a:tab pos="2062163" algn="l"/>
              </a:tabLst>
            </a:pPr>
            <a:r>
              <a:rPr lang="en-US" i="1" smtClean="0">
                <a:solidFill>
                  <a:srgbClr val="990000"/>
                </a:solidFill>
              </a:rPr>
              <a:t>Is it dependency preserving?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FD’s and Keys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Ideally, we want a design s.t. for each nontrivial dependency </a:t>
            </a:r>
            <a:r>
              <a:rPr lang="en-US" smtClean="0">
                <a:solidFill>
                  <a:srgbClr val="660066"/>
                </a:solidFill>
              </a:rPr>
              <a:t>X</a:t>
            </a:r>
            <a:r>
              <a:rPr lang="en-US" smtClean="0">
                <a:solidFill>
                  <a:srgbClr val="006699"/>
                </a:solidFill>
              </a:rPr>
              <a:t>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smtClean="0">
                <a:solidFill>
                  <a:srgbClr val="660066"/>
                </a:solidFill>
              </a:rPr>
              <a:t>Y</a:t>
            </a:r>
            <a:r>
              <a:rPr lang="en-US" smtClean="0"/>
              <a:t>, </a:t>
            </a:r>
            <a:r>
              <a:rPr lang="en-US" smtClean="0">
                <a:solidFill>
                  <a:srgbClr val="660066"/>
                </a:solidFill>
              </a:rPr>
              <a:t>X</a:t>
            </a:r>
            <a:r>
              <a:rPr lang="en-US" smtClean="0"/>
              <a:t> is a superkey for some relation schema in R</a:t>
            </a:r>
          </a:p>
          <a:p>
            <a:pPr lvl="1"/>
            <a:r>
              <a:rPr lang="en-US" smtClean="0"/>
              <a:t>We just saw that this isn’t always possible</a:t>
            </a:r>
          </a:p>
          <a:p>
            <a:r>
              <a:rPr lang="en-US" smtClean="0"/>
              <a:t>Hence we have two kinds of </a:t>
            </a:r>
            <a:r>
              <a:rPr lang="en-US" i="1" smtClean="0"/>
              <a:t>normal forms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46075" y="709613"/>
            <a:ext cx="7772400" cy="533400"/>
          </a:xfrm>
        </p:spPr>
        <p:txBody>
          <a:bodyPr/>
          <a:lstStyle/>
          <a:p>
            <a:r>
              <a:rPr lang="en-US" sz="3200" smtClean="0"/>
              <a:t>Two Important Normal Forms</a:t>
            </a:r>
            <a:endParaRPr lang="en-US" sz="40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82725"/>
            <a:ext cx="7848600" cy="4537075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i="1" smtClean="0">
                <a:solidFill>
                  <a:srgbClr val="990000"/>
                </a:solidFill>
              </a:rPr>
              <a:t>Boyce-Codd Normal Form</a:t>
            </a:r>
            <a:r>
              <a:rPr lang="en-US" smtClean="0"/>
              <a:t> (BCNF).  For every relation scheme 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R</a:t>
            </a:r>
            <a:r>
              <a:rPr lang="en-US" smtClean="0"/>
              <a:t> and for every </a:t>
            </a:r>
            <a:r>
              <a:rPr lang="en-US" smtClean="0">
                <a:solidFill>
                  <a:srgbClr val="660066"/>
                </a:solidFill>
                <a:latin typeface="Tahoma" pitchFamily="34" charset="0"/>
              </a:rPr>
              <a:t>X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rgbClr val="006699"/>
                </a:solidFill>
                <a:latin typeface="Tahoma" pitchFamily="34" charset="0"/>
              </a:rPr>
              <a:t>A</a:t>
            </a:r>
            <a:r>
              <a:rPr lang="en-US" smtClean="0"/>
              <a:t> that holds over 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R</a:t>
            </a:r>
            <a:r>
              <a:rPr lang="en-US" smtClean="0"/>
              <a:t>,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either </a:t>
            </a:r>
            <a:r>
              <a:rPr lang="en-US" smtClean="0">
                <a:solidFill>
                  <a:srgbClr val="006699"/>
                </a:solidFill>
                <a:latin typeface="Tahoma" pitchFamily="34" charset="0"/>
              </a:rPr>
              <a:t>A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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rgbClr val="660066"/>
                </a:solidFill>
                <a:latin typeface="Tahoma" pitchFamily="34" charset="0"/>
              </a:rPr>
              <a:t>X</a:t>
            </a:r>
            <a:r>
              <a:rPr lang="en-US" smtClean="0"/>
              <a:t> (it is trivial) ,or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or </a:t>
            </a:r>
            <a:r>
              <a:rPr lang="en-US" smtClean="0">
                <a:solidFill>
                  <a:srgbClr val="660066"/>
                </a:solidFill>
                <a:latin typeface="Tahoma" pitchFamily="34" charset="0"/>
              </a:rPr>
              <a:t>X</a:t>
            </a:r>
            <a:r>
              <a:rPr lang="en-US" smtClean="0"/>
              <a:t> is a superkey for 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R</a:t>
            </a:r>
            <a:endParaRPr lang="en-US" smtClean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i="1" smtClean="0">
                <a:solidFill>
                  <a:srgbClr val="990000"/>
                </a:solidFill>
              </a:rPr>
              <a:t>Third Normal Form</a:t>
            </a:r>
            <a:r>
              <a:rPr lang="en-US" smtClean="0"/>
              <a:t> (3NF). For every relation scheme 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R</a:t>
            </a:r>
            <a:r>
              <a:rPr lang="en-US" smtClean="0"/>
              <a:t> and for every </a:t>
            </a:r>
            <a:r>
              <a:rPr lang="en-US" smtClean="0">
                <a:solidFill>
                  <a:srgbClr val="660066"/>
                </a:solidFill>
                <a:latin typeface="Tahoma" pitchFamily="34" charset="0"/>
              </a:rPr>
              <a:t>X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rgbClr val="006699"/>
                </a:solidFill>
                <a:latin typeface="Tahoma" pitchFamily="34" charset="0"/>
              </a:rPr>
              <a:t>A</a:t>
            </a:r>
            <a:r>
              <a:rPr lang="en-US" smtClean="0"/>
              <a:t> that holds over 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R</a:t>
            </a:r>
            <a:r>
              <a:rPr lang="en-US" smtClean="0"/>
              <a:t>,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either </a:t>
            </a:r>
            <a:r>
              <a:rPr lang="en-US" smtClean="0">
                <a:solidFill>
                  <a:srgbClr val="006699"/>
                </a:solidFill>
                <a:latin typeface="Tahoma" pitchFamily="34" charset="0"/>
              </a:rPr>
              <a:t>A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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rgbClr val="660066"/>
                </a:solidFill>
                <a:latin typeface="Tahoma" pitchFamily="34" charset="0"/>
              </a:rPr>
              <a:t>X</a:t>
            </a:r>
            <a:r>
              <a:rPr lang="en-US" smtClean="0"/>
              <a:t> (it is trivial), or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	</a:t>
            </a:r>
            <a:r>
              <a:rPr lang="en-US" smtClean="0">
                <a:solidFill>
                  <a:srgbClr val="660066"/>
                </a:solidFill>
                <a:latin typeface="Tahoma" pitchFamily="34" charset="0"/>
              </a:rPr>
              <a:t>X</a:t>
            </a:r>
            <a:r>
              <a:rPr lang="en-US" smtClean="0"/>
              <a:t> is a superkey for 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R,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/>
              <a:t>or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	</a:t>
            </a:r>
            <a:r>
              <a:rPr lang="en-US" smtClean="0">
                <a:solidFill>
                  <a:srgbClr val="006699"/>
                </a:solidFill>
                <a:latin typeface="Tahoma" pitchFamily="34" charset="0"/>
              </a:rPr>
              <a:t>A</a:t>
            </a:r>
            <a:r>
              <a:rPr lang="en-US" smtClean="0"/>
              <a:t> is a member of some key for 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 Forms Compared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BCNF is preferable, but sometimes in conflict with the goal of dependency preservation</a:t>
            </a:r>
          </a:p>
          <a:p>
            <a:pPr lvl="1"/>
            <a:r>
              <a:rPr lang="en-US" smtClean="0"/>
              <a:t>It’s strictly stronger than 3NF</a:t>
            </a:r>
          </a:p>
          <a:p>
            <a:pPr lvl="1"/>
            <a:endParaRPr lang="en-US" smtClean="0"/>
          </a:p>
          <a:p>
            <a:r>
              <a:rPr lang="en-US" smtClean="0"/>
              <a:t>Let’s see algorithms to obtain:</a:t>
            </a:r>
          </a:p>
          <a:p>
            <a:pPr lvl="1"/>
            <a:r>
              <a:rPr lang="en-US" smtClean="0"/>
              <a:t>A BCNF lossless join decomposition</a:t>
            </a:r>
          </a:p>
          <a:p>
            <a:pPr lvl="1"/>
            <a:r>
              <a:rPr lang="en-US" smtClean="0"/>
              <a:t>A 3NF lossless join, dependency preserving decomposition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0"/>
            <a:ext cx="8458200" cy="1143000"/>
          </a:xfrm>
        </p:spPr>
        <p:txBody>
          <a:bodyPr/>
          <a:lstStyle/>
          <a:p>
            <a:r>
              <a:rPr lang="en-US" smtClean="0"/>
              <a:t>BCNF Decomposition Algorithm</a:t>
            </a:r>
            <a:br>
              <a:rPr lang="en-US" smtClean="0"/>
            </a:br>
            <a:endParaRPr lang="en-US" sz="2000" smtClean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39750" y="1614488"/>
            <a:ext cx="78486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result := {R}</a:t>
            </a:r>
          </a:p>
          <a:p>
            <a:r>
              <a:rPr lang="en-US"/>
              <a:t>compute </a:t>
            </a:r>
            <a:r>
              <a:rPr lang="en-US" i="1">
                <a:solidFill>
                  <a:schemeClr val="tx2"/>
                </a:solidFill>
              </a:rPr>
              <a:t>F+</a:t>
            </a:r>
            <a:endParaRPr lang="en-US"/>
          </a:p>
          <a:p>
            <a:r>
              <a:rPr lang="en-US"/>
              <a:t>while there is a schema </a:t>
            </a:r>
            <a:r>
              <a:rPr lang="en-US" i="1"/>
              <a:t>R</a:t>
            </a:r>
            <a:r>
              <a:rPr lang="en-US" i="1" baseline="-25000"/>
              <a:t>i</a:t>
            </a:r>
            <a:r>
              <a:rPr lang="en-US"/>
              <a:t> in result that is not in BCNF</a:t>
            </a:r>
          </a:p>
          <a:p>
            <a:r>
              <a:rPr lang="en-US"/>
              <a:t>{</a:t>
            </a:r>
          </a:p>
          <a:p>
            <a:r>
              <a:rPr lang="en-US"/>
              <a:t>	let </a:t>
            </a:r>
            <a:r>
              <a:rPr lang="en-US">
                <a:solidFill>
                  <a:srgbClr val="660066"/>
                </a:solidFill>
              </a:rPr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rgbClr val="660066"/>
                </a:solidFill>
              </a:rPr>
              <a:t>B</a:t>
            </a:r>
            <a:r>
              <a:rPr lang="en-US"/>
              <a:t> be a nontrivial FD on </a:t>
            </a:r>
            <a:r>
              <a:rPr lang="en-US" i="1"/>
              <a:t>R</a:t>
            </a:r>
            <a:r>
              <a:rPr lang="en-US" i="1" baseline="-25000"/>
              <a:t>i</a:t>
            </a:r>
            <a:r>
              <a:rPr lang="en-US"/>
              <a:t/>
            </a:r>
            <a:br>
              <a:rPr lang="en-US"/>
            </a:br>
            <a:r>
              <a:rPr lang="en-US"/>
              <a:t>		s.t. </a:t>
            </a:r>
            <a:r>
              <a:rPr lang="en-US">
                <a:solidFill>
                  <a:srgbClr val="660066"/>
                </a:solidFill>
              </a:rPr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R</a:t>
            </a:r>
            <a:r>
              <a:rPr lang="en-US" i="1" baseline="-25000"/>
              <a:t>i</a:t>
            </a:r>
            <a:r>
              <a:rPr lang="en-US"/>
              <a:t> is not in </a:t>
            </a:r>
            <a:r>
              <a:rPr lang="en-US" i="1">
                <a:solidFill>
                  <a:schemeClr val="tx2"/>
                </a:solidFill>
              </a:rPr>
              <a:t>F+ </a:t>
            </a:r>
            <a:br>
              <a:rPr lang="en-US" i="1">
                <a:solidFill>
                  <a:schemeClr val="tx2"/>
                </a:solidFill>
              </a:rPr>
            </a:br>
            <a:r>
              <a:rPr lang="en-US" i="1">
                <a:solidFill>
                  <a:schemeClr val="tx2"/>
                </a:solidFill>
              </a:rPr>
              <a:t>		</a:t>
            </a:r>
            <a:r>
              <a:rPr lang="en-US"/>
              <a:t>and </a:t>
            </a:r>
            <a:r>
              <a:rPr lang="en-US">
                <a:solidFill>
                  <a:srgbClr val="660066"/>
                </a:solidFill>
              </a:rPr>
              <a:t>A</a:t>
            </a:r>
            <a:r>
              <a:rPr lang="en-US"/>
              <a:t> and </a:t>
            </a:r>
            <a:r>
              <a:rPr lang="en-US">
                <a:solidFill>
                  <a:srgbClr val="660066"/>
                </a:solidFill>
              </a:rPr>
              <a:t>B</a:t>
            </a:r>
            <a:r>
              <a:rPr lang="en-US"/>
              <a:t> are disjoint</a:t>
            </a:r>
            <a:br>
              <a:rPr lang="en-US"/>
            </a:br>
            <a:endParaRPr lang="en-US"/>
          </a:p>
          <a:p>
            <a:r>
              <a:rPr lang="en-US"/>
              <a:t>	result:= (result – R</a:t>
            </a:r>
            <a:r>
              <a:rPr lang="en-US" baseline="-25000"/>
              <a:t>i</a:t>
            </a:r>
            <a:r>
              <a:rPr lang="en-US"/>
              <a:t>) </a:t>
            </a:r>
            <a:r>
              <a:rPr lang="en-US">
                <a:sym typeface="Symbol" pitchFamily="18" charset="2"/>
              </a:rPr>
              <a:t> </a:t>
            </a:r>
            <a:r>
              <a:rPr lang="en-US"/>
              <a:t>{(R</a:t>
            </a:r>
            <a:r>
              <a:rPr lang="en-US" baseline="-25000"/>
              <a:t>i</a:t>
            </a:r>
            <a:r>
              <a:rPr lang="en-US"/>
              <a:t> - </a:t>
            </a:r>
            <a:r>
              <a:rPr lang="en-US">
                <a:solidFill>
                  <a:srgbClr val="660066"/>
                </a:solidFill>
              </a:rPr>
              <a:t>B</a:t>
            </a:r>
            <a:r>
              <a:rPr lang="en-US"/>
              <a:t>), (</a:t>
            </a:r>
            <a:r>
              <a:rPr lang="en-US">
                <a:solidFill>
                  <a:srgbClr val="660066"/>
                </a:solidFill>
              </a:rPr>
              <a:t>A,B</a:t>
            </a:r>
            <a:r>
              <a:rPr lang="en-US"/>
              <a:t>)}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376238"/>
            <a:ext cx="7961312" cy="801687"/>
          </a:xfrm>
        </p:spPr>
        <p:txBody>
          <a:bodyPr/>
          <a:lstStyle/>
          <a:p>
            <a:r>
              <a:rPr lang="en-US" sz="3200" smtClean="0"/>
              <a:t>3NF Decomposition Algorithm</a:t>
            </a:r>
            <a:br>
              <a:rPr lang="en-US" sz="3200" smtClean="0"/>
            </a:br>
            <a:endParaRPr lang="en-US" sz="1800" smtClean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79425" y="1585913"/>
            <a:ext cx="8050213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200"/>
              <a:t>Let </a:t>
            </a:r>
            <a:r>
              <a:rPr lang="en-US" sz="2200" i="1">
                <a:solidFill>
                  <a:schemeClr val="tx2"/>
                </a:solidFill>
              </a:rPr>
              <a:t>F</a:t>
            </a:r>
            <a:r>
              <a:rPr lang="en-US" sz="2200"/>
              <a:t> be a minimal cover</a:t>
            </a:r>
          </a:p>
          <a:p>
            <a:r>
              <a:rPr lang="en-US" sz="2200"/>
              <a:t>i:=0</a:t>
            </a:r>
          </a:p>
          <a:p>
            <a:r>
              <a:rPr lang="en-US" sz="2200"/>
              <a:t>for each FD </a:t>
            </a:r>
            <a:r>
              <a:rPr lang="en-US" sz="2200">
                <a:solidFill>
                  <a:srgbClr val="660066"/>
                </a:solidFill>
              </a:rPr>
              <a:t>A</a:t>
            </a:r>
            <a:r>
              <a:rPr lang="en-US" sz="2200"/>
              <a:t> </a:t>
            </a:r>
            <a:r>
              <a:rPr lang="en-US" sz="2200">
                <a:sym typeface="Symbol" pitchFamily="18" charset="2"/>
              </a:rPr>
              <a:t></a:t>
            </a:r>
            <a:r>
              <a:rPr lang="en-US" sz="2200"/>
              <a:t> </a:t>
            </a:r>
            <a:r>
              <a:rPr lang="en-US" sz="2200">
                <a:solidFill>
                  <a:srgbClr val="660066"/>
                </a:solidFill>
              </a:rPr>
              <a:t>B</a:t>
            </a:r>
            <a:r>
              <a:rPr lang="en-US" sz="2200"/>
              <a:t> in </a:t>
            </a:r>
            <a:r>
              <a:rPr lang="en-US" sz="2200" i="1">
                <a:solidFill>
                  <a:schemeClr val="tx2"/>
                </a:solidFill>
              </a:rPr>
              <a:t>F</a:t>
            </a:r>
            <a:r>
              <a:rPr lang="en-US" sz="2200"/>
              <a:t> {</a:t>
            </a:r>
          </a:p>
          <a:p>
            <a:r>
              <a:rPr lang="en-US" sz="2200"/>
              <a:t>  if none of the schemas </a:t>
            </a:r>
            <a:r>
              <a:rPr lang="en-US" sz="2200" i="1"/>
              <a:t>R</a:t>
            </a:r>
            <a:r>
              <a:rPr lang="en-US" sz="2200" i="1" baseline="-25000"/>
              <a:t>j</a:t>
            </a:r>
            <a:r>
              <a:rPr lang="en-US" sz="2200"/>
              <a:t>, 1</a:t>
            </a:r>
            <a:r>
              <a:rPr lang="en-US" sz="2200">
                <a:sym typeface="Symbol" pitchFamily="18" charset="2"/>
              </a:rPr>
              <a:t> </a:t>
            </a:r>
            <a:r>
              <a:rPr lang="en-US" sz="2200"/>
              <a:t>j </a:t>
            </a:r>
            <a:r>
              <a:rPr lang="en-US" sz="2200">
                <a:sym typeface="Symbol" pitchFamily="18" charset="2"/>
              </a:rPr>
              <a:t></a:t>
            </a:r>
            <a:r>
              <a:rPr lang="en-US" sz="2200"/>
              <a:t> i, contains </a:t>
            </a:r>
            <a:r>
              <a:rPr lang="en-US" sz="2200">
                <a:solidFill>
                  <a:srgbClr val="660066"/>
                </a:solidFill>
              </a:rPr>
              <a:t>AB</a:t>
            </a:r>
          </a:p>
          <a:p>
            <a:r>
              <a:rPr lang="en-US" sz="2200"/>
              <a:t>  {</a:t>
            </a:r>
          </a:p>
          <a:p>
            <a:r>
              <a:rPr lang="en-US" sz="2200"/>
              <a:t>            increment i</a:t>
            </a:r>
          </a:p>
          <a:p>
            <a:r>
              <a:rPr lang="en-US" sz="2200"/>
              <a:t>           </a:t>
            </a:r>
            <a:r>
              <a:rPr lang="en-US" sz="2200" i="1"/>
              <a:t>R</a:t>
            </a:r>
            <a:r>
              <a:rPr lang="en-US" sz="2200" i="1" baseline="-25000"/>
              <a:t>i</a:t>
            </a:r>
            <a:r>
              <a:rPr lang="en-US" sz="2200" baseline="-25000"/>
              <a:t> </a:t>
            </a:r>
            <a:r>
              <a:rPr lang="en-US" sz="2200"/>
              <a:t>:= (</a:t>
            </a:r>
            <a:r>
              <a:rPr lang="en-US" sz="2200">
                <a:solidFill>
                  <a:srgbClr val="660066"/>
                </a:solidFill>
              </a:rPr>
              <a:t>A</a:t>
            </a:r>
            <a:r>
              <a:rPr lang="en-US" sz="2200"/>
              <a:t>, </a:t>
            </a:r>
            <a:r>
              <a:rPr lang="en-US" sz="2200">
                <a:solidFill>
                  <a:srgbClr val="660066"/>
                </a:solidFill>
              </a:rPr>
              <a:t>B</a:t>
            </a:r>
            <a:r>
              <a:rPr lang="en-US" sz="2200"/>
              <a:t>)</a:t>
            </a:r>
          </a:p>
          <a:p>
            <a:r>
              <a:rPr lang="en-US" sz="2200"/>
              <a:t>   }</a:t>
            </a:r>
          </a:p>
          <a:p>
            <a:r>
              <a:rPr lang="en-US" sz="2200"/>
              <a:t>}</a:t>
            </a:r>
          </a:p>
          <a:p>
            <a:r>
              <a:rPr lang="en-US" sz="2200"/>
              <a:t>if no schema </a:t>
            </a:r>
            <a:r>
              <a:rPr lang="en-US" sz="2200" i="1"/>
              <a:t>R</a:t>
            </a:r>
            <a:r>
              <a:rPr lang="en-US" sz="2200" i="1" baseline="-25000"/>
              <a:t>j</a:t>
            </a:r>
            <a:r>
              <a:rPr lang="en-US" sz="2200"/>
              <a:t>, 1 </a:t>
            </a:r>
            <a:r>
              <a:rPr lang="en-US" sz="2200">
                <a:sym typeface="Symbol" pitchFamily="18" charset="2"/>
              </a:rPr>
              <a:t></a:t>
            </a:r>
            <a:r>
              <a:rPr lang="en-US" sz="2200"/>
              <a:t> j </a:t>
            </a:r>
            <a:r>
              <a:rPr lang="en-US" sz="2200">
                <a:sym typeface="Symbol" pitchFamily="18" charset="2"/>
              </a:rPr>
              <a:t></a:t>
            </a:r>
            <a:r>
              <a:rPr lang="en-US" sz="2200"/>
              <a:t> i contains a candidate key for </a:t>
            </a:r>
            <a:r>
              <a:rPr lang="en-US" sz="2200" i="1"/>
              <a:t>R</a:t>
            </a:r>
            <a:r>
              <a:rPr lang="en-US" sz="2200"/>
              <a:t> {</a:t>
            </a:r>
          </a:p>
          <a:p>
            <a:r>
              <a:rPr lang="en-US" sz="2200"/>
              <a:t>            increment i</a:t>
            </a:r>
          </a:p>
          <a:p>
            <a:r>
              <a:rPr lang="en-US" sz="2200"/>
              <a:t>            </a:t>
            </a:r>
            <a:r>
              <a:rPr lang="en-US" sz="2200" i="1"/>
              <a:t>R</a:t>
            </a:r>
            <a:r>
              <a:rPr lang="en-US" sz="2200" i="1" baseline="-25000"/>
              <a:t>i</a:t>
            </a:r>
            <a:r>
              <a:rPr lang="en-US" sz="2200" baseline="-25000"/>
              <a:t> </a:t>
            </a:r>
            <a:r>
              <a:rPr lang="en-US" sz="2200"/>
              <a:t>:= any candidate key for </a:t>
            </a:r>
            <a:r>
              <a:rPr lang="en-US" sz="2200" i="1"/>
              <a:t>R</a:t>
            </a:r>
          </a:p>
          <a:p>
            <a:r>
              <a:rPr lang="en-US" sz="2200"/>
              <a:t>}</a:t>
            </a:r>
          </a:p>
          <a:p>
            <a:r>
              <a:rPr lang="en-US" sz="2200"/>
              <a:t>return (R</a:t>
            </a:r>
            <a:r>
              <a:rPr lang="en-US" sz="2200" baseline="-25000"/>
              <a:t>1</a:t>
            </a:r>
            <a:r>
              <a:rPr lang="en-US" sz="2200"/>
              <a:t>, …, R</a:t>
            </a:r>
            <a:r>
              <a:rPr lang="en-US" sz="2200" baseline="-25000"/>
              <a:t>i</a:t>
            </a:r>
            <a:r>
              <a:rPr lang="en-US" sz="2200"/>
              <a:t>)</a:t>
            </a:r>
          </a:p>
        </p:txBody>
      </p:sp>
      <p:sp>
        <p:nvSpPr>
          <p:cNvPr id="31748" name="AutoShape 4"/>
          <p:cNvSpPr>
            <a:spLocks/>
          </p:cNvSpPr>
          <p:nvPr/>
        </p:nvSpPr>
        <p:spPr bwMode="auto">
          <a:xfrm>
            <a:off x="401638" y="1531938"/>
            <a:ext cx="6184900" cy="3181350"/>
          </a:xfrm>
          <a:prstGeom prst="borderCallout1">
            <a:avLst>
              <a:gd name="adj1" fmla="val 3593"/>
              <a:gd name="adj2" fmla="val 101231"/>
              <a:gd name="adj3" fmla="val 53894"/>
              <a:gd name="adj4" fmla="val 10513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7154863" y="2952750"/>
            <a:ext cx="15367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990000"/>
                </a:solidFill>
              </a:rPr>
              <a:t>Build dep.-</a:t>
            </a:r>
            <a:br>
              <a:rPr lang="en-US" i="1">
                <a:solidFill>
                  <a:srgbClr val="990000"/>
                </a:solidFill>
              </a:rPr>
            </a:br>
            <a:r>
              <a:rPr lang="en-US" i="1">
                <a:solidFill>
                  <a:srgbClr val="990000"/>
                </a:solidFill>
              </a:rPr>
              <a:t>preserving</a:t>
            </a:r>
          </a:p>
          <a:p>
            <a:r>
              <a:rPr lang="en-US" i="1">
                <a:solidFill>
                  <a:srgbClr val="990000"/>
                </a:solidFill>
              </a:rPr>
              <a:t>decomp.</a:t>
            </a:r>
          </a:p>
        </p:txBody>
      </p:sp>
      <p:sp>
        <p:nvSpPr>
          <p:cNvPr id="31750" name="AutoShape 6"/>
          <p:cNvSpPr>
            <a:spLocks/>
          </p:cNvSpPr>
          <p:nvPr/>
        </p:nvSpPr>
        <p:spPr bwMode="auto">
          <a:xfrm>
            <a:off x="377825" y="4687888"/>
            <a:ext cx="6688138" cy="1809750"/>
          </a:xfrm>
          <a:prstGeom prst="borderCallout1">
            <a:avLst>
              <a:gd name="adj1" fmla="val 6315"/>
              <a:gd name="adj2" fmla="val 101139"/>
              <a:gd name="adj3" fmla="val 41667"/>
              <a:gd name="adj4" fmla="val 10731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7607300" y="5148263"/>
            <a:ext cx="12080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990000"/>
                </a:solidFill>
              </a:rPr>
              <a:t>Ensure</a:t>
            </a:r>
            <a:br>
              <a:rPr lang="en-US" i="1">
                <a:solidFill>
                  <a:srgbClr val="990000"/>
                </a:solidFill>
              </a:rPr>
            </a:br>
            <a:r>
              <a:rPr lang="en-US" i="1">
                <a:solidFill>
                  <a:srgbClr val="990000"/>
                </a:solidFill>
              </a:rPr>
              <a:t>lossless</a:t>
            </a:r>
            <a:br>
              <a:rPr lang="en-US" i="1">
                <a:solidFill>
                  <a:srgbClr val="990000"/>
                </a:solidFill>
              </a:rPr>
            </a:br>
            <a:r>
              <a:rPr lang="en-US" i="1">
                <a:solidFill>
                  <a:srgbClr val="990000"/>
                </a:solidFill>
              </a:rPr>
              <a:t>decomp.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 All Designs are Equally Good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990000"/>
                </a:solidFill>
              </a:rPr>
              <a:t>Why is this a poor schema design?</a:t>
            </a:r>
          </a:p>
          <a:p>
            <a:endParaRPr lang="en-US" i="1" smtClean="0">
              <a:solidFill>
                <a:srgbClr val="990000"/>
              </a:solidFill>
            </a:endParaRPr>
          </a:p>
          <a:p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990000"/>
                </a:solidFill>
              </a:rPr>
              <a:t>And why is this one better?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165225" y="2449513"/>
            <a:ext cx="7010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Helvetica" pitchFamily="34" charset="0"/>
              </a:rPr>
              <a:t>Stuff(</a:t>
            </a:r>
            <a:r>
              <a:rPr lang="en-US" u="sng">
                <a:latin typeface="Helvetica" pitchFamily="34" charset="0"/>
              </a:rPr>
              <a:t>sid</a:t>
            </a:r>
            <a:r>
              <a:rPr lang="en-US">
                <a:latin typeface="Helvetica" pitchFamily="34" charset="0"/>
              </a:rPr>
              <a:t>, name, </a:t>
            </a:r>
            <a:r>
              <a:rPr lang="en-US" u="sng">
                <a:latin typeface="Helvetica" pitchFamily="34" charset="0"/>
              </a:rPr>
              <a:t>serno</a:t>
            </a:r>
            <a:r>
              <a:rPr lang="en-US">
                <a:latin typeface="Helvetica" pitchFamily="34" charset="0"/>
              </a:rPr>
              <a:t>, subj, cid, exp-grade)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892300" y="3894138"/>
            <a:ext cx="4090988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Student(</a:t>
            </a:r>
            <a:r>
              <a:rPr lang="en-US" u="sng">
                <a:latin typeface="Helvetica" pitchFamily="34" charset="0"/>
              </a:rPr>
              <a:t>sid</a:t>
            </a:r>
            <a:r>
              <a:rPr lang="en-US">
                <a:latin typeface="Helvetica" pitchFamily="34" charset="0"/>
              </a:rPr>
              <a:t>, name)</a:t>
            </a:r>
          </a:p>
          <a:p>
            <a:r>
              <a:rPr lang="en-US">
                <a:latin typeface="Helvetica" pitchFamily="34" charset="0"/>
              </a:rPr>
              <a:t>Course(</a:t>
            </a:r>
            <a:r>
              <a:rPr lang="en-US" u="sng">
                <a:latin typeface="Helvetica" pitchFamily="34" charset="0"/>
              </a:rPr>
              <a:t>serno</a:t>
            </a:r>
            <a:r>
              <a:rPr lang="en-US">
                <a:latin typeface="Helvetica" pitchFamily="34" charset="0"/>
              </a:rPr>
              <a:t>, cid)</a:t>
            </a:r>
          </a:p>
          <a:p>
            <a:r>
              <a:rPr lang="en-US">
                <a:latin typeface="Helvetica" pitchFamily="34" charset="0"/>
              </a:rPr>
              <a:t>Subject(</a:t>
            </a:r>
            <a:r>
              <a:rPr lang="en-US" u="sng">
                <a:latin typeface="Helvetica" pitchFamily="34" charset="0"/>
              </a:rPr>
              <a:t>cid</a:t>
            </a:r>
            <a:r>
              <a:rPr lang="en-US">
                <a:latin typeface="Helvetica" pitchFamily="34" charset="0"/>
              </a:rPr>
              <a:t>, subj)</a:t>
            </a:r>
          </a:p>
          <a:p>
            <a:r>
              <a:rPr lang="en-US">
                <a:latin typeface="Helvetica" pitchFamily="34" charset="0"/>
              </a:rPr>
              <a:t>Takes(</a:t>
            </a:r>
            <a:r>
              <a:rPr lang="en-US" u="sng">
                <a:latin typeface="Helvetica" pitchFamily="34" charset="0"/>
              </a:rPr>
              <a:t>sid</a:t>
            </a:r>
            <a:r>
              <a:rPr lang="en-US">
                <a:latin typeface="Helvetica" pitchFamily="34" charset="0"/>
              </a:rPr>
              <a:t>, </a:t>
            </a:r>
            <a:r>
              <a:rPr lang="en-US" u="sng">
                <a:latin typeface="Helvetica" pitchFamily="34" charset="0"/>
              </a:rPr>
              <a:t>serno</a:t>
            </a:r>
            <a:r>
              <a:rPr lang="en-US">
                <a:latin typeface="Helvetica" pitchFamily="34" charset="0"/>
              </a:rPr>
              <a:t>, exp-grade)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We can always decompose into 3NF and get:</a:t>
            </a:r>
          </a:p>
          <a:p>
            <a:pPr lvl="1"/>
            <a:r>
              <a:rPr lang="en-US" smtClean="0"/>
              <a:t>Lossless join</a:t>
            </a:r>
          </a:p>
          <a:p>
            <a:pPr lvl="1"/>
            <a:r>
              <a:rPr lang="en-US" smtClean="0"/>
              <a:t>Dependency preservation</a:t>
            </a:r>
          </a:p>
          <a:p>
            <a:r>
              <a:rPr lang="en-US" smtClean="0"/>
              <a:t>But with BCNF we are only guaranteed lossless joins</a:t>
            </a:r>
          </a:p>
          <a:p>
            <a:r>
              <a:rPr lang="en-US" smtClean="0"/>
              <a:t>BCNF is stronger than 3NF:  every BCNF schema is also in 3NF</a:t>
            </a:r>
          </a:p>
          <a:p>
            <a:r>
              <a:rPr lang="en-US" smtClean="0"/>
              <a:t>The BCNF algorithm is nondeterministic, so there is not a unique decomposition for a given schema 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Focus on the Bad Design</a:t>
            </a:r>
          </a:p>
        </p:txBody>
      </p:sp>
      <p:sp>
        <p:nvSpPr>
          <p:cNvPr id="6147" name="Rectangle 1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569200" cy="4457700"/>
          </a:xfrm>
        </p:spPr>
        <p:txBody>
          <a:bodyPr/>
          <a:lstStyle/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Certain items (e.g., </a:t>
            </a:r>
            <a:r>
              <a:rPr lang="en-US" sz="2400" smtClean="0">
                <a:solidFill>
                  <a:srgbClr val="006699"/>
                </a:solidFill>
              </a:rPr>
              <a:t>name</a:t>
            </a:r>
            <a:r>
              <a:rPr lang="en-US" sz="2400" smtClean="0"/>
              <a:t>) get repeated</a:t>
            </a:r>
          </a:p>
          <a:p>
            <a:r>
              <a:rPr lang="en-US" sz="2400" smtClean="0"/>
              <a:t>Some information requires that a student be enrolled (e.g., </a:t>
            </a:r>
            <a:r>
              <a:rPr lang="en-US" sz="2400" smtClean="0">
                <a:solidFill>
                  <a:srgbClr val="006699"/>
                </a:solidFill>
              </a:rPr>
              <a:t>courses</a:t>
            </a:r>
            <a:r>
              <a:rPr lang="en-US" sz="2400" smtClean="0"/>
              <a:t>) due to the key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</p:txBody>
      </p:sp>
      <p:graphicFrame>
        <p:nvGraphicFramePr>
          <p:cNvPr id="588939" name="Group 139"/>
          <p:cNvGraphicFramePr>
            <a:graphicFrameLocks noGrp="1"/>
          </p:cNvGraphicFramePr>
          <p:nvPr>
            <p:ph sz="half" idx="2"/>
          </p:nvPr>
        </p:nvGraphicFramePr>
        <p:xfrm>
          <a:off x="1227138" y="1679575"/>
          <a:ext cx="5661025" cy="2286000"/>
        </p:xfrm>
        <a:graphic>
          <a:graphicData uri="http://schemas.openxmlformats.org/drawingml/2006/table">
            <a:tbl>
              <a:tblPr/>
              <a:tblGrid>
                <a:gridCol w="574675"/>
                <a:gridCol w="984250"/>
                <a:gridCol w="1098550"/>
                <a:gridCol w="752475"/>
                <a:gridCol w="641350"/>
                <a:gridCol w="1609725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serno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subj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cid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exp-grade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Sam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570103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Nitin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550103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Jill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505103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Sam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505103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Functional Dependencies</a:t>
            </a:r>
            <a:br>
              <a:rPr lang="en-US" sz="3200" smtClean="0"/>
            </a:br>
            <a:r>
              <a:rPr lang="en-US" sz="3200" smtClean="0"/>
              <a:t>Describe “Key-Like” Relationships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A key is a set of attributes where: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If keys match, then the tuples match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A </a:t>
            </a:r>
            <a:r>
              <a:rPr lang="en-US" i="1" smtClean="0"/>
              <a:t>functional dependency</a:t>
            </a:r>
            <a:r>
              <a:rPr lang="en-US" smtClean="0"/>
              <a:t> (FD) is a generalization: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If an attribute set </a:t>
            </a:r>
            <a:r>
              <a:rPr lang="en-US" i="1" smtClean="0"/>
              <a:t>determines</a:t>
            </a:r>
            <a:r>
              <a:rPr lang="en-US" smtClean="0"/>
              <a:t> another, written </a:t>
            </a:r>
            <a:r>
              <a:rPr lang="en-US" smtClean="0">
                <a:solidFill>
                  <a:srgbClr val="660066"/>
                </a:solidFill>
              </a:rPr>
              <a:t>X</a:t>
            </a:r>
            <a:r>
              <a:rPr lang="en-US" smtClean="0"/>
              <a:t> </a:t>
            </a:r>
            <a:r>
              <a:rPr lang="en-US" smtClean="0">
                <a:latin typeface="cmsy10" pitchFamily="34" charset="0"/>
              </a:rPr>
              <a:t>!</a:t>
            </a:r>
            <a:r>
              <a:rPr lang="en-US" smtClean="0"/>
              <a:t> </a:t>
            </a:r>
            <a:r>
              <a:rPr lang="en-US" smtClean="0">
                <a:solidFill>
                  <a:srgbClr val="660066"/>
                </a:solidFill>
              </a:rPr>
              <a:t>Y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then if two tuples agree on attribute set </a:t>
            </a:r>
            <a:r>
              <a:rPr lang="en-US" smtClean="0">
                <a:solidFill>
                  <a:srgbClr val="660066"/>
                </a:solidFill>
              </a:rPr>
              <a:t>X</a:t>
            </a:r>
            <a:r>
              <a:rPr lang="en-US" smtClean="0"/>
              <a:t>, they must agree on </a:t>
            </a:r>
            <a:r>
              <a:rPr lang="en-US" smtClean="0">
                <a:solidFill>
                  <a:srgbClr val="660066"/>
                </a:solidFill>
              </a:rPr>
              <a:t>X</a:t>
            </a:r>
            <a:r>
              <a:rPr lang="en-US" smtClean="0"/>
              <a:t>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olidFill>
                  <a:srgbClr val="006699"/>
                </a:solidFill>
              </a:rPr>
              <a:t>sid</a:t>
            </a:r>
            <a:r>
              <a:rPr lang="en-US" smtClean="0"/>
              <a:t> </a:t>
            </a:r>
            <a:r>
              <a:rPr lang="en-US" smtClean="0">
                <a:latin typeface="cmsy10" pitchFamily="34" charset="0"/>
              </a:rPr>
              <a:t>!</a:t>
            </a:r>
            <a:r>
              <a:rPr lang="en-US" smtClean="0"/>
              <a:t> </a:t>
            </a:r>
            <a:r>
              <a:rPr lang="en-US" smtClean="0">
                <a:solidFill>
                  <a:srgbClr val="006699"/>
                </a:solidFill>
              </a:rPr>
              <a:t>name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i="1" smtClean="0">
                <a:solidFill>
                  <a:srgbClr val="990000"/>
                </a:solidFill>
              </a:rPr>
              <a:t>What other FDs are there in this data?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mtClean="0"/>
              <a:t>FDs are </a:t>
            </a:r>
            <a:r>
              <a:rPr lang="en-US" smtClean="0">
                <a:solidFill>
                  <a:srgbClr val="990000"/>
                </a:solidFill>
              </a:rPr>
              <a:t>independent </a:t>
            </a:r>
            <a:r>
              <a:rPr lang="en-US" smtClean="0"/>
              <a:t>of our schema design choice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Formal Definition of FD’s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solidFill>
                  <a:srgbClr val="990000"/>
                </a:solidFill>
              </a:rPr>
              <a:t>Def</a:t>
            </a:r>
            <a:r>
              <a:rPr lang="en-US" smtClean="0"/>
              <a:t>. Given a relation schema R and subsets </a:t>
            </a:r>
            <a:r>
              <a:rPr lang="en-US" smtClean="0">
                <a:solidFill>
                  <a:srgbClr val="660066"/>
                </a:solidFill>
              </a:rPr>
              <a:t>X</a:t>
            </a:r>
            <a:r>
              <a:rPr lang="en-US" smtClean="0"/>
              <a:t>, </a:t>
            </a:r>
            <a:r>
              <a:rPr lang="en-US" smtClean="0">
                <a:solidFill>
                  <a:srgbClr val="660066"/>
                </a:solidFill>
              </a:rPr>
              <a:t>Y</a:t>
            </a:r>
            <a:r>
              <a:rPr lang="en-US" smtClean="0"/>
              <a:t> of R:</a:t>
            </a:r>
          </a:p>
          <a:p>
            <a:pPr lvl="1">
              <a:buFont typeface="Wingdings" pitchFamily="2" charset="2"/>
              <a:buNone/>
            </a:pPr>
            <a:r>
              <a:rPr lang="en-US" smtClean="0"/>
              <a:t>An instance r of R satisfies FD </a:t>
            </a:r>
            <a:r>
              <a:rPr lang="en-US" smtClean="0">
                <a:solidFill>
                  <a:srgbClr val="660066"/>
                </a:solidFill>
              </a:rPr>
              <a:t>X</a:t>
            </a:r>
            <a:r>
              <a:rPr lang="en-US" smtClean="0">
                <a:solidFill>
                  <a:srgbClr val="006699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mtClean="0">
                <a:solidFill>
                  <a:srgbClr val="006699"/>
                </a:solidFill>
              </a:rPr>
              <a:t> </a:t>
            </a:r>
            <a:r>
              <a:rPr lang="en-US" smtClean="0">
                <a:solidFill>
                  <a:srgbClr val="660066"/>
                </a:solidFill>
              </a:rPr>
              <a:t>Y</a:t>
            </a:r>
            <a:r>
              <a:rPr lang="en-US" smtClean="0"/>
              <a:t> if, </a:t>
            </a:r>
            <a:br>
              <a:rPr lang="en-US" smtClean="0"/>
            </a:br>
            <a:r>
              <a:rPr lang="en-US" smtClean="0"/>
              <a:t>for any two tuples t1, t2 </a:t>
            </a:r>
            <a:r>
              <a:rPr lang="en-US" smtClean="0">
                <a:latin typeface="cmsy10" pitchFamily="34" charset="0"/>
              </a:rPr>
              <a:t>2</a:t>
            </a:r>
            <a:r>
              <a:rPr lang="en-US" smtClean="0"/>
              <a:t> r, </a:t>
            </a:r>
            <a:br>
              <a:rPr lang="en-US" smtClean="0"/>
            </a:br>
            <a:r>
              <a:rPr lang="en-US" smtClean="0"/>
              <a:t>  t1[</a:t>
            </a:r>
            <a:r>
              <a:rPr lang="en-US" smtClean="0">
                <a:solidFill>
                  <a:srgbClr val="660066"/>
                </a:solidFill>
              </a:rPr>
              <a:t>X</a:t>
            </a:r>
            <a:r>
              <a:rPr lang="en-US" smtClean="0"/>
              <a:t> ] = t2[</a:t>
            </a:r>
            <a:r>
              <a:rPr lang="en-US" smtClean="0">
                <a:solidFill>
                  <a:srgbClr val="660066"/>
                </a:solidFill>
              </a:rPr>
              <a:t>X</a:t>
            </a:r>
            <a:r>
              <a:rPr lang="en-US" smtClean="0"/>
              <a:t>] implies t1[</a:t>
            </a:r>
            <a:r>
              <a:rPr lang="en-US" smtClean="0">
                <a:solidFill>
                  <a:srgbClr val="660066"/>
                </a:solidFill>
              </a:rPr>
              <a:t>Y</a:t>
            </a:r>
            <a:r>
              <a:rPr lang="en-US" smtClean="0"/>
              <a:t>] = t2[</a:t>
            </a:r>
            <a:r>
              <a:rPr lang="en-US" smtClean="0">
                <a:solidFill>
                  <a:srgbClr val="660066"/>
                </a:solidFill>
              </a:rPr>
              <a:t>Y</a:t>
            </a:r>
            <a:r>
              <a:rPr lang="en-US" smtClean="0"/>
              <a:t>]</a:t>
            </a:r>
          </a:p>
          <a:p>
            <a:r>
              <a:rPr lang="en-US" smtClean="0"/>
              <a:t>For an FD to hold for schema R, it must hold for </a:t>
            </a:r>
            <a:r>
              <a:rPr lang="en-US" i="1" smtClean="0"/>
              <a:t>every possible instance </a:t>
            </a:r>
            <a:r>
              <a:rPr lang="en-US" smtClean="0"/>
              <a:t>of r</a:t>
            </a:r>
          </a:p>
          <a:p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990000"/>
                </a:solidFill>
              </a:rPr>
              <a:t>(Can a DBMS verify this?  Can we determine this by looking at an instance?)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General Thoughts on Good Schemas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We want all attributes in every tuple to be determined by the tuple’s key attributes, i.e. part of a </a:t>
            </a:r>
            <a:r>
              <a:rPr lang="en-US" i="1" smtClean="0"/>
              <a:t>superkey</a:t>
            </a:r>
            <a:r>
              <a:rPr lang="en-US" smtClean="0"/>
              <a:t> (for key </a:t>
            </a:r>
            <a:r>
              <a:rPr lang="en-US" smtClean="0">
                <a:solidFill>
                  <a:srgbClr val="660066"/>
                </a:solidFill>
              </a:rPr>
              <a:t>X</a:t>
            </a:r>
            <a:r>
              <a:rPr lang="en-US" smtClean="0"/>
              <a:t> 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mtClean="0"/>
              <a:t> </a:t>
            </a:r>
            <a:r>
              <a:rPr lang="en-US" smtClean="0">
                <a:solidFill>
                  <a:srgbClr val="660066"/>
                </a:solidFill>
              </a:rPr>
              <a:t>Y</a:t>
            </a:r>
            <a:r>
              <a:rPr lang="en-US" smtClean="0"/>
              <a:t>, a superkey is a “non-minimal” </a:t>
            </a:r>
            <a:r>
              <a:rPr lang="en-US" smtClean="0">
                <a:solidFill>
                  <a:srgbClr val="660066"/>
                </a:solidFill>
              </a:rPr>
              <a:t>X</a:t>
            </a:r>
            <a:r>
              <a:rPr lang="en-US" smtClean="0"/>
              <a:t>)</a:t>
            </a:r>
            <a:endParaRPr lang="en-US" i="1" smtClean="0"/>
          </a:p>
          <a:p>
            <a:pPr lvl="1">
              <a:buFont typeface="Wingdings" pitchFamily="2" charset="2"/>
              <a:buNone/>
            </a:pPr>
            <a:r>
              <a:rPr lang="en-US" i="1" smtClean="0">
                <a:solidFill>
                  <a:srgbClr val="990000"/>
                </a:solidFill>
              </a:rPr>
              <a:t>What does this say about redundancy?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But:</a:t>
            </a:r>
          </a:p>
          <a:p>
            <a:pPr lvl="1"/>
            <a:r>
              <a:rPr lang="en-US" i="1" smtClean="0">
                <a:solidFill>
                  <a:srgbClr val="990000"/>
                </a:solidFill>
              </a:rPr>
              <a:t>What about tuples that don’t have keys (other than the entire value)?</a:t>
            </a:r>
          </a:p>
          <a:p>
            <a:pPr lvl="1"/>
            <a:r>
              <a:rPr lang="en-US" i="1" smtClean="0">
                <a:solidFill>
                  <a:srgbClr val="990000"/>
                </a:solidFill>
              </a:rPr>
              <a:t>What about the fact that every attribute determines itself?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457200"/>
            <a:ext cx="7772400" cy="762000"/>
          </a:xfrm>
        </p:spPr>
        <p:txBody>
          <a:bodyPr/>
          <a:lstStyle/>
          <a:p>
            <a:r>
              <a:rPr lang="en-US" sz="3200" smtClean="0"/>
              <a:t>Armstrong’s Axioms: Inferring FDs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97013"/>
            <a:ext cx="7924800" cy="4598987"/>
          </a:xfrm>
        </p:spPr>
        <p:txBody>
          <a:bodyPr/>
          <a:lstStyle/>
          <a:p>
            <a:pPr marL="233363" indent="-233363">
              <a:buFont typeface="Wingdings" pitchFamily="2" charset="2"/>
              <a:buNone/>
            </a:pPr>
            <a:r>
              <a:rPr lang="en-US" smtClean="0"/>
              <a:t>	Some FDs exist due to others; can compute using </a:t>
            </a:r>
            <a:r>
              <a:rPr lang="en-US" smtClean="0">
                <a:solidFill>
                  <a:srgbClr val="990000"/>
                </a:solidFill>
              </a:rPr>
              <a:t>Armstrong’s axioms</a:t>
            </a:r>
            <a:r>
              <a:rPr lang="en-US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en-US" smtClean="0">
                <a:solidFill>
                  <a:srgbClr val="990000"/>
                </a:solidFill>
              </a:rPr>
              <a:t>Reflexivity</a:t>
            </a:r>
            <a:r>
              <a:rPr lang="en-US" smtClean="0"/>
              <a:t>: 	If </a:t>
            </a:r>
            <a:r>
              <a:rPr lang="en-US" smtClean="0">
                <a:solidFill>
                  <a:srgbClr val="660066"/>
                </a:solidFill>
                <a:latin typeface="Tahoma" pitchFamily="34" charset="0"/>
              </a:rPr>
              <a:t>Y</a:t>
            </a:r>
            <a:r>
              <a:rPr lang="en-US" i="1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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rgbClr val="660066"/>
                </a:solidFill>
                <a:latin typeface="Tahoma" pitchFamily="34" charset="0"/>
              </a:rPr>
              <a:t>X</a:t>
            </a:r>
            <a:r>
              <a:rPr lang="en-US" smtClean="0"/>
              <a:t> then </a:t>
            </a:r>
            <a:r>
              <a:rPr lang="en-US" smtClean="0">
                <a:solidFill>
                  <a:srgbClr val="660066"/>
                </a:solidFill>
                <a:latin typeface="Tahoma" pitchFamily="34" charset="0"/>
              </a:rPr>
              <a:t>X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 </a:t>
            </a:r>
            <a:r>
              <a:rPr lang="en-US" smtClean="0">
                <a:solidFill>
                  <a:srgbClr val="660066"/>
                </a:solidFill>
                <a:latin typeface="Tahoma" pitchFamily="34" charset="0"/>
              </a:rPr>
              <a:t>Y</a:t>
            </a:r>
            <a:r>
              <a:rPr lang="en-US" smtClean="0">
                <a:solidFill>
                  <a:srgbClr val="006699"/>
                </a:solidFill>
                <a:latin typeface="Tahoma" pitchFamily="34" charset="0"/>
              </a:rPr>
              <a:t>    </a:t>
            </a:r>
            <a:r>
              <a:rPr lang="en-US" sz="2000" smtClean="0"/>
              <a:t>(</a:t>
            </a:r>
            <a:r>
              <a:rPr lang="en-US" sz="2000" i="1" smtClean="0">
                <a:solidFill>
                  <a:srgbClr val="990000"/>
                </a:solidFill>
              </a:rPr>
              <a:t>trivial dependencies</a:t>
            </a:r>
            <a:r>
              <a:rPr lang="en-US" sz="2000" smtClean="0"/>
              <a:t>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006699"/>
                </a:solidFill>
              </a:rPr>
              <a:t>		</a:t>
            </a:r>
            <a:r>
              <a:rPr lang="en-US" smtClean="0">
                <a:solidFill>
                  <a:srgbClr val="006699"/>
                </a:solidFill>
                <a:latin typeface="Times New Roman" pitchFamily="18" charset="0"/>
              </a:rPr>
              <a:t>name, sid </a:t>
            </a:r>
            <a:r>
              <a:rPr lang="en-US" smtClean="0">
                <a:solidFill>
                  <a:srgbClr val="006699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mtClean="0">
                <a:solidFill>
                  <a:srgbClr val="006699"/>
                </a:solidFill>
                <a:latin typeface="Times New Roman" pitchFamily="18" charset="0"/>
              </a:rPr>
              <a:t> name</a:t>
            </a:r>
          </a:p>
          <a:p>
            <a:pPr lvl="1">
              <a:lnSpc>
                <a:spcPct val="120000"/>
              </a:lnSpc>
            </a:pPr>
            <a:r>
              <a:rPr lang="en-US" smtClean="0">
                <a:solidFill>
                  <a:srgbClr val="990000"/>
                </a:solidFill>
              </a:rPr>
              <a:t>Augmentation</a:t>
            </a:r>
            <a:r>
              <a:rPr lang="en-US" smtClean="0"/>
              <a:t>: 	If </a:t>
            </a:r>
            <a:r>
              <a:rPr lang="en-US" smtClean="0">
                <a:solidFill>
                  <a:srgbClr val="660066"/>
                </a:solidFill>
              </a:rPr>
              <a:t>X</a:t>
            </a:r>
            <a:r>
              <a:rPr lang="en-US" i="1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rgbClr val="660066"/>
                </a:solidFill>
              </a:rPr>
              <a:t>Y</a:t>
            </a:r>
            <a:r>
              <a:rPr lang="en-US" smtClean="0"/>
              <a:t> then </a:t>
            </a:r>
            <a:r>
              <a:rPr lang="en-US" smtClean="0">
                <a:solidFill>
                  <a:srgbClr val="660066"/>
                </a:solidFill>
              </a:rPr>
              <a:t>XW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rgbClr val="660066"/>
                </a:solidFill>
              </a:rPr>
              <a:t>YW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tx1"/>
                </a:solidFill>
              </a:rPr>
              <a:t>		</a:t>
            </a:r>
            <a:r>
              <a:rPr lang="en-US" smtClean="0">
                <a:solidFill>
                  <a:srgbClr val="006699"/>
                </a:solidFill>
                <a:latin typeface="Times New Roman" pitchFamily="18" charset="0"/>
              </a:rPr>
              <a:t>serno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mtClean="0">
                <a:solidFill>
                  <a:srgbClr val="006699"/>
                </a:solidFill>
                <a:latin typeface="Times New Roman" pitchFamily="18" charset="0"/>
              </a:rPr>
              <a:t> subj</a:t>
            </a:r>
            <a:r>
              <a:rPr lang="en-US" smtClean="0"/>
              <a:t> so </a:t>
            </a:r>
            <a:r>
              <a:rPr lang="en-US" smtClean="0">
                <a:solidFill>
                  <a:srgbClr val="006699"/>
                </a:solidFill>
                <a:latin typeface="Times New Roman" pitchFamily="18" charset="0"/>
              </a:rPr>
              <a:t>serno, exp-grade </a:t>
            </a:r>
            <a:r>
              <a:rPr lang="en-US" smtClean="0">
                <a:solidFill>
                  <a:srgbClr val="006699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mtClean="0">
                <a:solidFill>
                  <a:srgbClr val="006699"/>
                </a:solidFill>
                <a:latin typeface="Times New Roman" pitchFamily="18" charset="0"/>
              </a:rPr>
              <a:t> subj, exp-grade</a:t>
            </a:r>
          </a:p>
          <a:p>
            <a:pPr lvl="1">
              <a:lnSpc>
                <a:spcPct val="120000"/>
              </a:lnSpc>
            </a:pPr>
            <a:r>
              <a:rPr lang="en-US" smtClean="0">
                <a:solidFill>
                  <a:srgbClr val="990000"/>
                </a:solidFill>
              </a:rPr>
              <a:t>Transitivity</a:t>
            </a:r>
            <a:r>
              <a:rPr lang="en-US" smtClean="0"/>
              <a:t>: 	If </a:t>
            </a:r>
            <a:r>
              <a:rPr lang="en-US" smtClean="0">
                <a:solidFill>
                  <a:srgbClr val="660066"/>
                </a:solidFill>
              </a:rPr>
              <a:t>X</a:t>
            </a:r>
            <a:r>
              <a:rPr lang="en-US" i="1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i="1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rgbClr val="660066"/>
                </a:solidFill>
              </a:rPr>
              <a:t>Y</a:t>
            </a:r>
            <a:r>
              <a:rPr lang="en-US" smtClean="0"/>
              <a:t> and </a:t>
            </a:r>
            <a:r>
              <a:rPr lang="en-US" smtClean="0">
                <a:solidFill>
                  <a:srgbClr val="660066"/>
                </a:solidFill>
              </a:rPr>
              <a:t>Y</a:t>
            </a:r>
            <a:r>
              <a:rPr lang="en-US" i="1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rgbClr val="660066"/>
                </a:solidFill>
              </a:rPr>
              <a:t>Z</a:t>
            </a:r>
            <a:r>
              <a:rPr lang="en-US" smtClean="0"/>
              <a:t> then</a:t>
            </a:r>
            <a:r>
              <a:rPr lang="en-US" i="1" smtClean="0"/>
              <a:t> </a:t>
            </a:r>
            <a:r>
              <a:rPr lang="en-US" smtClean="0">
                <a:solidFill>
                  <a:srgbClr val="660066"/>
                </a:solidFill>
              </a:rPr>
              <a:t>X</a:t>
            </a:r>
            <a:r>
              <a:rPr lang="en-US" i="1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rgbClr val="660066"/>
                </a:solidFill>
              </a:rPr>
              <a:t>Z</a:t>
            </a:r>
          </a:p>
          <a:p>
            <a:pPr lvl="1">
              <a:buFont typeface="Wingdings" pitchFamily="2" charset="2"/>
              <a:buNone/>
            </a:pPr>
            <a:r>
              <a:rPr lang="en-US" smtClean="0"/>
              <a:t>		</a:t>
            </a:r>
            <a:r>
              <a:rPr lang="en-US" smtClean="0">
                <a:solidFill>
                  <a:srgbClr val="006699"/>
                </a:solidFill>
                <a:latin typeface="Times New Roman" pitchFamily="18" charset="0"/>
              </a:rPr>
              <a:t>serno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 smtClean="0">
                <a:solidFill>
                  <a:srgbClr val="006699"/>
                </a:solidFill>
                <a:latin typeface="Times New Roman" pitchFamily="18" charset="0"/>
              </a:rPr>
              <a:t>cid</a:t>
            </a:r>
            <a:r>
              <a:rPr lang="en-US" smtClean="0">
                <a:latin typeface="Times New Roman" pitchFamily="18" charset="0"/>
              </a:rPr>
              <a:t> and </a:t>
            </a:r>
            <a:r>
              <a:rPr lang="en-US" smtClean="0">
                <a:solidFill>
                  <a:srgbClr val="006699"/>
                </a:solidFill>
                <a:latin typeface="Times New Roman" pitchFamily="18" charset="0"/>
              </a:rPr>
              <a:t>cid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 </a:t>
            </a:r>
            <a:r>
              <a:rPr lang="en-US" smtClean="0">
                <a:solidFill>
                  <a:srgbClr val="006699"/>
                </a:solidFill>
                <a:latin typeface="Times New Roman" pitchFamily="18" charset="0"/>
                <a:sym typeface="Symbol" pitchFamily="18" charset="2"/>
              </a:rPr>
              <a:t>subj</a:t>
            </a:r>
          </a:p>
          <a:p>
            <a:pPr lvl="1">
              <a:buFont typeface="Wingdings" pitchFamily="2" charset="2"/>
              <a:buNone/>
            </a:pPr>
            <a:r>
              <a:rPr lang="en-US" smtClean="0"/>
              <a:t>		so </a:t>
            </a:r>
            <a:r>
              <a:rPr lang="en-US" smtClean="0">
                <a:solidFill>
                  <a:srgbClr val="006699"/>
                </a:solidFill>
                <a:latin typeface="Times New Roman" pitchFamily="18" charset="0"/>
              </a:rPr>
              <a:t>serno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 smtClean="0">
                <a:solidFill>
                  <a:srgbClr val="006699"/>
                </a:solidFill>
                <a:latin typeface="Times New Roman" pitchFamily="18" charset="0"/>
                <a:sym typeface="Symbol" pitchFamily="18" charset="2"/>
              </a:rPr>
              <a:t>subj</a:t>
            </a:r>
            <a:endParaRPr lang="en-US" smtClean="0">
              <a:solidFill>
                <a:srgbClr val="006699"/>
              </a:solidFill>
              <a:latin typeface="Times New Roman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mtClean="0"/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Armstrong’s Axioms Lead to…</a:t>
            </a:r>
            <a:endParaRPr lang="en-US" sz="40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1612900"/>
            <a:ext cx="7772400" cy="4114800"/>
          </a:xfrm>
        </p:spPr>
        <p:txBody>
          <a:bodyPr/>
          <a:lstStyle/>
          <a:p>
            <a:r>
              <a:rPr lang="en-US" sz="2400" smtClean="0">
                <a:solidFill>
                  <a:srgbClr val="990000"/>
                </a:solidFill>
              </a:rPr>
              <a:t>Union</a:t>
            </a:r>
            <a:r>
              <a:rPr lang="en-US" sz="2400" smtClean="0"/>
              <a:t>: 		If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X</a:t>
            </a:r>
            <a:r>
              <a:rPr lang="en-US" sz="2400" i="1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Y</a:t>
            </a:r>
            <a:r>
              <a:rPr lang="en-US" sz="2400" smtClean="0"/>
              <a:t> and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X</a:t>
            </a:r>
            <a:r>
              <a:rPr lang="en-US" sz="2400" i="1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 i="1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Z</a:t>
            </a:r>
            <a:r>
              <a:rPr lang="en-US" sz="2400" smtClean="0"/>
              <a:t> </a:t>
            </a:r>
            <a:br>
              <a:rPr lang="en-US" sz="2400" smtClean="0"/>
            </a:br>
            <a:r>
              <a:rPr lang="en-US" sz="2400" smtClean="0"/>
              <a:t>				then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X</a:t>
            </a:r>
            <a:r>
              <a:rPr lang="en-US" sz="2400" i="1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 i="1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YZ</a:t>
            </a:r>
            <a:endParaRPr lang="en-US" sz="2400" smtClean="0">
              <a:solidFill>
                <a:srgbClr val="660066"/>
              </a:solidFill>
            </a:endParaRPr>
          </a:p>
          <a:p>
            <a:r>
              <a:rPr lang="en-US" sz="2400" smtClean="0">
                <a:solidFill>
                  <a:srgbClr val="990000"/>
                </a:solidFill>
              </a:rPr>
              <a:t>Pseudotransitivity</a:t>
            </a:r>
            <a:r>
              <a:rPr lang="en-US" sz="2400" smtClean="0"/>
              <a:t>: 	If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X</a:t>
            </a:r>
            <a:r>
              <a:rPr lang="en-US" sz="2400" i="1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 i="1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Y</a:t>
            </a:r>
            <a:r>
              <a:rPr lang="en-US" sz="2400" smtClean="0"/>
              <a:t> and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WY</a:t>
            </a:r>
            <a:r>
              <a:rPr lang="en-US" sz="2400" i="1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 i="1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Z</a:t>
            </a:r>
            <a:r>
              <a:rPr lang="en-US" sz="2400" smtClean="0"/>
              <a:t> </a:t>
            </a:r>
            <a:br>
              <a:rPr lang="en-US" sz="2400" smtClean="0"/>
            </a:br>
            <a:r>
              <a:rPr lang="en-US" sz="2400" smtClean="0"/>
              <a:t>				then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XW</a:t>
            </a:r>
            <a:r>
              <a:rPr lang="en-US" sz="2400" i="1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 i="1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Z</a:t>
            </a:r>
            <a:endParaRPr lang="en-US" sz="2400" smtClean="0">
              <a:solidFill>
                <a:srgbClr val="660066"/>
              </a:solidFill>
            </a:endParaRPr>
          </a:p>
          <a:p>
            <a:r>
              <a:rPr lang="en-US" sz="2400" smtClean="0">
                <a:solidFill>
                  <a:srgbClr val="990000"/>
                </a:solidFill>
              </a:rPr>
              <a:t>Decomposition</a:t>
            </a:r>
            <a:r>
              <a:rPr lang="en-US" sz="2400" smtClean="0"/>
              <a:t>:   	If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X</a:t>
            </a:r>
            <a:r>
              <a:rPr lang="en-US" sz="2400" i="1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 i="1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Y</a:t>
            </a:r>
            <a:r>
              <a:rPr lang="en-US" sz="2400" smtClean="0"/>
              <a:t>  and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Z</a:t>
            </a:r>
            <a:r>
              <a:rPr lang="en-US" sz="2400" i="1" smtClean="0">
                <a:solidFill>
                  <a:schemeClr val="tx1"/>
                </a:solidFill>
                <a:latin typeface="Tahoma" pitchFamily="34" charset="0"/>
              </a:rPr>
              <a:t> 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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Y</a:t>
            </a:r>
            <a:r>
              <a:rPr lang="en-US" sz="2400" smtClean="0"/>
              <a:t>  </a:t>
            </a:r>
            <a:br>
              <a:rPr lang="en-US" sz="2400" smtClean="0"/>
            </a:br>
            <a:r>
              <a:rPr lang="en-US" sz="2400" smtClean="0"/>
              <a:t>				then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X</a:t>
            </a:r>
            <a:r>
              <a:rPr lang="en-US" sz="2400" i="1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 i="1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smtClean="0">
                <a:solidFill>
                  <a:srgbClr val="660066"/>
                </a:solidFill>
                <a:latin typeface="Tahoma" pitchFamily="34" charset="0"/>
              </a:rPr>
              <a:t>Z</a:t>
            </a:r>
            <a:endParaRPr lang="en-US" sz="2400" smtClean="0">
              <a:solidFill>
                <a:srgbClr val="660066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pPr>
              <a:buFont typeface="Wingdings" pitchFamily="2" charset="2"/>
              <a:buNone/>
            </a:pPr>
            <a:r>
              <a:rPr lang="en-US" smtClean="0"/>
              <a:t>Let’s prove these from Armstrong’s Axioms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418"/>
  <p:tag name="DEFAULTHEIGHT" val="315"/>
  <p:tag name="DEFAULTMAGNIFICATION" val="2"/>
</p:tagLst>
</file>

<file path=ppt/theme/theme1.xml><?xml version="1.0" encoding="utf-8"?>
<a:theme xmlns:a="http://schemas.openxmlformats.org/drawingml/2006/main" name="Zack's Standard">
  <a:themeElements>
    <a:clrScheme name="Zack's Standard 5">
      <a:dk1>
        <a:srgbClr val="000066"/>
      </a:dk1>
      <a:lt1>
        <a:srgbClr val="FFFFFF"/>
      </a:lt1>
      <a:dk2>
        <a:srgbClr val="0000FF"/>
      </a:dk2>
      <a:lt2>
        <a:srgbClr val="000000"/>
      </a:lt2>
      <a:accent1>
        <a:srgbClr val="0066FF"/>
      </a:accent1>
      <a:accent2>
        <a:srgbClr val="33CCCC"/>
      </a:accent2>
      <a:accent3>
        <a:srgbClr val="FFFFFF"/>
      </a:accent3>
      <a:accent4>
        <a:srgbClr val="000056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Zack's Standard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Zack's Standard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ack's Standard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ck's Standard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ck's Standard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ck's Standard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ck's Standard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ack's Standard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Zack's Standard</Template>
  <TotalTime>9080</TotalTime>
  <Words>1270</Words>
  <Application>Microsoft PowerPoint</Application>
  <PresentationFormat>On-screen Show (4:3)</PresentationFormat>
  <Paragraphs>319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Times New Roman</vt:lpstr>
      <vt:lpstr>Arial</vt:lpstr>
      <vt:lpstr>Gill Sans MT</vt:lpstr>
      <vt:lpstr>Wingdings</vt:lpstr>
      <vt:lpstr>Helvetica</vt:lpstr>
      <vt:lpstr>cmsy10</vt:lpstr>
      <vt:lpstr>Symbol</vt:lpstr>
      <vt:lpstr>Tahoma</vt:lpstr>
      <vt:lpstr>Zack's Standard</vt:lpstr>
      <vt:lpstr>Schema Refinement and Normalization</vt:lpstr>
      <vt:lpstr>Schema Refinement &amp; Design Theory</vt:lpstr>
      <vt:lpstr>Not All Designs are Equally Good</vt:lpstr>
      <vt:lpstr>Focus on the Bad Design</vt:lpstr>
      <vt:lpstr>Functional Dependencies Describe “Key-Like” Relationships</vt:lpstr>
      <vt:lpstr>Formal Definition of FD’s</vt:lpstr>
      <vt:lpstr>General Thoughts on Good Schemas</vt:lpstr>
      <vt:lpstr>Armstrong’s Axioms: Inferring FDs</vt:lpstr>
      <vt:lpstr>Armstrong’s Axioms Lead to…</vt:lpstr>
      <vt:lpstr>Closure of a Set of FD’s</vt:lpstr>
      <vt:lpstr>Attribute Closures:  Is Something Dependent on X?</vt:lpstr>
      <vt:lpstr>Equivalence of FD sets</vt:lpstr>
      <vt:lpstr>Minimal Cover</vt:lpstr>
      <vt:lpstr>More on Closures</vt:lpstr>
      <vt:lpstr>Why Armstrong’s Axioms?</vt:lpstr>
      <vt:lpstr>Proving Consistency</vt:lpstr>
      <vt:lpstr>Proving Completeness</vt:lpstr>
      <vt:lpstr>Proof of Completeness cont’d</vt:lpstr>
      <vt:lpstr>Decomposition</vt:lpstr>
      <vt:lpstr>Lossless Join Decomposition</vt:lpstr>
      <vt:lpstr>Testing for Lossless Join</vt:lpstr>
      <vt:lpstr>Dependency Preservation</vt:lpstr>
      <vt:lpstr>Example of Lossless and  Dependency-Preserving Decompositions</vt:lpstr>
      <vt:lpstr>Another Example</vt:lpstr>
      <vt:lpstr>FD’s and Keys</vt:lpstr>
      <vt:lpstr>Two Important Normal Forms</vt:lpstr>
      <vt:lpstr>Normal Forms Compared</vt:lpstr>
      <vt:lpstr>BCNF Decomposition Algorithm </vt:lpstr>
      <vt:lpstr>3NF Decomposition Algorithm </vt:lpstr>
      <vt:lpstr>Summary</vt:lpstr>
    </vt:vector>
  </TitlesOfParts>
  <Company>University of PA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Shikha</dc:creator>
  <cp:lastModifiedBy>RS</cp:lastModifiedBy>
  <cp:revision>398</cp:revision>
  <cp:lastPrinted>1999-02-17T19:14:15Z</cp:lastPrinted>
  <dcterms:created xsi:type="dcterms:W3CDTF">2003-04-07T13:36:53Z</dcterms:created>
  <dcterms:modified xsi:type="dcterms:W3CDTF">2018-04-06T05:12:28Z</dcterms:modified>
</cp:coreProperties>
</file>