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1" r:id="rId27"/>
    <p:sldId id="293" r:id="rId28"/>
    <p:sldId id="294" r:id="rId29"/>
    <p:sldId id="286" r:id="rId30"/>
    <p:sldId id="287" r:id="rId31"/>
    <p:sldId id="283" r:id="rId32"/>
    <p:sldId id="288" r:id="rId33"/>
    <p:sldId id="289" r:id="rId34"/>
    <p:sldId id="290" r:id="rId35"/>
    <p:sldId id="291" r:id="rId36"/>
    <p:sldId id="292" r:id="rId37"/>
    <p:sldId id="295" r:id="rId38"/>
    <p:sldId id="296" r:id="rId39"/>
    <p:sldId id="297" r:id="rId40"/>
    <p:sldId id="298" r:id="rId41"/>
    <p:sldId id="316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5" r:id="rId55"/>
    <p:sldId id="317" r:id="rId56"/>
    <p:sldId id="318" r:id="rId57"/>
    <p:sldId id="311" r:id="rId58"/>
    <p:sldId id="312" r:id="rId59"/>
    <p:sldId id="313" r:id="rId60"/>
    <p:sldId id="314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60" autoAdjust="0"/>
    <p:restoredTop sz="99804" autoAdjust="0"/>
  </p:normalViewPr>
  <p:slideViewPr>
    <p:cSldViewPr snapToGrid="0" snapToObjects="1">
      <p:cViewPr>
        <p:scale>
          <a:sx n="75" d="100"/>
          <a:sy n="75" d="100"/>
        </p:scale>
        <p:origin x="-1686" y="-54"/>
      </p:cViewPr>
      <p:guideLst>
        <p:guide orient="horz" pos="1188"/>
        <p:guide pos="1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14"/>
    </p:cViewPr>
  </p:sorter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AC4298-CA8E-405C-B6CA-7DF4BC2844ED}" type="datetimeFigureOut">
              <a:rPr lang="en-US"/>
              <a:pPr/>
              <a:t>4/6/2018</a:t>
            </a:fld>
            <a:endParaRPr lang="en-US"/>
          </a:p>
        </p:txBody>
      </p:sp>
      <p:sp>
        <p:nvSpPr>
          <p:cNvPr id="880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6F4ABED-07DF-4B03-8246-4694AF8523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47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47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47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7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47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DA69208-1A1D-4A8D-BD65-87A6D5018893}" type="datetimeFigureOut">
              <a:rPr lang="en-US"/>
              <a:pPr/>
              <a:t>4/6/2018</a:t>
            </a:fld>
            <a:endParaRPr lang="en-US"/>
          </a:p>
        </p:txBody>
      </p:sp>
      <p:sp>
        <p:nvSpPr>
          <p:cNvPr id="747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47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B2FF286-044C-409A-910F-2E228C1A15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47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61A99D-94FD-4EC2-BB2F-037601AAD3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FC26B2-AA92-43B3-8071-6B18EF1C1287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A5C9A-CE6E-4323-9399-5E6B263226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61FD7F-938D-40B3-85CE-66F6BD9D617A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45B25C-1667-4A82-A133-D0F2948075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8995BC-A2EA-45D9-8056-0D1C60B973E5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98BFE-6403-46E4-98AF-4EFFEF750E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A876F6-4141-4D7A-BB55-C5B3734B8CEB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B4960-1A05-446F-B6E7-0DE2F62CD2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B748440-D9F2-4496-AF63-D42FE1E81E44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F42662-2D1C-491F-839B-193EDA615B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5F9F4F2-0FE0-4A7F-B769-21607CA104A7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E1C49-FD29-48E2-AF47-995BCDD52B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F8FC4B3-CC5A-4A6A-A371-1D1C461D888F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6EEE67-BA78-4576-AE42-CC64521B20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814A2F8-F1E2-4F04-A903-661977CF85C7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580BDE-DA42-41EE-8517-F877128DA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07A39F-7557-4536-AFBC-3D3A417D937E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DDC9E-DB09-4A0A-BDD4-AF52B2AC9C8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CF5EB15-3E74-4273-A178-54AA10186CAD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B8BAE0-B20B-4171-BD4C-99428759ED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B9FBE70-3F49-4E43-B42D-E4BDF9CC302C}" type="datetimeFigureOut">
              <a:rPr lang="en-US"/>
              <a:pPr/>
              <a:t>4/6/2018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D8F4A642-2B29-473D-9324-E0DEF80E747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37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37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37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FC69D491-4F6B-4C0E-8E00-965D6F10632E}" type="datetimeFigureOut">
              <a:rPr lang="en-US"/>
              <a:pPr/>
              <a:t>4/6/2018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228600"/>
          <a:lstStyle/>
          <a:p>
            <a:pPr algn="ctr"/>
            <a:r>
              <a:rPr lang="en-US" altLang="en-US" sz="4800" b="1"/>
              <a:t>NORMALIZATION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200"/>
              <a:t>Book table</a:t>
            </a:r>
          </a:p>
        </p:txBody>
      </p:sp>
      <p:graphicFrame>
        <p:nvGraphicFramePr>
          <p:cNvPr id="142397" name="Group 61"/>
          <p:cNvGraphicFramePr>
            <a:graphicFrameLocks noGrp="1"/>
          </p:cNvGraphicFramePr>
          <p:nvPr>
            <p:ph sz="half" idx="4294967295"/>
          </p:nvPr>
        </p:nvGraphicFramePr>
        <p:xfrm>
          <a:off x="293688" y="2805113"/>
          <a:ext cx="8556625" cy="1684338"/>
        </p:xfrm>
        <a:graphic>
          <a:graphicData uri="http://schemas.openxmlformats.org/drawingml/2006/table">
            <a:tbl>
              <a:tblPr/>
              <a:tblGrid>
                <a:gridCol w="1698625"/>
                <a:gridCol w="3413125"/>
                <a:gridCol w="1958975"/>
                <a:gridCol w="1485900"/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Author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Moby Dick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H. Melville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Lincoln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G. Vidal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4" name="Text Box 60"/>
          <p:cNvSpPr txBox="1">
            <a:spLocks noChangeArrowheads="1"/>
          </p:cNvSpPr>
          <p:nvPr/>
        </p:nvSpPr>
        <p:spPr bwMode="auto">
          <a:xfrm>
            <a:off x="679450" y="4751388"/>
            <a:ext cx="7227888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en-US" sz="2800"/>
              <a:t>Author attribute is:</a:t>
            </a:r>
          </a:p>
          <a:p>
            <a:pPr marL="342900" indent="-342900">
              <a:buSzPct val="75000"/>
              <a:buFont typeface="Wingdings" pitchFamily="2" charset="2"/>
              <a:buChar char="q"/>
            </a:pPr>
            <a:r>
              <a:rPr lang="en-US" altLang="en-US" sz="2800" b="1" i="1"/>
              <a:t>functionally dependent</a:t>
            </a:r>
            <a:r>
              <a:rPr lang="en-US" altLang="en-US" sz="2800"/>
              <a:t> on the pair</a:t>
            </a:r>
            <a:br>
              <a:rPr lang="en-US" altLang="en-US" sz="2800"/>
            </a:br>
            <a:r>
              <a:rPr lang="en-US" altLang="en-US" sz="2800"/>
              <a:t>{ BookNo, Title}</a:t>
            </a:r>
          </a:p>
          <a:p>
            <a:pPr marL="342900" indent="-342900">
              <a:buSzPct val="75000"/>
              <a:buFont typeface="Wingdings" pitchFamily="2" charset="2"/>
              <a:buChar char="q"/>
            </a:pPr>
            <a:r>
              <a:rPr lang="en-US" altLang="en-US" sz="2800" b="1" i="1"/>
              <a:t>fully functionally dependent</a:t>
            </a:r>
            <a:r>
              <a:rPr lang="en-US" altLang="en-US" sz="2800"/>
              <a:t> on BookNo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Why it matters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81200"/>
            <a:ext cx="8424863" cy="3886200"/>
          </a:xfrm>
        </p:spPr>
        <p:txBody>
          <a:bodyPr/>
          <a:lstStyle/>
          <a:p>
            <a:r>
              <a:rPr lang="en-US" altLang="en-US"/>
              <a:t>table BorrowedBooks</a:t>
            </a:r>
          </a:p>
        </p:txBody>
      </p:sp>
      <p:graphicFrame>
        <p:nvGraphicFramePr>
          <p:cNvPr id="145441" name="Group 33"/>
          <p:cNvGraphicFramePr>
            <a:graphicFrameLocks noGrp="1"/>
          </p:cNvGraphicFramePr>
          <p:nvPr>
            <p:ph sz="half" idx="4294967295"/>
          </p:nvPr>
        </p:nvGraphicFramePr>
        <p:xfrm>
          <a:off x="457200" y="2789238"/>
          <a:ext cx="8424863" cy="1684338"/>
        </p:xfrm>
        <a:graphic>
          <a:graphicData uri="http://schemas.openxmlformats.org/drawingml/2006/table">
            <a:tbl>
              <a:tblPr/>
              <a:tblGrid>
                <a:gridCol w="1738313"/>
                <a:gridCol w="1971675"/>
                <a:gridCol w="3092450"/>
                <a:gridCol w="1622425"/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 Main 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3/2/15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L. Perez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202 Market Street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2/28/15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679450" y="4751388"/>
            <a:ext cx="7227888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en-US" sz="2800"/>
              <a:t>Address attribute is</a:t>
            </a:r>
          </a:p>
          <a:p>
            <a:pPr marL="342900" indent="-342900">
              <a:buSzPct val="75000"/>
              <a:buFont typeface="Wingdings" pitchFamily="2" charset="2"/>
              <a:buChar char="q"/>
            </a:pPr>
            <a:r>
              <a:rPr lang="en-US" altLang="en-US" sz="2800" b="1" i="1"/>
              <a:t>functionally dependent</a:t>
            </a:r>
            <a:r>
              <a:rPr lang="en-US" altLang="en-US" sz="2800"/>
              <a:t> on the pair</a:t>
            </a:r>
            <a:br>
              <a:rPr lang="en-US" altLang="en-US" sz="2800"/>
            </a:br>
            <a:r>
              <a:rPr lang="en-US" altLang="en-US" sz="2800"/>
              <a:t>{ BookNo, Patron}</a:t>
            </a:r>
          </a:p>
          <a:p>
            <a:pPr marL="342900" indent="-342900">
              <a:buSzPct val="75000"/>
              <a:buFont typeface="Wingdings" pitchFamily="2" charset="2"/>
              <a:buChar char="q"/>
            </a:pPr>
            <a:r>
              <a:rPr lang="en-US" altLang="en-US" sz="2800" b="1" i="1"/>
              <a:t>fully functionally dependent</a:t>
            </a:r>
            <a:r>
              <a:rPr lang="en-US" altLang="en-US" sz="2800"/>
              <a:t> on Patron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Cannot insert new patrons in the system until they have borrowed books</a:t>
            </a:r>
          </a:p>
          <a:p>
            <a:pPr lvl="1"/>
            <a:r>
              <a:rPr lang="en-US" altLang="en-US"/>
              <a:t> </a:t>
            </a:r>
            <a:r>
              <a:rPr lang="en-US" altLang="en-US" b="1" i="1"/>
              <a:t>Insertion anomaly</a:t>
            </a:r>
          </a:p>
          <a:p>
            <a:r>
              <a:rPr lang="en-US" altLang="en-US"/>
              <a:t>Must update all rows involving a given patron if he or she moves.</a:t>
            </a:r>
          </a:p>
          <a:p>
            <a:pPr lvl="1"/>
            <a:r>
              <a:rPr lang="en-US" altLang="en-US" b="1" i="1"/>
              <a:t>Update anomaly</a:t>
            </a:r>
          </a:p>
          <a:p>
            <a:r>
              <a:rPr lang="en-US" altLang="en-US"/>
              <a:t>Will lose information about patrons that have returned all the books they have borrowed</a:t>
            </a:r>
          </a:p>
          <a:p>
            <a:pPr lvl="1"/>
            <a:r>
              <a:rPr lang="en-US" altLang="en-US" b="1" i="1"/>
              <a:t>Deletion anomaly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r>
              <a:rPr lang="en-US" altLang="en-US" dirty="0"/>
              <a:t>Armstrong inference </a:t>
            </a:r>
            <a:r>
              <a:rPr lang="en-US" altLang="en-US" dirty="0" smtClean="0"/>
              <a:t>rules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i="1"/>
              <a:t>Axioms:</a:t>
            </a:r>
          </a:p>
          <a:p>
            <a:pPr lvl="1"/>
            <a:r>
              <a:rPr lang="en-US" altLang="en-US"/>
              <a:t>Reflexivity: if Y</a:t>
            </a:r>
            <a:r>
              <a:rPr lang="en-US" altLang="en-US" b="1">
                <a:latin typeface="Symbol" pitchFamily="18" charset="2"/>
              </a:rPr>
              <a:t>Í</a:t>
            </a:r>
            <a:r>
              <a:rPr lang="en-US" altLang="en-US"/>
              <a:t>X, then X→Y</a:t>
            </a:r>
          </a:p>
          <a:p>
            <a:pPr lvl="1"/>
            <a:r>
              <a:rPr lang="en-US" altLang="en-US"/>
              <a:t>Augmentation: if X→Y, then WX→WY</a:t>
            </a:r>
          </a:p>
          <a:p>
            <a:pPr lvl="1"/>
            <a:r>
              <a:rPr lang="en-US" altLang="en-US"/>
              <a:t>Transitivity: if X→Y and Y→Z, then X→Z</a:t>
            </a:r>
          </a:p>
          <a:p>
            <a:pPr>
              <a:spcBef>
                <a:spcPct val="50000"/>
              </a:spcBef>
            </a:pPr>
            <a:r>
              <a:rPr lang="en-US" altLang="en-US" b="1" i="1"/>
              <a:t>Derived Rules:</a:t>
            </a:r>
          </a:p>
          <a:p>
            <a:pPr lvl="1"/>
            <a:r>
              <a:rPr lang="en-US" altLang="en-US"/>
              <a:t>Union: if X→Y and X→Z, the X→YZ</a:t>
            </a:r>
          </a:p>
          <a:p>
            <a:pPr lvl="1"/>
            <a:r>
              <a:rPr lang="en-US" altLang="en-US"/>
              <a:t>Decomposition: if X→YZ, then X→Y and X→Z</a:t>
            </a:r>
          </a:p>
          <a:p>
            <a:pPr lvl="1"/>
            <a:r>
              <a:rPr lang="en-US" altLang="en-US"/>
              <a:t>Pseudotransitivity: if X→Y and WY→Z, then XW→Z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r>
              <a:rPr lang="en-US" altLang="en-US" dirty="0"/>
              <a:t>Armstrong inference </a:t>
            </a:r>
            <a:r>
              <a:rPr lang="en-US" altLang="en-US" dirty="0" smtClean="0"/>
              <a:t>rules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Axioms are both</a:t>
            </a:r>
          </a:p>
          <a:p>
            <a:pPr lvl="1"/>
            <a:r>
              <a:rPr lang="en-US" altLang="en-US" b="1" i="1"/>
              <a:t>Sound: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when applied to a set of functional dependencies they only produce dependency tables that belong to the transitive closure of that set</a:t>
            </a:r>
          </a:p>
          <a:p>
            <a:pPr lvl="1"/>
            <a:r>
              <a:rPr lang="en-US" altLang="en-US" b="1" i="1"/>
              <a:t>Complete:</a:t>
            </a:r>
            <a:br>
              <a:rPr lang="en-US" altLang="en-US" b="1" i="1"/>
            </a:br>
            <a:r>
              <a:rPr lang="en-US" altLang="en-US"/>
              <a:t>can produce all dependency tables that belong to the transitive closure of the 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686800" cy="1371600"/>
          </a:xfrm>
        </p:spPr>
        <p:txBody>
          <a:bodyPr/>
          <a:lstStyle/>
          <a:p>
            <a:r>
              <a:rPr lang="en-US" altLang="en-US" dirty="0"/>
              <a:t>Armstrong inference </a:t>
            </a:r>
            <a:r>
              <a:rPr lang="en-US" altLang="en-US" dirty="0" smtClean="0"/>
              <a:t>rules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Three last rules can be derived from the first three (the axioms)</a:t>
            </a:r>
          </a:p>
          <a:p>
            <a:r>
              <a:rPr lang="en-US" altLang="en-US"/>
              <a:t>Let us look at the </a:t>
            </a:r>
            <a:r>
              <a:rPr lang="en-US" altLang="en-US" b="1" i="1"/>
              <a:t>union rule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	if X→Y and X→Z, the X→YZ</a:t>
            </a:r>
          </a:p>
          <a:p>
            <a:r>
              <a:rPr lang="en-US" altLang="en-US"/>
              <a:t>Using the first three axioms, we have:</a:t>
            </a:r>
          </a:p>
          <a:p>
            <a:pPr lvl="1"/>
            <a:r>
              <a:rPr lang="en-US" altLang="en-US"/>
              <a:t>if X→Y, then XX→XY same as X→XY (2</a:t>
            </a:r>
            <a:r>
              <a:rPr lang="en-US" altLang="en-US" baseline="30000"/>
              <a:t>nd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 if X→Z, then YX→YZ same as XY→YZ (2</a:t>
            </a:r>
            <a:r>
              <a:rPr lang="en-US" altLang="en-US" baseline="30000"/>
              <a:t>nd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 if X→XY and XY→YZ, then X→YZ (3</a:t>
            </a:r>
            <a:r>
              <a:rPr lang="en-US" altLang="en-US" baseline="30000"/>
              <a:t>rd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Second Normal Form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 table is in 2NF iff </a:t>
            </a:r>
          </a:p>
          <a:p>
            <a:pPr lvl="1"/>
            <a:r>
              <a:rPr lang="en-US" altLang="en-US"/>
              <a:t>It is in 1NF and</a:t>
            </a:r>
          </a:p>
          <a:p>
            <a:pPr lvl="1"/>
            <a:r>
              <a:rPr lang="en-US" altLang="en-US"/>
              <a:t>no non-prime attribute is dependent on any proper subset of any candidate key of the table</a:t>
            </a:r>
          </a:p>
          <a:p>
            <a:r>
              <a:rPr lang="en-US" altLang="en-US"/>
              <a:t>A </a:t>
            </a:r>
            <a:r>
              <a:rPr lang="en-US" altLang="en-US" b="1" i="1"/>
              <a:t>non-prime attribute</a:t>
            </a:r>
            <a:r>
              <a:rPr lang="en-US" altLang="en-US"/>
              <a:t> of a table is an attribute that is not a part of any candidate key of the table</a:t>
            </a:r>
          </a:p>
          <a:p>
            <a:r>
              <a:rPr lang="en-US" altLang="en-US"/>
              <a:t>A </a:t>
            </a:r>
            <a:r>
              <a:rPr lang="en-US" altLang="en-US" b="1" i="1"/>
              <a:t>candidate key</a:t>
            </a:r>
            <a:r>
              <a:rPr lang="en-US" altLang="en-US"/>
              <a:t> is a minimal superkey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Library allows patrons to request books that are currently out</a:t>
            </a:r>
          </a:p>
        </p:txBody>
      </p:sp>
      <p:graphicFrame>
        <p:nvGraphicFramePr>
          <p:cNvPr id="151661" name="Group 109"/>
          <p:cNvGraphicFramePr>
            <a:graphicFrameLocks noGrp="1"/>
          </p:cNvGraphicFramePr>
          <p:nvPr>
            <p:ph sz="half" idx="4294967295"/>
          </p:nvPr>
        </p:nvGraphicFramePr>
        <p:xfrm>
          <a:off x="1182688" y="3424238"/>
          <a:ext cx="6777037" cy="2360613"/>
        </p:xfrm>
        <a:graphic>
          <a:graphicData uri="http://schemas.openxmlformats.org/drawingml/2006/table">
            <a:tbl>
              <a:tblPr/>
              <a:tblGrid>
                <a:gridCol w="1731962"/>
                <a:gridCol w="1963738"/>
                <a:gridCol w="3081337"/>
              </a:tblGrid>
              <a:tr h="6905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M. 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Candidate key is {BookNo, Patron}</a:t>
            </a:r>
          </a:p>
          <a:p>
            <a:r>
              <a:rPr lang="en-US" altLang="en-US"/>
              <a:t>We have</a:t>
            </a:r>
          </a:p>
          <a:p>
            <a:pPr lvl="1"/>
            <a:r>
              <a:rPr lang="en-US" altLang="en-US"/>
              <a:t>Patron → PhoneNo</a:t>
            </a:r>
          </a:p>
          <a:p>
            <a:r>
              <a:rPr lang="en-US" altLang="en-US"/>
              <a:t>Table is not 2NF</a:t>
            </a:r>
          </a:p>
          <a:p>
            <a:pPr lvl="1"/>
            <a:r>
              <a:rPr lang="en-US" altLang="en-US"/>
              <a:t>Potential for</a:t>
            </a:r>
          </a:p>
          <a:p>
            <a:pPr lvl="2"/>
            <a:r>
              <a:rPr lang="en-US" altLang="en-US"/>
              <a:t>Insertion anomalies</a:t>
            </a:r>
          </a:p>
          <a:p>
            <a:pPr lvl="2"/>
            <a:r>
              <a:rPr lang="en-US" altLang="en-US"/>
              <a:t>Update anomalies</a:t>
            </a:r>
          </a:p>
          <a:p>
            <a:pPr lvl="2"/>
            <a:r>
              <a:rPr lang="en-US" altLang="en-US"/>
              <a:t>Deletion anomalies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2NF Solution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Put telephone number in separate Patron table</a:t>
            </a:r>
          </a:p>
        </p:txBody>
      </p:sp>
      <p:graphicFrame>
        <p:nvGraphicFramePr>
          <p:cNvPr id="159802" name="Group 58"/>
          <p:cNvGraphicFramePr>
            <a:graphicFrameLocks noGrp="1"/>
          </p:cNvGraphicFramePr>
          <p:nvPr>
            <p:ph sz="half" idx="4294967295"/>
          </p:nvPr>
        </p:nvGraphicFramePr>
        <p:xfrm>
          <a:off x="457200" y="3424238"/>
          <a:ext cx="3695700" cy="2360613"/>
        </p:xfrm>
        <a:graphic>
          <a:graphicData uri="http://schemas.openxmlformats.org/drawingml/2006/table">
            <a:tbl>
              <a:tblPr/>
              <a:tblGrid>
                <a:gridCol w="1731963"/>
                <a:gridCol w="1963737"/>
              </a:tblGrid>
              <a:tr h="6905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M. Amer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9803" name="Group 59"/>
          <p:cNvGraphicFramePr>
            <a:graphicFrameLocks noGrp="1"/>
          </p:cNvGraphicFramePr>
          <p:nvPr>
            <p:ph sz="half" idx="4294967295"/>
          </p:nvPr>
        </p:nvGraphicFramePr>
        <p:xfrm>
          <a:off x="4797425" y="3498850"/>
          <a:ext cx="4149725" cy="1749579"/>
        </p:xfrm>
        <a:graphic>
          <a:graphicData uri="http://schemas.openxmlformats.org/drawingml/2006/table">
            <a:tbl>
              <a:tblPr/>
              <a:tblGrid>
                <a:gridCol w="1614488"/>
                <a:gridCol w="2535237"/>
              </a:tblGrid>
              <a:tr h="679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 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PhoneNo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555-1234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M. Amer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555-4321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Normalization presents a set of rules that tables and databases must follow to be well structured.</a:t>
            </a:r>
          </a:p>
          <a:p>
            <a:r>
              <a:rPr lang="en-US" altLang="en-US"/>
              <a:t>Historically presented as a sequence of normal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Third Normal Form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 table is in 3NF iff</a:t>
            </a:r>
          </a:p>
          <a:p>
            <a:pPr lvl="1"/>
            <a:r>
              <a:rPr lang="en-US" altLang="en-US"/>
              <a:t>it is in 2NF and </a:t>
            </a:r>
          </a:p>
          <a:p>
            <a:pPr lvl="1"/>
            <a:r>
              <a:rPr lang="en-US" altLang="en-US"/>
              <a:t>all its attributes are determined only by its candidate keys and not by any non-prime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81200"/>
            <a:ext cx="8424863" cy="3886200"/>
          </a:xfrm>
        </p:spPr>
        <p:txBody>
          <a:bodyPr/>
          <a:lstStyle/>
          <a:p>
            <a:r>
              <a:rPr lang="en-US" altLang="en-US"/>
              <a:t>Table BorrowedBooks</a:t>
            </a:r>
          </a:p>
        </p:txBody>
      </p:sp>
      <p:graphicFrame>
        <p:nvGraphicFramePr>
          <p:cNvPr id="164891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457200" y="2789238"/>
          <a:ext cx="8424863" cy="1684338"/>
        </p:xfrm>
        <a:graphic>
          <a:graphicData uri="http://schemas.openxmlformats.org/drawingml/2006/table">
            <a:tbl>
              <a:tblPr/>
              <a:tblGrid>
                <a:gridCol w="1738313"/>
                <a:gridCol w="1971675"/>
                <a:gridCol w="3092450"/>
                <a:gridCol w="1622425"/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 Main Street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3/2/15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L. Perez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202 Market Street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2/28/15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52450" y="4751388"/>
            <a:ext cx="722788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SzPct val="75000"/>
              <a:buFont typeface="Wingdings" pitchFamily="2" charset="2"/>
              <a:buChar char="q"/>
            </a:pPr>
            <a:r>
              <a:rPr lang="en-US" altLang="en-US" sz="2800"/>
              <a:t>Candidate key is BookNo</a:t>
            </a:r>
          </a:p>
          <a:p>
            <a:pPr marL="342900" indent="-342900">
              <a:buSzPct val="75000"/>
              <a:buFont typeface="Wingdings" pitchFamily="2" charset="2"/>
              <a:buChar char="q"/>
            </a:pPr>
            <a:r>
              <a:rPr lang="en-US" altLang="en-US" sz="2800"/>
              <a:t>Patron  →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3NF Solution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200"/>
              <a:t>Put address in separate Patron table</a:t>
            </a:r>
          </a:p>
        </p:txBody>
      </p:sp>
      <p:graphicFrame>
        <p:nvGraphicFramePr>
          <p:cNvPr id="24625" name="Group 49"/>
          <p:cNvGraphicFramePr>
            <a:graphicFrameLocks noGrp="1"/>
          </p:cNvGraphicFramePr>
          <p:nvPr>
            <p:ph sz="quarter" idx="4294967295"/>
          </p:nvPr>
        </p:nvGraphicFramePr>
        <p:xfrm>
          <a:off x="850900" y="2790825"/>
          <a:ext cx="5126038" cy="1604681"/>
        </p:xfrm>
        <a:graphic>
          <a:graphicData uri="http://schemas.openxmlformats.org/drawingml/2006/table">
            <a:tbl>
              <a:tblPr/>
              <a:tblGrid>
                <a:gridCol w="1579563"/>
                <a:gridCol w="1903412"/>
                <a:gridCol w="16430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BookNo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3/2/15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L. Perez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2/28/15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623" name="Group 47"/>
          <p:cNvGraphicFramePr>
            <a:graphicFrameLocks noGrp="1"/>
          </p:cNvGraphicFramePr>
          <p:nvPr>
            <p:ph sz="quarter" idx="4294967295"/>
          </p:nvPr>
        </p:nvGraphicFramePr>
        <p:xfrm>
          <a:off x="850900" y="4702175"/>
          <a:ext cx="6199188" cy="1586512"/>
        </p:xfrm>
        <a:graphic>
          <a:graphicData uri="http://schemas.openxmlformats.org/drawingml/2006/table">
            <a:tbl>
              <a:tblPr/>
              <a:tblGrid>
                <a:gridCol w="2413000"/>
                <a:gridCol w="37861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Fisher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 Main Street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L. Perez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202 Market Street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Another example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Tournament winners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Candidate key is {Tournament, Year}</a:t>
            </a:r>
          </a:p>
          <a:p>
            <a:r>
              <a:rPr lang="en-US" altLang="en-US"/>
              <a:t>Winner →DOB</a:t>
            </a:r>
          </a:p>
        </p:txBody>
      </p:sp>
      <p:graphicFrame>
        <p:nvGraphicFramePr>
          <p:cNvPr id="169034" name="Group 74"/>
          <p:cNvGraphicFramePr>
            <a:graphicFrameLocks noGrp="1"/>
          </p:cNvGraphicFramePr>
          <p:nvPr>
            <p:ph sz="half" idx="4294967295"/>
          </p:nvPr>
        </p:nvGraphicFramePr>
        <p:xfrm>
          <a:off x="457200" y="2841625"/>
          <a:ext cx="8442325" cy="2351088"/>
        </p:xfrm>
        <a:graphic>
          <a:graphicData uri="http://schemas.openxmlformats.org/drawingml/2006/table">
            <a:tbl>
              <a:tblPr/>
              <a:tblGrid>
                <a:gridCol w="3086100"/>
                <a:gridCol w="1028700"/>
                <a:gridCol w="2138363"/>
                <a:gridCol w="2189162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Tournament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Indiana Invitational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 Fredrickson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 July 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Cleveland 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 Albertson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 Sept. 1968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 Moines Masters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 Fredrickson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 July 1975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Boyce-Codd Normal 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Stricter form of 3NF</a:t>
            </a:r>
          </a:p>
          <a:p>
            <a:r>
              <a:rPr lang="en-US" altLang="en-US"/>
              <a:t>A table  </a:t>
            </a:r>
            <a:r>
              <a:rPr lang="en-US" altLang="en-US" i="1"/>
              <a:t>T</a:t>
            </a:r>
            <a:r>
              <a:rPr lang="en-US" altLang="en-US"/>
              <a:t> is in BCNF iff </a:t>
            </a:r>
          </a:p>
          <a:p>
            <a:pPr lvl="1"/>
            <a:r>
              <a:rPr lang="en-US" altLang="en-US"/>
              <a:t>for every one of its non-trivial dependencies</a:t>
            </a:r>
            <a:br>
              <a:rPr lang="en-US" altLang="en-US"/>
            </a:br>
            <a:r>
              <a:rPr lang="en-US" altLang="en-US" i="1"/>
              <a:t>X → Y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/>
              <a:t> is a super key for </a:t>
            </a:r>
            <a:r>
              <a:rPr lang="en-US" altLang="en-US" i="1"/>
              <a:t>T</a:t>
            </a:r>
          </a:p>
          <a:p>
            <a:pPr lvl="1"/>
            <a:endParaRPr lang="en-US" altLang="en-US" i="1"/>
          </a:p>
          <a:p>
            <a:r>
              <a:rPr lang="en-US" altLang="en-US"/>
              <a:t> Most tables that are in 3NF also are in BCNF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4457700"/>
            <a:ext cx="8229600" cy="2154238"/>
          </a:xfrm>
        </p:spPr>
        <p:txBody>
          <a:bodyPr/>
          <a:lstStyle/>
          <a:p>
            <a:r>
              <a:rPr lang="en-US" altLang="en-US"/>
              <a:t>We can assume</a:t>
            </a:r>
          </a:p>
          <a:p>
            <a:pPr lvl="1"/>
            <a:r>
              <a:rPr lang="en-US" altLang="en-US"/>
              <a:t>Manager → Branch</a:t>
            </a:r>
          </a:p>
          <a:p>
            <a:pPr lvl="1"/>
            <a:r>
              <a:rPr lang="en-US" altLang="en-US"/>
              <a:t>{Project, Branch} → Manager</a:t>
            </a:r>
          </a:p>
        </p:txBody>
      </p:sp>
      <p:graphicFrame>
        <p:nvGraphicFramePr>
          <p:cNvPr id="27680" name="Group 32"/>
          <p:cNvGraphicFramePr>
            <a:graphicFrameLocks noGrp="1"/>
          </p:cNvGraphicFramePr>
          <p:nvPr>
            <p:ph sz="quarter" idx="4294967295"/>
          </p:nvPr>
        </p:nvGraphicFramePr>
        <p:xfrm>
          <a:off x="2876550" y="1446213"/>
          <a:ext cx="5126038" cy="2691100"/>
        </p:xfrm>
        <a:graphic>
          <a:graphicData uri="http://schemas.openxmlformats.org/drawingml/2006/table">
            <a:tbl>
              <a:tblPr/>
              <a:tblGrid>
                <a:gridCol w="1762125"/>
                <a:gridCol w="1720850"/>
                <a:gridCol w="16430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Carol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Dean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438650"/>
            <a:ext cx="8229600" cy="2233613"/>
          </a:xfrm>
        </p:spPr>
        <p:txBody>
          <a:bodyPr/>
          <a:lstStyle/>
          <a:p>
            <a:r>
              <a:rPr lang="en-US" altLang="en-US"/>
              <a:t>Not in BCNF because Manager → Branch and Manager is not a superkey</a:t>
            </a:r>
          </a:p>
          <a:p>
            <a:r>
              <a:rPr lang="en-US" altLang="en-US"/>
              <a:t>Will decomposition work?</a:t>
            </a:r>
          </a:p>
          <a:p>
            <a:pPr lvl="1"/>
            <a:endParaRPr lang="en-US" altLang="en-US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ph sz="quarter" idx="4294967295"/>
          </p:nvPr>
        </p:nvGraphicFramePr>
        <p:xfrm>
          <a:off x="2876550" y="1446213"/>
          <a:ext cx="5126038" cy="2691100"/>
        </p:xfrm>
        <a:graphic>
          <a:graphicData uri="http://schemas.openxmlformats.org/drawingml/2006/table">
            <a:tbl>
              <a:tblPr/>
              <a:tblGrid>
                <a:gridCol w="1762125"/>
                <a:gridCol w="1720850"/>
                <a:gridCol w="16430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Carol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decomposition (I)</a:t>
            </a:r>
          </a:p>
        </p:txBody>
      </p:sp>
      <p:sp>
        <p:nvSpPr>
          <p:cNvPr id="51334" name="Rectangle 134"/>
          <p:cNvSpPr>
            <a:spLocks noGrp="1" noChangeArrowheads="1"/>
          </p:cNvSpPr>
          <p:nvPr>
            <p:ph type="body" idx="1"/>
          </p:nvPr>
        </p:nvSpPr>
        <p:spPr>
          <a:xfrm>
            <a:off x="473075" y="4706938"/>
            <a:ext cx="8229600" cy="1335087"/>
          </a:xfrm>
        </p:spPr>
        <p:txBody>
          <a:bodyPr/>
          <a:lstStyle/>
          <a:p>
            <a:r>
              <a:rPr lang="en-US"/>
              <a:t>Two-table solution does not preserve the dependency </a:t>
            </a:r>
            <a:r>
              <a:rPr lang="en-US" altLang="en-US"/>
              <a:t>{Project, Branch} → Manager</a:t>
            </a:r>
          </a:p>
          <a:p>
            <a:endParaRPr lang="en-US"/>
          </a:p>
        </p:txBody>
      </p:sp>
      <p:graphicFrame>
        <p:nvGraphicFramePr>
          <p:cNvPr id="51336" name="Group 136"/>
          <p:cNvGraphicFramePr>
            <a:graphicFrameLocks noGrp="1"/>
          </p:cNvGraphicFramePr>
          <p:nvPr>
            <p:ph sz="quarter" idx="4294967295"/>
          </p:nvPr>
        </p:nvGraphicFramePr>
        <p:xfrm>
          <a:off x="4587875" y="1843088"/>
          <a:ext cx="3286125" cy="2172950"/>
        </p:xfrm>
        <a:graphic>
          <a:graphicData uri="http://schemas.openxmlformats.org/drawingml/2006/table">
            <a:tbl>
              <a:tblPr/>
              <a:tblGrid>
                <a:gridCol w="1643063"/>
                <a:gridCol w="1643062"/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Carol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33" name="Group 133"/>
          <p:cNvGraphicFramePr>
            <a:graphicFrameLocks noGrp="1"/>
          </p:cNvGraphicFramePr>
          <p:nvPr/>
        </p:nvGraphicFramePr>
        <p:xfrm>
          <a:off x="847725" y="1843088"/>
          <a:ext cx="3482975" cy="2691130"/>
        </p:xfrm>
        <a:graphic>
          <a:graphicData uri="http://schemas.openxmlformats.org/drawingml/2006/table">
            <a:tbl>
              <a:tblPr/>
              <a:tblGrid>
                <a:gridCol w="1762125"/>
                <a:gridCol w="1720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decomposition (II)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5146675"/>
            <a:ext cx="8229600" cy="1335088"/>
          </a:xfrm>
        </p:spPr>
        <p:txBody>
          <a:bodyPr/>
          <a:lstStyle/>
          <a:p>
            <a:r>
              <a:rPr lang="en-US"/>
              <a:t>Cannot have two or more managers managing the same project at the same branch</a:t>
            </a:r>
            <a:endParaRPr lang="en-US" altLang="en-US"/>
          </a:p>
          <a:p>
            <a:endParaRPr lang="en-US"/>
          </a:p>
        </p:txBody>
      </p:sp>
      <p:graphicFrame>
        <p:nvGraphicFramePr>
          <p:cNvPr id="55360" name="Group 64"/>
          <p:cNvGraphicFramePr>
            <a:graphicFrameLocks noGrp="1"/>
          </p:cNvGraphicFramePr>
          <p:nvPr>
            <p:ph sz="quarter" idx="4294967295"/>
          </p:nvPr>
        </p:nvGraphicFramePr>
        <p:xfrm>
          <a:off x="4587875" y="1843088"/>
          <a:ext cx="3286125" cy="2741275"/>
        </p:xfrm>
        <a:graphic>
          <a:graphicData uri="http://schemas.openxmlformats.org/drawingml/2006/table">
            <a:tbl>
              <a:tblPr/>
              <a:tblGrid>
                <a:gridCol w="1643063"/>
                <a:gridCol w="1643062"/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Carol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Dean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Houston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59" name="Group 63"/>
          <p:cNvGraphicFramePr>
            <a:graphicFrameLocks noGrp="1"/>
          </p:cNvGraphicFramePr>
          <p:nvPr/>
        </p:nvGraphicFramePr>
        <p:xfrm>
          <a:off x="847725" y="1843088"/>
          <a:ext cx="3482975" cy="3209290"/>
        </p:xfrm>
        <a:graphic>
          <a:graphicData uri="http://schemas.openxmlformats.org/drawingml/2006/table">
            <a:tbl>
              <a:tblPr/>
              <a:tblGrid>
                <a:gridCol w="1762125"/>
                <a:gridCol w="1720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Multivalued dependencies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200"/>
              <a:t>Assume the column headings in a  table are divided into three disjoint groupings </a:t>
            </a:r>
            <a:r>
              <a:rPr lang="en-US" altLang="en-US" sz="3200" i="1"/>
              <a:t>X</a:t>
            </a:r>
            <a:r>
              <a:rPr lang="en-US" altLang="en-US" sz="3200"/>
              <a:t>, </a:t>
            </a:r>
            <a:r>
              <a:rPr lang="en-US" altLang="en-US" sz="3200" i="1"/>
              <a:t>Y</a:t>
            </a:r>
            <a:r>
              <a:rPr lang="en-US" altLang="en-US" sz="3200"/>
              <a:t>, and </a:t>
            </a:r>
            <a:r>
              <a:rPr lang="en-US" altLang="en-US" sz="3200" i="1"/>
              <a:t>Z</a:t>
            </a:r>
          </a:p>
          <a:p>
            <a:r>
              <a:rPr lang="en-US" altLang="en-US" sz="3200"/>
              <a:t>For a particular row, we can refer to the data beneath each group of headings as </a:t>
            </a:r>
            <a:r>
              <a:rPr lang="en-US" altLang="en-US" sz="3200" i="1"/>
              <a:t>x</a:t>
            </a:r>
            <a:r>
              <a:rPr lang="en-US" altLang="en-US" sz="3200"/>
              <a:t>, </a:t>
            </a:r>
            <a:r>
              <a:rPr lang="en-US" altLang="en-US" sz="3200" i="1"/>
              <a:t>y</a:t>
            </a:r>
            <a:r>
              <a:rPr lang="en-US" altLang="en-US" sz="3200"/>
              <a:t>, and </a:t>
            </a:r>
            <a:r>
              <a:rPr lang="en-US" altLang="en-US" sz="3200" i="1"/>
              <a:t>z</a:t>
            </a:r>
            <a:r>
              <a:rPr lang="en-US" altLang="en-US" sz="3200"/>
              <a:t> respectively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First Normal From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 table is in the first normal form iff</a:t>
            </a:r>
          </a:p>
          <a:p>
            <a:pPr marL="800100" lvl="1" indent="-342900"/>
            <a:r>
              <a:rPr lang="en-US" altLang="en-US"/>
              <a:t>The domain of each attribute contains only </a:t>
            </a:r>
            <a:r>
              <a:rPr lang="en-US" altLang="en-US" b="1" i="1"/>
              <a:t>atomic values</a:t>
            </a:r>
            <a:r>
              <a:rPr lang="en-US" altLang="en-US"/>
              <a:t>, and</a:t>
            </a:r>
          </a:p>
          <a:p>
            <a:pPr marL="800100" lvl="1" indent="-342900"/>
            <a:r>
              <a:rPr lang="en-US" altLang="en-US"/>
              <a:t>The value of each attribute contains only a </a:t>
            </a:r>
            <a:r>
              <a:rPr lang="en-US" altLang="en-US" b="1" i="1"/>
              <a:t>single value</a:t>
            </a:r>
            <a:r>
              <a:rPr lang="en-US" altLang="en-US"/>
              <a:t> from that domain.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46188" y="5080000"/>
            <a:ext cx="6604000" cy="831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/>
              <a:t>In layman's terms. it means every column of</a:t>
            </a:r>
            <a:br>
              <a:rPr lang="en-US" altLang="en-US" sz="2400" b="1"/>
            </a:br>
            <a:r>
              <a:rPr lang="en-US" altLang="en-US" sz="2400" b="1"/>
              <a:t>your table should only contain </a:t>
            </a:r>
            <a:r>
              <a:rPr lang="en-US" altLang="en-US" sz="2400" b="1" i="1" u="sng"/>
              <a:t>single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Multivalued dependencies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491538" cy="38862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 i="1"/>
              <a:t>multivalued dependency</a:t>
            </a:r>
            <a:r>
              <a:rPr lang="en-US" altLang="en-US"/>
              <a:t> X =&gt;Y occurs if</a:t>
            </a:r>
          </a:p>
          <a:p>
            <a:pPr lvl="1"/>
            <a:r>
              <a:rPr lang="en-US" altLang="en-US"/>
              <a:t>For any x</a:t>
            </a:r>
            <a:r>
              <a:rPr lang="en-US" altLang="en-US" baseline="-25000"/>
              <a:t>c</a:t>
            </a:r>
            <a:r>
              <a:rPr lang="en-US" altLang="en-US"/>
              <a:t> actually occurring in the table and  the list of all the x</a:t>
            </a:r>
            <a:r>
              <a:rPr lang="en-US" altLang="en-US" baseline="-25000"/>
              <a:t>c</a:t>
            </a:r>
            <a:r>
              <a:rPr lang="en-US" altLang="en-US"/>
              <a:t>yz combinations that occur</a:t>
            </a:r>
            <a:br>
              <a:rPr lang="en-US" altLang="en-US"/>
            </a:br>
            <a:r>
              <a:rPr lang="en-US" altLang="en-US"/>
              <a:t>in the table, we will find that x</a:t>
            </a:r>
            <a:r>
              <a:rPr lang="en-US" altLang="en-US" baseline="-25000"/>
              <a:t>c</a:t>
            </a:r>
            <a:r>
              <a:rPr lang="en-US" altLang="en-US"/>
              <a:t> is associated with the same y entries regardless of z.</a:t>
            </a:r>
          </a:p>
          <a:p>
            <a:r>
              <a:rPr lang="en-US" altLang="en-US"/>
              <a:t>A </a:t>
            </a:r>
            <a:r>
              <a:rPr lang="en-US" altLang="en-US" b="1"/>
              <a:t>t</a:t>
            </a:r>
            <a:r>
              <a:rPr lang="en-US" altLang="en-US" b="1" i="1"/>
              <a:t>rivial multivalued dependency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/>
              <a:t> =&gt;</a:t>
            </a:r>
            <a:r>
              <a:rPr lang="en-US" altLang="en-US" i="1"/>
              <a:t>Y</a:t>
            </a:r>
            <a:r>
              <a:rPr lang="en-US" altLang="en-US"/>
              <a:t> is one where either</a:t>
            </a:r>
          </a:p>
          <a:p>
            <a:pPr lvl="2"/>
            <a:r>
              <a:rPr lang="en-US" altLang="en-US" i="1"/>
              <a:t>Y</a:t>
            </a:r>
            <a:r>
              <a:rPr lang="en-US" altLang="en-US"/>
              <a:t> is a subset of </a:t>
            </a:r>
            <a:r>
              <a:rPr lang="en-US" altLang="en-US" i="1"/>
              <a:t>X</a:t>
            </a:r>
            <a:r>
              <a:rPr lang="en-US" altLang="en-US"/>
              <a:t>, or </a:t>
            </a:r>
          </a:p>
          <a:p>
            <a:pPr lvl="2"/>
            <a:r>
              <a:rPr lang="en-US" altLang="en-US" i="1"/>
              <a:t> Z</a:t>
            </a:r>
            <a:r>
              <a:rPr lang="en-US" altLang="en-US"/>
              <a:t> is empty (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</a:t>
            </a:r>
            <a:r>
              <a:rPr lang="en-US" altLang="en-US"/>
              <a:t> </a:t>
            </a:r>
            <a:r>
              <a:rPr lang="en-US" altLang="en-US" i="1"/>
              <a:t>Y</a:t>
            </a:r>
            <a:r>
              <a:rPr lang="en-US" altLang="en-US"/>
              <a:t> has all column headings)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Fourth Normal Form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 table is in 4NF iff</a:t>
            </a:r>
          </a:p>
          <a:p>
            <a:pPr lvl="1"/>
            <a:r>
              <a:rPr lang="en-US" altLang="en-US"/>
              <a:t> For every one of its non-trivial multivalued dependencies </a:t>
            </a:r>
            <a:r>
              <a:rPr lang="en-US" altLang="en-US" i="1"/>
              <a:t>X =&gt; Y</a:t>
            </a:r>
            <a:r>
              <a:rPr lang="en-US" altLang="en-US"/>
              <a:t>,  </a:t>
            </a:r>
            <a:r>
              <a:rPr lang="en-US" altLang="en-US" i="1"/>
              <a:t>X</a:t>
            </a:r>
            <a:r>
              <a:rPr lang="en-US" altLang="en-US"/>
              <a:t> is either:</a:t>
            </a:r>
          </a:p>
          <a:p>
            <a:pPr lvl="2"/>
            <a:r>
              <a:rPr lang="en-US" altLang="en-US"/>
              <a:t>A candidate key or</a:t>
            </a:r>
          </a:p>
          <a:p>
            <a:pPr lvl="2"/>
            <a:r>
              <a:rPr lang="en-US" altLang="en-US"/>
              <a:t>A superset of a candidate key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graphicFrame>
        <p:nvGraphicFramePr>
          <p:cNvPr id="182346" name="Group 74"/>
          <p:cNvGraphicFramePr>
            <a:graphicFrameLocks noGrp="1"/>
          </p:cNvGraphicFramePr>
          <p:nvPr>
            <p:ph idx="4294967295"/>
          </p:nvPr>
        </p:nvGraphicFramePr>
        <p:xfrm>
          <a:off x="457200" y="1981200"/>
          <a:ext cx="8229600" cy="3524253"/>
        </p:xfrm>
        <a:graphic>
          <a:graphicData uri="http://schemas.openxmlformats.org/drawingml/2006/table">
            <a:tbl>
              <a:tblPr/>
              <a:tblGrid>
                <a:gridCol w="2743200"/>
                <a:gridCol w="1943100"/>
                <a:gridCol w="3543300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Restaurant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DeliveryArea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Thin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Thick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Firenze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Thin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Firenze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Thick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Thin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Thick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table has no non-key attributes </a:t>
            </a:r>
          </a:p>
          <a:p>
            <a:pPr lvl="1"/>
            <a:r>
              <a:rPr lang="en-US" altLang="en-US"/>
              <a:t>Key is { Restaurant, Pizza, DeliveryArea}</a:t>
            </a:r>
          </a:p>
          <a:p>
            <a:r>
              <a:rPr lang="en-US" altLang="en-US"/>
              <a:t>Two non-trivial multivalued dependencies </a:t>
            </a:r>
          </a:p>
          <a:p>
            <a:pPr lvl="1"/>
            <a:r>
              <a:rPr lang="en-US" altLang="en-US"/>
              <a:t>Restaurant =&gt; Pizza</a:t>
            </a:r>
          </a:p>
          <a:p>
            <a:pPr lvl="1"/>
            <a:r>
              <a:rPr lang="en-US" altLang="en-US"/>
              <a:t>Restaurant =&gt; DeliveryArea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since each restaurant delivers the same pizzas to all its delivery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4NF Solution</a:t>
            </a:r>
          </a:p>
        </p:txBody>
      </p:sp>
      <p:sp>
        <p:nvSpPr>
          <p:cNvPr id="34819" name="Rectangle 9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824163"/>
            <a:ext cx="8229600" cy="604837"/>
          </a:xfrm>
        </p:spPr>
        <p:txBody>
          <a:bodyPr/>
          <a:lstStyle/>
          <a:p>
            <a:r>
              <a:rPr lang="en-US" altLang="en-US"/>
              <a:t>Two separate tables</a:t>
            </a:r>
          </a:p>
        </p:txBody>
      </p:sp>
      <p:graphicFrame>
        <p:nvGraphicFramePr>
          <p:cNvPr id="185437" name="Group 93"/>
          <p:cNvGraphicFramePr>
            <a:graphicFrameLocks noGrp="1"/>
          </p:cNvGraphicFramePr>
          <p:nvPr>
            <p:ph sz="half" idx="4294967295"/>
          </p:nvPr>
        </p:nvGraphicFramePr>
        <p:xfrm>
          <a:off x="4359275" y="3641725"/>
          <a:ext cx="4146550" cy="2760664"/>
        </p:xfrm>
        <a:graphic>
          <a:graphicData uri="http://schemas.openxmlformats.org/drawingml/2006/table">
            <a:tbl>
              <a:tblPr/>
              <a:tblGrid>
                <a:gridCol w="2106613"/>
                <a:gridCol w="2039937"/>
              </a:tblGrid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Restaurant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Thin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Thick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Firenze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Thin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Firenze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Thick crust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5444" name="Group 100"/>
          <p:cNvGraphicFramePr>
            <a:graphicFrameLocks noGrp="1"/>
          </p:cNvGraphicFramePr>
          <p:nvPr>
            <p:ph sz="half" idx="4294967295"/>
          </p:nvPr>
        </p:nvGraphicFramePr>
        <p:xfrm>
          <a:off x="4359275" y="808038"/>
          <a:ext cx="4327525" cy="2016126"/>
        </p:xfrm>
        <a:graphic>
          <a:graphicData uri="http://schemas.openxmlformats.org/drawingml/2006/table">
            <a:tbl>
              <a:tblPr/>
              <a:tblGrid>
                <a:gridCol w="2041525"/>
                <a:gridCol w="2286000"/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Restaurant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DeliveryArea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Firenze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Pizza Milano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NW Houston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Join dependency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561975" y="1981200"/>
            <a:ext cx="8229600" cy="3886200"/>
          </a:xfrm>
        </p:spPr>
        <p:txBody>
          <a:bodyPr/>
          <a:lstStyle/>
          <a:p>
            <a:r>
              <a:rPr lang="en-US" altLang="en-US"/>
              <a:t>A table </a:t>
            </a:r>
            <a:r>
              <a:rPr lang="en-US" altLang="en-US" i="1"/>
              <a:t>T</a:t>
            </a:r>
            <a:r>
              <a:rPr lang="en-US" altLang="en-US"/>
              <a:t> is subject to a</a:t>
            </a:r>
            <a:r>
              <a:rPr lang="en-US" altLang="en-US" b="1" i="1"/>
              <a:t> join dependency</a:t>
            </a:r>
            <a:r>
              <a:rPr lang="en-US" altLang="en-US"/>
              <a:t> if it can always be recreated by </a:t>
            </a:r>
            <a:r>
              <a:rPr lang="en-US" altLang="en-US" b="1" i="1"/>
              <a:t>joining</a:t>
            </a:r>
            <a:r>
              <a:rPr lang="en-US" altLang="en-US"/>
              <a:t> multiple tables each having a subset of the attributes of T</a:t>
            </a:r>
          </a:p>
          <a:p>
            <a:endParaRPr lang="en-US" altLang="en-US"/>
          </a:p>
          <a:p>
            <a:r>
              <a:rPr lang="en-US" altLang="en-US"/>
              <a:t>The join dependency is said to be </a:t>
            </a:r>
            <a:r>
              <a:rPr lang="en-US" altLang="en-US" b="1" i="1"/>
              <a:t>trivial</a:t>
            </a:r>
            <a:r>
              <a:rPr lang="en-US" altLang="en-US"/>
              <a:t> if one of the tables in the join has all the attributes of the table </a:t>
            </a:r>
            <a:r>
              <a:rPr lang="en-US" altLang="en-US" i="1"/>
              <a:t>T</a:t>
            </a:r>
          </a:p>
          <a:p>
            <a:r>
              <a:rPr lang="en-US" altLang="en-US" i="1"/>
              <a:t>Notation: *</a:t>
            </a:r>
            <a:r>
              <a:rPr lang="en-US" altLang="en-US"/>
              <a:t>{</a:t>
            </a:r>
            <a:r>
              <a:rPr lang="en-US" altLang="en-US" i="1"/>
              <a:t> A, B, …</a:t>
            </a:r>
            <a:r>
              <a:rPr lang="en-US" altLang="en-US"/>
              <a:t>} on </a:t>
            </a:r>
            <a:r>
              <a:rPr lang="en-US" altLang="en-US" i="1"/>
              <a:t>T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Fifth normal form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table </a:t>
            </a:r>
            <a:r>
              <a:rPr lang="en-US" altLang="en-US" i="1"/>
              <a:t>T </a:t>
            </a:r>
            <a:r>
              <a:rPr lang="en-US" altLang="en-US"/>
              <a:t>is said to be 5NF iff </a:t>
            </a:r>
          </a:p>
          <a:p>
            <a:pPr lvl="1"/>
            <a:r>
              <a:rPr lang="en-US" altLang="en-US"/>
              <a:t>Every non-trivial join dependency in it is implied by its candidate keys</a:t>
            </a:r>
          </a:p>
          <a:p>
            <a:pPr lvl="1"/>
            <a:endParaRPr lang="en-US" altLang="en-US"/>
          </a:p>
          <a:p>
            <a:r>
              <a:rPr lang="en-US" altLang="en-US"/>
              <a:t>A join dependency *{A, B, … Z} on T is implied by the candidate key(s) of T if and only if each of A, B, …, Z is a superkey for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56374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457200" y="4930775"/>
            <a:ext cx="8229600" cy="936625"/>
          </a:xfrm>
        </p:spPr>
        <p:txBody>
          <a:bodyPr/>
          <a:lstStyle/>
          <a:p>
            <a:r>
              <a:rPr lang="en-US"/>
              <a:t>Note that Circuit City sells Apple tablets and phones but only Toshiba laptops</a:t>
            </a:r>
          </a:p>
        </p:txBody>
      </p:sp>
      <p:graphicFrame>
        <p:nvGraphicFramePr>
          <p:cNvPr id="56375" name="Group 55"/>
          <p:cNvGraphicFramePr>
            <a:graphicFrameLocks noGrp="1"/>
          </p:cNvGraphicFramePr>
          <p:nvPr>
            <p:ph idx="4294967295"/>
          </p:nvPr>
        </p:nvGraphicFramePr>
        <p:xfrm>
          <a:off x="1470025" y="1981200"/>
          <a:ext cx="5364163" cy="2606993"/>
        </p:xfrm>
        <a:graphic>
          <a:graphicData uri="http://schemas.openxmlformats.org/drawingml/2006/table">
            <a:tbl>
              <a:tblPr/>
              <a:tblGrid>
                <a:gridCol w="2181225"/>
                <a:gridCol w="1655763"/>
                <a:gridCol w="1527175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very bad decomposition</a:t>
            </a:r>
          </a:p>
        </p:txBody>
      </p:sp>
      <p:sp>
        <p:nvSpPr>
          <p:cNvPr id="59559" name="Rectangle 167"/>
          <p:cNvSpPr>
            <a:spLocks noGrp="1" noChangeArrowheads="1"/>
          </p:cNvSpPr>
          <p:nvPr>
            <p:ph type="body" idx="1"/>
          </p:nvPr>
        </p:nvSpPr>
        <p:spPr>
          <a:xfrm>
            <a:off x="260350" y="4940300"/>
            <a:ext cx="8229600" cy="950913"/>
          </a:xfrm>
        </p:spPr>
        <p:txBody>
          <a:bodyPr/>
          <a:lstStyle/>
          <a:p>
            <a:r>
              <a:rPr lang="en-US"/>
              <a:t>Let see what happens when we do a natural join</a:t>
            </a:r>
          </a:p>
        </p:txBody>
      </p:sp>
      <p:graphicFrame>
        <p:nvGraphicFramePr>
          <p:cNvPr id="59567" name="Group 175"/>
          <p:cNvGraphicFramePr>
            <a:graphicFrameLocks noGrp="1"/>
          </p:cNvGraphicFramePr>
          <p:nvPr>
            <p:ph idx="4294967295"/>
          </p:nvPr>
        </p:nvGraphicFramePr>
        <p:xfrm>
          <a:off x="5197475" y="1874838"/>
          <a:ext cx="3489325" cy="2606993"/>
        </p:xfrm>
        <a:graphic>
          <a:graphicData uri="http://schemas.openxmlformats.org/drawingml/2006/table">
            <a:tbl>
              <a:tblPr/>
              <a:tblGrid>
                <a:gridCol w="1611313"/>
                <a:gridCol w="1878012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568" name="Group 176"/>
          <p:cNvGraphicFramePr>
            <a:graphicFrameLocks noGrp="1"/>
          </p:cNvGraphicFramePr>
          <p:nvPr>
            <p:ph idx="4294967295"/>
          </p:nvPr>
        </p:nvGraphicFramePr>
        <p:xfrm>
          <a:off x="457200" y="1828800"/>
          <a:ext cx="4130675" cy="2639378"/>
        </p:xfrm>
        <a:graphic>
          <a:graphicData uri="http://schemas.openxmlformats.org/drawingml/2006/table">
            <a:tbl>
              <a:tblPr/>
              <a:tblGrid>
                <a:gridCol w="2305050"/>
                <a:gridCol w="1825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result of the join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07100"/>
            <a:ext cx="8229600" cy="508000"/>
          </a:xfrm>
        </p:spPr>
        <p:txBody>
          <a:bodyPr/>
          <a:lstStyle/>
          <a:p>
            <a:r>
              <a:rPr lang="en-US"/>
              <a:t>Introduces two spurious tuples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62510" name="Group 46"/>
          <p:cNvGraphicFramePr>
            <a:graphicFrameLocks noGrp="1"/>
          </p:cNvGraphicFramePr>
          <p:nvPr>
            <p:ph idx="4294967295"/>
          </p:nvPr>
        </p:nvGraphicFramePr>
        <p:xfrm>
          <a:off x="1470025" y="1981200"/>
          <a:ext cx="5364163" cy="3655378"/>
        </p:xfrm>
        <a:graphic>
          <a:graphicData uri="http://schemas.openxmlformats.org/drawingml/2006/table">
            <a:tbl>
              <a:tblPr/>
              <a:tblGrid>
                <a:gridCol w="2181225"/>
                <a:gridCol w="1655763"/>
                <a:gridCol w="1527175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altLang="en-US"/>
              <a:t>For a library</a:t>
            </a:r>
          </a:p>
        </p:txBody>
      </p:sp>
      <p:graphicFrame>
        <p:nvGraphicFramePr>
          <p:cNvPr id="133159" name="Group 39"/>
          <p:cNvGraphicFramePr>
            <a:graphicFrameLocks noGrp="1"/>
          </p:cNvGraphicFramePr>
          <p:nvPr>
            <p:ph sz="half" idx="4294967295"/>
          </p:nvPr>
        </p:nvGraphicFramePr>
        <p:xfrm>
          <a:off x="1682750" y="3048000"/>
          <a:ext cx="5811838" cy="1703389"/>
        </p:xfrm>
        <a:graphic>
          <a:graphicData uri="http://schemas.openxmlformats.org/drawingml/2006/table">
            <a:tbl>
              <a:tblPr/>
              <a:tblGrid>
                <a:gridCol w="1941513"/>
                <a:gridCol w="3870325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Borrowed books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B33, B44, B55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different table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92738"/>
            <a:ext cx="8229600" cy="1320800"/>
          </a:xfrm>
        </p:spPr>
        <p:txBody>
          <a:bodyPr/>
          <a:lstStyle/>
          <a:p>
            <a:r>
              <a:rPr lang="en-US"/>
              <a:t>Assume now that any store carrying a given brand and selling a product that is made by that brand will</a:t>
            </a:r>
            <a:r>
              <a:rPr lang="en-US" b="1" i="1"/>
              <a:t> always</a:t>
            </a:r>
            <a:r>
              <a:rPr lang="en-US"/>
              <a:t> carry that product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63522" name="Group 34"/>
          <p:cNvGraphicFramePr>
            <a:graphicFrameLocks noGrp="1"/>
          </p:cNvGraphicFramePr>
          <p:nvPr>
            <p:ph idx="4294967295"/>
          </p:nvPr>
        </p:nvGraphicFramePr>
        <p:xfrm>
          <a:off x="1470025" y="1981200"/>
          <a:ext cx="5364163" cy="3137218"/>
        </p:xfrm>
        <a:graphic>
          <a:graphicData uri="http://schemas.openxmlformats.org/drawingml/2006/table">
            <a:tbl>
              <a:tblPr/>
              <a:tblGrid>
                <a:gridCol w="2181225"/>
                <a:gridCol w="1655763"/>
                <a:gridCol w="1527175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same decomposition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4940300"/>
            <a:ext cx="8229600" cy="950913"/>
          </a:xfrm>
        </p:spPr>
        <p:txBody>
          <a:bodyPr/>
          <a:lstStyle/>
          <a:p>
            <a:r>
              <a:rPr lang="en-US"/>
              <a:t>Let see what happens when we do a natural join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>
            <p:ph idx="4294967295"/>
          </p:nvPr>
        </p:nvGraphicFramePr>
        <p:xfrm>
          <a:off x="5197475" y="1874838"/>
          <a:ext cx="3489325" cy="2606993"/>
        </p:xfrm>
        <a:graphic>
          <a:graphicData uri="http://schemas.openxmlformats.org/drawingml/2006/table">
            <a:tbl>
              <a:tblPr/>
              <a:tblGrid>
                <a:gridCol w="1611313"/>
                <a:gridCol w="1878012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52" name="Group 24"/>
          <p:cNvGraphicFramePr>
            <a:graphicFrameLocks noGrp="1"/>
          </p:cNvGraphicFramePr>
          <p:nvPr>
            <p:ph idx="4294967295"/>
          </p:nvPr>
        </p:nvGraphicFramePr>
        <p:xfrm>
          <a:off x="457200" y="1874838"/>
          <a:ext cx="4130675" cy="2639378"/>
        </p:xfrm>
        <a:graphic>
          <a:graphicData uri="http://schemas.openxmlformats.org/drawingml/2006/table">
            <a:tbl>
              <a:tblPr/>
              <a:tblGrid>
                <a:gridCol w="2305050"/>
                <a:gridCol w="1825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result of the join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07100"/>
            <a:ext cx="8229600" cy="508000"/>
          </a:xfrm>
        </p:spPr>
        <p:txBody>
          <a:bodyPr/>
          <a:lstStyle/>
          <a:p>
            <a:r>
              <a:rPr lang="en-US"/>
              <a:t>Still one spurious tuple</a:t>
            </a:r>
          </a:p>
        </p:txBody>
      </p:sp>
      <p:graphicFrame>
        <p:nvGraphicFramePr>
          <p:cNvPr id="64550" name="Group 38"/>
          <p:cNvGraphicFramePr>
            <a:graphicFrameLocks noGrp="1"/>
          </p:cNvGraphicFramePr>
          <p:nvPr>
            <p:ph idx="4294967295"/>
          </p:nvPr>
        </p:nvGraphicFramePr>
        <p:xfrm>
          <a:off x="1470025" y="1981200"/>
          <a:ext cx="5364163" cy="3655378"/>
        </p:xfrm>
        <a:graphic>
          <a:graphicData uri="http://schemas.openxmlformats.org/drawingml/2006/table">
            <a:tbl>
              <a:tblPr/>
              <a:tblGrid>
                <a:gridCol w="2181225"/>
                <a:gridCol w="1655763"/>
                <a:gridCol w="1527175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right decomposition</a:t>
            </a:r>
          </a:p>
        </p:txBody>
      </p:sp>
      <p:graphicFrame>
        <p:nvGraphicFramePr>
          <p:cNvPr id="65540" name="Group 4"/>
          <p:cNvGraphicFramePr>
            <a:graphicFrameLocks noGrp="1"/>
          </p:cNvGraphicFramePr>
          <p:nvPr>
            <p:ph idx="4294967295"/>
          </p:nvPr>
        </p:nvGraphicFramePr>
        <p:xfrm>
          <a:off x="5365750" y="1643063"/>
          <a:ext cx="3489325" cy="2606993"/>
        </p:xfrm>
        <a:graphic>
          <a:graphicData uri="http://schemas.openxmlformats.org/drawingml/2006/table">
            <a:tbl>
              <a:tblPr/>
              <a:tblGrid>
                <a:gridCol w="1611313"/>
                <a:gridCol w="1878012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560" name="Group 24"/>
          <p:cNvGraphicFramePr>
            <a:graphicFrameLocks noGrp="1"/>
          </p:cNvGraphicFramePr>
          <p:nvPr>
            <p:ph idx="4294967295"/>
          </p:nvPr>
        </p:nvGraphicFramePr>
        <p:xfrm>
          <a:off x="636588" y="1611313"/>
          <a:ext cx="4130675" cy="2639378"/>
        </p:xfrm>
        <a:graphic>
          <a:graphicData uri="http://schemas.openxmlformats.org/drawingml/2006/table">
            <a:tbl>
              <a:tblPr/>
              <a:tblGrid>
                <a:gridCol w="2305050"/>
                <a:gridCol w="1825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Tablets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Laptops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622" name="Group 86"/>
          <p:cNvGraphicFramePr>
            <a:graphicFrameLocks noGrp="1"/>
          </p:cNvGraphicFramePr>
          <p:nvPr>
            <p:ph idx="1"/>
          </p:nvPr>
        </p:nvGraphicFramePr>
        <p:xfrm>
          <a:off x="636588" y="4578350"/>
          <a:ext cx="4130675" cy="2072640"/>
        </p:xfrm>
        <a:graphic>
          <a:graphicData uri="http://schemas.openxmlformats.org/drawingml/2006/table">
            <a:tbl>
              <a:tblPr/>
              <a:tblGrid>
                <a:gridCol w="2303462"/>
                <a:gridCol w="1827213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Circuit 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Toshiba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"big" table was 5NF</a:t>
            </a:r>
          </a:p>
          <a:p>
            <a:r>
              <a:rPr lang="en-US"/>
              <a:t>The second table was decomposable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Lossless </a:t>
            </a:r>
            <a:br>
              <a:rPr lang="en-US"/>
            </a:br>
            <a:r>
              <a:rPr lang="en-US"/>
              <a:t>Decomposition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Concept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R(A, B, C) satisfies A</a:t>
            </a:r>
            <a:r>
              <a:rPr lang="en-GB">
                <a:sym typeface="Symbol" pitchFamily="18" charset="2"/>
              </a:rPr>
              <a:t>B</a:t>
            </a:r>
          </a:p>
          <a:p>
            <a:pPr lvl="1"/>
            <a:r>
              <a:rPr lang="en-GB">
                <a:sym typeface="Symbol" pitchFamily="18" charset="2"/>
              </a:rPr>
              <a:t>We can project it on A,B and A,C</a:t>
            </a:r>
            <a:br>
              <a:rPr lang="en-GB">
                <a:sym typeface="Symbol" pitchFamily="18" charset="2"/>
              </a:rPr>
            </a:br>
            <a:r>
              <a:rPr lang="en-GB" b="1" i="1">
                <a:sym typeface="Symbol" pitchFamily="18" charset="2"/>
              </a:rPr>
              <a:t>without losing information</a:t>
            </a:r>
          </a:p>
          <a:p>
            <a:pPr lvl="1"/>
            <a:r>
              <a:rPr lang="en-GB">
                <a:sym typeface="Symbol" pitchFamily="18" charset="2"/>
              </a:rPr>
              <a:t>Lossless decomposition</a:t>
            </a:r>
          </a:p>
          <a:p>
            <a:pPr>
              <a:spcBef>
                <a:spcPct val="100000"/>
              </a:spcBef>
              <a:spcAft>
                <a:spcPct val="10000"/>
              </a:spcAft>
            </a:pPr>
            <a:r>
              <a:rPr lang="en-GB"/>
              <a:t>R = </a:t>
            </a:r>
            <a:r>
              <a:rPr lang="en-GB">
                <a:sym typeface="Symbol" pitchFamily="18" charset="2"/>
              </a:rPr>
              <a:t></a:t>
            </a:r>
            <a:r>
              <a:rPr lang="en-GB" baseline="-25000">
                <a:sym typeface="Symbol" pitchFamily="18" charset="2"/>
              </a:rPr>
              <a:t>AB</a:t>
            </a:r>
            <a:r>
              <a:rPr lang="en-GB">
                <a:sym typeface="Symbol" pitchFamily="18" charset="2"/>
              </a:rPr>
              <a:t>(R) </a:t>
            </a:r>
            <a:r>
              <a:rPr lang="en-GB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⋈ </a:t>
            </a:r>
            <a:r>
              <a:rPr lang="en-GB">
                <a:sym typeface="Symbol" pitchFamily="18" charset="2"/>
              </a:rPr>
              <a:t></a:t>
            </a:r>
            <a:r>
              <a:rPr lang="en-GB" baseline="-25000">
                <a:sym typeface="Symbol" pitchFamily="18" charset="2"/>
              </a:rPr>
              <a:t>AC</a:t>
            </a:r>
            <a:r>
              <a:rPr lang="en-GB">
                <a:sym typeface="Symbol" pitchFamily="18" charset="2"/>
              </a:rPr>
              <a:t>(R)</a:t>
            </a:r>
          </a:p>
          <a:p>
            <a:pPr lvl="1">
              <a:spcAft>
                <a:spcPct val="10000"/>
              </a:spcAft>
            </a:pPr>
            <a:r>
              <a:rPr lang="en-GB">
                <a:sym typeface="Symbol" pitchFamily="18" charset="2"/>
              </a:rPr>
              <a:t></a:t>
            </a:r>
            <a:r>
              <a:rPr lang="en-GB" baseline="-25000">
                <a:sym typeface="Symbol" pitchFamily="18" charset="2"/>
              </a:rPr>
              <a:t>AB</a:t>
            </a:r>
            <a:r>
              <a:rPr lang="en-GB">
                <a:sym typeface="Symbol" pitchFamily="18" charset="2"/>
              </a:rPr>
              <a:t>(R) is the projection of R on AB</a:t>
            </a:r>
          </a:p>
          <a:p>
            <a:pPr lvl="1">
              <a:spcAft>
                <a:spcPct val="10000"/>
              </a:spcAft>
            </a:pPr>
            <a:r>
              <a:rPr lang="en-GB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⋈ </a:t>
            </a:r>
            <a:r>
              <a:rPr lang="en-GB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the natural join operator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888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41350" y="5554663"/>
            <a:ext cx="8229600" cy="660400"/>
          </a:xfrm>
        </p:spPr>
        <p:txBody>
          <a:bodyPr/>
          <a:lstStyle/>
          <a:p>
            <a:r>
              <a:rPr lang="en-US"/>
              <a:t>Observe that  Course </a:t>
            </a:r>
            <a:r>
              <a:rPr lang="en-GB">
                <a:sym typeface="Symbol" pitchFamily="18" charset="2"/>
              </a:rPr>
              <a:t> Text</a:t>
            </a:r>
            <a:endParaRPr lang="en-US">
              <a:sym typeface="Symbol" pitchFamily="18" charset="2"/>
            </a:endParaRPr>
          </a:p>
        </p:txBody>
      </p:sp>
      <p:graphicFrame>
        <p:nvGraphicFramePr>
          <p:cNvPr id="78890" name="Group 42"/>
          <p:cNvGraphicFramePr>
            <a:graphicFrameLocks noGrp="1"/>
          </p:cNvGraphicFramePr>
          <p:nvPr>
            <p:ph idx="4294967295"/>
          </p:nvPr>
        </p:nvGraphicFramePr>
        <p:xfrm>
          <a:off x="641350" y="3046413"/>
          <a:ext cx="7181850" cy="2111693"/>
        </p:xfrm>
        <a:graphic>
          <a:graphicData uri="http://schemas.openxmlformats.org/drawingml/2006/table">
            <a:tbl>
              <a:tblPr/>
              <a:tblGrid>
                <a:gridCol w="1417638"/>
                <a:gridCol w="2014537"/>
                <a:gridCol w="3749675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Hillford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Patterson &amp; Hennessy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3810000" y="2228850"/>
            <a:ext cx="5254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/>
              <a:t>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lossless decomposition</a:t>
            </a:r>
          </a:p>
        </p:txBody>
      </p:sp>
      <p:graphicFrame>
        <p:nvGraphicFramePr>
          <p:cNvPr id="81979" name="Group 59"/>
          <p:cNvGraphicFramePr>
            <a:graphicFrameLocks noGrp="1"/>
          </p:cNvGraphicFramePr>
          <p:nvPr>
            <p:ph idx="4294967295"/>
          </p:nvPr>
        </p:nvGraphicFramePr>
        <p:xfrm>
          <a:off x="3721100" y="2144713"/>
          <a:ext cx="5167313" cy="1587183"/>
        </p:xfrm>
        <a:graphic>
          <a:graphicData uri="http://schemas.openxmlformats.org/drawingml/2006/table">
            <a:tbl>
              <a:tblPr/>
              <a:tblGrid>
                <a:gridCol w="1417638"/>
                <a:gridCol w="374967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Patterson &amp; Hennessy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457200" y="2660650"/>
            <a:ext cx="30146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Aft>
                <a:spcPct val="40000"/>
              </a:spcAft>
            </a:pPr>
            <a:r>
              <a:rPr lang="en-GB" sz="2800">
                <a:sym typeface="Symbol" pitchFamily="18" charset="2"/>
              </a:rPr>
              <a:t></a:t>
            </a:r>
            <a:r>
              <a:rPr lang="en-GB" sz="2800" baseline="-25000">
                <a:sym typeface="Symbol" pitchFamily="18" charset="2"/>
              </a:rPr>
              <a:t>Course, Text</a:t>
            </a:r>
            <a:r>
              <a:rPr lang="en-GB" baseline="-25000">
                <a:sym typeface="Symbol" pitchFamily="18" charset="2"/>
              </a:rPr>
              <a:t> </a:t>
            </a:r>
            <a:r>
              <a:rPr lang="en-US" sz="2800"/>
              <a:t>(R)</a:t>
            </a:r>
          </a:p>
        </p:txBody>
      </p:sp>
      <p:graphicFrame>
        <p:nvGraphicFramePr>
          <p:cNvPr id="81978" name="Group 58"/>
          <p:cNvGraphicFramePr>
            <a:graphicFrameLocks noGrp="1"/>
          </p:cNvGraphicFramePr>
          <p:nvPr/>
        </p:nvGraphicFramePr>
        <p:xfrm>
          <a:off x="3721100" y="4191000"/>
          <a:ext cx="3432175" cy="2111693"/>
        </p:xfrm>
        <a:graphic>
          <a:graphicData uri="http://schemas.openxmlformats.org/drawingml/2006/table">
            <a:tbl>
              <a:tblPr/>
              <a:tblGrid>
                <a:gridCol w="1417638"/>
                <a:gridCol w="2014537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Hillford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81" name="Text Box 61"/>
          <p:cNvSpPr txBox="1">
            <a:spLocks noChangeArrowheads="1"/>
          </p:cNvSpPr>
          <p:nvPr/>
        </p:nvSpPr>
        <p:spPr bwMode="auto">
          <a:xfrm>
            <a:off x="457200" y="4965700"/>
            <a:ext cx="30146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Aft>
                <a:spcPct val="40000"/>
              </a:spcAft>
            </a:pPr>
            <a:r>
              <a:rPr lang="en-GB" sz="2800">
                <a:sym typeface="Symbol" pitchFamily="18" charset="2"/>
              </a:rPr>
              <a:t></a:t>
            </a:r>
            <a:r>
              <a:rPr lang="en-GB" sz="2800" baseline="-25000">
                <a:sym typeface="Symbol" pitchFamily="18" charset="2"/>
              </a:rPr>
              <a:t>Course, Instructor</a:t>
            </a:r>
            <a:r>
              <a:rPr lang="en-GB" baseline="-25000">
                <a:sym typeface="Symbol" pitchFamily="18" charset="2"/>
              </a:rPr>
              <a:t> </a:t>
            </a:r>
            <a:r>
              <a:rPr lang="en-US" sz="2800"/>
              <a:t>(R)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different case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5554663"/>
            <a:ext cx="8229600" cy="660400"/>
          </a:xfrm>
        </p:spPr>
        <p:txBody>
          <a:bodyPr/>
          <a:lstStyle/>
          <a:p>
            <a:r>
              <a:rPr lang="en-US"/>
              <a:t>Now Course </a:t>
            </a:r>
            <a:r>
              <a:rPr lang="en-GB">
                <a:sym typeface="Symbol" pitchFamily="18" charset="2"/>
              </a:rPr>
              <a:t> Text</a:t>
            </a:r>
          </a:p>
          <a:p>
            <a:r>
              <a:rPr lang="en-GB">
                <a:sym typeface="Symbol" pitchFamily="18" charset="2"/>
              </a:rPr>
              <a:t>R cannot be decomposed</a:t>
            </a:r>
            <a:endParaRPr lang="en-US">
              <a:sym typeface="Symbol" pitchFamily="18" charset="2"/>
            </a:endParaRPr>
          </a:p>
        </p:txBody>
      </p:sp>
      <p:graphicFrame>
        <p:nvGraphicFramePr>
          <p:cNvPr id="82973" name="Group 29"/>
          <p:cNvGraphicFramePr>
            <a:graphicFrameLocks noGrp="1"/>
          </p:cNvGraphicFramePr>
          <p:nvPr>
            <p:ph idx="4294967295"/>
          </p:nvPr>
        </p:nvGraphicFramePr>
        <p:xfrm>
          <a:off x="641350" y="3046413"/>
          <a:ext cx="7761288" cy="2111693"/>
        </p:xfrm>
        <a:graphic>
          <a:graphicData uri="http://schemas.openxmlformats.org/drawingml/2006/table">
            <a:tbl>
              <a:tblPr/>
              <a:tblGrid>
                <a:gridCol w="1531938"/>
                <a:gridCol w="1814512"/>
                <a:gridCol w="4414838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Silberschatz and Peterson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Hillford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Patterson &amp; Hennessy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3810000" y="2228850"/>
            <a:ext cx="5254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/>
              <a:t>R</a:t>
            </a:r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 flipH="1">
            <a:off x="3224213" y="5775325"/>
            <a:ext cx="69850" cy="196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1-NF Solution</a:t>
            </a:r>
          </a:p>
        </p:txBody>
      </p:sp>
      <p:graphicFrame>
        <p:nvGraphicFramePr>
          <p:cNvPr id="136220" name="Group 28"/>
          <p:cNvGraphicFramePr>
            <a:graphicFrameLocks noGrp="1"/>
          </p:cNvGraphicFramePr>
          <p:nvPr>
            <p:ph sz="half" idx="4294967295"/>
          </p:nvPr>
        </p:nvGraphicFramePr>
        <p:xfrm>
          <a:off x="1682750" y="1971675"/>
          <a:ext cx="4310063" cy="2913065"/>
        </p:xfrm>
        <a:graphic>
          <a:graphicData uri="http://schemas.openxmlformats.org/drawingml/2006/table">
            <a:tbl>
              <a:tblPr/>
              <a:tblGrid>
                <a:gridCol w="1941513"/>
                <a:gridCol w="2368550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Patron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Borrowed 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lossy decomposition</a:t>
            </a:r>
          </a:p>
        </p:txBody>
      </p:sp>
      <p:graphicFrame>
        <p:nvGraphicFramePr>
          <p:cNvPr id="84015" name="Group 47"/>
          <p:cNvGraphicFramePr>
            <a:graphicFrameLocks noGrp="1"/>
          </p:cNvGraphicFramePr>
          <p:nvPr>
            <p:ph idx="4294967295"/>
          </p:nvPr>
        </p:nvGraphicFramePr>
        <p:xfrm>
          <a:off x="3471863" y="1811338"/>
          <a:ext cx="5416550" cy="2138046"/>
        </p:xfrm>
        <a:graphic>
          <a:graphicData uri="http://schemas.openxmlformats.org/drawingml/2006/table">
            <a:tbl>
              <a:tblPr/>
              <a:tblGrid>
                <a:gridCol w="1370012"/>
                <a:gridCol w="4046538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Silberschatz &amp; Peterson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Patterson &amp; Hennessy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273050" y="2660650"/>
            <a:ext cx="30146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Aft>
                <a:spcPct val="40000"/>
              </a:spcAft>
            </a:pPr>
            <a:r>
              <a:rPr lang="en-GB" sz="2800">
                <a:sym typeface="Symbol" pitchFamily="18" charset="2"/>
              </a:rPr>
              <a:t></a:t>
            </a:r>
            <a:r>
              <a:rPr lang="en-GB" sz="2800" baseline="-25000">
                <a:sym typeface="Symbol" pitchFamily="18" charset="2"/>
              </a:rPr>
              <a:t>Course, Text</a:t>
            </a:r>
            <a:r>
              <a:rPr lang="en-GB" baseline="-25000">
                <a:sym typeface="Symbol" pitchFamily="18" charset="2"/>
              </a:rPr>
              <a:t> </a:t>
            </a:r>
            <a:r>
              <a:rPr lang="en-US" sz="2800"/>
              <a:t>(R)</a:t>
            </a:r>
          </a:p>
        </p:txBody>
      </p:sp>
      <p:graphicFrame>
        <p:nvGraphicFramePr>
          <p:cNvPr id="84017" name="Group 49"/>
          <p:cNvGraphicFramePr>
            <a:graphicFrameLocks noGrp="1"/>
          </p:cNvGraphicFramePr>
          <p:nvPr/>
        </p:nvGraphicFramePr>
        <p:xfrm>
          <a:off x="3484563" y="4191000"/>
          <a:ext cx="3668712" cy="2111693"/>
        </p:xfrm>
        <a:graphic>
          <a:graphicData uri="http://schemas.openxmlformats.org/drawingml/2006/table">
            <a:tbl>
              <a:tblPr/>
              <a:tblGrid>
                <a:gridCol w="1341437"/>
                <a:gridCol w="2327275"/>
              </a:tblGrid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Hillford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260350" y="5226050"/>
            <a:ext cx="30146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Aft>
                <a:spcPct val="40000"/>
              </a:spcAft>
            </a:pPr>
            <a:r>
              <a:rPr lang="en-GB" sz="2800">
                <a:sym typeface="Symbol" pitchFamily="18" charset="2"/>
              </a:rPr>
              <a:t></a:t>
            </a:r>
            <a:r>
              <a:rPr lang="en-GB" sz="2800" baseline="-25000">
                <a:sym typeface="Symbol" pitchFamily="18" charset="2"/>
              </a:rPr>
              <a:t>Course, Instructor</a:t>
            </a:r>
            <a:r>
              <a:rPr lang="en-GB" baseline="-25000">
                <a:sym typeface="Symbol" pitchFamily="18" charset="2"/>
              </a:rPr>
              <a:t> </a:t>
            </a:r>
            <a:r>
              <a:rPr lang="en-US" sz="2800"/>
              <a:t>(R)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Normalisation Example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en-NZ"/>
              <a:t>We have a table representing orders in an online store</a:t>
            </a:r>
          </a:p>
          <a:p>
            <a:r>
              <a:rPr lang="en-NZ"/>
              <a:t>Each row represents an item on a particular order</a:t>
            </a:r>
          </a:p>
          <a:p>
            <a:r>
              <a:rPr lang="en-NZ"/>
              <a:t>Primary key is</a:t>
            </a:r>
            <a:br>
              <a:rPr lang="en-NZ"/>
            </a:br>
            <a:r>
              <a:rPr lang="en-NZ"/>
              <a:t>{Order, Product}</a:t>
            </a:r>
            <a:endParaRPr lang="en-GB"/>
          </a:p>
          <a:p>
            <a:endParaRPr lang="en-GB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r>
              <a:rPr lang="en-NZ"/>
              <a:t>Columns</a:t>
            </a:r>
          </a:p>
          <a:p>
            <a:pPr lvl="1"/>
            <a:r>
              <a:rPr lang="en-NZ" sz="2800" u="sng"/>
              <a:t>Order</a:t>
            </a:r>
          </a:p>
          <a:p>
            <a:pPr lvl="1"/>
            <a:r>
              <a:rPr lang="en-NZ" sz="2800" u="sng"/>
              <a:t>Product</a:t>
            </a:r>
          </a:p>
          <a:p>
            <a:pPr lvl="1"/>
            <a:r>
              <a:rPr lang="en-NZ" sz="2800"/>
              <a:t>Quantity</a:t>
            </a:r>
          </a:p>
          <a:p>
            <a:pPr lvl="1"/>
            <a:r>
              <a:rPr lang="en-NZ" sz="2800"/>
              <a:t>UnitPrice</a:t>
            </a:r>
          </a:p>
          <a:p>
            <a:pPr lvl="1"/>
            <a:r>
              <a:rPr lang="en-NZ" sz="2800"/>
              <a:t>Customer</a:t>
            </a:r>
          </a:p>
          <a:p>
            <a:pPr lvl="1"/>
            <a:r>
              <a:rPr lang="en-NZ" sz="2800"/>
              <a:t>Address</a:t>
            </a:r>
          </a:p>
          <a:p>
            <a:pPr lvl="1"/>
            <a:endParaRPr lang="en-NZ"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Functional Dependencies</a:t>
            </a: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3438" cy="4389438"/>
          </a:xfrm>
        </p:spPr>
        <p:txBody>
          <a:bodyPr/>
          <a:lstStyle/>
          <a:p>
            <a:pPr>
              <a:tabLst>
                <a:tab pos="1431925" algn="l"/>
              </a:tabLst>
            </a:pPr>
            <a:r>
              <a:rPr lang="en-NZ"/>
              <a:t>Each order is for a single customer:</a:t>
            </a:r>
          </a:p>
          <a:p>
            <a:pPr lvl="1">
              <a:tabLst>
                <a:tab pos="1431925" algn="l"/>
              </a:tabLst>
            </a:pPr>
            <a:r>
              <a:rPr lang="en-NZ"/>
              <a:t>Order </a:t>
            </a:r>
            <a:r>
              <a:rPr lang="en-NZ">
                <a:sym typeface="Symbol" pitchFamily="18" charset="2"/>
              </a:rPr>
              <a:t> Customer</a:t>
            </a:r>
            <a:endParaRPr lang="en-NZ"/>
          </a:p>
          <a:p>
            <a:pPr>
              <a:tabLst>
                <a:tab pos="1431925" algn="l"/>
              </a:tabLst>
            </a:pPr>
            <a:r>
              <a:rPr lang="en-NZ"/>
              <a:t>Each customer has a single address</a:t>
            </a:r>
          </a:p>
          <a:p>
            <a:pPr lvl="1">
              <a:tabLst>
                <a:tab pos="1431925" algn="l"/>
              </a:tabLst>
            </a:pPr>
            <a:r>
              <a:rPr lang="en-NZ">
                <a:sym typeface="Symbol" pitchFamily="18" charset="2"/>
              </a:rPr>
              <a:t>Customer  Address</a:t>
            </a:r>
            <a:endParaRPr lang="en-NZ"/>
          </a:p>
          <a:p>
            <a:pPr>
              <a:tabLst>
                <a:tab pos="1431925" algn="l"/>
              </a:tabLst>
            </a:pPr>
            <a:r>
              <a:rPr lang="en-NZ"/>
              <a:t>Each product has a single price</a:t>
            </a:r>
          </a:p>
          <a:p>
            <a:pPr lvl="1">
              <a:tabLst>
                <a:tab pos="1431925" algn="l"/>
              </a:tabLst>
            </a:pPr>
            <a:r>
              <a:rPr lang="en-NZ">
                <a:sym typeface="Symbol" pitchFamily="18" charset="2"/>
              </a:rPr>
              <a:t>Product  UnitPrice</a:t>
            </a:r>
            <a:endParaRPr lang="en-NZ"/>
          </a:p>
          <a:p>
            <a:pPr>
              <a:tabLst>
                <a:tab pos="1431925" algn="l"/>
              </a:tabLst>
            </a:pPr>
            <a:r>
              <a:rPr lang="en-NZ"/>
              <a:t>As Order </a:t>
            </a:r>
            <a:r>
              <a:rPr lang="en-NZ">
                <a:sym typeface="Symbol" pitchFamily="18" charset="2"/>
              </a:rPr>
              <a:t> Customer and Customer  Address</a:t>
            </a:r>
          </a:p>
          <a:p>
            <a:pPr lvl="1">
              <a:tabLst>
                <a:tab pos="1431925" algn="l"/>
              </a:tabLst>
            </a:pPr>
            <a:r>
              <a:rPr lang="en-NZ"/>
              <a:t>Order </a:t>
            </a:r>
            <a:r>
              <a:rPr lang="en-NZ">
                <a:sym typeface="Symbol" pitchFamily="18" charset="2"/>
              </a:rPr>
              <a:t> Address</a:t>
            </a:r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/>
          <a:lstStyle/>
          <a:p>
            <a:r>
              <a:rPr lang="en-US"/>
              <a:t> 2NF Solution (I)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/>
          <a:lstStyle/>
          <a:p>
            <a:r>
              <a:rPr lang="en-US" b="1" i="1"/>
              <a:t>First decomposition</a:t>
            </a:r>
          </a:p>
          <a:p>
            <a:pPr lvl="1"/>
            <a:r>
              <a:rPr lang="en-US"/>
              <a:t>First table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Second table</a:t>
            </a:r>
          </a:p>
        </p:txBody>
      </p:sp>
      <p:graphicFrame>
        <p:nvGraphicFramePr>
          <p:cNvPr id="98381" name="Group 77"/>
          <p:cNvGraphicFramePr>
            <a:graphicFrameLocks noGrp="1"/>
          </p:cNvGraphicFramePr>
          <p:nvPr>
            <p:ph sz="half" idx="4294967295"/>
          </p:nvPr>
        </p:nvGraphicFramePr>
        <p:xfrm>
          <a:off x="1768475" y="3271838"/>
          <a:ext cx="5607050" cy="517525"/>
        </p:xfrm>
        <a:graphic>
          <a:graphicData uri="http://schemas.openxmlformats.org/drawingml/2006/table">
            <a:tbl>
              <a:tblPr/>
              <a:tblGrid>
                <a:gridCol w="1168400"/>
                <a:gridCol w="1431925"/>
                <a:gridCol w="1409700"/>
                <a:gridCol w="15970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Quantity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78" name="Group 74"/>
          <p:cNvGraphicFramePr>
            <a:graphicFrameLocks noGrp="1"/>
          </p:cNvGraphicFramePr>
          <p:nvPr/>
        </p:nvGraphicFramePr>
        <p:xfrm>
          <a:off x="1768475" y="4746625"/>
          <a:ext cx="4291013" cy="476250"/>
        </p:xfrm>
        <a:graphic>
          <a:graphicData uri="http://schemas.openxmlformats.org/drawingml/2006/table">
            <a:tbl>
              <a:tblPr/>
              <a:tblGrid>
                <a:gridCol w="1168400"/>
                <a:gridCol w="1525588"/>
                <a:gridCol w="159702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/>
          <a:lstStyle/>
          <a:p>
            <a:r>
              <a:rPr lang="en-US"/>
              <a:t> 2NF Solution (II)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/>
          <a:lstStyle/>
          <a:p>
            <a:r>
              <a:rPr lang="en-US" b="1" i="1"/>
              <a:t>Second decomposition</a:t>
            </a:r>
          </a:p>
          <a:p>
            <a:pPr lvl="1"/>
            <a:r>
              <a:rPr lang="en-US"/>
              <a:t>First table</a:t>
            </a:r>
          </a:p>
          <a:p>
            <a:pPr lvl="1">
              <a:spcBef>
                <a:spcPct val="200000"/>
              </a:spcBef>
            </a:pPr>
            <a:r>
              <a:rPr lang="en-US"/>
              <a:t>Second table</a:t>
            </a:r>
          </a:p>
          <a:p>
            <a:pPr lvl="1">
              <a:spcBef>
                <a:spcPct val="200000"/>
              </a:spcBef>
            </a:pPr>
            <a:r>
              <a:rPr lang="en-US"/>
              <a:t>Third table</a:t>
            </a:r>
          </a:p>
        </p:txBody>
      </p:sp>
      <p:graphicFrame>
        <p:nvGraphicFramePr>
          <p:cNvPr id="105517" name="Group 45"/>
          <p:cNvGraphicFramePr>
            <a:graphicFrameLocks noGrp="1"/>
          </p:cNvGraphicFramePr>
          <p:nvPr>
            <p:ph sz="half" idx="4294967295"/>
          </p:nvPr>
        </p:nvGraphicFramePr>
        <p:xfrm>
          <a:off x="1768475" y="3140075"/>
          <a:ext cx="4197350" cy="518160"/>
        </p:xfrm>
        <a:graphic>
          <a:graphicData uri="http://schemas.openxmlformats.org/drawingml/2006/table">
            <a:tbl>
              <a:tblPr/>
              <a:tblGrid>
                <a:gridCol w="1168400"/>
                <a:gridCol w="1431925"/>
                <a:gridCol w="1597025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19" name="Group 47"/>
          <p:cNvGraphicFramePr>
            <a:graphicFrameLocks noGrp="1"/>
          </p:cNvGraphicFramePr>
          <p:nvPr/>
        </p:nvGraphicFramePr>
        <p:xfrm>
          <a:off x="1768475" y="4500563"/>
          <a:ext cx="4876800" cy="518160"/>
        </p:xfrm>
        <a:graphic>
          <a:graphicData uri="http://schemas.openxmlformats.org/drawingml/2006/table">
            <a:tbl>
              <a:tblPr/>
              <a:tblGrid>
                <a:gridCol w="1168400"/>
                <a:gridCol w="1893888"/>
                <a:gridCol w="1814512"/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21" name="Group 49"/>
          <p:cNvGraphicFramePr>
            <a:graphicFrameLocks noGrp="1"/>
          </p:cNvGraphicFramePr>
          <p:nvPr/>
        </p:nvGraphicFramePr>
        <p:xfrm>
          <a:off x="1768475" y="5770563"/>
          <a:ext cx="3359150" cy="528638"/>
        </p:xfrm>
        <a:graphic>
          <a:graphicData uri="http://schemas.openxmlformats.org/drawingml/2006/table">
            <a:tbl>
              <a:tblPr/>
              <a:tblGrid>
                <a:gridCol w="1587500"/>
                <a:gridCol w="177165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0"/>
              </a:spcBef>
            </a:pPr>
            <a:r>
              <a:rPr lang="en-US"/>
              <a:t>In second table</a:t>
            </a:r>
          </a:p>
          <a:p>
            <a:pPr lvl="1">
              <a:spcBef>
                <a:spcPct val="250000"/>
              </a:spcBef>
            </a:pPr>
            <a:r>
              <a:rPr lang="en-NZ">
                <a:sym typeface="Symbol" pitchFamily="18" charset="2"/>
              </a:rPr>
              <a:t>Customer  Address</a:t>
            </a:r>
          </a:p>
          <a:p>
            <a:r>
              <a:rPr lang="en-US">
                <a:sym typeface="Symbol" pitchFamily="18" charset="2"/>
              </a:rPr>
              <a:t>Split second table into</a:t>
            </a:r>
          </a:p>
        </p:txBody>
      </p:sp>
      <p:graphicFrame>
        <p:nvGraphicFramePr>
          <p:cNvPr id="106574" name="Group 78"/>
          <p:cNvGraphicFramePr>
            <a:graphicFrameLocks noGrp="1"/>
          </p:cNvGraphicFramePr>
          <p:nvPr>
            <p:ph sz="half" idx="4294967295"/>
          </p:nvPr>
        </p:nvGraphicFramePr>
        <p:xfrm>
          <a:off x="1768475" y="2724150"/>
          <a:ext cx="5121275" cy="577850"/>
        </p:xfrm>
        <a:graphic>
          <a:graphicData uri="http://schemas.openxmlformats.org/drawingml/2006/table">
            <a:tbl>
              <a:tblPr/>
              <a:tblGrid>
                <a:gridCol w="1227138"/>
                <a:gridCol w="1814512"/>
                <a:gridCol w="20796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63" name="Group 67"/>
          <p:cNvGraphicFramePr>
            <a:graphicFrameLocks noGrp="1"/>
          </p:cNvGraphicFramePr>
          <p:nvPr>
            <p:ph sz="half" idx="4294967295"/>
          </p:nvPr>
        </p:nvGraphicFramePr>
        <p:xfrm>
          <a:off x="1768475" y="4835525"/>
          <a:ext cx="3084513" cy="547688"/>
        </p:xfrm>
        <a:graphic>
          <a:graphicData uri="http://schemas.openxmlformats.org/drawingml/2006/table">
            <a:tbl>
              <a:tblPr/>
              <a:tblGrid>
                <a:gridCol w="1190625"/>
                <a:gridCol w="1893888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89" name="Group 93"/>
          <p:cNvGraphicFramePr>
            <a:graphicFrameLocks noGrp="1"/>
          </p:cNvGraphicFramePr>
          <p:nvPr>
            <p:ph sz="half" idx="4294967295"/>
          </p:nvPr>
        </p:nvGraphicFramePr>
        <p:xfrm>
          <a:off x="1768475" y="5865813"/>
          <a:ext cx="3708400" cy="547688"/>
        </p:xfrm>
        <a:graphic>
          <a:graphicData uri="http://schemas.openxmlformats.org/drawingml/2006/table">
            <a:tbl>
              <a:tblPr/>
              <a:tblGrid>
                <a:gridCol w="1806575"/>
                <a:gridCol w="1901825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Normalisation to 2NF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en-NZ" sz="2400"/>
              <a:t>Second normal form means no partial dependencies on candidate keys</a:t>
            </a:r>
          </a:p>
          <a:p>
            <a:pPr lvl="1"/>
            <a:r>
              <a:rPr lang="en-NZ"/>
              <a:t>{Order} </a:t>
            </a:r>
            <a:r>
              <a:rPr lang="en-NZ">
                <a:sym typeface="Symbol" pitchFamily="18" charset="2"/>
              </a:rPr>
              <a:t> {Customer, Address}</a:t>
            </a:r>
          </a:p>
          <a:p>
            <a:pPr lvl="1"/>
            <a:r>
              <a:rPr lang="en-NZ">
                <a:sym typeface="Symbol" pitchFamily="18" charset="2"/>
              </a:rPr>
              <a:t>{Product}  {UnitPrice}</a:t>
            </a:r>
            <a:endParaRPr lang="en-NZ"/>
          </a:p>
          <a:p>
            <a:endParaRPr lang="en-GB" sz="24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r>
              <a:rPr lang="en-NZ" sz="2400"/>
              <a:t>To remove the first FD we project over</a:t>
            </a:r>
          </a:p>
          <a:p>
            <a:pPr lvl="1">
              <a:buFont typeface="Wingdings" pitchFamily="2" charset="2"/>
              <a:buNone/>
            </a:pPr>
            <a:r>
              <a:rPr lang="en-NZ"/>
              <a:t>{Order, Customer, Address} (R1)</a:t>
            </a:r>
          </a:p>
          <a:p>
            <a:pPr>
              <a:buFont typeface="Wingdings" pitchFamily="2" charset="2"/>
              <a:buNone/>
            </a:pPr>
            <a:r>
              <a:rPr lang="en-NZ" sz="2400"/>
              <a:t>and</a:t>
            </a:r>
          </a:p>
          <a:p>
            <a:pPr>
              <a:buFont typeface="Wingdings" pitchFamily="2" charset="2"/>
              <a:buNone/>
            </a:pPr>
            <a:r>
              <a:rPr lang="en-NZ" sz="2000">
                <a:sym typeface="Symbol" pitchFamily="18" charset="2"/>
              </a:rPr>
              <a:t>{Order, Product, Quantity, UnitPrice} (R2)</a:t>
            </a:r>
            <a:endParaRPr lang="en-GB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Normalisation to 2NF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en-GB" sz="2400"/>
              <a:t>R1 is now in 2NF, but there is still a partial FD in R2</a:t>
            </a:r>
          </a:p>
          <a:p>
            <a:pPr lvl="1">
              <a:buFont typeface="Wingdings" pitchFamily="2" charset="2"/>
              <a:buNone/>
            </a:pPr>
            <a:r>
              <a:rPr lang="en-NZ">
                <a:sym typeface="Symbol" pitchFamily="18" charset="2"/>
              </a:rPr>
              <a:t>{Product}  {UnitPrice}</a:t>
            </a:r>
            <a:endParaRPr lang="en-GB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r>
              <a:rPr lang="en-GB" sz="2000"/>
              <a:t>To remove this we project over 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{Product, UnitPrice} (R3)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and 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{Order, Product,  Quantity} (R4)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Normalisation to 3NF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3886200"/>
          </a:xfrm>
        </p:spPr>
        <p:txBody>
          <a:bodyPr/>
          <a:lstStyle/>
          <a:p>
            <a:r>
              <a:rPr lang="en-GB" sz="2400"/>
              <a:t>R has now been split into 3 relations - R1, R3, and R4</a:t>
            </a:r>
          </a:p>
          <a:p>
            <a:pPr lvl="1"/>
            <a:r>
              <a:rPr lang="en-GB"/>
              <a:t>R3 and R4 are in 3NF</a:t>
            </a:r>
          </a:p>
          <a:p>
            <a:pPr lvl="1"/>
            <a:r>
              <a:rPr lang="en-GB"/>
              <a:t>R1 has a transitive FD on its key</a:t>
            </a:r>
          </a:p>
          <a:p>
            <a:pPr lvl="1"/>
            <a:endParaRPr lang="en-GB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r>
              <a:rPr lang="en-GB" sz="2400"/>
              <a:t>To remove </a:t>
            </a:r>
          </a:p>
          <a:p>
            <a:pPr lvl="1">
              <a:buFont typeface="Wingdings" pitchFamily="2" charset="2"/>
              <a:buNone/>
            </a:pPr>
            <a:r>
              <a:rPr lang="en-GB"/>
              <a:t>{Order} </a:t>
            </a:r>
            <a:r>
              <a:rPr lang="en-NZ">
                <a:sym typeface="Symbol" pitchFamily="18" charset="2"/>
              </a:rPr>
              <a:t> </a:t>
            </a:r>
            <a:r>
              <a:rPr lang="en-GB"/>
              <a:t>{Customer} </a:t>
            </a:r>
            <a:r>
              <a:rPr lang="en-NZ">
                <a:sym typeface="Symbol" pitchFamily="18" charset="2"/>
              </a:rPr>
              <a:t> </a:t>
            </a:r>
            <a:r>
              <a:rPr lang="en-GB"/>
              <a:t>{Address}</a:t>
            </a:r>
          </a:p>
          <a:p>
            <a:r>
              <a:rPr lang="en-GB" sz="2400"/>
              <a:t>	we project R1 over</a:t>
            </a:r>
          </a:p>
          <a:p>
            <a:pPr lvl="1"/>
            <a:r>
              <a:rPr lang="en-GB"/>
              <a:t>{Order, Customer}</a:t>
            </a:r>
          </a:p>
          <a:p>
            <a:pPr lvl="1"/>
            <a:r>
              <a:rPr lang="en-GB"/>
              <a:t>{Customer, Address}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195" name="Rectangle 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an airline</a:t>
            </a:r>
          </a:p>
        </p:txBody>
      </p:sp>
      <p:graphicFrame>
        <p:nvGraphicFramePr>
          <p:cNvPr id="140323" name="Group 35"/>
          <p:cNvGraphicFramePr>
            <a:graphicFrameLocks noGrp="1"/>
          </p:cNvGraphicFramePr>
          <p:nvPr>
            <p:ph sz="half" idx="4294967295"/>
          </p:nvPr>
        </p:nvGraphicFramePr>
        <p:xfrm>
          <a:off x="2219325" y="3841750"/>
          <a:ext cx="4703763" cy="1785939"/>
        </p:xfrm>
        <a:graphic>
          <a:graphicData uri="http://schemas.openxmlformats.org/drawingml/2006/table">
            <a:tbl>
              <a:tblPr/>
              <a:tblGrid>
                <a:gridCol w="1976438"/>
                <a:gridCol w="2727325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 We 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 Tu We Th 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Normalisation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91000"/>
          </a:xfrm>
        </p:spPr>
        <p:txBody>
          <a:bodyPr/>
          <a:lstStyle/>
          <a:p>
            <a:r>
              <a:rPr lang="en-GB" sz="2400"/>
              <a:t>1NF: </a:t>
            </a:r>
          </a:p>
          <a:p>
            <a:pPr lvl="1"/>
            <a:r>
              <a:rPr lang="en-GB" sz="2400"/>
              <a:t>{</a:t>
            </a:r>
            <a:r>
              <a:rPr lang="en-GB" sz="2400" u="sng"/>
              <a:t>Order, Product</a:t>
            </a:r>
            <a:r>
              <a:rPr lang="en-GB" sz="2400"/>
              <a:t>, Customer, Address, Quantity, UnitPrice}</a:t>
            </a:r>
            <a:endParaRPr lang="en-GB"/>
          </a:p>
          <a:p>
            <a:r>
              <a:rPr lang="en-GB" sz="2400"/>
              <a:t>2NF:</a:t>
            </a:r>
          </a:p>
          <a:p>
            <a:pPr lvl="1"/>
            <a:r>
              <a:rPr lang="en-GB" sz="2400"/>
              <a:t>{</a:t>
            </a:r>
            <a:r>
              <a:rPr lang="en-GB" sz="2400" u="sng"/>
              <a:t>Order</a:t>
            </a:r>
            <a:r>
              <a:rPr lang="en-GB" sz="2400"/>
              <a:t>, Customer, Address}, {</a:t>
            </a:r>
            <a:r>
              <a:rPr lang="en-GB" sz="2400" u="sng"/>
              <a:t>Product</a:t>
            </a:r>
            <a:r>
              <a:rPr lang="en-GB" sz="2400"/>
              <a:t>, UnitPrice}, and {</a:t>
            </a:r>
            <a:r>
              <a:rPr lang="en-GB" sz="2400" u="sng"/>
              <a:t>Order, Product</a:t>
            </a:r>
            <a:r>
              <a:rPr lang="en-GB" sz="2400"/>
              <a:t>, Quantity}</a:t>
            </a:r>
          </a:p>
          <a:p>
            <a:r>
              <a:rPr lang="en-GB" sz="2400"/>
              <a:t>3NF:</a:t>
            </a:r>
          </a:p>
          <a:p>
            <a:pPr lvl="1"/>
            <a:r>
              <a:rPr lang="en-GB" sz="2400"/>
              <a:t>{</a:t>
            </a:r>
            <a:r>
              <a:rPr lang="en-GB" sz="2400" u="sng"/>
              <a:t>Product</a:t>
            </a:r>
            <a:r>
              <a:rPr lang="en-GB" sz="2400"/>
              <a:t>, UnitPrice}, {</a:t>
            </a:r>
            <a:r>
              <a:rPr lang="en-GB" sz="2400" u="sng"/>
              <a:t>Order, Product</a:t>
            </a:r>
            <a:r>
              <a:rPr lang="en-GB" sz="2400"/>
              <a:t>, Quantity}, </a:t>
            </a:r>
          </a:p>
          <a:p>
            <a:pPr lvl="1">
              <a:buFont typeface="Wingdings" pitchFamily="2" charset="2"/>
              <a:buNone/>
            </a:pPr>
            <a:r>
              <a:rPr lang="en-GB" sz="2400"/>
              <a:t>	{</a:t>
            </a:r>
            <a:r>
              <a:rPr lang="en-GB" sz="2400" u="sng"/>
              <a:t>Order</a:t>
            </a:r>
            <a:r>
              <a:rPr lang="en-GB" sz="2400"/>
              <a:t>, Customer}, and {</a:t>
            </a:r>
            <a:r>
              <a:rPr lang="en-GB" sz="2400" u="sng"/>
              <a:t>Customer</a:t>
            </a:r>
            <a:r>
              <a:rPr lang="en-GB" sz="2400"/>
              <a:t>, Address}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1NF Solution</a:t>
            </a:r>
          </a:p>
        </p:txBody>
      </p:sp>
      <p:graphicFrame>
        <p:nvGraphicFramePr>
          <p:cNvPr id="135208" name="Group 40"/>
          <p:cNvGraphicFramePr>
            <a:graphicFrameLocks noGrp="1"/>
          </p:cNvGraphicFramePr>
          <p:nvPr>
            <p:ph sz="half" idx="4294967295"/>
          </p:nvPr>
        </p:nvGraphicFramePr>
        <p:xfrm>
          <a:off x="3511550" y="2157413"/>
          <a:ext cx="3216275" cy="4122741"/>
        </p:xfrm>
        <a:graphic>
          <a:graphicData uri="http://schemas.openxmlformats.org/drawingml/2006/table">
            <a:tbl>
              <a:tblPr/>
              <a:tblGrid>
                <a:gridCol w="1682750"/>
                <a:gridCol w="15335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UA73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Implication for the ER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Watch for entities that can have multiple values for the same attribute</a:t>
            </a:r>
          </a:p>
          <a:p>
            <a:pPr lvl="1"/>
            <a:r>
              <a:rPr lang="en-US" altLang="en-US"/>
              <a:t> Phone numbers, …</a:t>
            </a:r>
          </a:p>
          <a:p>
            <a:r>
              <a:rPr lang="en-US" altLang="en-US"/>
              <a:t>What about course schedules?</a:t>
            </a:r>
          </a:p>
          <a:p>
            <a:pPr lvl="1"/>
            <a:r>
              <a:rPr lang="en-US" altLang="en-US"/>
              <a:t>MW 5:30-7:00pm</a:t>
            </a:r>
          </a:p>
          <a:p>
            <a:pPr lvl="2"/>
            <a:r>
              <a:rPr lang="en-US" altLang="en-US"/>
              <a:t>Can treat them as </a:t>
            </a:r>
            <a:r>
              <a:rPr lang="en-US" altLang="en-US" i="1"/>
              <a:t>atomic time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Functional dependency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Let X and Y be</a:t>
            </a:r>
            <a:r>
              <a:rPr lang="en-US" altLang="en-US" i="1"/>
              <a:t> sets</a:t>
            </a:r>
            <a:r>
              <a:rPr lang="en-US" altLang="en-US"/>
              <a:t> of attributes in a table </a:t>
            </a:r>
            <a:r>
              <a:rPr lang="en-US" altLang="en-US" i="1"/>
              <a:t>T</a:t>
            </a:r>
          </a:p>
          <a:p>
            <a:r>
              <a:rPr lang="en-US" altLang="en-US"/>
              <a:t>Y is </a:t>
            </a:r>
            <a:r>
              <a:rPr lang="en-US" altLang="en-US" b="1"/>
              <a:t>functionally dependent </a:t>
            </a:r>
            <a:r>
              <a:rPr lang="en-US" altLang="en-US"/>
              <a:t>on </a:t>
            </a:r>
            <a:r>
              <a:rPr lang="en-US" altLang="en-US" i="1"/>
              <a:t>X</a:t>
            </a:r>
            <a:r>
              <a:rPr lang="en-US" altLang="en-US"/>
              <a:t> in </a:t>
            </a:r>
            <a:r>
              <a:rPr lang="en-US" altLang="en-US" i="1"/>
              <a:t>T</a:t>
            </a:r>
            <a:r>
              <a:rPr lang="en-US" altLang="en-US"/>
              <a:t> </a:t>
            </a:r>
            <a:r>
              <a:rPr lang="en-US" altLang="en-US" b="1"/>
              <a:t>iff</a:t>
            </a:r>
            <a:r>
              <a:rPr lang="en-US" altLang="en-US"/>
              <a:t> for each set x </a:t>
            </a:r>
            <a:r>
              <a:rPr lang="en-US" altLang="en-US" b="1">
                <a:latin typeface="Symbol" pitchFamily="18" charset="2"/>
              </a:rPr>
              <a:t>Î</a:t>
            </a:r>
            <a:r>
              <a:rPr lang="en-US" altLang="en-US"/>
              <a:t> R.X there is precisely one corresponding  set y</a:t>
            </a:r>
            <a:r>
              <a:rPr lang="en-US" altLang="en-US" b="1">
                <a:latin typeface="Symbol" pitchFamily="18" charset="2"/>
              </a:rPr>
              <a:t>Î</a:t>
            </a:r>
            <a:r>
              <a:rPr lang="en-US" altLang="en-US"/>
              <a:t> R.Y</a:t>
            </a:r>
          </a:p>
          <a:p>
            <a:r>
              <a:rPr lang="en-US" altLang="en-US"/>
              <a:t>Y is </a:t>
            </a:r>
            <a:r>
              <a:rPr lang="en-US" altLang="en-US" b="1"/>
              <a:t>fully functional dependent </a:t>
            </a:r>
            <a:r>
              <a:rPr lang="en-US" altLang="en-US"/>
              <a:t>on </a:t>
            </a:r>
            <a:r>
              <a:rPr lang="en-US" altLang="en-US" i="1"/>
              <a:t>X</a:t>
            </a:r>
            <a:r>
              <a:rPr lang="en-US" altLang="en-US"/>
              <a:t> in </a:t>
            </a:r>
            <a:r>
              <a:rPr lang="en-US" altLang="en-US" i="1"/>
              <a:t>T</a:t>
            </a:r>
            <a:r>
              <a:rPr lang="en-US" altLang="en-US"/>
              <a:t> if </a:t>
            </a:r>
            <a:r>
              <a:rPr lang="en-US" altLang="en-US" i="1"/>
              <a:t>Y</a:t>
            </a:r>
            <a:r>
              <a:rPr lang="en-US" altLang="en-US"/>
              <a:t> is functional dependent on X and Y is not functional dependent on any proper subset of </a:t>
            </a:r>
            <a:r>
              <a:rPr lang="en-US" altLang="en-US" i="1"/>
              <a:t>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UH Red</Template>
  <TotalTime>1166</TotalTime>
  <Words>2008</Words>
  <Application>Microsoft Office PowerPoint</Application>
  <PresentationFormat>On-screen Show (4:3)</PresentationFormat>
  <Paragraphs>714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Times New Roman</vt:lpstr>
      <vt:lpstr>Wingdings</vt:lpstr>
      <vt:lpstr>Calibri</vt:lpstr>
      <vt:lpstr>Arial Black</vt:lpstr>
      <vt:lpstr>Symbol</vt:lpstr>
      <vt:lpstr>Arial Unicode MS</vt:lpstr>
      <vt:lpstr>Verdana</vt:lpstr>
      <vt:lpstr>Pixel</vt:lpstr>
      <vt:lpstr>NORMALIZATION</vt:lpstr>
      <vt:lpstr>Objective</vt:lpstr>
      <vt:lpstr>First Normal From</vt:lpstr>
      <vt:lpstr>Example</vt:lpstr>
      <vt:lpstr>1-NF Solution</vt:lpstr>
      <vt:lpstr>Example</vt:lpstr>
      <vt:lpstr>1NF Solution</vt:lpstr>
      <vt:lpstr>Implication for the ER model</vt:lpstr>
      <vt:lpstr>Functional dependency</vt:lpstr>
      <vt:lpstr>Example</vt:lpstr>
      <vt:lpstr>Why it matters</vt:lpstr>
      <vt:lpstr>Problems</vt:lpstr>
      <vt:lpstr>Armstrong inference rules</vt:lpstr>
      <vt:lpstr>Armstrong inference rules</vt:lpstr>
      <vt:lpstr>Armstrong inference rules</vt:lpstr>
      <vt:lpstr>Second Normal Form</vt:lpstr>
      <vt:lpstr>Example</vt:lpstr>
      <vt:lpstr>Example</vt:lpstr>
      <vt:lpstr>2NF Solution</vt:lpstr>
      <vt:lpstr>Third Normal Form</vt:lpstr>
      <vt:lpstr>Example</vt:lpstr>
      <vt:lpstr>3NF Solution</vt:lpstr>
      <vt:lpstr>Another example </vt:lpstr>
      <vt:lpstr>Boyce-Codd Normal Form</vt:lpstr>
      <vt:lpstr>Example</vt:lpstr>
      <vt:lpstr>Example</vt:lpstr>
      <vt:lpstr>A decomposition (I)</vt:lpstr>
      <vt:lpstr>A decomposition (II)</vt:lpstr>
      <vt:lpstr>Multivalued dependencies</vt:lpstr>
      <vt:lpstr>Multivalued dependencies</vt:lpstr>
      <vt:lpstr>Fourth Normal Form</vt:lpstr>
      <vt:lpstr>Example</vt:lpstr>
      <vt:lpstr>Discussion</vt:lpstr>
      <vt:lpstr>4NF Solution</vt:lpstr>
      <vt:lpstr>Join dependency</vt:lpstr>
      <vt:lpstr>Fifth normal form</vt:lpstr>
      <vt:lpstr>An example</vt:lpstr>
      <vt:lpstr>A very bad decomposition</vt:lpstr>
      <vt:lpstr>The result of the join</vt:lpstr>
      <vt:lpstr>A different table</vt:lpstr>
      <vt:lpstr>The same decomposition</vt:lpstr>
      <vt:lpstr>The result of the join</vt:lpstr>
      <vt:lpstr>The right decomposition</vt:lpstr>
      <vt:lpstr>Conclusion</vt:lpstr>
      <vt:lpstr>Lossless  Decomposition</vt:lpstr>
      <vt:lpstr>General Concept</vt:lpstr>
      <vt:lpstr>Example</vt:lpstr>
      <vt:lpstr>A lossless decomposition</vt:lpstr>
      <vt:lpstr>A different case</vt:lpstr>
      <vt:lpstr>A lossy decomposition</vt:lpstr>
      <vt:lpstr>An Example</vt:lpstr>
      <vt:lpstr>Normalisation Example</vt:lpstr>
      <vt:lpstr>Functional Dependencies</vt:lpstr>
      <vt:lpstr> 2NF Solution (I)</vt:lpstr>
      <vt:lpstr> 2NF Solution (II)</vt:lpstr>
      <vt:lpstr>3NF</vt:lpstr>
      <vt:lpstr>Normalisation to 2NF</vt:lpstr>
      <vt:lpstr>Normalisation to 2NF</vt:lpstr>
      <vt:lpstr>Normalisation to 3NF</vt:lpstr>
      <vt:lpstr>Normalisation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Shikha</dc:creator>
  <cp:lastModifiedBy>RS</cp:lastModifiedBy>
  <cp:revision>19</cp:revision>
  <dcterms:created xsi:type="dcterms:W3CDTF">2015-02-08T21:54:54Z</dcterms:created>
  <dcterms:modified xsi:type="dcterms:W3CDTF">2018-04-06T14:41:23Z</dcterms:modified>
</cp:coreProperties>
</file>