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handoutMasterIdLst>
    <p:handoutMasterId r:id="rId28"/>
  </p:handout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61" r:id="rId25"/>
    <p:sldId id="280" r:id="rId26"/>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60" d="100"/>
          <a:sy n="60" d="100"/>
        </p:scale>
        <p:origin x="-2718" y="78"/>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9"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w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 Id="rId9" Type="http://schemas.openxmlformats.org/officeDocument/2006/relationships/image" Target="../media/image8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 Id="rId5" Type="http://schemas.openxmlformats.org/officeDocument/2006/relationships/image" Target="../media/image94.wmf"/><Relationship Id="rId4" Type="http://schemas.openxmlformats.org/officeDocument/2006/relationships/image" Target="../media/image9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6" Type="http://schemas.openxmlformats.org/officeDocument/2006/relationships/image" Target="../media/image99.wmf"/><Relationship Id="rId5" Type="http://schemas.openxmlformats.org/officeDocument/2006/relationships/image" Target="../media/image91.wmf"/><Relationship Id="rId4"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 Id="rId5" Type="http://schemas.openxmlformats.org/officeDocument/2006/relationships/image" Target="../media/image104.wmf"/><Relationship Id="rId4" Type="http://schemas.openxmlformats.org/officeDocument/2006/relationships/image" Target="../media/image10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108.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11" Type="http://schemas.openxmlformats.org/officeDocument/2006/relationships/image" Target="../media/image26.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image" Target="../media/image39.wmf"/><Relationship Id="rId3" Type="http://schemas.openxmlformats.org/officeDocument/2006/relationships/image" Target="../media/image29.wmf"/><Relationship Id="rId7" Type="http://schemas.openxmlformats.org/officeDocument/2006/relationships/image" Target="../media/image33.wmf"/><Relationship Id="rId12" Type="http://schemas.openxmlformats.org/officeDocument/2006/relationships/image" Target="../media/image38.wmf"/><Relationship Id="rId17" Type="http://schemas.openxmlformats.org/officeDocument/2006/relationships/image" Target="../media/image43.wmf"/><Relationship Id="rId2" Type="http://schemas.openxmlformats.org/officeDocument/2006/relationships/image" Target="../media/image28.wmf"/><Relationship Id="rId16" Type="http://schemas.openxmlformats.org/officeDocument/2006/relationships/image" Target="../media/image42.wmf"/><Relationship Id="rId1" Type="http://schemas.openxmlformats.org/officeDocument/2006/relationships/image" Target="../media/image27.wmf"/><Relationship Id="rId6" Type="http://schemas.openxmlformats.org/officeDocument/2006/relationships/image" Target="../media/image32.wmf"/><Relationship Id="rId11" Type="http://schemas.openxmlformats.org/officeDocument/2006/relationships/image" Target="../media/image37.wmf"/><Relationship Id="rId5" Type="http://schemas.openxmlformats.org/officeDocument/2006/relationships/image" Target="../media/image31.wmf"/><Relationship Id="rId15" Type="http://schemas.openxmlformats.org/officeDocument/2006/relationships/image" Target="../media/image41.wmf"/><Relationship Id="rId10" Type="http://schemas.openxmlformats.org/officeDocument/2006/relationships/image" Target="../media/image36.wmf"/><Relationship Id="rId4" Type="http://schemas.openxmlformats.org/officeDocument/2006/relationships/image" Target="../media/image30.wmf"/><Relationship Id="rId9" Type="http://schemas.openxmlformats.org/officeDocument/2006/relationships/image" Target="../media/image35.wmf"/><Relationship Id="rId14"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50.wmf"/><Relationship Id="rId12" Type="http://schemas.openxmlformats.org/officeDocument/2006/relationships/image" Target="../media/image55.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11" Type="http://schemas.openxmlformats.org/officeDocument/2006/relationships/image" Target="../media/image54.wmf"/><Relationship Id="rId5" Type="http://schemas.openxmlformats.org/officeDocument/2006/relationships/image" Target="../media/image48.wmf"/><Relationship Id="rId10" Type="http://schemas.openxmlformats.org/officeDocument/2006/relationships/image" Target="../media/image53.wmf"/><Relationship Id="rId4" Type="http://schemas.openxmlformats.org/officeDocument/2006/relationships/image" Target="../media/image47.wmf"/><Relationship Id="rId9" Type="http://schemas.openxmlformats.org/officeDocument/2006/relationships/image" Target="../media/image5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62.wmf"/><Relationship Id="rId1"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Rot="1" noChangeArrowheads="1" noTextEdit="1"/>
          </p:cNvSpPr>
          <p:nvPr>
            <p:ph type="sldImg" idx="2"/>
          </p:nvPr>
        </p:nvSpPr>
        <p:spPr bwMode="auto">
          <a:xfrm>
            <a:off x="1190625" y="703263"/>
            <a:ext cx="4630738" cy="347345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4099"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1</a:t>
            </a:r>
          </a:p>
        </p:txBody>
      </p:sp>
      <p:sp>
        <p:nvSpPr>
          <p:cNvPr id="4100"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4101"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4103" name="Rectangle 7"/>
          <p:cNvSpPr>
            <a:spLocks noGrp="1" noChangeArrowheads="1"/>
          </p:cNvSpPr>
          <p:nvPr>
            <p:ph type="body" idx="1"/>
          </p:nvPr>
        </p:nvSpPr>
        <p:spPr>
          <a:xfrm>
            <a:off x="914400" y="4419600"/>
            <a:ext cx="5140325" cy="4183063"/>
          </a:xfrm>
          <a:noFill/>
          <a:ln/>
        </p:spPr>
        <p:txBody>
          <a:bodyPr/>
          <a:lstStyle/>
          <a:p>
            <a:r>
              <a:rPr lang="en-US" dirty="0"/>
              <a:t>The </a:t>
            </a:r>
            <a:r>
              <a:rPr lang="en-US" dirty="0" smtClean="0"/>
              <a:t>slides </a:t>
            </a:r>
            <a:r>
              <a:rPr lang="en-US" dirty="0"/>
              <a:t>on formal, dependency-driven database design..</a:t>
            </a:r>
          </a:p>
          <a:p>
            <a:endParaRPr lang="en-US" dirty="0"/>
          </a:p>
          <a:p>
            <a:pPr algn="just"/>
            <a:r>
              <a:rPr lang="en-US" dirty="0"/>
              <a:t>Integrity constraints, in particular functional dependencies, play an important role in the design of database schemas. In particular, they can shed light on potential redundancies (and the problems that go with redundancy) in a relational schema.  Typically, they are used to analyze the relational schema obtained by converting an ER diagram.</a:t>
            </a:r>
          </a:p>
          <a:p>
            <a:endParaRPr lang="en-US"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22531"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23</a:t>
            </a:r>
          </a:p>
        </p:txBody>
      </p:sp>
      <p:sp>
        <p:nvSpPr>
          <p:cNvPr id="22532"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22533"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22534" name="Rectangle 6"/>
          <p:cNvSpPr>
            <a:spLocks noRot="1" noChangeArrowheads="1" noTextEdit="1"/>
          </p:cNvSpPr>
          <p:nvPr>
            <p:ph type="sldImg"/>
          </p:nvPr>
        </p:nvSpPr>
        <p:spPr>
          <a:ln cap="flat"/>
        </p:spPr>
      </p:sp>
      <p:sp>
        <p:nvSpPr>
          <p:cNvPr id="2253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24579"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24</a:t>
            </a:r>
          </a:p>
        </p:txBody>
      </p:sp>
      <p:sp>
        <p:nvSpPr>
          <p:cNvPr id="24580"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24581"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24582" name="Rectangle 6"/>
          <p:cNvSpPr>
            <a:spLocks noRot="1" noChangeArrowheads="1" noTextEdit="1"/>
          </p:cNvSpPr>
          <p:nvPr>
            <p:ph type="sldImg"/>
          </p:nvPr>
        </p:nvSpPr>
        <p:spPr>
          <a:ln cap="flat"/>
        </p:spPr>
      </p:sp>
      <p:sp>
        <p:nvSpPr>
          <p:cNvPr id="2458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26627"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25</a:t>
            </a:r>
          </a:p>
        </p:txBody>
      </p:sp>
      <p:sp>
        <p:nvSpPr>
          <p:cNvPr id="26628"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26629"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26630" name="Rectangle 6"/>
          <p:cNvSpPr>
            <a:spLocks noRot="1" noChangeArrowheads="1" noTextEdit="1"/>
          </p:cNvSpPr>
          <p:nvPr>
            <p:ph type="sldImg"/>
          </p:nvPr>
        </p:nvSpPr>
        <p:spPr>
          <a:ln cap="flat"/>
        </p:spPr>
      </p:sp>
      <p:sp>
        <p:nvSpPr>
          <p:cNvPr id="2663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28675"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26</a:t>
            </a:r>
          </a:p>
        </p:txBody>
      </p:sp>
      <p:sp>
        <p:nvSpPr>
          <p:cNvPr id="28676"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28677"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28678" name="Rectangle 6"/>
          <p:cNvSpPr>
            <a:spLocks noRot="1" noChangeArrowheads="1" noTextEdit="1"/>
          </p:cNvSpPr>
          <p:nvPr>
            <p:ph type="sldImg"/>
          </p:nvPr>
        </p:nvSpPr>
        <p:spPr>
          <a:ln cap="flat"/>
        </p:spPr>
      </p:sp>
      <p:sp>
        <p:nvSpPr>
          <p:cNvPr id="2867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30723"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27</a:t>
            </a:r>
          </a:p>
        </p:txBody>
      </p:sp>
      <p:sp>
        <p:nvSpPr>
          <p:cNvPr id="30724"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30725"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30726" name="Rectangle 6"/>
          <p:cNvSpPr>
            <a:spLocks noRot="1" noChangeArrowheads="1" noTextEdit="1"/>
          </p:cNvSpPr>
          <p:nvPr>
            <p:ph type="sldImg"/>
          </p:nvPr>
        </p:nvSpPr>
        <p:spPr>
          <a:ln cap="flat"/>
        </p:spPr>
      </p:sp>
      <p:sp>
        <p:nvSpPr>
          <p:cNvPr id="3072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32771"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28</a:t>
            </a:r>
          </a:p>
        </p:txBody>
      </p:sp>
      <p:sp>
        <p:nvSpPr>
          <p:cNvPr id="32772"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32773"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32774" name="Rectangle 6"/>
          <p:cNvSpPr>
            <a:spLocks noRot="1" noChangeArrowheads="1" noTextEdit="1"/>
          </p:cNvSpPr>
          <p:nvPr>
            <p:ph type="sldImg"/>
          </p:nvPr>
        </p:nvSpPr>
        <p:spPr>
          <a:ln cap="flat"/>
        </p:spPr>
      </p:sp>
      <p:sp>
        <p:nvSpPr>
          <p:cNvPr id="3277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34819"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29</a:t>
            </a:r>
          </a:p>
        </p:txBody>
      </p:sp>
      <p:sp>
        <p:nvSpPr>
          <p:cNvPr id="34820"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34821"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34822" name="Rectangle 6"/>
          <p:cNvSpPr>
            <a:spLocks noRot="1" noChangeArrowheads="1" noTextEdit="1"/>
          </p:cNvSpPr>
          <p:nvPr>
            <p:ph type="sldImg"/>
          </p:nvPr>
        </p:nvSpPr>
        <p:spPr>
          <a:ln cap="flat"/>
        </p:spPr>
      </p:sp>
      <p:sp>
        <p:nvSpPr>
          <p:cNvPr id="3482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36867"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30</a:t>
            </a:r>
          </a:p>
        </p:txBody>
      </p:sp>
      <p:sp>
        <p:nvSpPr>
          <p:cNvPr id="36868"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36869"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36870" name="Rectangle 6"/>
          <p:cNvSpPr>
            <a:spLocks noRot="1" noChangeArrowheads="1" noTextEdit="1"/>
          </p:cNvSpPr>
          <p:nvPr>
            <p:ph type="sldImg"/>
          </p:nvPr>
        </p:nvSpPr>
        <p:spPr>
          <a:ln cap="flat"/>
        </p:spPr>
      </p:sp>
      <p:sp>
        <p:nvSpPr>
          <p:cNvPr id="3687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3</a:t>
            </a:r>
          </a:p>
        </p:txBody>
      </p:sp>
      <p:sp>
        <p:nvSpPr>
          <p:cNvPr id="38916"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38917"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38918" name="Rectangle 6"/>
          <p:cNvSpPr>
            <a:spLocks noRot="1" noChangeArrowheads="1" noTextEdit="1"/>
          </p:cNvSpPr>
          <p:nvPr>
            <p:ph type="sldImg"/>
          </p:nvPr>
        </p:nvSpPr>
        <p:spPr>
          <a:ln cap="flat"/>
        </p:spPr>
      </p:sp>
      <p:sp>
        <p:nvSpPr>
          <p:cNvPr id="3891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40963"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4</a:t>
            </a:r>
          </a:p>
        </p:txBody>
      </p:sp>
      <p:sp>
        <p:nvSpPr>
          <p:cNvPr id="40964"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40965"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40966" name="Rectangle 6"/>
          <p:cNvSpPr>
            <a:spLocks noRot="1" noChangeArrowheads="1" noTextEdit="1"/>
          </p:cNvSpPr>
          <p:nvPr>
            <p:ph type="sldImg"/>
          </p:nvPr>
        </p:nvSpPr>
        <p:spPr>
          <a:ln cap="flat"/>
        </p:spPr>
      </p:sp>
      <p:sp>
        <p:nvSpPr>
          <p:cNvPr id="4096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6147"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14</a:t>
            </a:r>
          </a:p>
        </p:txBody>
      </p:sp>
      <p:sp>
        <p:nvSpPr>
          <p:cNvPr id="6148"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6149"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6150" name="Rectangle 6"/>
          <p:cNvSpPr>
            <a:spLocks noRot="1" noChangeArrowheads="1" noTextEdit="1"/>
          </p:cNvSpPr>
          <p:nvPr>
            <p:ph type="sldImg"/>
          </p:nvPr>
        </p:nvSpPr>
        <p:spPr>
          <a:ln cap="flat"/>
        </p:spPr>
      </p:sp>
      <p:sp>
        <p:nvSpPr>
          <p:cNvPr id="6151" name="Rectangle 7"/>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43011"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5</a:t>
            </a:r>
          </a:p>
        </p:txBody>
      </p:sp>
      <p:sp>
        <p:nvSpPr>
          <p:cNvPr id="43012"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43013"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43014" name="Rectangle 6"/>
          <p:cNvSpPr>
            <a:spLocks noRot="1" noChangeArrowheads="1" noTextEdit="1"/>
          </p:cNvSpPr>
          <p:nvPr>
            <p:ph type="sldImg"/>
          </p:nvPr>
        </p:nvSpPr>
        <p:spPr>
          <a:ln cap="flat"/>
        </p:spPr>
      </p:sp>
      <p:sp>
        <p:nvSpPr>
          <p:cNvPr id="4301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6</a:t>
            </a:r>
          </a:p>
        </p:txBody>
      </p:sp>
      <p:sp>
        <p:nvSpPr>
          <p:cNvPr id="45060"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45061"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45062" name="Rectangle 6"/>
          <p:cNvSpPr>
            <a:spLocks noRot="1" noChangeArrowheads="1" noTextEdit="1"/>
          </p:cNvSpPr>
          <p:nvPr>
            <p:ph type="sldImg"/>
          </p:nvPr>
        </p:nvSpPr>
        <p:spPr>
          <a:ln cap="flat"/>
        </p:spPr>
      </p:sp>
      <p:sp>
        <p:nvSpPr>
          <p:cNvPr id="4506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47107"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7</a:t>
            </a:r>
          </a:p>
        </p:txBody>
      </p:sp>
      <p:sp>
        <p:nvSpPr>
          <p:cNvPr id="47108"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47109"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47110" name="Rectangle 6"/>
          <p:cNvSpPr>
            <a:spLocks noRot="1" noChangeArrowheads="1" noTextEdit="1"/>
          </p:cNvSpPr>
          <p:nvPr>
            <p:ph type="sldImg"/>
          </p:nvPr>
        </p:nvSpPr>
        <p:spPr>
          <a:ln cap="flat"/>
        </p:spPr>
      </p:sp>
      <p:sp>
        <p:nvSpPr>
          <p:cNvPr id="4711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49155"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8</a:t>
            </a:r>
          </a:p>
        </p:txBody>
      </p:sp>
      <p:sp>
        <p:nvSpPr>
          <p:cNvPr id="49156"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49157"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49158" name="Rectangle 6"/>
          <p:cNvSpPr>
            <a:spLocks noRot="1" noChangeArrowheads="1" noTextEdit="1"/>
          </p:cNvSpPr>
          <p:nvPr>
            <p:ph type="sldImg"/>
          </p:nvPr>
        </p:nvSpPr>
        <p:spPr>
          <a:ln cap="flat"/>
        </p:spPr>
      </p:sp>
      <p:sp>
        <p:nvSpPr>
          <p:cNvPr id="4915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51203"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18</a:t>
            </a:r>
          </a:p>
        </p:txBody>
      </p:sp>
      <p:sp>
        <p:nvSpPr>
          <p:cNvPr id="51204"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51205"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51206" name="Rectangle 6"/>
          <p:cNvSpPr>
            <a:spLocks noRot="1" noChangeArrowheads="1" noTextEdit="1"/>
          </p:cNvSpPr>
          <p:nvPr>
            <p:ph type="sldImg"/>
          </p:nvPr>
        </p:nvSpPr>
        <p:spPr>
          <a:ln cap="flat"/>
        </p:spPr>
      </p:sp>
      <p:sp>
        <p:nvSpPr>
          <p:cNvPr id="5120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53251"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9</a:t>
            </a:r>
          </a:p>
        </p:txBody>
      </p:sp>
      <p:sp>
        <p:nvSpPr>
          <p:cNvPr id="53252"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53253"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53254" name="Rectangle 6"/>
          <p:cNvSpPr>
            <a:spLocks noRot="1" noChangeArrowheads="1" noTextEdit="1"/>
          </p:cNvSpPr>
          <p:nvPr>
            <p:ph type="sldImg"/>
          </p:nvPr>
        </p:nvSpPr>
        <p:spPr>
          <a:ln cap="flat"/>
        </p:spPr>
      </p:sp>
      <p:sp>
        <p:nvSpPr>
          <p:cNvPr id="5325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15</a:t>
            </a:r>
          </a:p>
        </p:txBody>
      </p:sp>
      <p:sp>
        <p:nvSpPr>
          <p:cNvPr id="8196"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8197"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8198" name="Rectangle 6"/>
          <p:cNvSpPr>
            <a:spLocks noRot="1" noChangeArrowheads="1" noTextEdit="1"/>
          </p:cNvSpPr>
          <p:nvPr>
            <p:ph type="sldImg"/>
          </p:nvPr>
        </p:nvSpPr>
        <p:spPr>
          <a:ln cap="flat"/>
        </p:spPr>
      </p:sp>
      <p:sp>
        <p:nvSpPr>
          <p:cNvPr id="819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10243"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16</a:t>
            </a:r>
          </a:p>
        </p:txBody>
      </p:sp>
      <p:sp>
        <p:nvSpPr>
          <p:cNvPr id="10244"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10245"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10246" name="Rectangle 6"/>
          <p:cNvSpPr>
            <a:spLocks noRot="1" noChangeArrowheads="1" noTextEdit="1"/>
          </p:cNvSpPr>
          <p:nvPr>
            <p:ph type="sldImg"/>
          </p:nvPr>
        </p:nvSpPr>
        <p:spPr>
          <a:ln cap="flat"/>
        </p:spPr>
      </p:sp>
      <p:sp>
        <p:nvSpPr>
          <p:cNvPr id="10247"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12291"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17</a:t>
            </a:r>
          </a:p>
        </p:txBody>
      </p:sp>
      <p:sp>
        <p:nvSpPr>
          <p:cNvPr id="12292"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12293"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12294" name="Rectangle 6"/>
          <p:cNvSpPr>
            <a:spLocks noRot="1" noChangeArrowheads="1" noTextEdit="1"/>
          </p:cNvSpPr>
          <p:nvPr>
            <p:ph type="sldImg"/>
          </p:nvPr>
        </p:nvSpPr>
        <p:spPr>
          <a:ln cap="flat"/>
        </p:spPr>
      </p:sp>
      <p:sp>
        <p:nvSpPr>
          <p:cNvPr id="12295"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14339"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19</a:t>
            </a:r>
          </a:p>
        </p:txBody>
      </p:sp>
      <p:sp>
        <p:nvSpPr>
          <p:cNvPr id="14340"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14341"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14342" name="Rectangle 6"/>
          <p:cNvSpPr>
            <a:spLocks noRot="1" noChangeArrowheads="1" noTextEdit="1"/>
          </p:cNvSpPr>
          <p:nvPr>
            <p:ph type="sldImg"/>
          </p:nvPr>
        </p:nvSpPr>
        <p:spPr>
          <a:ln cap="flat"/>
        </p:spPr>
      </p:sp>
      <p:sp>
        <p:nvSpPr>
          <p:cNvPr id="14343"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16387"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20</a:t>
            </a:r>
          </a:p>
        </p:txBody>
      </p:sp>
      <p:sp>
        <p:nvSpPr>
          <p:cNvPr id="16388"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16389"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16390" name="Rectangle 6"/>
          <p:cNvSpPr>
            <a:spLocks noRot="1" noChangeArrowheads="1" noTextEdit="1"/>
          </p:cNvSpPr>
          <p:nvPr>
            <p:ph type="sldImg"/>
          </p:nvPr>
        </p:nvSpPr>
        <p:spPr>
          <a:ln cap="flat"/>
        </p:spPr>
      </p:sp>
      <p:sp>
        <p:nvSpPr>
          <p:cNvPr id="16391"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18435"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21</a:t>
            </a:r>
          </a:p>
        </p:txBody>
      </p:sp>
      <p:sp>
        <p:nvSpPr>
          <p:cNvPr id="18436"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18437"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18438" name="Rectangle 6"/>
          <p:cNvSpPr>
            <a:spLocks noRot="1" noChangeArrowheads="1" noTextEdit="1"/>
          </p:cNvSpPr>
          <p:nvPr>
            <p:ph type="sldImg"/>
          </p:nvPr>
        </p:nvSpPr>
        <p:spPr>
          <a:ln cap="flat"/>
        </p:spPr>
      </p:sp>
      <p:sp>
        <p:nvSpPr>
          <p:cNvPr id="18439" name="Rectangle 7"/>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971925" y="0"/>
            <a:ext cx="3038475" cy="465138"/>
          </a:xfrm>
          <a:prstGeom prst="rect">
            <a:avLst/>
          </a:prstGeom>
          <a:noFill/>
          <a:ln w="9525">
            <a:noFill/>
            <a:miter lim="800000"/>
            <a:headEnd/>
            <a:tailEnd/>
          </a:ln>
          <a:effectLst/>
        </p:spPr>
        <p:txBody>
          <a:bodyPr wrap="none" anchor="ctr"/>
          <a:lstStyle/>
          <a:p>
            <a:endParaRPr lang="en-US"/>
          </a:p>
        </p:txBody>
      </p:sp>
      <p:sp>
        <p:nvSpPr>
          <p:cNvPr id="20483" name="Rectangle 3"/>
          <p:cNvSpPr>
            <a:spLocks noChangeArrowheads="1"/>
          </p:cNvSpPr>
          <p:nvPr/>
        </p:nvSpPr>
        <p:spPr bwMode="auto">
          <a:xfrm>
            <a:off x="3971925" y="8831263"/>
            <a:ext cx="3038475" cy="465137"/>
          </a:xfrm>
          <a:prstGeom prst="rect">
            <a:avLst/>
          </a:prstGeom>
          <a:noFill/>
          <a:ln w="9525">
            <a:noFill/>
            <a:miter lim="800000"/>
            <a:headEnd/>
            <a:tailEnd/>
          </a:ln>
          <a:effectLst/>
        </p:spPr>
        <p:txBody>
          <a:bodyPr lIns="19050" tIns="0" rIns="19050" bIns="0" anchor="b"/>
          <a:lstStyle/>
          <a:p>
            <a:pPr algn="r" defTabSz="931863"/>
            <a:r>
              <a:rPr lang="en-US" sz="1000" i="1"/>
              <a:t>22</a:t>
            </a:r>
          </a:p>
        </p:txBody>
      </p:sp>
      <p:sp>
        <p:nvSpPr>
          <p:cNvPr id="20484" name="Rectangle 4"/>
          <p:cNvSpPr>
            <a:spLocks noChangeArrowheads="1"/>
          </p:cNvSpPr>
          <p:nvPr/>
        </p:nvSpPr>
        <p:spPr bwMode="auto">
          <a:xfrm>
            <a:off x="0" y="8831263"/>
            <a:ext cx="3038475" cy="465137"/>
          </a:xfrm>
          <a:prstGeom prst="rect">
            <a:avLst/>
          </a:prstGeom>
          <a:noFill/>
          <a:ln w="9525">
            <a:noFill/>
            <a:miter lim="800000"/>
            <a:headEnd/>
            <a:tailEnd/>
          </a:ln>
          <a:effectLst/>
        </p:spPr>
        <p:txBody>
          <a:bodyPr wrap="none" anchor="ctr"/>
          <a:lstStyle/>
          <a:p>
            <a:endParaRPr lang="en-US"/>
          </a:p>
        </p:txBody>
      </p:sp>
      <p:sp>
        <p:nvSpPr>
          <p:cNvPr id="20485" name="Rectangle 5"/>
          <p:cNvSpPr>
            <a:spLocks noChangeArrowheads="1"/>
          </p:cNvSpPr>
          <p:nvPr/>
        </p:nvSpPr>
        <p:spPr bwMode="auto">
          <a:xfrm>
            <a:off x="0" y="0"/>
            <a:ext cx="3038475" cy="465138"/>
          </a:xfrm>
          <a:prstGeom prst="rect">
            <a:avLst/>
          </a:prstGeom>
          <a:noFill/>
          <a:ln w="9525">
            <a:noFill/>
            <a:miter lim="800000"/>
            <a:headEnd/>
            <a:tailEnd/>
          </a:ln>
          <a:effectLst/>
        </p:spPr>
        <p:txBody>
          <a:bodyPr wrap="none" anchor="ctr"/>
          <a:lstStyle/>
          <a:p>
            <a:endParaRPr lang="en-US"/>
          </a:p>
        </p:txBody>
      </p:sp>
      <p:sp>
        <p:nvSpPr>
          <p:cNvPr id="20486" name="Rectangle 6"/>
          <p:cNvSpPr>
            <a:spLocks noRot="1" noChangeArrowheads="1" noTextEdit="1"/>
          </p:cNvSpPr>
          <p:nvPr>
            <p:ph type="sldImg"/>
          </p:nvPr>
        </p:nvSpPr>
        <p:spPr>
          <a:ln cap="flat"/>
        </p:spPr>
      </p:sp>
      <p:sp>
        <p:nvSpPr>
          <p:cNvPr id="20487" name="Rectangle 7"/>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8FFB53-01C5-4764-AC00-75E96F766CBD}"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FFB53-01C5-4764-AC00-75E96F766CBD}"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FFB53-01C5-4764-AC00-75E96F766CBD}"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11049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81200"/>
            <a:ext cx="3810000" cy="4076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800600" y="1981200"/>
            <a:ext cx="3810000" cy="40767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8FFB53-01C5-4764-AC00-75E96F766CBD}"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8FFB53-01C5-4764-AC00-75E96F766CBD}" type="datetimeFigureOut">
              <a:rPr lang="en-US" smtClean="0"/>
              <a:t>4/6/2018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8FFB53-01C5-4764-AC00-75E96F766CBD}"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8FFB53-01C5-4764-AC00-75E96F766CBD}" type="datetimeFigureOut">
              <a:rPr lang="en-US" smtClean="0"/>
              <a:t>4/6/2018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8FFB53-01C5-4764-AC00-75E96F766CBD}" type="datetimeFigureOut">
              <a:rPr lang="en-US" smtClean="0"/>
              <a:t>4/6/2018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FFB53-01C5-4764-AC00-75E96F766CBD}" type="datetimeFigureOut">
              <a:rPr lang="en-US" smtClean="0"/>
              <a:t>4/6/2018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8FFB53-01C5-4764-AC00-75E96F766CBD}"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8FFB53-01C5-4764-AC00-75E96F766CBD}" type="datetimeFigureOut">
              <a:rPr lang="en-US" smtClean="0"/>
              <a:t>4/6/2018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464B80-3BCD-4DE0-92A8-F37C032BC4E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FFB53-01C5-4764-AC00-75E96F766CBD}" type="datetimeFigureOut">
              <a:rPr lang="en-US" smtClean="0"/>
              <a:t>4/6/2018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64B80-3BCD-4DE0-92A8-F37C032BC4E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59.bin"/><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63.bin"/><Relationship Id="rId5" Type="http://schemas.openxmlformats.org/officeDocument/2006/relationships/oleObject" Target="../embeddings/oleObject62.bin"/><Relationship Id="rId4" Type="http://schemas.openxmlformats.org/officeDocument/2006/relationships/oleObject" Target="../embeddings/oleObject61.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12.xml"/><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notesSlide" Target="../notesSlides/notesSlide16.xml"/><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73.bin"/><Relationship Id="rId5" Type="http://schemas.openxmlformats.org/officeDocument/2006/relationships/oleObject" Target="../embeddings/oleObject72.bin"/><Relationship Id="rId10" Type="http://schemas.openxmlformats.org/officeDocument/2006/relationships/oleObject" Target="../embeddings/oleObject77.bin"/><Relationship Id="rId4" Type="http://schemas.openxmlformats.org/officeDocument/2006/relationships/oleObject" Target="../embeddings/oleObject71.bin"/><Relationship Id="rId9" Type="http://schemas.openxmlformats.org/officeDocument/2006/relationships/oleObject" Target="../embeddings/oleObject7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17.xml"/><Relationship Id="rId7" Type="http://schemas.openxmlformats.org/officeDocument/2006/relationships/oleObject" Target="../embeddings/oleObject81.bin"/><Relationship Id="rId12"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80.bin"/><Relationship Id="rId11" Type="http://schemas.openxmlformats.org/officeDocument/2006/relationships/oleObject" Target="../embeddings/oleObject85.bin"/><Relationship Id="rId5" Type="http://schemas.openxmlformats.org/officeDocument/2006/relationships/oleObject" Target="../embeddings/oleObject79.bin"/><Relationship Id="rId10" Type="http://schemas.openxmlformats.org/officeDocument/2006/relationships/oleObject" Target="../embeddings/oleObject84.bin"/><Relationship Id="rId4" Type="http://schemas.openxmlformats.org/officeDocument/2006/relationships/oleObject" Target="../embeddings/oleObject78.bin"/><Relationship Id="rId9" Type="http://schemas.openxmlformats.org/officeDocument/2006/relationships/oleObject" Target="../embeddings/oleObject8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oleObject" Target="../embeddings/oleObject9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89.bin"/><Relationship Id="rId5" Type="http://schemas.openxmlformats.org/officeDocument/2006/relationships/oleObject" Target="../embeddings/oleObject88.bin"/><Relationship Id="rId4" Type="http://schemas.openxmlformats.org/officeDocument/2006/relationships/oleObject" Target="../embeddings/oleObject87.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notesSlide" Target="../notesSlides/notesSlide19.xml"/><Relationship Id="rId7"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93.bin"/><Relationship Id="rId5" Type="http://schemas.openxmlformats.org/officeDocument/2006/relationships/oleObject" Target="../embeddings/oleObject92.bin"/><Relationship Id="rId4" Type="http://schemas.openxmlformats.org/officeDocument/2006/relationships/oleObject" Target="../embeddings/oleObject9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notesSlide" Target="../notesSlides/notesSlide20.xml"/><Relationship Id="rId7"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98.bin"/><Relationship Id="rId5" Type="http://schemas.openxmlformats.org/officeDocument/2006/relationships/oleObject" Target="../embeddings/oleObject97.bin"/><Relationship Id="rId4" Type="http://schemas.openxmlformats.org/officeDocument/2006/relationships/oleObject" Target="../embeddings/oleObject96.bin"/><Relationship Id="rId9" Type="http://schemas.openxmlformats.org/officeDocument/2006/relationships/oleObject" Target="../embeddings/oleObject10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6.bin"/><Relationship Id="rId3" Type="http://schemas.openxmlformats.org/officeDocument/2006/relationships/notesSlide" Target="../notesSlides/notesSlide21.xml"/><Relationship Id="rId7"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104.bin"/><Relationship Id="rId5" Type="http://schemas.openxmlformats.org/officeDocument/2006/relationships/oleObject" Target="../embeddings/oleObject103.bin"/><Relationship Id="rId4" Type="http://schemas.openxmlformats.org/officeDocument/2006/relationships/oleObject" Target="../embeddings/oleObject10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109.bin"/><Relationship Id="rId5" Type="http://schemas.openxmlformats.org/officeDocument/2006/relationships/oleObject" Target="../embeddings/oleObject108.bin"/><Relationship Id="rId4" Type="http://schemas.openxmlformats.org/officeDocument/2006/relationships/oleObject" Target="../embeddings/oleObject107.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14.bin"/><Relationship Id="rId3" Type="http://schemas.openxmlformats.org/officeDocument/2006/relationships/notesSlide" Target="../notesSlides/notesSlide23.xml"/><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12.bin"/><Relationship Id="rId11" Type="http://schemas.openxmlformats.org/officeDocument/2006/relationships/oleObject" Target="../embeddings/oleObject117.bin"/><Relationship Id="rId5" Type="http://schemas.openxmlformats.org/officeDocument/2006/relationships/oleObject" Target="../embeddings/oleObject111.bin"/><Relationship Id="rId10" Type="http://schemas.openxmlformats.org/officeDocument/2006/relationships/oleObject" Target="../embeddings/oleObject116.bin"/><Relationship Id="rId4" Type="http://schemas.openxmlformats.org/officeDocument/2006/relationships/oleObject" Target="../embeddings/oleObject110.bin"/><Relationship Id="rId9" Type="http://schemas.openxmlformats.org/officeDocument/2006/relationships/oleObject" Target="../embeddings/oleObject115.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20.vml"/><Relationship Id="rId4" Type="http://schemas.openxmlformats.org/officeDocument/2006/relationships/oleObject" Target="../embeddings/oleObject118.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xml"/><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5.bin"/><Relationship Id="rId3" Type="http://schemas.openxmlformats.org/officeDocument/2006/relationships/notesSlide" Target="../notesSlides/notesSlide6.xml"/><Relationship Id="rId7" Type="http://schemas.openxmlformats.org/officeDocument/2006/relationships/oleObject" Target="../embeddings/oleObject19.bin"/><Relationship Id="rId12"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oleObject" Target="../embeddings/oleObject23.bin"/><Relationship Id="rId5" Type="http://schemas.openxmlformats.org/officeDocument/2006/relationships/oleObject" Target="../embeddings/oleObject17.bin"/><Relationship Id="rId10" Type="http://schemas.openxmlformats.org/officeDocument/2006/relationships/oleObject" Target="../embeddings/oleObject22.bin"/><Relationship Id="rId4" Type="http://schemas.openxmlformats.org/officeDocument/2006/relationships/oleObject" Target="../embeddings/oleObject16.bin"/><Relationship Id="rId9" Type="http://schemas.openxmlformats.org/officeDocument/2006/relationships/oleObject" Target="../embeddings/oleObject21.bin"/><Relationship Id="rId14" Type="http://schemas.openxmlformats.org/officeDocument/2006/relationships/oleObject" Target="../embeddings/oleObject2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6.bin"/><Relationship Id="rId18" Type="http://schemas.openxmlformats.org/officeDocument/2006/relationships/oleObject" Target="../embeddings/oleObject41.bin"/><Relationship Id="rId3" Type="http://schemas.openxmlformats.org/officeDocument/2006/relationships/notesSlide" Target="../notesSlides/notesSlide7.xml"/><Relationship Id="rId7" Type="http://schemas.openxmlformats.org/officeDocument/2006/relationships/oleObject" Target="../embeddings/oleObject30.bin"/><Relationship Id="rId12" Type="http://schemas.openxmlformats.org/officeDocument/2006/relationships/oleObject" Target="../embeddings/oleObject35.bin"/><Relationship Id="rId17"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oleObject" Target="../embeddings/oleObject39.bin"/><Relationship Id="rId20" Type="http://schemas.openxmlformats.org/officeDocument/2006/relationships/oleObject" Target="../embeddings/oleObject43.bin"/><Relationship Id="rId1" Type="http://schemas.openxmlformats.org/officeDocument/2006/relationships/vmlDrawing" Target="../drawings/vmlDrawing5.vml"/><Relationship Id="rId6" Type="http://schemas.openxmlformats.org/officeDocument/2006/relationships/oleObject" Target="../embeddings/oleObject29.bin"/><Relationship Id="rId11" Type="http://schemas.openxmlformats.org/officeDocument/2006/relationships/oleObject" Target="../embeddings/oleObject34.bin"/><Relationship Id="rId5" Type="http://schemas.openxmlformats.org/officeDocument/2006/relationships/oleObject" Target="../embeddings/oleObject28.bin"/><Relationship Id="rId15" Type="http://schemas.openxmlformats.org/officeDocument/2006/relationships/oleObject" Target="../embeddings/oleObject38.bin"/><Relationship Id="rId10" Type="http://schemas.openxmlformats.org/officeDocument/2006/relationships/oleObject" Target="../embeddings/oleObject33.bin"/><Relationship Id="rId19" Type="http://schemas.openxmlformats.org/officeDocument/2006/relationships/oleObject" Target="../embeddings/oleObject42.bin"/><Relationship Id="rId4" Type="http://schemas.openxmlformats.org/officeDocument/2006/relationships/oleObject" Target="../embeddings/oleObject27.bin"/><Relationship Id="rId9" Type="http://schemas.openxmlformats.org/officeDocument/2006/relationships/oleObject" Target="../embeddings/oleObject32.bin"/><Relationship Id="rId14" Type="http://schemas.openxmlformats.org/officeDocument/2006/relationships/oleObject" Target="../embeddings/oleObject3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oleObject" Target="../embeddings/oleObject53.bin"/><Relationship Id="rId3" Type="http://schemas.openxmlformats.org/officeDocument/2006/relationships/notesSlide" Target="../notesSlides/notesSlide8.xml"/><Relationship Id="rId7" Type="http://schemas.openxmlformats.org/officeDocument/2006/relationships/oleObject" Target="../embeddings/oleObject47.bin"/><Relationship Id="rId12"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46.bin"/><Relationship Id="rId11" Type="http://schemas.openxmlformats.org/officeDocument/2006/relationships/oleObject" Target="../embeddings/oleObject51.bin"/><Relationship Id="rId5" Type="http://schemas.openxmlformats.org/officeDocument/2006/relationships/oleObject" Target="../embeddings/oleObject45.bin"/><Relationship Id="rId15" Type="http://schemas.openxmlformats.org/officeDocument/2006/relationships/oleObject" Target="../embeddings/oleObject55.bin"/><Relationship Id="rId10" Type="http://schemas.openxmlformats.org/officeDocument/2006/relationships/oleObject" Target="../embeddings/oleObject50.bin"/><Relationship Id="rId4" Type="http://schemas.openxmlformats.org/officeDocument/2006/relationships/oleObject" Target="../embeddings/oleObject44.bin"/><Relationship Id="rId9" Type="http://schemas.openxmlformats.org/officeDocument/2006/relationships/oleObject" Target="../embeddings/oleObject49.bin"/><Relationship Id="rId14" Type="http://schemas.openxmlformats.org/officeDocument/2006/relationships/oleObject" Target="../embeddings/oleObject5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5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07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3076" name="Rectangle 4"/>
          <p:cNvSpPr>
            <a:spLocks noGrp="1" noChangeArrowheads="1"/>
          </p:cNvSpPr>
          <p:nvPr>
            <p:ph type="ctrTitle"/>
          </p:nvPr>
        </p:nvSpPr>
        <p:spPr>
          <a:xfrm>
            <a:off x="685800" y="2286000"/>
            <a:ext cx="7772400" cy="1143000"/>
          </a:xfrm>
          <a:noFill/>
          <a:ln/>
        </p:spPr>
        <p:txBody>
          <a:bodyPr>
            <a:normAutofit fontScale="90000"/>
          </a:bodyPr>
          <a:lstStyle/>
          <a:p>
            <a:pPr algn="ctr"/>
            <a:r>
              <a:rPr lang="en-US"/>
              <a:t>Schema Refinement and </a:t>
            </a:r>
            <a:br>
              <a:rPr lang="en-US"/>
            </a:br>
            <a:r>
              <a:rPr lang="en-US"/>
              <a:t>Normal Forms</a:t>
            </a:r>
          </a:p>
        </p:txBody>
      </p:sp>
      <p:sp>
        <p:nvSpPr>
          <p:cNvPr id="3077" name="Rectangle 5"/>
          <p:cNvSpPr>
            <a:spLocks noGrp="1" noChangeArrowheads="1"/>
          </p:cNvSpPr>
          <p:nvPr>
            <p:ph type="subTitle" idx="1"/>
          </p:nvPr>
        </p:nvSpPr>
        <p:spPr>
          <a:noFill/>
          <a:ln/>
        </p:spPr>
        <p:txBody>
          <a:bodyPr/>
          <a:lstStyle/>
          <a:p>
            <a:pPr marL="342900" indent="-342900"/>
            <a:endParaRPr lang="en-US" dirty="0"/>
          </a:p>
        </p:txBody>
      </p:sp>
    </p:spTree>
  </p:cSld>
  <p:clrMapOvr>
    <a:masterClrMapping/>
  </p:clrMapOvr>
  <p:transition>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150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1508" name="Rectangle 4"/>
          <p:cNvSpPr>
            <a:spLocks noGrp="1" noChangeArrowheads="1"/>
          </p:cNvSpPr>
          <p:nvPr>
            <p:ph type="title"/>
          </p:nvPr>
        </p:nvSpPr>
        <p:spPr>
          <a:xfrm>
            <a:off x="152400" y="152400"/>
            <a:ext cx="7772400" cy="1104900"/>
          </a:xfrm>
          <a:noFill/>
          <a:ln/>
        </p:spPr>
        <p:txBody>
          <a:bodyPr>
            <a:normAutofit fontScale="90000"/>
          </a:bodyPr>
          <a:lstStyle/>
          <a:p>
            <a:r>
              <a:rPr lang="en-US"/>
              <a:t>Boyce-Codd Normal Form  (BCNF)</a:t>
            </a:r>
          </a:p>
        </p:txBody>
      </p:sp>
      <p:sp>
        <p:nvSpPr>
          <p:cNvPr id="21509" name="Rectangle 5"/>
          <p:cNvSpPr>
            <a:spLocks noGrp="1" noChangeArrowheads="1"/>
          </p:cNvSpPr>
          <p:nvPr>
            <p:ph idx="1"/>
          </p:nvPr>
        </p:nvSpPr>
        <p:spPr>
          <a:xfrm>
            <a:off x="0" y="1600200"/>
            <a:ext cx="9067800" cy="4800600"/>
          </a:xfrm>
          <a:noFill/>
          <a:ln/>
        </p:spPr>
        <p:txBody>
          <a:bodyPr>
            <a:normAutofit fontScale="92500" lnSpcReduction="10000"/>
          </a:bodyPr>
          <a:lstStyle/>
          <a:p>
            <a:r>
              <a:rPr lang="en-US"/>
              <a:t>Reln R with FDs </a:t>
            </a:r>
            <a:r>
              <a:rPr lang="en-US" i="1"/>
              <a:t>F</a:t>
            </a:r>
            <a:r>
              <a:rPr lang="en-US"/>
              <a:t> is in </a:t>
            </a:r>
            <a:r>
              <a:rPr lang="en-US">
                <a:solidFill>
                  <a:schemeClr val="accent2"/>
                </a:solidFill>
              </a:rPr>
              <a:t>BCNF</a:t>
            </a:r>
            <a:r>
              <a:rPr lang="en-US"/>
              <a:t> if, for all X      A  in</a:t>
            </a:r>
          </a:p>
          <a:p>
            <a:pPr lvl="1">
              <a:buSzPct val="75000"/>
            </a:pPr>
            <a:r>
              <a:rPr lang="en-US"/>
              <a:t>A      X   (called a </a:t>
            </a:r>
            <a:r>
              <a:rPr lang="en-US" i="1">
                <a:solidFill>
                  <a:schemeClr val="accent2"/>
                </a:solidFill>
              </a:rPr>
              <a:t>trivial</a:t>
            </a:r>
            <a:r>
              <a:rPr lang="en-US"/>
              <a:t> FD), or</a:t>
            </a:r>
          </a:p>
          <a:p>
            <a:pPr lvl="1">
              <a:buSzPct val="75000"/>
            </a:pPr>
            <a:r>
              <a:rPr lang="en-US"/>
              <a:t>X contains a key for R.</a:t>
            </a:r>
          </a:p>
          <a:p>
            <a:r>
              <a:rPr lang="en-US"/>
              <a:t>In other words, R is in BCNF if the only non-trivial FDs that hold over R are key constraints.</a:t>
            </a:r>
          </a:p>
          <a:p>
            <a:pPr lvl="1">
              <a:buSzPct val="75000"/>
            </a:pPr>
            <a:r>
              <a:rPr lang="en-US"/>
              <a:t>No dependency in R that can be predicted using FDs alone.</a:t>
            </a:r>
          </a:p>
          <a:p>
            <a:pPr lvl="1">
              <a:buSzPct val="75000"/>
            </a:pPr>
            <a:r>
              <a:rPr lang="en-US"/>
              <a:t>If we are shown two tuples that agree upon                           the X value, we cannot infer the A value in                                             one tuple from the A value in the other.</a:t>
            </a:r>
          </a:p>
          <a:p>
            <a:pPr lvl="1">
              <a:buSzPct val="75000"/>
            </a:pPr>
            <a:r>
              <a:rPr lang="en-US"/>
              <a:t>If example relation is in BCNF, the 2 tuples                                  must be identical  (since X is a key).</a:t>
            </a:r>
          </a:p>
        </p:txBody>
      </p:sp>
      <p:graphicFrame>
        <p:nvGraphicFramePr>
          <p:cNvPr id="21510" name="Object 6">
            <a:hlinkClick r:id="" action="ppaction://ole?verb=0"/>
          </p:cNvPr>
          <p:cNvGraphicFramePr>
            <a:graphicFrameLocks/>
          </p:cNvGraphicFramePr>
          <p:nvPr/>
        </p:nvGraphicFramePr>
        <p:xfrm>
          <a:off x="8229600" y="1668463"/>
          <a:ext cx="946150" cy="531812"/>
        </p:xfrm>
        <a:graphic>
          <a:graphicData uri="http://schemas.openxmlformats.org/presentationml/2006/ole">
            <p:oleObj spid="_x0000_s21510" name="Equation" r:id="rId4" imgW="946080" imgH="531720" progId="Equation.3">
              <p:embed/>
            </p:oleObj>
          </a:graphicData>
        </a:graphic>
      </p:graphicFrame>
      <p:graphicFrame>
        <p:nvGraphicFramePr>
          <p:cNvPr id="21511" name="Object 7">
            <a:hlinkClick r:id="" action="ppaction://ole?verb=0"/>
          </p:cNvPr>
          <p:cNvGraphicFramePr>
            <a:graphicFrameLocks/>
          </p:cNvGraphicFramePr>
          <p:nvPr/>
        </p:nvGraphicFramePr>
        <p:xfrm>
          <a:off x="6853238" y="1722438"/>
          <a:ext cx="609600" cy="322262"/>
        </p:xfrm>
        <a:graphic>
          <a:graphicData uri="http://schemas.openxmlformats.org/presentationml/2006/ole">
            <p:oleObj spid="_x0000_s21511" name="Equation" r:id="rId5" imgW="609480" imgH="322200" progId="Equation.3">
              <p:embed/>
            </p:oleObj>
          </a:graphicData>
        </a:graphic>
      </p:graphicFrame>
      <p:graphicFrame>
        <p:nvGraphicFramePr>
          <p:cNvPr id="21512" name="Object 8">
            <a:hlinkClick r:id="" action="ppaction://ole?verb=0"/>
          </p:cNvPr>
          <p:cNvGraphicFramePr>
            <a:graphicFrameLocks/>
          </p:cNvGraphicFramePr>
          <p:nvPr/>
        </p:nvGraphicFramePr>
        <p:xfrm>
          <a:off x="1143000" y="2235200"/>
          <a:ext cx="444500" cy="349250"/>
        </p:xfrm>
        <a:graphic>
          <a:graphicData uri="http://schemas.openxmlformats.org/presentationml/2006/ole">
            <p:oleObj spid="_x0000_s21512" name="Equation" r:id="rId6" imgW="444240" imgH="349200" progId="Equation.3">
              <p:embed/>
            </p:oleObj>
          </a:graphicData>
        </a:graphic>
      </p:graphicFrame>
      <p:graphicFrame>
        <p:nvGraphicFramePr>
          <p:cNvPr id="21513" name="Object 9">
            <a:hlinkClick r:id="" action="ppaction://ole?verb=0"/>
          </p:cNvPr>
          <p:cNvGraphicFramePr>
            <a:graphicFrameLocks/>
          </p:cNvGraphicFramePr>
          <p:nvPr/>
        </p:nvGraphicFramePr>
        <p:xfrm>
          <a:off x="6934200" y="4521200"/>
          <a:ext cx="1997075" cy="1960563"/>
        </p:xfrm>
        <a:graphic>
          <a:graphicData uri="http://schemas.openxmlformats.org/presentationml/2006/ole">
            <p:oleObj spid="_x0000_s21513" name="Document" r:id="rId7" imgW="1996920" imgH="1960560" progId="Word.Document.8">
              <p:embed/>
            </p:oleObj>
          </a:graphicData>
        </a:graphic>
      </p:graphicFrame>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355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3556" name="Rectangle 4"/>
          <p:cNvSpPr>
            <a:spLocks noGrp="1" noChangeArrowheads="1"/>
          </p:cNvSpPr>
          <p:nvPr>
            <p:ph type="title"/>
          </p:nvPr>
        </p:nvSpPr>
        <p:spPr>
          <a:noFill/>
          <a:ln/>
        </p:spPr>
        <p:txBody>
          <a:bodyPr/>
          <a:lstStyle/>
          <a:p>
            <a:r>
              <a:rPr lang="en-US"/>
              <a:t>Third Normal Form  (3NF)</a:t>
            </a:r>
          </a:p>
        </p:txBody>
      </p:sp>
      <p:sp>
        <p:nvSpPr>
          <p:cNvPr id="23557" name="Rectangle 5"/>
          <p:cNvSpPr>
            <a:spLocks noGrp="1" noChangeArrowheads="1"/>
          </p:cNvSpPr>
          <p:nvPr>
            <p:ph idx="1"/>
          </p:nvPr>
        </p:nvSpPr>
        <p:spPr>
          <a:xfrm>
            <a:off x="0" y="1600200"/>
            <a:ext cx="9067800" cy="5029200"/>
          </a:xfrm>
          <a:noFill/>
          <a:ln/>
        </p:spPr>
        <p:txBody>
          <a:bodyPr>
            <a:normAutofit fontScale="92500" lnSpcReduction="10000"/>
          </a:bodyPr>
          <a:lstStyle/>
          <a:p>
            <a:r>
              <a:rPr lang="en-US"/>
              <a:t>Reln R with FDs </a:t>
            </a:r>
            <a:r>
              <a:rPr lang="en-US" i="1"/>
              <a:t>F</a:t>
            </a:r>
            <a:r>
              <a:rPr lang="en-US"/>
              <a:t> is in </a:t>
            </a:r>
            <a:r>
              <a:rPr lang="en-US">
                <a:solidFill>
                  <a:schemeClr val="accent2"/>
                </a:solidFill>
              </a:rPr>
              <a:t>3NF</a:t>
            </a:r>
            <a:r>
              <a:rPr lang="en-US"/>
              <a:t> if, for all X      A  in</a:t>
            </a:r>
          </a:p>
          <a:p>
            <a:pPr lvl="1">
              <a:buSzPct val="75000"/>
            </a:pPr>
            <a:r>
              <a:rPr lang="en-US"/>
              <a:t>A      X   (called a </a:t>
            </a:r>
            <a:r>
              <a:rPr lang="en-US" i="1"/>
              <a:t>trivial</a:t>
            </a:r>
            <a:r>
              <a:rPr lang="en-US"/>
              <a:t> FD), or</a:t>
            </a:r>
          </a:p>
          <a:p>
            <a:pPr lvl="1">
              <a:buSzPct val="75000"/>
            </a:pPr>
            <a:r>
              <a:rPr lang="en-US"/>
              <a:t>X contains a key for R, or</a:t>
            </a:r>
          </a:p>
          <a:p>
            <a:pPr lvl="1">
              <a:buSzPct val="75000"/>
            </a:pPr>
            <a:r>
              <a:rPr lang="en-US"/>
              <a:t>A is part of some key for R.  </a:t>
            </a:r>
          </a:p>
          <a:p>
            <a:r>
              <a:rPr lang="en-US" i="1">
                <a:solidFill>
                  <a:schemeClr val="accent2"/>
                </a:solidFill>
              </a:rPr>
              <a:t>Minimality</a:t>
            </a:r>
            <a:r>
              <a:rPr lang="en-US"/>
              <a:t> of a key is crucial in third condition above!  </a:t>
            </a:r>
          </a:p>
          <a:p>
            <a:r>
              <a:rPr lang="en-US"/>
              <a:t>If R is in BCNF, obviously in 3NF.</a:t>
            </a:r>
          </a:p>
          <a:p>
            <a:r>
              <a:rPr lang="en-US"/>
              <a:t>If R is in 3NF, some redundancy is possible.  It is a compromise, used when BCNF not achievable (e.g., no ``good’’ decomp, or performance considerations).</a:t>
            </a:r>
          </a:p>
          <a:p>
            <a:pPr lvl="1">
              <a:buSzPct val="75000"/>
            </a:pPr>
            <a:r>
              <a:rPr lang="en-US" i="1">
                <a:solidFill>
                  <a:schemeClr val="accent2"/>
                </a:solidFill>
              </a:rPr>
              <a:t>Lossless-join, dependency-preserving decomposition of R into a collection of 3NF relations always possible.</a:t>
            </a:r>
          </a:p>
        </p:txBody>
      </p:sp>
      <p:graphicFrame>
        <p:nvGraphicFramePr>
          <p:cNvPr id="23558" name="Object 6">
            <a:hlinkClick r:id="" action="ppaction://ole?verb=0"/>
          </p:cNvPr>
          <p:cNvGraphicFramePr>
            <a:graphicFrameLocks/>
          </p:cNvGraphicFramePr>
          <p:nvPr/>
        </p:nvGraphicFramePr>
        <p:xfrm>
          <a:off x="8001000" y="1668463"/>
          <a:ext cx="946150" cy="531812"/>
        </p:xfrm>
        <a:graphic>
          <a:graphicData uri="http://schemas.openxmlformats.org/presentationml/2006/ole">
            <p:oleObj spid="_x0000_s23558" name="Equation" r:id="rId4" imgW="946080" imgH="531720" progId="Equation.3">
              <p:embed/>
            </p:oleObj>
          </a:graphicData>
        </a:graphic>
      </p:graphicFrame>
      <p:graphicFrame>
        <p:nvGraphicFramePr>
          <p:cNvPr id="23559" name="Object 7">
            <a:hlinkClick r:id="" action="ppaction://ole?verb=0"/>
          </p:cNvPr>
          <p:cNvGraphicFramePr>
            <a:graphicFrameLocks/>
          </p:cNvGraphicFramePr>
          <p:nvPr/>
        </p:nvGraphicFramePr>
        <p:xfrm>
          <a:off x="6172200" y="1722438"/>
          <a:ext cx="609600" cy="322262"/>
        </p:xfrm>
        <a:graphic>
          <a:graphicData uri="http://schemas.openxmlformats.org/presentationml/2006/ole">
            <p:oleObj spid="_x0000_s23559" name="Equation" r:id="rId5" imgW="609480" imgH="322200" progId="Equation.3">
              <p:embed/>
            </p:oleObj>
          </a:graphicData>
        </a:graphic>
      </p:graphicFrame>
      <p:graphicFrame>
        <p:nvGraphicFramePr>
          <p:cNvPr id="23560" name="Object 8">
            <a:hlinkClick r:id="" action="ppaction://ole?verb=0"/>
          </p:cNvPr>
          <p:cNvGraphicFramePr>
            <a:graphicFrameLocks/>
          </p:cNvGraphicFramePr>
          <p:nvPr/>
        </p:nvGraphicFramePr>
        <p:xfrm>
          <a:off x="1143000" y="2235200"/>
          <a:ext cx="444500" cy="349250"/>
        </p:xfrm>
        <a:graphic>
          <a:graphicData uri="http://schemas.openxmlformats.org/presentationml/2006/ole">
            <p:oleObj spid="_x0000_s23560" name="Equation" r:id="rId6" imgW="444240" imgH="349200" progId="Equation.3">
              <p:embed/>
            </p:oleObj>
          </a:graphicData>
        </a:graphic>
      </p:graphicFrame>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560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5604" name="Rectangle 4"/>
          <p:cNvSpPr>
            <a:spLocks noGrp="1" noChangeArrowheads="1"/>
          </p:cNvSpPr>
          <p:nvPr>
            <p:ph type="title"/>
          </p:nvPr>
        </p:nvSpPr>
        <p:spPr>
          <a:noFill/>
          <a:ln/>
        </p:spPr>
        <p:txBody>
          <a:bodyPr/>
          <a:lstStyle/>
          <a:p>
            <a:r>
              <a:rPr lang="en-US"/>
              <a:t>What Does 3NF Achieve?</a:t>
            </a:r>
          </a:p>
        </p:txBody>
      </p:sp>
      <p:sp>
        <p:nvSpPr>
          <p:cNvPr id="25605" name="Rectangle 5"/>
          <p:cNvSpPr>
            <a:spLocks noGrp="1" noChangeArrowheads="1"/>
          </p:cNvSpPr>
          <p:nvPr>
            <p:ph idx="1"/>
          </p:nvPr>
        </p:nvSpPr>
        <p:spPr>
          <a:xfrm>
            <a:off x="0" y="1600200"/>
            <a:ext cx="9067800" cy="4724400"/>
          </a:xfrm>
          <a:noFill/>
          <a:ln/>
        </p:spPr>
        <p:txBody>
          <a:bodyPr>
            <a:normAutofit fontScale="92500" lnSpcReduction="10000"/>
          </a:bodyPr>
          <a:lstStyle/>
          <a:p>
            <a:r>
              <a:rPr lang="en-US"/>
              <a:t>If 3NF violated by X     A, one of the following holds:</a:t>
            </a:r>
          </a:p>
          <a:p>
            <a:pPr lvl="1">
              <a:buSzPct val="75000"/>
            </a:pPr>
            <a:r>
              <a:rPr lang="en-US"/>
              <a:t>X is a subset of some key K</a:t>
            </a:r>
          </a:p>
          <a:p>
            <a:pPr lvl="2"/>
            <a:r>
              <a:rPr lang="en-US"/>
              <a:t>We store (X, A) pairs redundantly.</a:t>
            </a:r>
          </a:p>
          <a:p>
            <a:pPr lvl="1">
              <a:buSzPct val="75000"/>
            </a:pPr>
            <a:r>
              <a:rPr lang="en-US"/>
              <a:t>X is not a proper subset of any key.</a:t>
            </a:r>
          </a:p>
          <a:p>
            <a:pPr lvl="2"/>
            <a:r>
              <a:rPr lang="en-US"/>
              <a:t>There is a chain of FDs  K        X        A, which means that we cannot associate an X value with a K value unless we also associate an A value with an X value.</a:t>
            </a:r>
          </a:p>
          <a:p>
            <a:r>
              <a:rPr lang="en-US">
                <a:solidFill>
                  <a:schemeClr val="accent2"/>
                </a:solidFill>
              </a:rPr>
              <a:t>But: </a:t>
            </a:r>
            <a:r>
              <a:rPr lang="en-US"/>
              <a:t>even if reln is in 3NF, these problems could arise.</a:t>
            </a:r>
          </a:p>
          <a:p>
            <a:pPr lvl="1">
              <a:buSzPct val="75000"/>
            </a:pPr>
            <a:r>
              <a:rPr lang="en-US"/>
              <a:t>e.g., Reserves  SBDC,  S       C,   C        S   is in 3NF, but for each reservation of sailor S,  same (S, C) pair is stored.</a:t>
            </a:r>
          </a:p>
          <a:p>
            <a:r>
              <a:rPr lang="en-US"/>
              <a:t>Thus, 3NF is indeed a compromise relative to BCNF.</a:t>
            </a:r>
          </a:p>
        </p:txBody>
      </p:sp>
      <p:graphicFrame>
        <p:nvGraphicFramePr>
          <p:cNvPr id="25606" name="Object 6">
            <a:hlinkClick r:id="" action="ppaction://ole?verb=0"/>
          </p:cNvPr>
          <p:cNvGraphicFramePr>
            <a:graphicFrameLocks/>
          </p:cNvGraphicFramePr>
          <p:nvPr/>
        </p:nvGraphicFramePr>
        <p:xfrm>
          <a:off x="3429000" y="1722438"/>
          <a:ext cx="609600" cy="322262"/>
        </p:xfrm>
        <a:graphic>
          <a:graphicData uri="http://schemas.openxmlformats.org/presentationml/2006/ole">
            <p:oleObj spid="_x0000_s25606" name="Equation" r:id="rId4" imgW="609480" imgH="322200" progId="Equation.3">
              <p:embed/>
            </p:oleObj>
          </a:graphicData>
        </a:graphic>
      </p:graphicFrame>
      <p:graphicFrame>
        <p:nvGraphicFramePr>
          <p:cNvPr id="25607" name="Object 7">
            <a:hlinkClick r:id="" action="ppaction://ole?verb=0"/>
          </p:cNvPr>
          <p:cNvGraphicFramePr>
            <a:graphicFrameLocks/>
          </p:cNvGraphicFramePr>
          <p:nvPr/>
        </p:nvGraphicFramePr>
        <p:xfrm>
          <a:off x="4038600" y="3352800"/>
          <a:ext cx="609600" cy="322262"/>
        </p:xfrm>
        <a:graphic>
          <a:graphicData uri="http://schemas.openxmlformats.org/presentationml/2006/ole">
            <p:oleObj spid="_x0000_s25607" name="Equation" r:id="rId5" imgW="609480" imgH="322200" progId="Equation.3">
              <p:embed/>
            </p:oleObj>
          </a:graphicData>
        </a:graphic>
      </p:graphicFrame>
      <p:graphicFrame>
        <p:nvGraphicFramePr>
          <p:cNvPr id="25608" name="Object 8">
            <a:hlinkClick r:id="" action="ppaction://ole?verb=0"/>
          </p:cNvPr>
          <p:cNvGraphicFramePr>
            <a:graphicFrameLocks/>
          </p:cNvGraphicFramePr>
          <p:nvPr/>
        </p:nvGraphicFramePr>
        <p:xfrm>
          <a:off x="4800600" y="3352800"/>
          <a:ext cx="609600" cy="322262"/>
        </p:xfrm>
        <a:graphic>
          <a:graphicData uri="http://schemas.openxmlformats.org/presentationml/2006/ole">
            <p:oleObj spid="_x0000_s25608" name="Equation" r:id="rId6" imgW="609480" imgH="322200" progId="Equation.3">
              <p:embed/>
            </p:oleObj>
          </a:graphicData>
        </a:graphic>
      </p:graphicFrame>
      <p:graphicFrame>
        <p:nvGraphicFramePr>
          <p:cNvPr id="25609" name="Object 9">
            <a:hlinkClick r:id="" action="ppaction://ole?verb=0"/>
          </p:cNvPr>
          <p:cNvGraphicFramePr>
            <a:graphicFrameLocks/>
          </p:cNvGraphicFramePr>
          <p:nvPr/>
        </p:nvGraphicFramePr>
        <p:xfrm>
          <a:off x="4033838" y="4876800"/>
          <a:ext cx="609600" cy="322262"/>
        </p:xfrm>
        <a:graphic>
          <a:graphicData uri="http://schemas.openxmlformats.org/presentationml/2006/ole">
            <p:oleObj spid="_x0000_s25609" name="Equation" r:id="rId7" imgW="609480" imgH="322200" progId="Equation.3">
              <p:embed/>
            </p:oleObj>
          </a:graphicData>
        </a:graphic>
      </p:graphicFrame>
      <p:graphicFrame>
        <p:nvGraphicFramePr>
          <p:cNvPr id="25610" name="Object 10">
            <a:hlinkClick r:id="" action="ppaction://ole?verb=0"/>
          </p:cNvPr>
          <p:cNvGraphicFramePr>
            <a:graphicFrameLocks/>
          </p:cNvGraphicFramePr>
          <p:nvPr/>
        </p:nvGraphicFramePr>
        <p:xfrm>
          <a:off x="5181600" y="4935538"/>
          <a:ext cx="609600" cy="322262"/>
        </p:xfrm>
        <a:graphic>
          <a:graphicData uri="http://schemas.openxmlformats.org/presentationml/2006/ole">
            <p:oleObj spid="_x0000_s25610" name="Equation" r:id="rId8" imgW="609480" imgH="322200" progId="Equation.3">
              <p:embed/>
            </p:oleObj>
          </a:graphicData>
        </a:graphic>
      </p:graphicFrame>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765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7652" name="Rectangle 4"/>
          <p:cNvSpPr>
            <a:spLocks noGrp="1" noChangeArrowheads="1"/>
          </p:cNvSpPr>
          <p:nvPr>
            <p:ph type="title"/>
          </p:nvPr>
        </p:nvSpPr>
        <p:spPr>
          <a:xfrm>
            <a:off x="152400" y="228600"/>
            <a:ext cx="7772400" cy="1104900"/>
          </a:xfrm>
          <a:noFill/>
          <a:ln/>
        </p:spPr>
        <p:txBody>
          <a:bodyPr>
            <a:normAutofit fontScale="90000"/>
          </a:bodyPr>
          <a:lstStyle/>
          <a:p>
            <a:r>
              <a:rPr lang="en-US"/>
              <a:t>Decomposition of a Relation Scheme</a:t>
            </a:r>
          </a:p>
        </p:txBody>
      </p:sp>
      <p:sp>
        <p:nvSpPr>
          <p:cNvPr id="27653" name="Rectangle 5"/>
          <p:cNvSpPr>
            <a:spLocks noGrp="1" noChangeArrowheads="1"/>
          </p:cNvSpPr>
          <p:nvPr>
            <p:ph idx="1"/>
          </p:nvPr>
        </p:nvSpPr>
        <p:spPr>
          <a:xfrm>
            <a:off x="0" y="1600200"/>
            <a:ext cx="9067800" cy="4800600"/>
          </a:xfrm>
          <a:noFill/>
          <a:ln/>
        </p:spPr>
        <p:txBody>
          <a:bodyPr>
            <a:normAutofit fontScale="92500" lnSpcReduction="10000"/>
          </a:bodyPr>
          <a:lstStyle/>
          <a:p>
            <a:r>
              <a:rPr lang="en-US"/>
              <a:t>Suppose that relation R contains attributes </a:t>
            </a:r>
            <a:r>
              <a:rPr lang="en-US" i="1"/>
              <a:t>A1 ... An.  </a:t>
            </a:r>
            <a:r>
              <a:rPr lang="en-US"/>
              <a:t>A </a:t>
            </a:r>
            <a:r>
              <a:rPr lang="en-US" i="1" u="sng">
                <a:solidFill>
                  <a:schemeClr val="accent2"/>
                </a:solidFill>
              </a:rPr>
              <a:t>decomposition</a:t>
            </a:r>
            <a:r>
              <a:rPr lang="en-US" i="1">
                <a:solidFill>
                  <a:schemeClr val="accent2"/>
                </a:solidFill>
              </a:rPr>
              <a:t> </a:t>
            </a:r>
            <a:r>
              <a:rPr lang="en-US"/>
              <a:t>of R consists of replacing R by two or more relations such that:</a:t>
            </a:r>
          </a:p>
          <a:p>
            <a:pPr lvl="1">
              <a:buSzPct val="75000"/>
            </a:pPr>
            <a:r>
              <a:rPr lang="en-US"/>
              <a:t>Each new relation scheme contains a subset of the attributes of R (and no attributes that do not appear in R), and</a:t>
            </a:r>
          </a:p>
          <a:p>
            <a:pPr lvl="1">
              <a:buSzPct val="75000"/>
            </a:pPr>
            <a:r>
              <a:rPr lang="en-US"/>
              <a:t>Every attribute of R appears as an attribute of one of the new relations.</a:t>
            </a:r>
          </a:p>
          <a:p>
            <a:r>
              <a:rPr lang="en-US"/>
              <a:t>Intuitively, decomposing R means we will store instances of the relation schemes produced by the decomposition, instead of instances of R.</a:t>
            </a:r>
          </a:p>
          <a:p>
            <a:r>
              <a:rPr lang="en-US"/>
              <a:t>E.g.,  Can decompose </a:t>
            </a:r>
            <a:r>
              <a:rPr lang="en-US">
                <a:solidFill>
                  <a:schemeClr val="accent2"/>
                </a:solidFill>
              </a:rPr>
              <a:t>SNLRWH</a:t>
            </a:r>
            <a:r>
              <a:rPr lang="en-US"/>
              <a:t> into </a:t>
            </a:r>
            <a:r>
              <a:rPr lang="en-US">
                <a:solidFill>
                  <a:schemeClr val="accent2"/>
                </a:solidFill>
              </a:rPr>
              <a:t>SNLRH</a:t>
            </a:r>
            <a:r>
              <a:rPr lang="en-US"/>
              <a:t> and </a:t>
            </a:r>
            <a:r>
              <a:rPr lang="en-US">
                <a:solidFill>
                  <a:schemeClr val="accent2"/>
                </a:solidFill>
              </a:rPr>
              <a:t>RW</a:t>
            </a:r>
            <a:r>
              <a:rPr lang="en-US"/>
              <a:t>.</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2969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29700" name="Rectangle 4"/>
          <p:cNvSpPr>
            <a:spLocks noGrp="1" noChangeArrowheads="1"/>
          </p:cNvSpPr>
          <p:nvPr>
            <p:ph type="title"/>
          </p:nvPr>
        </p:nvSpPr>
        <p:spPr>
          <a:noFill/>
          <a:ln/>
        </p:spPr>
        <p:txBody>
          <a:bodyPr/>
          <a:lstStyle/>
          <a:p>
            <a:r>
              <a:rPr lang="en-US"/>
              <a:t>Example Decomposition</a:t>
            </a:r>
          </a:p>
        </p:txBody>
      </p:sp>
      <p:sp>
        <p:nvSpPr>
          <p:cNvPr id="29701" name="Rectangle 5"/>
          <p:cNvSpPr>
            <a:spLocks noGrp="1" noChangeArrowheads="1"/>
          </p:cNvSpPr>
          <p:nvPr>
            <p:ph idx="1"/>
          </p:nvPr>
        </p:nvSpPr>
        <p:spPr>
          <a:xfrm>
            <a:off x="0" y="1676400"/>
            <a:ext cx="9067800" cy="4800600"/>
          </a:xfrm>
          <a:noFill/>
          <a:ln/>
        </p:spPr>
        <p:txBody>
          <a:bodyPr>
            <a:normAutofit fontScale="92500" lnSpcReduction="10000"/>
          </a:bodyPr>
          <a:lstStyle/>
          <a:p>
            <a:r>
              <a:rPr lang="en-US"/>
              <a:t>Decompositions should be used only when needed.</a:t>
            </a:r>
          </a:p>
          <a:p>
            <a:pPr lvl="1">
              <a:buSzPct val="75000"/>
            </a:pPr>
            <a:r>
              <a:rPr lang="en-US"/>
              <a:t>SNLRWH has FDs  S        SNLRWH  and  R       W</a:t>
            </a:r>
          </a:p>
          <a:p>
            <a:pPr lvl="1">
              <a:buSzPct val="75000"/>
            </a:pPr>
            <a:r>
              <a:rPr lang="en-US"/>
              <a:t>Second FD causes violation of 3NF; W values repeatedly associated with R values.  Easiest way to fix this is to create a relation RW to store these associations, and to remove W from the main schema: </a:t>
            </a:r>
          </a:p>
          <a:p>
            <a:pPr lvl="2"/>
            <a:r>
              <a:rPr lang="en-US"/>
              <a:t>i.e., we decompose SNLRWH into SNLRH and RW </a:t>
            </a:r>
          </a:p>
          <a:p>
            <a:r>
              <a:rPr lang="en-US"/>
              <a:t>The information to be stored consists of SNLRWH tuples.  If we just store the projections of these tuples onto SNLRH and RW, are there any potential problems that we should be aware of?</a:t>
            </a:r>
          </a:p>
        </p:txBody>
      </p:sp>
      <p:graphicFrame>
        <p:nvGraphicFramePr>
          <p:cNvPr id="29702" name="Object 6">
            <a:hlinkClick r:id="" action="ppaction://ole?verb=0"/>
          </p:cNvPr>
          <p:cNvGraphicFramePr>
            <a:graphicFrameLocks/>
          </p:cNvGraphicFramePr>
          <p:nvPr/>
        </p:nvGraphicFramePr>
        <p:xfrm>
          <a:off x="3505200" y="2255838"/>
          <a:ext cx="677862" cy="322262"/>
        </p:xfrm>
        <a:graphic>
          <a:graphicData uri="http://schemas.openxmlformats.org/presentationml/2006/ole">
            <p:oleObj spid="_x0000_s29702" name="Equation" r:id="rId4" imgW="677520" imgH="322200" progId="Equation.3">
              <p:embed/>
            </p:oleObj>
          </a:graphicData>
        </a:graphic>
      </p:graphicFrame>
      <p:graphicFrame>
        <p:nvGraphicFramePr>
          <p:cNvPr id="29703" name="Object 7">
            <a:hlinkClick r:id="" action="ppaction://ole?verb=0"/>
          </p:cNvPr>
          <p:cNvGraphicFramePr>
            <a:graphicFrameLocks/>
          </p:cNvGraphicFramePr>
          <p:nvPr/>
        </p:nvGraphicFramePr>
        <p:xfrm>
          <a:off x="6629400" y="2255838"/>
          <a:ext cx="609600" cy="322262"/>
        </p:xfrm>
        <a:graphic>
          <a:graphicData uri="http://schemas.openxmlformats.org/presentationml/2006/ole">
            <p:oleObj spid="_x0000_s29703" name="Equation" r:id="rId5" imgW="609480" imgH="322200" progId="Equation.3">
              <p:embed/>
            </p:oleObj>
          </a:graphicData>
        </a:graphic>
      </p:graphicFrame>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174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31748" name="Rectangle 4"/>
          <p:cNvSpPr>
            <a:spLocks noGrp="1" noChangeArrowheads="1"/>
          </p:cNvSpPr>
          <p:nvPr>
            <p:ph type="title"/>
          </p:nvPr>
        </p:nvSpPr>
        <p:spPr>
          <a:noFill/>
          <a:ln/>
        </p:spPr>
        <p:txBody>
          <a:bodyPr/>
          <a:lstStyle/>
          <a:p>
            <a:r>
              <a:rPr lang="en-US"/>
              <a:t>Problems with Decompositions</a:t>
            </a:r>
          </a:p>
        </p:txBody>
      </p:sp>
      <p:sp>
        <p:nvSpPr>
          <p:cNvPr id="31749" name="Rectangle 5"/>
          <p:cNvSpPr>
            <a:spLocks noGrp="1" noChangeArrowheads="1"/>
          </p:cNvSpPr>
          <p:nvPr>
            <p:ph idx="1"/>
          </p:nvPr>
        </p:nvSpPr>
        <p:spPr>
          <a:xfrm>
            <a:off x="0" y="1676400"/>
            <a:ext cx="9067800" cy="4876800"/>
          </a:xfrm>
          <a:noFill/>
          <a:ln/>
        </p:spPr>
        <p:txBody>
          <a:bodyPr>
            <a:normAutofit fontScale="92500" lnSpcReduction="10000"/>
          </a:bodyPr>
          <a:lstStyle/>
          <a:p>
            <a:pPr marL="533400" indent="-533400"/>
            <a:r>
              <a:rPr lang="en-US"/>
              <a:t>There are three potential problems to consider:</a:t>
            </a:r>
          </a:p>
          <a:p>
            <a:pPr marL="914400" lvl="1" indent="-266700"/>
            <a:r>
              <a:rPr lang="en-US">
                <a:solidFill>
                  <a:schemeClr val="accent2"/>
                </a:solidFill>
              </a:rPr>
              <a:t> Some queries become more expensive.  </a:t>
            </a:r>
            <a:endParaRPr lang="en-US"/>
          </a:p>
          <a:p>
            <a:pPr marL="1371600" lvl="2" indent="-342900"/>
            <a:r>
              <a:rPr lang="en-US"/>
              <a:t>e.g.,  How much did sailor Joe earn?  (salary = W*H)</a:t>
            </a:r>
          </a:p>
          <a:p>
            <a:pPr marL="914400" lvl="1" indent="-266700">
              <a:buSzPct val="110000"/>
            </a:pPr>
            <a:r>
              <a:rPr lang="en-US">
                <a:solidFill>
                  <a:schemeClr val="accent2"/>
                </a:solidFill>
              </a:rPr>
              <a:t> Given instances of the decomposed relations, we may not be able to reconstruct the corresponding instance of the original relation!  </a:t>
            </a:r>
            <a:endParaRPr lang="en-US"/>
          </a:p>
          <a:p>
            <a:pPr marL="1371600" lvl="2" indent="-342900"/>
            <a:r>
              <a:rPr lang="en-US"/>
              <a:t>Fortunately, not in the SNLRWH example.</a:t>
            </a:r>
          </a:p>
          <a:p>
            <a:pPr marL="914400" lvl="1" indent="-266700">
              <a:buSzPct val="110000"/>
            </a:pPr>
            <a:r>
              <a:rPr lang="en-US">
                <a:solidFill>
                  <a:schemeClr val="accent2"/>
                </a:solidFill>
              </a:rPr>
              <a:t> Checking some dependencies may require joining the instances of the decomposed relations.</a:t>
            </a:r>
          </a:p>
          <a:p>
            <a:pPr marL="1371600" lvl="2" indent="-342900"/>
            <a:r>
              <a:rPr lang="en-US"/>
              <a:t>Fortunately, not in the SNLRWH example.</a:t>
            </a:r>
          </a:p>
          <a:p>
            <a:pPr marL="533400" indent="-533400"/>
            <a:r>
              <a:rPr lang="en-US" i="1" u="sng">
                <a:solidFill>
                  <a:schemeClr val="accent2"/>
                </a:solidFill>
              </a:rPr>
              <a:t>Tradeoff</a:t>
            </a:r>
            <a:r>
              <a:rPr lang="en-US">
                <a:solidFill>
                  <a:schemeClr val="accent2"/>
                </a:solidFill>
              </a:rPr>
              <a:t>:   </a:t>
            </a:r>
            <a:r>
              <a:rPr lang="en-US"/>
              <a:t>Must consider these issues vs. redundancy.</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379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33796" name="Rectangle 4"/>
          <p:cNvSpPr>
            <a:spLocks noGrp="1" noChangeArrowheads="1"/>
          </p:cNvSpPr>
          <p:nvPr>
            <p:ph type="title"/>
          </p:nvPr>
        </p:nvSpPr>
        <p:spPr>
          <a:noFill/>
          <a:ln/>
        </p:spPr>
        <p:txBody>
          <a:bodyPr/>
          <a:lstStyle/>
          <a:p>
            <a:r>
              <a:rPr lang="en-US"/>
              <a:t>Lossless Join Decompositions</a:t>
            </a:r>
          </a:p>
        </p:txBody>
      </p:sp>
      <p:sp>
        <p:nvSpPr>
          <p:cNvPr id="33797" name="Rectangle 5"/>
          <p:cNvSpPr>
            <a:spLocks noGrp="1" noChangeArrowheads="1"/>
          </p:cNvSpPr>
          <p:nvPr>
            <p:ph idx="1"/>
          </p:nvPr>
        </p:nvSpPr>
        <p:spPr>
          <a:xfrm>
            <a:off x="76200" y="1676400"/>
            <a:ext cx="8991600" cy="4724400"/>
          </a:xfrm>
          <a:noFill/>
          <a:ln/>
        </p:spPr>
        <p:txBody>
          <a:bodyPr>
            <a:normAutofit fontScale="92500" lnSpcReduction="10000"/>
          </a:bodyPr>
          <a:lstStyle/>
          <a:p>
            <a:r>
              <a:rPr lang="en-US"/>
              <a:t>Decomposition of R into X and Y is </a:t>
            </a:r>
            <a:r>
              <a:rPr lang="en-US" i="1" u="sng">
                <a:solidFill>
                  <a:schemeClr val="accent2"/>
                </a:solidFill>
              </a:rPr>
              <a:t>lossless-join</a:t>
            </a:r>
            <a:r>
              <a:rPr lang="en-US"/>
              <a:t> w.r.t. a set of FDs F if, for every instance </a:t>
            </a:r>
            <a:r>
              <a:rPr lang="en-US" i="1"/>
              <a:t>r</a:t>
            </a:r>
            <a:r>
              <a:rPr lang="en-US"/>
              <a:t> that satisfies F:</a:t>
            </a:r>
          </a:p>
          <a:p>
            <a:pPr lvl="1">
              <a:buSzPct val="75000"/>
            </a:pPr>
            <a:r>
              <a:rPr lang="en-US"/>
              <a:t>          (</a:t>
            </a:r>
            <a:r>
              <a:rPr lang="en-US" i="1"/>
              <a:t>r</a:t>
            </a:r>
            <a:r>
              <a:rPr lang="en-US"/>
              <a:t>)              (</a:t>
            </a:r>
            <a:r>
              <a:rPr lang="en-US" i="1"/>
              <a:t>r</a:t>
            </a:r>
            <a:r>
              <a:rPr lang="en-US"/>
              <a:t>)   =  </a:t>
            </a:r>
            <a:r>
              <a:rPr lang="en-US" i="1"/>
              <a:t>r</a:t>
            </a:r>
          </a:p>
          <a:p>
            <a:r>
              <a:rPr lang="en-US"/>
              <a:t>It is always true that   </a:t>
            </a:r>
            <a:r>
              <a:rPr lang="en-US" i="1"/>
              <a:t>r            </a:t>
            </a:r>
            <a:r>
              <a:rPr lang="en-US"/>
              <a:t>(</a:t>
            </a:r>
            <a:r>
              <a:rPr lang="en-US" i="1"/>
              <a:t>r</a:t>
            </a:r>
            <a:r>
              <a:rPr lang="en-US"/>
              <a:t>)             (</a:t>
            </a:r>
            <a:r>
              <a:rPr lang="en-US" i="1"/>
              <a:t>r</a:t>
            </a:r>
            <a:r>
              <a:rPr lang="en-US"/>
              <a:t>)</a:t>
            </a:r>
          </a:p>
          <a:p>
            <a:pPr lvl="1">
              <a:buSzPct val="75000"/>
            </a:pPr>
            <a:r>
              <a:rPr lang="en-US"/>
              <a:t>In general, the other direction does not hold!  If it does, the decomposition is lossless-join. </a:t>
            </a:r>
          </a:p>
          <a:p>
            <a:r>
              <a:rPr lang="en-US"/>
              <a:t>Definition extended to decomposition into 3 or more relations in a straightforward way.</a:t>
            </a:r>
          </a:p>
          <a:p>
            <a:r>
              <a:rPr lang="en-US" i="1">
                <a:solidFill>
                  <a:schemeClr val="accent2"/>
                </a:solidFill>
              </a:rPr>
              <a:t>It is essential that all decompositions used to deal with redundancy be lossless!  </a:t>
            </a:r>
            <a:r>
              <a:rPr lang="en-US" i="1" u="sng">
                <a:solidFill>
                  <a:schemeClr val="accent2"/>
                </a:solidFill>
              </a:rPr>
              <a:t>(Avoids Problem (2).) </a:t>
            </a:r>
          </a:p>
        </p:txBody>
      </p:sp>
      <p:graphicFrame>
        <p:nvGraphicFramePr>
          <p:cNvPr id="33798" name="Object 6">
            <a:hlinkClick r:id="" action="ppaction://ole?verb=0"/>
          </p:cNvPr>
          <p:cNvGraphicFramePr>
            <a:graphicFrameLocks/>
          </p:cNvGraphicFramePr>
          <p:nvPr/>
        </p:nvGraphicFramePr>
        <p:xfrm>
          <a:off x="1143000" y="2616200"/>
          <a:ext cx="1539875" cy="647700"/>
        </p:xfrm>
        <a:graphic>
          <a:graphicData uri="http://schemas.openxmlformats.org/presentationml/2006/ole">
            <p:oleObj spid="_x0000_s33798" name="Equation" r:id="rId4" imgW="1539720" imgH="647640" progId="Equation.3">
              <p:embed/>
            </p:oleObj>
          </a:graphicData>
        </a:graphic>
      </p:graphicFrame>
      <p:graphicFrame>
        <p:nvGraphicFramePr>
          <p:cNvPr id="33799" name="Object 7">
            <a:hlinkClick r:id="" action="ppaction://ole?verb=0"/>
          </p:cNvPr>
          <p:cNvGraphicFramePr>
            <a:graphicFrameLocks/>
          </p:cNvGraphicFramePr>
          <p:nvPr/>
        </p:nvGraphicFramePr>
        <p:xfrm>
          <a:off x="2590800" y="2616200"/>
          <a:ext cx="1536700" cy="644525"/>
        </p:xfrm>
        <a:graphic>
          <a:graphicData uri="http://schemas.openxmlformats.org/presentationml/2006/ole">
            <p:oleObj spid="_x0000_s33799" name="Equation" r:id="rId5" imgW="1536480" imgH="644400" progId="Equation.3">
              <p:embed/>
            </p:oleObj>
          </a:graphicData>
        </a:graphic>
      </p:graphicFrame>
      <p:graphicFrame>
        <p:nvGraphicFramePr>
          <p:cNvPr id="33800" name="Object 8">
            <a:hlinkClick r:id="" action="ppaction://ole?verb=0"/>
          </p:cNvPr>
          <p:cNvGraphicFramePr>
            <a:graphicFrameLocks/>
          </p:cNvGraphicFramePr>
          <p:nvPr/>
        </p:nvGraphicFramePr>
        <p:xfrm>
          <a:off x="2073275" y="2689225"/>
          <a:ext cx="477838" cy="312738"/>
        </p:xfrm>
        <a:graphic>
          <a:graphicData uri="http://schemas.openxmlformats.org/presentationml/2006/ole">
            <p:oleObj spid="_x0000_s33800" name="Equation" r:id="rId6" imgW="477720" imgH="312480" progId="Equation.3">
              <p:embed/>
            </p:oleObj>
          </a:graphicData>
        </a:graphic>
      </p:graphicFrame>
      <p:graphicFrame>
        <p:nvGraphicFramePr>
          <p:cNvPr id="33801" name="Object 9">
            <a:hlinkClick r:id="" action="ppaction://ole?verb=0"/>
          </p:cNvPr>
          <p:cNvGraphicFramePr>
            <a:graphicFrameLocks/>
          </p:cNvGraphicFramePr>
          <p:nvPr/>
        </p:nvGraphicFramePr>
        <p:xfrm>
          <a:off x="4267200" y="3149600"/>
          <a:ext cx="1497013" cy="800100"/>
        </p:xfrm>
        <a:graphic>
          <a:graphicData uri="http://schemas.openxmlformats.org/presentationml/2006/ole">
            <p:oleObj spid="_x0000_s33801" name="Equation" r:id="rId7" imgW="1496880" imgH="799920" progId="Equation.3">
              <p:embed/>
            </p:oleObj>
          </a:graphicData>
        </a:graphic>
      </p:graphicFrame>
      <p:graphicFrame>
        <p:nvGraphicFramePr>
          <p:cNvPr id="33802" name="Object 10">
            <a:hlinkClick r:id="" action="ppaction://ole?verb=0"/>
          </p:cNvPr>
          <p:cNvGraphicFramePr>
            <a:graphicFrameLocks/>
          </p:cNvGraphicFramePr>
          <p:nvPr/>
        </p:nvGraphicFramePr>
        <p:xfrm>
          <a:off x="4724400" y="3073400"/>
          <a:ext cx="1539875" cy="647700"/>
        </p:xfrm>
        <a:graphic>
          <a:graphicData uri="http://schemas.openxmlformats.org/presentationml/2006/ole">
            <p:oleObj spid="_x0000_s33802" name="Equation" r:id="rId8" imgW="1539720" imgH="647640" progId="Equation.3">
              <p:embed/>
            </p:oleObj>
          </a:graphicData>
        </a:graphic>
      </p:graphicFrame>
      <p:graphicFrame>
        <p:nvGraphicFramePr>
          <p:cNvPr id="33803" name="Object 11">
            <a:hlinkClick r:id="" action="ppaction://ole?verb=0"/>
          </p:cNvPr>
          <p:cNvGraphicFramePr>
            <a:graphicFrameLocks/>
          </p:cNvGraphicFramePr>
          <p:nvPr/>
        </p:nvGraphicFramePr>
        <p:xfrm>
          <a:off x="5730875" y="3222625"/>
          <a:ext cx="477838" cy="312738"/>
        </p:xfrm>
        <a:graphic>
          <a:graphicData uri="http://schemas.openxmlformats.org/presentationml/2006/ole">
            <p:oleObj spid="_x0000_s33803" name="Equation" r:id="rId9" imgW="477720" imgH="312480" progId="Equation.3">
              <p:embed/>
            </p:oleObj>
          </a:graphicData>
        </a:graphic>
      </p:graphicFrame>
      <p:graphicFrame>
        <p:nvGraphicFramePr>
          <p:cNvPr id="33804" name="Object 12">
            <a:hlinkClick r:id="" action="ppaction://ole?verb=0"/>
          </p:cNvPr>
          <p:cNvGraphicFramePr>
            <a:graphicFrameLocks/>
          </p:cNvGraphicFramePr>
          <p:nvPr/>
        </p:nvGraphicFramePr>
        <p:xfrm>
          <a:off x="6248400" y="3073400"/>
          <a:ext cx="1536700" cy="644525"/>
        </p:xfrm>
        <a:graphic>
          <a:graphicData uri="http://schemas.openxmlformats.org/presentationml/2006/ole">
            <p:oleObj spid="_x0000_s33804" name="Equation" r:id="rId10" imgW="1536480" imgH="644400" progId="Equation.3">
              <p:embed/>
            </p:oleObj>
          </a:graphicData>
        </a:graphic>
      </p:graphicFrame>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584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35844" name="Rectangle 4"/>
          <p:cNvSpPr>
            <a:spLocks noGrp="1" noChangeArrowheads="1"/>
          </p:cNvSpPr>
          <p:nvPr>
            <p:ph type="title"/>
          </p:nvPr>
        </p:nvSpPr>
        <p:spPr>
          <a:noFill/>
          <a:ln/>
        </p:spPr>
        <p:txBody>
          <a:bodyPr/>
          <a:lstStyle/>
          <a:p>
            <a:r>
              <a:rPr lang="en-US" sz="3600"/>
              <a:t>More on Lossless Join</a:t>
            </a:r>
          </a:p>
        </p:txBody>
      </p:sp>
      <p:sp>
        <p:nvSpPr>
          <p:cNvPr id="35845" name="Rectangle 5"/>
          <p:cNvSpPr>
            <a:spLocks noGrp="1" noChangeArrowheads="1"/>
          </p:cNvSpPr>
          <p:nvPr>
            <p:ph idx="1"/>
          </p:nvPr>
        </p:nvSpPr>
        <p:spPr>
          <a:xfrm>
            <a:off x="0" y="1676400"/>
            <a:ext cx="5410200" cy="4800600"/>
          </a:xfrm>
          <a:noFill/>
          <a:ln/>
        </p:spPr>
        <p:txBody>
          <a:bodyPr>
            <a:normAutofit lnSpcReduction="10000"/>
          </a:bodyPr>
          <a:lstStyle/>
          <a:p>
            <a:r>
              <a:rPr lang="en-US"/>
              <a:t>The decomposition of R into   X and Y is </a:t>
            </a:r>
            <a:r>
              <a:rPr lang="en-US">
                <a:solidFill>
                  <a:schemeClr val="accent2"/>
                </a:solidFill>
              </a:rPr>
              <a:t>lossless-join wrt F  if and only if </a:t>
            </a:r>
            <a:r>
              <a:rPr lang="en-US"/>
              <a:t>the closure of F contains:</a:t>
            </a:r>
          </a:p>
          <a:p>
            <a:pPr lvl="1">
              <a:buSzPct val="75000"/>
            </a:pPr>
            <a:r>
              <a:rPr lang="en-US">
                <a:solidFill>
                  <a:schemeClr val="accent2"/>
                </a:solidFill>
              </a:rPr>
              <a:t>X        Y          X,   or</a:t>
            </a:r>
          </a:p>
          <a:p>
            <a:pPr lvl="1">
              <a:buSzPct val="75000"/>
            </a:pPr>
            <a:r>
              <a:rPr lang="en-US">
                <a:solidFill>
                  <a:schemeClr val="accent2"/>
                </a:solidFill>
              </a:rPr>
              <a:t>X        Y          Y</a:t>
            </a:r>
          </a:p>
          <a:p>
            <a:r>
              <a:rPr lang="en-US"/>
              <a:t>In particular, the decomposition of R into        UV and R - V is lossless-join     if  U       V  holds over R.</a:t>
            </a:r>
          </a:p>
        </p:txBody>
      </p:sp>
      <p:graphicFrame>
        <p:nvGraphicFramePr>
          <p:cNvPr id="35846" name="Object 6">
            <a:hlinkClick r:id="" action="ppaction://ole?verb=0"/>
          </p:cNvPr>
          <p:cNvGraphicFramePr>
            <a:graphicFrameLocks/>
          </p:cNvGraphicFramePr>
          <p:nvPr/>
        </p:nvGraphicFramePr>
        <p:xfrm>
          <a:off x="1976438" y="3551238"/>
          <a:ext cx="677862" cy="322262"/>
        </p:xfrm>
        <a:graphic>
          <a:graphicData uri="http://schemas.openxmlformats.org/presentationml/2006/ole">
            <p:oleObj spid="_x0000_s35846" name="Equation" r:id="rId4" imgW="677520" imgH="322200" progId="Equation.3">
              <p:embed/>
            </p:oleObj>
          </a:graphicData>
        </a:graphic>
      </p:graphicFrame>
      <p:graphicFrame>
        <p:nvGraphicFramePr>
          <p:cNvPr id="35847" name="Object 7">
            <a:hlinkClick r:id="" action="ppaction://ole?verb=0"/>
          </p:cNvPr>
          <p:cNvGraphicFramePr>
            <a:graphicFrameLocks/>
          </p:cNvGraphicFramePr>
          <p:nvPr/>
        </p:nvGraphicFramePr>
        <p:xfrm>
          <a:off x="1976438" y="4008438"/>
          <a:ext cx="677862" cy="322262"/>
        </p:xfrm>
        <a:graphic>
          <a:graphicData uri="http://schemas.openxmlformats.org/presentationml/2006/ole">
            <p:oleObj spid="_x0000_s35847" name="Equation" r:id="rId5" imgW="677520" imgH="322200" progId="Equation.3">
              <p:embed/>
            </p:oleObj>
          </a:graphicData>
        </a:graphic>
      </p:graphicFrame>
      <p:graphicFrame>
        <p:nvGraphicFramePr>
          <p:cNvPr id="35848" name="Object 8">
            <a:hlinkClick r:id="" action="ppaction://ole?verb=0"/>
          </p:cNvPr>
          <p:cNvGraphicFramePr>
            <a:graphicFrameLocks/>
          </p:cNvGraphicFramePr>
          <p:nvPr/>
        </p:nvGraphicFramePr>
        <p:xfrm>
          <a:off x="1143000" y="3454400"/>
          <a:ext cx="1917700" cy="952500"/>
        </p:xfrm>
        <a:graphic>
          <a:graphicData uri="http://schemas.openxmlformats.org/presentationml/2006/ole">
            <p:oleObj spid="_x0000_s35848" name="Equation" r:id="rId6" imgW="1917360" imgH="952200" progId="Equation.3">
              <p:embed/>
            </p:oleObj>
          </a:graphicData>
        </a:graphic>
      </p:graphicFrame>
      <p:graphicFrame>
        <p:nvGraphicFramePr>
          <p:cNvPr id="35849" name="Object 9">
            <a:hlinkClick r:id="" action="ppaction://ole?verb=0"/>
          </p:cNvPr>
          <p:cNvGraphicFramePr>
            <a:graphicFrameLocks/>
          </p:cNvGraphicFramePr>
          <p:nvPr/>
        </p:nvGraphicFramePr>
        <p:xfrm>
          <a:off x="1143000" y="3911600"/>
          <a:ext cx="1912938" cy="952500"/>
        </p:xfrm>
        <a:graphic>
          <a:graphicData uri="http://schemas.openxmlformats.org/presentationml/2006/ole">
            <p:oleObj spid="_x0000_s35849" name="Equation" r:id="rId7" imgW="1912680" imgH="952200" progId="Equation.3">
              <p:embed/>
            </p:oleObj>
          </a:graphicData>
        </a:graphic>
      </p:graphicFrame>
      <p:graphicFrame>
        <p:nvGraphicFramePr>
          <p:cNvPr id="35850" name="Object 10">
            <a:hlinkClick r:id="" action="ppaction://ole?verb=0"/>
          </p:cNvPr>
          <p:cNvGraphicFramePr>
            <a:graphicFrameLocks/>
          </p:cNvGraphicFramePr>
          <p:nvPr/>
        </p:nvGraphicFramePr>
        <p:xfrm>
          <a:off x="1214438" y="5761038"/>
          <a:ext cx="677862" cy="322262"/>
        </p:xfrm>
        <a:graphic>
          <a:graphicData uri="http://schemas.openxmlformats.org/presentationml/2006/ole">
            <p:oleObj spid="_x0000_s35850" name="Equation" r:id="rId8" imgW="677520" imgH="322200" progId="Equation.3">
              <p:embed/>
            </p:oleObj>
          </a:graphicData>
        </a:graphic>
      </p:graphicFrame>
      <p:graphicFrame>
        <p:nvGraphicFramePr>
          <p:cNvPr id="35851" name="Object 11">
            <a:hlinkClick r:id="" action="ppaction://ole?verb=0"/>
          </p:cNvPr>
          <p:cNvGraphicFramePr>
            <a:graphicFrameLocks/>
          </p:cNvGraphicFramePr>
          <p:nvPr/>
        </p:nvGraphicFramePr>
        <p:xfrm>
          <a:off x="5486400" y="3981450"/>
          <a:ext cx="1939925" cy="2774950"/>
        </p:xfrm>
        <a:graphic>
          <a:graphicData uri="http://schemas.openxmlformats.org/presentationml/2006/ole">
            <p:oleObj spid="_x0000_s35851" name="Document" r:id="rId9" imgW="1939680" imgH="2774880" progId="Word.Document.8">
              <p:embed/>
            </p:oleObj>
          </a:graphicData>
        </a:graphic>
      </p:graphicFrame>
      <p:graphicFrame>
        <p:nvGraphicFramePr>
          <p:cNvPr id="35852" name="Object 12">
            <a:hlinkClick r:id="" action="ppaction://ole?verb=0"/>
          </p:cNvPr>
          <p:cNvGraphicFramePr>
            <a:graphicFrameLocks/>
          </p:cNvGraphicFramePr>
          <p:nvPr/>
        </p:nvGraphicFramePr>
        <p:xfrm>
          <a:off x="5181600" y="1466850"/>
          <a:ext cx="1939925" cy="1939925"/>
        </p:xfrm>
        <a:graphic>
          <a:graphicData uri="http://schemas.openxmlformats.org/presentationml/2006/ole">
            <p:oleObj spid="_x0000_s35852" name="Document" r:id="rId10" imgW="1939680" imgH="1939680" progId="Word.Document.8">
              <p:embed/>
            </p:oleObj>
          </a:graphicData>
        </a:graphic>
      </p:graphicFrame>
      <p:graphicFrame>
        <p:nvGraphicFramePr>
          <p:cNvPr id="35853" name="Object 13">
            <a:hlinkClick r:id="" action="ppaction://ole?verb=0"/>
          </p:cNvPr>
          <p:cNvGraphicFramePr>
            <a:graphicFrameLocks/>
          </p:cNvGraphicFramePr>
          <p:nvPr/>
        </p:nvGraphicFramePr>
        <p:xfrm>
          <a:off x="7696200" y="552450"/>
          <a:ext cx="1330325" cy="1939925"/>
        </p:xfrm>
        <a:graphic>
          <a:graphicData uri="http://schemas.openxmlformats.org/presentationml/2006/ole">
            <p:oleObj spid="_x0000_s35853" name="Document" r:id="rId11" imgW="1330200" imgH="1939680" progId="Word.Document.8">
              <p:embed/>
            </p:oleObj>
          </a:graphicData>
        </a:graphic>
      </p:graphicFrame>
      <p:graphicFrame>
        <p:nvGraphicFramePr>
          <p:cNvPr id="35854" name="Object 14">
            <a:hlinkClick r:id="" action="ppaction://ole?verb=0"/>
          </p:cNvPr>
          <p:cNvGraphicFramePr>
            <a:graphicFrameLocks/>
          </p:cNvGraphicFramePr>
          <p:nvPr/>
        </p:nvGraphicFramePr>
        <p:xfrm>
          <a:off x="7696200" y="2533650"/>
          <a:ext cx="1347788" cy="2012950"/>
        </p:xfrm>
        <a:graphic>
          <a:graphicData uri="http://schemas.openxmlformats.org/presentationml/2006/ole">
            <p:oleObj spid="_x0000_s35854" name="Document" r:id="rId12" imgW="1347480" imgH="2012760" progId="Word.Document.8">
              <p:embed/>
            </p:oleObj>
          </a:graphicData>
        </a:graphic>
      </p:graphicFrame>
      <p:sp>
        <p:nvSpPr>
          <p:cNvPr id="35855" name="AutoShape 15"/>
          <p:cNvSpPr>
            <a:spLocks noChangeArrowheads="1"/>
          </p:cNvSpPr>
          <p:nvPr/>
        </p:nvSpPr>
        <p:spPr bwMode="auto">
          <a:xfrm>
            <a:off x="7092950" y="2139950"/>
            <a:ext cx="444500" cy="596900"/>
          </a:xfrm>
          <a:prstGeom prst="rightArrow">
            <a:avLst>
              <a:gd name="adj1" fmla="val 50000"/>
              <a:gd name="adj2" fmla="val 50051"/>
            </a:avLst>
          </a:prstGeom>
          <a:solidFill>
            <a:schemeClr val="accent1"/>
          </a:solidFill>
          <a:ln w="12700">
            <a:solidFill>
              <a:schemeClr val="tx1"/>
            </a:solidFill>
            <a:miter lim="800000"/>
            <a:headEnd/>
            <a:tailEnd/>
          </a:ln>
          <a:effectLst/>
        </p:spPr>
        <p:txBody>
          <a:bodyPr wrap="none" anchor="ctr"/>
          <a:lstStyle/>
          <a:p>
            <a:endParaRPr lang="en-US"/>
          </a:p>
        </p:txBody>
      </p:sp>
      <p:sp>
        <p:nvSpPr>
          <p:cNvPr id="35856" name="AutoShape 16"/>
          <p:cNvSpPr>
            <a:spLocks noChangeArrowheads="1"/>
          </p:cNvSpPr>
          <p:nvPr/>
        </p:nvSpPr>
        <p:spPr bwMode="auto">
          <a:xfrm rot="18780000">
            <a:off x="7473950" y="5111750"/>
            <a:ext cx="977900" cy="215900"/>
          </a:xfrm>
          <a:prstGeom prst="leftArrow">
            <a:avLst>
              <a:gd name="adj1" fmla="val 50000"/>
              <a:gd name="adj2" fmla="val 226408"/>
            </a:avLst>
          </a:prstGeom>
          <a:solidFill>
            <a:schemeClr val="accent1"/>
          </a:solidFill>
          <a:ln w="12700">
            <a:solidFill>
              <a:schemeClr val="tx1"/>
            </a:solidFill>
            <a:miter lim="800000"/>
            <a:headEnd/>
            <a:tailEnd/>
          </a:ln>
          <a:effectLst/>
        </p:spPr>
        <p:txBody>
          <a:bodyPr wrap="none" anchor="ctr"/>
          <a:lstStyle/>
          <a:p>
            <a:endParaRPr lang="en-US"/>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789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r>
              <a:rPr lang="en-US" sz="3600"/>
              <a:t>Dependency Preserving Decomposition</a:t>
            </a:r>
          </a:p>
        </p:txBody>
      </p:sp>
      <p:sp>
        <p:nvSpPr>
          <p:cNvPr id="37893" name="Rectangle 5"/>
          <p:cNvSpPr>
            <a:spLocks noGrp="1" noChangeArrowheads="1"/>
          </p:cNvSpPr>
          <p:nvPr>
            <p:ph idx="1"/>
          </p:nvPr>
        </p:nvSpPr>
        <p:spPr>
          <a:xfrm>
            <a:off x="76200" y="1676400"/>
            <a:ext cx="8991600" cy="4800600"/>
          </a:xfrm>
          <a:noFill/>
          <a:ln/>
        </p:spPr>
        <p:txBody>
          <a:bodyPr>
            <a:normAutofit fontScale="92500"/>
          </a:bodyPr>
          <a:lstStyle/>
          <a:p>
            <a:r>
              <a:rPr lang="en-US"/>
              <a:t>Consider CSJDPQV,  C is key,  JP       C  and  SD       P.</a:t>
            </a:r>
          </a:p>
          <a:p>
            <a:pPr lvl="1">
              <a:buSzPct val="75000"/>
            </a:pPr>
            <a:r>
              <a:rPr lang="en-US"/>
              <a:t>BCNF decomposition:   CSJDQV and SDP</a:t>
            </a:r>
          </a:p>
          <a:p>
            <a:pPr lvl="1">
              <a:buSzPct val="75000"/>
            </a:pPr>
            <a:r>
              <a:rPr lang="en-US"/>
              <a:t>Problem:  Checking  JP        C  requires a join!</a:t>
            </a:r>
          </a:p>
          <a:p>
            <a:r>
              <a:rPr lang="en-US">
                <a:solidFill>
                  <a:schemeClr val="accent2"/>
                </a:solidFill>
              </a:rPr>
              <a:t>Dependency preserving decomposition </a:t>
            </a:r>
            <a:r>
              <a:rPr lang="en-US"/>
              <a:t>(Intuitive):</a:t>
            </a:r>
          </a:p>
          <a:p>
            <a:pPr lvl="1">
              <a:buSzPct val="75000"/>
            </a:pPr>
            <a:r>
              <a:rPr lang="en-US"/>
              <a:t>If R is decomposed into X, Y and Z, and we enforce the FDs that hold on X, on Y and on Z, then all FDs that were given to hold on R must also hold.  </a:t>
            </a:r>
            <a:r>
              <a:rPr lang="en-US" i="1" u="sng">
                <a:solidFill>
                  <a:schemeClr val="accent2"/>
                </a:solidFill>
              </a:rPr>
              <a:t>(Avoids Problem (3).)</a:t>
            </a:r>
            <a:endParaRPr lang="en-US" i="1">
              <a:solidFill>
                <a:schemeClr val="accent2"/>
              </a:solidFill>
            </a:endParaRPr>
          </a:p>
          <a:p>
            <a:r>
              <a:rPr lang="en-US" i="1" u="sng">
                <a:solidFill>
                  <a:schemeClr val="accent2"/>
                </a:solidFill>
              </a:rPr>
              <a:t>Projection of set of FDs F</a:t>
            </a:r>
            <a:r>
              <a:rPr lang="en-US">
                <a:solidFill>
                  <a:schemeClr val="accent2"/>
                </a:solidFill>
              </a:rPr>
              <a:t>:   </a:t>
            </a:r>
            <a:r>
              <a:rPr lang="en-US"/>
              <a:t>If R is decomposed into X, ... projection of F onto X  (denoted </a:t>
            </a:r>
            <a:r>
              <a:rPr lang="en-US">
                <a:solidFill>
                  <a:schemeClr val="accent2"/>
                </a:solidFill>
              </a:rPr>
              <a:t>F</a:t>
            </a:r>
            <a:r>
              <a:rPr lang="en-US" baseline="-25000">
                <a:solidFill>
                  <a:schemeClr val="accent2"/>
                </a:solidFill>
              </a:rPr>
              <a:t>X</a:t>
            </a:r>
            <a:r>
              <a:rPr lang="en-US"/>
              <a:t> ) is the set of FDs </a:t>
            </a:r>
            <a:r>
              <a:rPr lang="en-US">
                <a:solidFill>
                  <a:schemeClr val="accent2"/>
                </a:solidFill>
              </a:rPr>
              <a:t>U       V in F</a:t>
            </a:r>
            <a:r>
              <a:rPr lang="en-US" baseline="30000">
                <a:solidFill>
                  <a:schemeClr val="accent2"/>
                </a:solidFill>
              </a:rPr>
              <a:t>+</a:t>
            </a:r>
            <a:r>
              <a:rPr lang="en-US">
                <a:solidFill>
                  <a:schemeClr val="accent2"/>
                </a:solidFill>
              </a:rPr>
              <a:t> </a:t>
            </a:r>
            <a:r>
              <a:rPr lang="en-US"/>
              <a:t>(</a:t>
            </a:r>
            <a:r>
              <a:rPr lang="en-US" i="1"/>
              <a:t>closure of F </a:t>
            </a:r>
            <a:r>
              <a:rPr lang="en-US"/>
              <a:t>)</a:t>
            </a:r>
            <a:r>
              <a:rPr lang="en-US" i="1"/>
              <a:t> </a:t>
            </a:r>
            <a:r>
              <a:rPr lang="en-US"/>
              <a:t>such that </a:t>
            </a:r>
            <a:r>
              <a:rPr lang="en-US">
                <a:solidFill>
                  <a:schemeClr val="accent2"/>
                </a:solidFill>
              </a:rPr>
              <a:t>U, V are in X</a:t>
            </a:r>
            <a:r>
              <a:rPr lang="en-US"/>
              <a:t>.</a:t>
            </a:r>
            <a:r>
              <a:rPr lang="en-US" i="1"/>
              <a:t> </a:t>
            </a:r>
          </a:p>
        </p:txBody>
      </p:sp>
      <p:graphicFrame>
        <p:nvGraphicFramePr>
          <p:cNvPr id="37894" name="Object 6">
            <a:hlinkClick r:id="" action="ppaction://ole?verb=0"/>
          </p:cNvPr>
          <p:cNvGraphicFramePr>
            <a:graphicFrameLocks/>
          </p:cNvGraphicFramePr>
          <p:nvPr/>
        </p:nvGraphicFramePr>
        <p:xfrm>
          <a:off x="5786438" y="1798638"/>
          <a:ext cx="609600" cy="322262"/>
        </p:xfrm>
        <a:graphic>
          <a:graphicData uri="http://schemas.openxmlformats.org/presentationml/2006/ole">
            <p:oleObj spid="_x0000_s37894" name="Equation" r:id="rId4" imgW="609480" imgH="322200" progId="Equation.3">
              <p:embed/>
            </p:oleObj>
          </a:graphicData>
        </a:graphic>
      </p:graphicFrame>
      <p:graphicFrame>
        <p:nvGraphicFramePr>
          <p:cNvPr id="37895" name="Object 7">
            <a:hlinkClick r:id="" action="ppaction://ole?verb=0"/>
          </p:cNvPr>
          <p:cNvGraphicFramePr>
            <a:graphicFrameLocks/>
          </p:cNvGraphicFramePr>
          <p:nvPr/>
        </p:nvGraphicFramePr>
        <p:xfrm>
          <a:off x="8148638" y="1798638"/>
          <a:ext cx="609600" cy="322262"/>
        </p:xfrm>
        <a:graphic>
          <a:graphicData uri="http://schemas.openxmlformats.org/presentationml/2006/ole">
            <p:oleObj spid="_x0000_s37895" name="Equation" r:id="rId5" imgW="609480" imgH="322200" progId="Equation.3">
              <p:embed/>
            </p:oleObj>
          </a:graphicData>
        </a:graphic>
      </p:graphicFrame>
      <p:graphicFrame>
        <p:nvGraphicFramePr>
          <p:cNvPr id="37896" name="Object 8">
            <a:hlinkClick r:id="" action="ppaction://ole?verb=0"/>
          </p:cNvPr>
          <p:cNvGraphicFramePr>
            <a:graphicFrameLocks/>
          </p:cNvGraphicFramePr>
          <p:nvPr/>
        </p:nvGraphicFramePr>
        <p:xfrm>
          <a:off x="4033838" y="2713038"/>
          <a:ext cx="609600" cy="322262"/>
        </p:xfrm>
        <a:graphic>
          <a:graphicData uri="http://schemas.openxmlformats.org/presentationml/2006/ole">
            <p:oleObj spid="_x0000_s37896" name="Equation" r:id="rId6" imgW="609480" imgH="322200" progId="Equation.3">
              <p:embed/>
            </p:oleObj>
          </a:graphicData>
        </a:graphic>
      </p:graphicFrame>
      <p:graphicFrame>
        <p:nvGraphicFramePr>
          <p:cNvPr id="37897" name="Object 9">
            <a:hlinkClick r:id="" action="ppaction://ole?verb=0"/>
          </p:cNvPr>
          <p:cNvGraphicFramePr>
            <a:graphicFrameLocks/>
          </p:cNvGraphicFramePr>
          <p:nvPr/>
        </p:nvGraphicFramePr>
        <p:xfrm>
          <a:off x="833438" y="5684838"/>
          <a:ext cx="677862" cy="322262"/>
        </p:xfrm>
        <a:graphic>
          <a:graphicData uri="http://schemas.openxmlformats.org/presentationml/2006/ole">
            <p:oleObj spid="_x0000_s37897" name="Equation" r:id="rId7" imgW="677520" imgH="322200" progId="Equation.3">
              <p:embed/>
            </p:oleObj>
          </a:graphicData>
        </a:graphic>
      </p:graphicFrame>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3993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39940" name="Rectangle 4"/>
          <p:cNvSpPr>
            <a:spLocks noGrp="1" noChangeArrowheads="1"/>
          </p:cNvSpPr>
          <p:nvPr>
            <p:ph type="title"/>
          </p:nvPr>
        </p:nvSpPr>
        <p:spPr>
          <a:xfrm>
            <a:off x="228600" y="228600"/>
            <a:ext cx="8305800" cy="1104900"/>
          </a:xfrm>
          <a:noFill/>
          <a:ln/>
        </p:spPr>
        <p:txBody>
          <a:bodyPr/>
          <a:lstStyle/>
          <a:p>
            <a:r>
              <a:rPr lang="en-US" sz="3200"/>
              <a:t>Dependency Preserving Decompositions </a:t>
            </a:r>
            <a:br>
              <a:rPr lang="en-US" sz="3200"/>
            </a:br>
            <a:r>
              <a:rPr lang="en-US" sz="3200"/>
              <a:t>(Contd.)</a:t>
            </a:r>
          </a:p>
        </p:txBody>
      </p:sp>
      <p:sp>
        <p:nvSpPr>
          <p:cNvPr id="39941" name="Rectangle 5"/>
          <p:cNvSpPr>
            <a:spLocks noGrp="1" noChangeArrowheads="1"/>
          </p:cNvSpPr>
          <p:nvPr>
            <p:ph idx="1"/>
          </p:nvPr>
        </p:nvSpPr>
        <p:spPr>
          <a:xfrm>
            <a:off x="0" y="1524000"/>
            <a:ext cx="9067800" cy="4800600"/>
          </a:xfrm>
          <a:noFill/>
          <a:ln/>
        </p:spPr>
        <p:txBody>
          <a:bodyPr>
            <a:normAutofit fontScale="92500" lnSpcReduction="20000"/>
          </a:bodyPr>
          <a:lstStyle/>
          <a:p>
            <a:r>
              <a:rPr lang="en-US"/>
              <a:t>Decomposition of R into X and Y is </a:t>
            </a:r>
            <a:r>
              <a:rPr lang="en-US" i="1" u="sng">
                <a:solidFill>
                  <a:schemeClr val="accent2"/>
                </a:solidFill>
              </a:rPr>
              <a:t>dependency</a:t>
            </a:r>
            <a:r>
              <a:rPr lang="en-US" u="sng"/>
              <a:t> </a:t>
            </a:r>
            <a:r>
              <a:rPr lang="en-US" i="1" u="sng">
                <a:solidFill>
                  <a:schemeClr val="accent2"/>
                </a:solidFill>
              </a:rPr>
              <a:t>preserving</a:t>
            </a:r>
            <a:r>
              <a:rPr lang="en-US"/>
              <a:t> if  </a:t>
            </a:r>
            <a:r>
              <a:rPr lang="en-US">
                <a:solidFill>
                  <a:schemeClr val="accent2"/>
                </a:solidFill>
              </a:rPr>
              <a:t>(F</a:t>
            </a:r>
            <a:r>
              <a:rPr lang="en-US" baseline="-25000">
                <a:solidFill>
                  <a:schemeClr val="accent2"/>
                </a:solidFill>
              </a:rPr>
              <a:t>X</a:t>
            </a:r>
            <a:r>
              <a:rPr lang="en-US">
                <a:solidFill>
                  <a:schemeClr val="accent2"/>
                </a:solidFill>
              </a:rPr>
              <a:t>  union   F</a:t>
            </a:r>
            <a:r>
              <a:rPr lang="en-US" baseline="-25000">
                <a:solidFill>
                  <a:schemeClr val="accent2"/>
                </a:solidFill>
              </a:rPr>
              <a:t>Y </a:t>
            </a:r>
            <a:r>
              <a:rPr lang="en-US">
                <a:solidFill>
                  <a:schemeClr val="accent2"/>
                </a:solidFill>
              </a:rPr>
              <a:t>) </a:t>
            </a:r>
            <a:r>
              <a:rPr lang="en-US" baseline="30000">
                <a:solidFill>
                  <a:schemeClr val="accent2"/>
                </a:solidFill>
              </a:rPr>
              <a:t>+  </a:t>
            </a:r>
            <a:r>
              <a:rPr lang="en-US">
                <a:solidFill>
                  <a:schemeClr val="accent2"/>
                </a:solidFill>
              </a:rPr>
              <a:t>=  F</a:t>
            </a:r>
            <a:r>
              <a:rPr lang="en-US" baseline="30000">
                <a:solidFill>
                  <a:schemeClr val="accent2"/>
                </a:solidFill>
              </a:rPr>
              <a:t> +</a:t>
            </a:r>
          </a:p>
          <a:p>
            <a:pPr lvl="1">
              <a:buSzPct val="75000"/>
            </a:pPr>
            <a:r>
              <a:rPr lang="en-US"/>
              <a:t>i.e., if we consider only dependencies in the closure F</a:t>
            </a:r>
            <a:r>
              <a:rPr lang="en-US" baseline="30000"/>
              <a:t> +</a:t>
            </a:r>
            <a:r>
              <a:rPr lang="en-US"/>
              <a:t> that can be checked in X without considering Y, and in Y without considering X,  these imply all dependencies in F</a:t>
            </a:r>
            <a:r>
              <a:rPr lang="en-US" baseline="30000"/>
              <a:t> +</a:t>
            </a:r>
            <a:r>
              <a:rPr lang="en-US"/>
              <a:t>.</a:t>
            </a:r>
          </a:p>
          <a:p>
            <a:r>
              <a:rPr lang="en-US"/>
              <a:t>Important to consider </a:t>
            </a:r>
            <a:r>
              <a:rPr lang="en-US">
                <a:solidFill>
                  <a:schemeClr val="accent2"/>
                </a:solidFill>
              </a:rPr>
              <a:t>F</a:t>
            </a:r>
            <a:r>
              <a:rPr lang="en-US" baseline="30000">
                <a:solidFill>
                  <a:schemeClr val="accent2"/>
                </a:solidFill>
              </a:rPr>
              <a:t> +</a:t>
            </a:r>
            <a:r>
              <a:rPr lang="en-US"/>
              <a:t>, </a:t>
            </a:r>
            <a:r>
              <a:rPr lang="en-US">
                <a:solidFill>
                  <a:schemeClr val="accent2"/>
                </a:solidFill>
              </a:rPr>
              <a:t>not F</a:t>
            </a:r>
            <a:r>
              <a:rPr lang="en-US"/>
              <a:t>, in this definition:</a:t>
            </a:r>
          </a:p>
          <a:p>
            <a:pPr lvl="1">
              <a:buSzPct val="75000"/>
            </a:pPr>
            <a:r>
              <a:rPr lang="en-US"/>
              <a:t>ABC,  A      B,  B      C,  C      A, decomposed into AB and BC.</a:t>
            </a:r>
          </a:p>
          <a:p>
            <a:pPr lvl="1">
              <a:buSzPct val="75000"/>
            </a:pPr>
            <a:r>
              <a:rPr lang="en-US"/>
              <a:t>Is this dependency preserving?  Is  C       A  preserved?????</a:t>
            </a:r>
          </a:p>
          <a:p>
            <a:r>
              <a:rPr lang="en-US"/>
              <a:t>Dependency preserving does not imply lossless join:</a:t>
            </a:r>
          </a:p>
          <a:p>
            <a:pPr lvl="1">
              <a:buSzPct val="75000"/>
            </a:pPr>
            <a:r>
              <a:rPr lang="en-US"/>
              <a:t>ABC,  A       B,  decomposed into AB and BC.</a:t>
            </a:r>
          </a:p>
          <a:p>
            <a:r>
              <a:rPr lang="en-US"/>
              <a:t>And vice-versa!  (Example?)</a:t>
            </a:r>
          </a:p>
        </p:txBody>
      </p:sp>
      <p:graphicFrame>
        <p:nvGraphicFramePr>
          <p:cNvPr id="39942" name="Object 6">
            <a:hlinkClick r:id="" action="ppaction://ole?verb=0"/>
          </p:cNvPr>
          <p:cNvGraphicFramePr>
            <a:graphicFrameLocks/>
          </p:cNvGraphicFramePr>
          <p:nvPr/>
        </p:nvGraphicFramePr>
        <p:xfrm>
          <a:off x="1828800" y="3886200"/>
          <a:ext cx="677862" cy="322262"/>
        </p:xfrm>
        <a:graphic>
          <a:graphicData uri="http://schemas.openxmlformats.org/presentationml/2006/ole">
            <p:oleObj spid="_x0000_s39942" name="Equation" r:id="rId4" imgW="677520" imgH="322200" progId="Equation.3">
              <p:embed/>
            </p:oleObj>
          </a:graphicData>
        </a:graphic>
      </p:graphicFrame>
      <p:graphicFrame>
        <p:nvGraphicFramePr>
          <p:cNvPr id="39943" name="Object 7">
            <a:hlinkClick r:id="" action="ppaction://ole?verb=0"/>
          </p:cNvPr>
          <p:cNvGraphicFramePr>
            <a:graphicFrameLocks/>
          </p:cNvGraphicFramePr>
          <p:nvPr/>
        </p:nvGraphicFramePr>
        <p:xfrm>
          <a:off x="2895600" y="3886200"/>
          <a:ext cx="677862" cy="322262"/>
        </p:xfrm>
        <a:graphic>
          <a:graphicData uri="http://schemas.openxmlformats.org/presentationml/2006/ole">
            <p:oleObj spid="_x0000_s39943" name="Equation" r:id="rId5" imgW="677520" imgH="322200" progId="Equation.3">
              <p:embed/>
            </p:oleObj>
          </a:graphicData>
        </a:graphic>
      </p:graphicFrame>
      <p:graphicFrame>
        <p:nvGraphicFramePr>
          <p:cNvPr id="39944" name="Object 8">
            <a:hlinkClick r:id="" action="ppaction://ole?verb=0"/>
          </p:cNvPr>
          <p:cNvGraphicFramePr>
            <a:graphicFrameLocks/>
          </p:cNvGraphicFramePr>
          <p:nvPr/>
        </p:nvGraphicFramePr>
        <p:xfrm>
          <a:off x="3962400" y="3886200"/>
          <a:ext cx="677862" cy="322262"/>
        </p:xfrm>
        <a:graphic>
          <a:graphicData uri="http://schemas.openxmlformats.org/presentationml/2006/ole">
            <p:oleObj spid="_x0000_s39944" name="Equation" r:id="rId6" imgW="677520" imgH="322200" progId="Equation.3">
              <p:embed/>
            </p:oleObj>
          </a:graphicData>
        </a:graphic>
      </p:graphicFrame>
      <p:graphicFrame>
        <p:nvGraphicFramePr>
          <p:cNvPr id="39945" name="Object 9">
            <a:hlinkClick r:id="" action="ppaction://ole?verb=0"/>
          </p:cNvPr>
          <p:cNvGraphicFramePr>
            <a:graphicFrameLocks/>
          </p:cNvGraphicFramePr>
          <p:nvPr/>
        </p:nvGraphicFramePr>
        <p:xfrm>
          <a:off x="5715000" y="4267200"/>
          <a:ext cx="677862" cy="322262"/>
        </p:xfrm>
        <a:graphic>
          <a:graphicData uri="http://schemas.openxmlformats.org/presentationml/2006/ole">
            <p:oleObj spid="_x0000_s39945" name="Equation" r:id="rId7" imgW="677520" imgH="322200" progId="Equation.3">
              <p:embed/>
            </p:oleObj>
          </a:graphicData>
        </a:graphic>
      </p:graphicFrame>
      <p:graphicFrame>
        <p:nvGraphicFramePr>
          <p:cNvPr id="39946" name="Object 10">
            <a:hlinkClick r:id="" action="ppaction://ole?verb=0"/>
          </p:cNvPr>
          <p:cNvGraphicFramePr>
            <a:graphicFrameLocks/>
          </p:cNvGraphicFramePr>
          <p:nvPr/>
        </p:nvGraphicFramePr>
        <p:xfrm>
          <a:off x="1905000" y="5105400"/>
          <a:ext cx="677862" cy="322262"/>
        </p:xfrm>
        <a:graphic>
          <a:graphicData uri="http://schemas.openxmlformats.org/presentationml/2006/ole">
            <p:oleObj spid="_x0000_s39946" name="Equation" r:id="rId8" imgW="677520" imgH="322200" progId="Equation.3">
              <p:embed/>
            </p:oleObj>
          </a:graphicData>
        </a:graphic>
      </p:graphicFrame>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512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5124" name="Rectangle 4"/>
          <p:cNvSpPr>
            <a:spLocks noGrp="1" noChangeArrowheads="1"/>
          </p:cNvSpPr>
          <p:nvPr>
            <p:ph type="title"/>
          </p:nvPr>
        </p:nvSpPr>
        <p:spPr>
          <a:noFill/>
          <a:ln/>
        </p:spPr>
        <p:txBody>
          <a:bodyPr/>
          <a:lstStyle/>
          <a:p>
            <a:r>
              <a:rPr lang="en-US"/>
              <a:t>The Evils of Redundancy</a:t>
            </a:r>
          </a:p>
        </p:txBody>
      </p:sp>
      <p:sp>
        <p:nvSpPr>
          <p:cNvPr id="5125" name="Rectangle 5"/>
          <p:cNvSpPr>
            <a:spLocks noGrp="1" noChangeArrowheads="1"/>
          </p:cNvSpPr>
          <p:nvPr>
            <p:ph idx="1"/>
          </p:nvPr>
        </p:nvSpPr>
        <p:spPr>
          <a:xfrm>
            <a:off x="0" y="1447800"/>
            <a:ext cx="8991600" cy="4724400"/>
          </a:xfrm>
          <a:noFill/>
          <a:ln/>
        </p:spPr>
        <p:txBody>
          <a:bodyPr>
            <a:normAutofit fontScale="92500" lnSpcReduction="20000"/>
          </a:bodyPr>
          <a:lstStyle/>
          <a:p>
            <a:r>
              <a:rPr lang="en-US" i="1">
                <a:solidFill>
                  <a:schemeClr val="accent2"/>
                </a:solidFill>
              </a:rPr>
              <a:t>Redundancy</a:t>
            </a:r>
            <a:r>
              <a:rPr lang="en-US">
                <a:solidFill>
                  <a:schemeClr val="accent2"/>
                </a:solidFill>
              </a:rPr>
              <a:t> </a:t>
            </a:r>
            <a:r>
              <a:rPr lang="en-US"/>
              <a:t>is at the root of several problems associated with relational schemas:</a:t>
            </a:r>
          </a:p>
          <a:p>
            <a:pPr lvl="1">
              <a:buSzPct val="75000"/>
            </a:pPr>
            <a:r>
              <a:rPr lang="en-US">
                <a:solidFill>
                  <a:schemeClr val="accent2"/>
                </a:solidFill>
              </a:rPr>
              <a:t>redundant storage, insert/delete/update anomalies</a:t>
            </a:r>
            <a:endParaRPr lang="en-US"/>
          </a:p>
          <a:p>
            <a:r>
              <a:rPr lang="en-US"/>
              <a:t>Integrity constraints, in particular</a:t>
            </a:r>
            <a:r>
              <a:rPr lang="en-US" i="1"/>
              <a:t> </a:t>
            </a:r>
            <a:r>
              <a:rPr lang="en-US" i="1">
                <a:solidFill>
                  <a:schemeClr val="accent2"/>
                </a:solidFill>
              </a:rPr>
              <a:t>functional dependencies</a:t>
            </a:r>
            <a:r>
              <a:rPr lang="en-US"/>
              <a:t>, can be used to identify schemas with such problems and to suggest refinements.</a:t>
            </a:r>
          </a:p>
          <a:p>
            <a:r>
              <a:rPr lang="en-US"/>
              <a:t>Main refinement technique:  </a:t>
            </a:r>
            <a:r>
              <a:rPr lang="en-US" i="1" u="sng">
                <a:solidFill>
                  <a:schemeClr val="accent2"/>
                </a:solidFill>
              </a:rPr>
              <a:t>decomposition</a:t>
            </a:r>
            <a:r>
              <a:rPr lang="en-US"/>
              <a:t> (replacing ABCD with, say, AB and BCD, or ACD and ABD).</a:t>
            </a:r>
          </a:p>
          <a:p>
            <a:r>
              <a:rPr lang="en-US"/>
              <a:t>Decomposition should be used judiciously:</a:t>
            </a:r>
          </a:p>
          <a:p>
            <a:pPr lvl="1">
              <a:buSzPct val="75000"/>
            </a:pPr>
            <a:r>
              <a:rPr lang="en-US"/>
              <a:t>Is there reason to decompose a relation?</a:t>
            </a:r>
          </a:p>
          <a:p>
            <a:pPr lvl="1">
              <a:buSzPct val="75000"/>
            </a:pPr>
            <a:r>
              <a:rPr lang="en-US"/>
              <a:t>What problems (if any) does the decomposition cause?</a:t>
            </a:r>
          </a:p>
        </p:txBody>
      </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4198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1988" name="Rectangle 4"/>
          <p:cNvSpPr>
            <a:spLocks noGrp="1" noChangeArrowheads="1"/>
          </p:cNvSpPr>
          <p:nvPr>
            <p:ph type="title"/>
          </p:nvPr>
        </p:nvSpPr>
        <p:spPr>
          <a:noFill/>
          <a:ln/>
        </p:spPr>
        <p:txBody>
          <a:bodyPr/>
          <a:lstStyle/>
          <a:p>
            <a:r>
              <a:rPr lang="en-US"/>
              <a:t>Decomposition into BCNF</a:t>
            </a:r>
          </a:p>
        </p:txBody>
      </p:sp>
      <p:sp>
        <p:nvSpPr>
          <p:cNvPr id="41989" name="Rectangle 5"/>
          <p:cNvSpPr>
            <a:spLocks noGrp="1" noChangeArrowheads="1"/>
          </p:cNvSpPr>
          <p:nvPr>
            <p:ph idx="1"/>
          </p:nvPr>
        </p:nvSpPr>
        <p:spPr>
          <a:xfrm>
            <a:off x="0" y="1600200"/>
            <a:ext cx="9067800" cy="4876800"/>
          </a:xfrm>
          <a:noFill/>
          <a:ln/>
        </p:spPr>
        <p:txBody>
          <a:bodyPr>
            <a:normAutofit fontScale="92500" lnSpcReduction="10000"/>
          </a:bodyPr>
          <a:lstStyle/>
          <a:p>
            <a:r>
              <a:rPr lang="en-US"/>
              <a:t>Consider relation R with FDs F.  </a:t>
            </a:r>
            <a:r>
              <a:rPr lang="en-US">
                <a:solidFill>
                  <a:schemeClr val="accent2"/>
                </a:solidFill>
              </a:rPr>
              <a:t>If X      Y violates BCNF, decompose R into  R - Y and XY.</a:t>
            </a:r>
            <a:endParaRPr lang="en-US"/>
          </a:p>
          <a:p>
            <a:pPr lvl="1">
              <a:buSzPct val="75000"/>
            </a:pPr>
            <a:r>
              <a:rPr lang="en-US">
                <a:solidFill>
                  <a:schemeClr val="accent2"/>
                </a:solidFill>
              </a:rPr>
              <a:t>Repeated application </a:t>
            </a:r>
            <a:r>
              <a:rPr lang="en-US"/>
              <a:t>of this idea will give us a collection of relations that are in </a:t>
            </a:r>
            <a:r>
              <a:rPr lang="en-US">
                <a:solidFill>
                  <a:schemeClr val="accent2"/>
                </a:solidFill>
              </a:rPr>
              <a:t>BCNF; lossless join decomposition</a:t>
            </a:r>
            <a:r>
              <a:rPr lang="en-US"/>
              <a:t>, and guaranteed to terminate.</a:t>
            </a:r>
          </a:p>
          <a:p>
            <a:pPr lvl="1">
              <a:buSzPct val="75000"/>
            </a:pPr>
            <a:r>
              <a:rPr lang="en-US"/>
              <a:t>e.g.,  CSJDPQV,  key C,  JP      C,  SD       P,   J       S</a:t>
            </a:r>
          </a:p>
          <a:p>
            <a:pPr lvl="1">
              <a:buSzPct val="75000"/>
            </a:pPr>
            <a:r>
              <a:rPr lang="en-US"/>
              <a:t>To deal with SD      P, decompose into  SDP, CSJDQV.</a:t>
            </a:r>
          </a:p>
          <a:p>
            <a:pPr lvl="1">
              <a:buSzPct val="75000"/>
            </a:pPr>
            <a:r>
              <a:rPr lang="en-US"/>
              <a:t>To deal with J       S, decompose CSJDQV into JS and CJDQV</a:t>
            </a:r>
          </a:p>
          <a:p>
            <a:r>
              <a:rPr lang="en-US"/>
              <a:t>In general, several dependencies may cause violation of BCNF.  The order in which we ``deal with’’ them could lead to very different sets of relations!</a:t>
            </a:r>
          </a:p>
        </p:txBody>
      </p:sp>
      <p:graphicFrame>
        <p:nvGraphicFramePr>
          <p:cNvPr id="41990" name="Object 6">
            <a:hlinkClick r:id="" action="ppaction://ole?verb=0"/>
          </p:cNvPr>
          <p:cNvGraphicFramePr>
            <a:graphicFrameLocks/>
          </p:cNvGraphicFramePr>
          <p:nvPr/>
        </p:nvGraphicFramePr>
        <p:xfrm>
          <a:off x="5867400" y="1722438"/>
          <a:ext cx="677862" cy="322262"/>
        </p:xfrm>
        <a:graphic>
          <a:graphicData uri="http://schemas.openxmlformats.org/presentationml/2006/ole">
            <p:oleObj spid="_x0000_s41990" name="Equation" r:id="rId4" imgW="677520" imgH="322200" progId="Equation.3">
              <p:embed/>
            </p:oleObj>
          </a:graphicData>
        </a:graphic>
      </p:graphicFrame>
      <p:graphicFrame>
        <p:nvGraphicFramePr>
          <p:cNvPr id="41991" name="Object 7">
            <a:hlinkClick r:id="" action="ppaction://ole?verb=0"/>
          </p:cNvPr>
          <p:cNvGraphicFramePr>
            <a:graphicFrameLocks/>
          </p:cNvGraphicFramePr>
          <p:nvPr/>
        </p:nvGraphicFramePr>
        <p:xfrm>
          <a:off x="4191000" y="3779838"/>
          <a:ext cx="677862" cy="322262"/>
        </p:xfrm>
        <a:graphic>
          <a:graphicData uri="http://schemas.openxmlformats.org/presentationml/2006/ole">
            <p:oleObj spid="_x0000_s41991" name="Equation" r:id="rId5" imgW="677520" imgH="322200" progId="Equation.3">
              <p:embed/>
            </p:oleObj>
          </a:graphicData>
        </a:graphic>
      </p:graphicFrame>
      <p:graphicFrame>
        <p:nvGraphicFramePr>
          <p:cNvPr id="41992" name="Object 8">
            <a:hlinkClick r:id="" action="ppaction://ole?verb=0"/>
          </p:cNvPr>
          <p:cNvGraphicFramePr>
            <a:graphicFrameLocks/>
          </p:cNvGraphicFramePr>
          <p:nvPr/>
        </p:nvGraphicFramePr>
        <p:xfrm>
          <a:off x="5486400" y="3733800"/>
          <a:ext cx="677862" cy="322262"/>
        </p:xfrm>
        <a:graphic>
          <a:graphicData uri="http://schemas.openxmlformats.org/presentationml/2006/ole">
            <p:oleObj spid="_x0000_s41992" name="Equation" r:id="rId6" imgW="677520" imgH="322200" progId="Equation.3">
              <p:embed/>
            </p:oleObj>
          </a:graphicData>
        </a:graphic>
      </p:graphicFrame>
      <p:graphicFrame>
        <p:nvGraphicFramePr>
          <p:cNvPr id="41993" name="Object 9">
            <a:hlinkClick r:id="" action="ppaction://ole?verb=0"/>
          </p:cNvPr>
          <p:cNvGraphicFramePr>
            <a:graphicFrameLocks/>
          </p:cNvGraphicFramePr>
          <p:nvPr/>
        </p:nvGraphicFramePr>
        <p:xfrm>
          <a:off x="6553200" y="3779838"/>
          <a:ext cx="677862" cy="322262"/>
        </p:xfrm>
        <a:graphic>
          <a:graphicData uri="http://schemas.openxmlformats.org/presentationml/2006/ole">
            <p:oleObj spid="_x0000_s41993" name="Equation" r:id="rId7" imgW="677520" imgH="322200" progId="Equation.3">
              <p:embed/>
            </p:oleObj>
          </a:graphicData>
        </a:graphic>
      </p:graphicFrame>
      <p:graphicFrame>
        <p:nvGraphicFramePr>
          <p:cNvPr id="41994" name="Object 10">
            <a:hlinkClick r:id="" action="ppaction://ole?verb=0"/>
          </p:cNvPr>
          <p:cNvGraphicFramePr>
            <a:graphicFrameLocks/>
          </p:cNvGraphicFramePr>
          <p:nvPr/>
        </p:nvGraphicFramePr>
        <p:xfrm>
          <a:off x="2895600" y="4191000"/>
          <a:ext cx="677862" cy="322262"/>
        </p:xfrm>
        <a:graphic>
          <a:graphicData uri="http://schemas.openxmlformats.org/presentationml/2006/ole">
            <p:oleObj spid="_x0000_s41994" name="Equation" r:id="rId8" imgW="677520" imgH="322200" progId="Equation.3">
              <p:embed/>
            </p:oleObj>
          </a:graphicData>
        </a:graphic>
      </p:graphicFrame>
      <p:graphicFrame>
        <p:nvGraphicFramePr>
          <p:cNvPr id="41995" name="Object 11">
            <a:hlinkClick r:id="" action="ppaction://ole?verb=0"/>
          </p:cNvPr>
          <p:cNvGraphicFramePr>
            <a:graphicFrameLocks/>
          </p:cNvGraphicFramePr>
          <p:nvPr/>
        </p:nvGraphicFramePr>
        <p:xfrm>
          <a:off x="2738438" y="4572000"/>
          <a:ext cx="677862" cy="322262"/>
        </p:xfrm>
        <a:graphic>
          <a:graphicData uri="http://schemas.openxmlformats.org/presentationml/2006/ole">
            <p:oleObj spid="_x0000_s41995" name="Equation" r:id="rId9" imgW="677520" imgH="322200" progId="Equation.3">
              <p:embed/>
            </p:oleObj>
          </a:graphicData>
        </a:graphic>
      </p:graphicFrame>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4403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4036" name="Rectangle 4"/>
          <p:cNvSpPr>
            <a:spLocks noGrp="1" noChangeArrowheads="1"/>
          </p:cNvSpPr>
          <p:nvPr>
            <p:ph type="title"/>
          </p:nvPr>
        </p:nvSpPr>
        <p:spPr>
          <a:noFill/>
          <a:ln/>
        </p:spPr>
        <p:txBody>
          <a:bodyPr>
            <a:normAutofit fontScale="90000"/>
          </a:bodyPr>
          <a:lstStyle/>
          <a:p>
            <a:r>
              <a:rPr lang="en-US"/>
              <a:t>BCNF and Dependency Preservation</a:t>
            </a:r>
          </a:p>
        </p:txBody>
      </p:sp>
      <p:sp>
        <p:nvSpPr>
          <p:cNvPr id="44037" name="Rectangle 5"/>
          <p:cNvSpPr>
            <a:spLocks noGrp="1" noChangeArrowheads="1"/>
          </p:cNvSpPr>
          <p:nvPr>
            <p:ph idx="1"/>
          </p:nvPr>
        </p:nvSpPr>
        <p:spPr>
          <a:xfrm>
            <a:off x="76200" y="1676400"/>
            <a:ext cx="8991600" cy="4724400"/>
          </a:xfrm>
          <a:noFill/>
          <a:ln/>
        </p:spPr>
        <p:txBody>
          <a:bodyPr>
            <a:normAutofit fontScale="92500" lnSpcReduction="10000"/>
          </a:bodyPr>
          <a:lstStyle/>
          <a:p>
            <a:r>
              <a:rPr lang="en-US" dirty="0"/>
              <a:t>In general,</a:t>
            </a:r>
            <a:r>
              <a:rPr lang="en-US" dirty="0">
                <a:solidFill>
                  <a:schemeClr val="accent2"/>
                </a:solidFill>
              </a:rPr>
              <a:t> there may not be a dependency preserving decomposition into BCNF</a:t>
            </a:r>
            <a:r>
              <a:rPr lang="en-US" dirty="0"/>
              <a:t>.</a:t>
            </a:r>
          </a:p>
          <a:p>
            <a:pPr lvl="1">
              <a:buSzPct val="75000"/>
            </a:pPr>
            <a:r>
              <a:rPr lang="en-US" dirty="0"/>
              <a:t>e.g.,  CSZ,  CS       Z,  Z       C</a:t>
            </a:r>
          </a:p>
          <a:p>
            <a:pPr lvl="1">
              <a:buSzPct val="75000"/>
            </a:pPr>
            <a:r>
              <a:rPr lang="en-US" dirty="0"/>
              <a:t>Can’t decompose while preserving 1st FD;  not in BCNF.</a:t>
            </a:r>
          </a:p>
          <a:p>
            <a:r>
              <a:rPr lang="en-US" dirty="0"/>
              <a:t>Similarly,  decomposition of CSJDQV into SDP, JS and CJDQV is not dependency preserving  (</a:t>
            </a:r>
            <a:r>
              <a:rPr lang="en-US" dirty="0" err="1"/>
              <a:t>w.r.t</a:t>
            </a:r>
            <a:r>
              <a:rPr lang="en-US" dirty="0"/>
              <a:t>. the FDs JP      C,  SD        P  and  J        S).</a:t>
            </a:r>
          </a:p>
          <a:p>
            <a:pPr lvl="1">
              <a:buSzPct val="75000"/>
            </a:pPr>
            <a:r>
              <a:rPr lang="en-US" dirty="0"/>
              <a:t>However, it is a lossless join decomposition.</a:t>
            </a:r>
          </a:p>
          <a:p>
            <a:pPr lvl="1">
              <a:buSzPct val="75000"/>
            </a:pPr>
            <a:r>
              <a:rPr lang="en-US" dirty="0"/>
              <a:t>In this case, adding   JPC to the collection of relations gives us a dependency preserving decomposition.</a:t>
            </a:r>
          </a:p>
          <a:p>
            <a:pPr lvl="2"/>
            <a:r>
              <a:rPr lang="en-US" dirty="0"/>
              <a:t>JPC </a:t>
            </a:r>
            <a:r>
              <a:rPr lang="en-US" dirty="0" err="1"/>
              <a:t>tuples</a:t>
            </a:r>
            <a:r>
              <a:rPr lang="en-US" dirty="0"/>
              <a:t> stored only for checking FD!  </a:t>
            </a:r>
            <a:r>
              <a:rPr lang="en-US" dirty="0">
                <a:solidFill>
                  <a:schemeClr val="accent2"/>
                </a:solidFill>
              </a:rPr>
              <a:t>(</a:t>
            </a:r>
            <a:r>
              <a:rPr lang="en-US" i="1" dirty="0">
                <a:solidFill>
                  <a:schemeClr val="accent2"/>
                </a:solidFill>
              </a:rPr>
              <a:t>Redundancy!</a:t>
            </a:r>
            <a:r>
              <a:rPr lang="en-US" dirty="0">
                <a:solidFill>
                  <a:schemeClr val="accent2"/>
                </a:solidFill>
              </a:rPr>
              <a:t>)</a:t>
            </a:r>
          </a:p>
        </p:txBody>
      </p:sp>
      <p:graphicFrame>
        <p:nvGraphicFramePr>
          <p:cNvPr id="44038" name="Object 6">
            <a:hlinkClick r:id="" action="ppaction://ole?verb=0"/>
          </p:cNvPr>
          <p:cNvGraphicFramePr>
            <a:graphicFrameLocks/>
          </p:cNvGraphicFramePr>
          <p:nvPr/>
        </p:nvGraphicFramePr>
        <p:xfrm>
          <a:off x="2814638" y="2636838"/>
          <a:ext cx="677862" cy="322262"/>
        </p:xfrm>
        <a:graphic>
          <a:graphicData uri="http://schemas.openxmlformats.org/presentationml/2006/ole">
            <p:oleObj spid="_x0000_s44038" name="Equation" r:id="rId4" imgW="677520" imgH="322200" progId="Equation.3">
              <p:embed/>
            </p:oleObj>
          </a:graphicData>
        </a:graphic>
      </p:graphicFrame>
      <p:graphicFrame>
        <p:nvGraphicFramePr>
          <p:cNvPr id="44039" name="Object 7">
            <a:hlinkClick r:id="" action="ppaction://ole?verb=0"/>
          </p:cNvPr>
          <p:cNvGraphicFramePr>
            <a:graphicFrameLocks/>
          </p:cNvGraphicFramePr>
          <p:nvPr/>
        </p:nvGraphicFramePr>
        <p:xfrm>
          <a:off x="3733800" y="2636838"/>
          <a:ext cx="677862" cy="322262"/>
        </p:xfrm>
        <a:graphic>
          <a:graphicData uri="http://schemas.openxmlformats.org/presentationml/2006/ole">
            <p:oleObj spid="_x0000_s44039" name="Equation" r:id="rId5" imgW="677520" imgH="322200" progId="Equation.3">
              <p:embed/>
            </p:oleObj>
          </a:graphicData>
        </a:graphic>
      </p:graphicFrame>
      <p:graphicFrame>
        <p:nvGraphicFramePr>
          <p:cNvPr id="44040" name="Object 8">
            <a:hlinkClick r:id="" action="ppaction://ole?verb=0"/>
          </p:cNvPr>
          <p:cNvGraphicFramePr>
            <a:graphicFrameLocks/>
          </p:cNvGraphicFramePr>
          <p:nvPr/>
        </p:nvGraphicFramePr>
        <p:xfrm>
          <a:off x="1595438" y="4465638"/>
          <a:ext cx="677862" cy="322262"/>
        </p:xfrm>
        <a:graphic>
          <a:graphicData uri="http://schemas.openxmlformats.org/presentationml/2006/ole">
            <p:oleObj spid="_x0000_s44040" name="Equation" r:id="rId6" imgW="677520" imgH="322200" progId="Equation.3">
              <p:embed/>
            </p:oleObj>
          </a:graphicData>
        </a:graphic>
      </p:graphicFrame>
      <p:graphicFrame>
        <p:nvGraphicFramePr>
          <p:cNvPr id="44041" name="Object 9">
            <a:hlinkClick r:id="" action="ppaction://ole?verb=0"/>
          </p:cNvPr>
          <p:cNvGraphicFramePr>
            <a:graphicFrameLocks/>
          </p:cNvGraphicFramePr>
          <p:nvPr/>
        </p:nvGraphicFramePr>
        <p:xfrm>
          <a:off x="3436938" y="4465638"/>
          <a:ext cx="677862" cy="322262"/>
        </p:xfrm>
        <a:graphic>
          <a:graphicData uri="http://schemas.openxmlformats.org/presentationml/2006/ole">
            <p:oleObj spid="_x0000_s44041" name="Equation" r:id="rId7" imgW="677520" imgH="322200" progId="Equation.3">
              <p:embed/>
            </p:oleObj>
          </a:graphicData>
        </a:graphic>
      </p:graphicFrame>
      <p:graphicFrame>
        <p:nvGraphicFramePr>
          <p:cNvPr id="44042" name="Object 10">
            <a:hlinkClick r:id="" action="ppaction://ole?verb=0"/>
          </p:cNvPr>
          <p:cNvGraphicFramePr>
            <a:graphicFrameLocks/>
          </p:cNvGraphicFramePr>
          <p:nvPr/>
        </p:nvGraphicFramePr>
        <p:xfrm>
          <a:off x="8758238" y="3886200"/>
          <a:ext cx="385762" cy="304800"/>
        </p:xfrm>
        <a:graphic>
          <a:graphicData uri="http://schemas.openxmlformats.org/presentationml/2006/ole">
            <p:oleObj spid="_x0000_s44042" name="Equation" r:id="rId8" imgW="677520" imgH="322200" progId="Equation.3">
              <p:embed/>
            </p:oleObj>
          </a:graphicData>
        </a:graphic>
      </p:graphicFrame>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4608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6084" name="Rectangle 4"/>
          <p:cNvSpPr>
            <a:spLocks noGrp="1" noChangeArrowheads="1"/>
          </p:cNvSpPr>
          <p:nvPr>
            <p:ph type="title"/>
          </p:nvPr>
        </p:nvSpPr>
        <p:spPr>
          <a:noFill/>
          <a:ln/>
        </p:spPr>
        <p:txBody>
          <a:bodyPr/>
          <a:lstStyle/>
          <a:p>
            <a:r>
              <a:rPr lang="en-US"/>
              <a:t>Decomposition into 3NF</a:t>
            </a:r>
          </a:p>
        </p:txBody>
      </p:sp>
      <p:sp>
        <p:nvSpPr>
          <p:cNvPr id="46085" name="Rectangle 5"/>
          <p:cNvSpPr>
            <a:spLocks noGrp="1" noChangeArrowheads="1"/>
          </p:cNvSpPr>
          <p:nvPr>
            <p:ph idx="1"/>
          </p:nvPr>
        </p:nvSpPr>
        <p:spPr>
          <a:xfrm>
            <a:off x="0" y="1600200"/>
            <a:ext cx="9067800" cy="4876800"/>
          </a:xfrm>
          <a:noFill/>
          <a:ln/>
        </p:spPr>
        <p:txBody>
          <a:bodyPr>
            <a:normAutofit lnSpcReduction="10000"/>
          </a:bodyPr>
          <a:lstStyle/>
          <a:p>
            <a:r>
              <a:rPr lang="en-US"/>
              <a:t>Obviously, the algorithm for lossless join decomp into BCNF can be used to obtain a lossless join decomp into 3NF (typically, can stop earlier).</a:t>
            </a:r>
          </a:p>
          <a:p>
            <a:r>
              <a:rPr lang="en-US">
                <a:solidFill>
                  <a:schemeClr val="accent2"/>
                </a:solidFill>
              </a:rPr>
              <a:t>To ensure dependency preservation, one idea:</a:t>
            </a:r>
            <a:endParaRPr lang="en-US"/>
          </a:p>
          <a:p>
            <a:pPr lvl="1">
              <a:buSzPct val="75000"/>
            </a:pPr>
            <a:r>
              <a:rPr lang="en-US">
                <a:solidFill>
                  <a:schemeClr val="accent2"/>
                </a:solidFill>
              </a:rPr>
              <a:t>If  X      Y  is not preserved,  add relation XY.</a:t>
            </a:r>
          </a:p>
          <a:p>
            <a:pPr lvl="1">
              <a:buSzPct val="75000"/>
            </a:pPr>
            <a:r>
              <a:rPr lang="en-US"/>
              <a:t>Problem is that XY may violate 3NF!  e.g.,  consider the addition of CJP to `preserve’  JP        C.   What if we also have  J         C ?</a:t>
            </a:r>
          </a:p>
          <a:p>
            <a:r>
              <a:rPr lang="en-US">
                <a:solidFill>
                  <a:schemeClr val="accent2"/>
                </a:solidFill>
              </a:rPr>
              <a:t>Refinement:  </a:t>
            </a:r>
            <a:r>
              <a:rPr lang="en-US"/>
              <a:t>Instead of the given set of FDs F, use a </a:t>
            </a:r>
            <a:r>
              <a:rPr lang="en-US" i="1">
                <a:solidFill>
                  <a:schemeClr val="accent2"/>
                </a:solidFill>
              </a:rPr>
              <a:t>minimal cover for F</a:t>
            </a:r>
            <a:r>
              <a:rPr lang="en-US"/>
              <a:t>.</a:t>
            </a:r>
          </a:p>
        </p:txBody>
      </p:sp>
      <p:graphicFrame>
        <p:nvGraphicFramePr>
          <p:cNvPr id="46086" name="Object 6">
            <a:hlinkClick r:id="" action="ppaction://ole?verb=0"/>
          </p:cNvPr>
          <p:cNvGraphicFramePr>
            <a:graphicFrameLocks/>
          </p:cNvGraphicFramePr>
          <p:nvPr/>
        </p:nvGraphicFramePr>
        <p:xfrm>
          <a:off x="5418138" y="4478338"/>
          <a:ext cx="677862" cy="322262"/>
        </p:xfrm>
        <a:graphic>
          <a:graphicData uri="http://schemas.openxmlformats.org/presentationml/2006/ole">
            <p:oleObj spid="_x0000_s46086" name="Equation" r:id="rId4" imgW="677520" imgH="322200" progId="Equation.3">
              <p:embed/>
            </p:oleObj>
          </a:graphicData>
        </a:graphic>
      </p:graphicFrame>
      <p:graphicFrame>
        <p:nvGraphicFramePr>
          <p:cNvPr id="46087" name="Object 7">
            <a:hlinkClick r:id="" action="ppaction://ole?verb=0"/>
          </p:cNvPr>
          <p:cNvGraphicFramePr>
            <a:graphicFrameLocks/>
          </p:cNvGraphicFramePr>
          <p:nvPr/>
        </p:nvGraphicFramePr>
        <p:xfrm>
          <a:off x="1443038" y="3551238"/>
          <a:ext cx="677862" cy="322262"/>
        </p:xfrm>
        <a:graphic>
          <a:graphicData uri="http://schemas.openxmlformats.org/presentationml/2006/ole">
            <p:oleObj spid="_x0000_s46087" name="Equation" r:id="rId5" imgW="677520" imgH="322200" progId="Equation.3">
              <p:embed/>
            </p:oleObj>
          </a:graphicData>
        </a:graphic>
      </p:graphicFrame>
      <p:graphicFrame>
        <p:nvGraphicFramePr>
          <p:cNvPr id="46088" name="Object 8">
            <a:hlinkClick r:id="" action="ppaction://ole?verb=0"/>
          </p:cNvPr>
          <p:cNvGraphicFramePr>
            <a:graphicFrameLocks/>
          </p:cNvGraphicFramePr>
          <p:nvPr/>
        </p:nvGraphicFramePr>
        <p:xfrm>
          <a:off x="1912938" y="4859338"/>
          <a:ext cx="677862" cy="322262"/>
        </p:xfrm>
        <a:graphic>
          <a:graphicData uri="http://schemas.openxmlformats.org/presentationml/2006/ole">
            <p:oleObj spid="_x0000_s46088" name="Equation" r:id="rId6" imgW="677520" imgH="322200" progId="Equation.3">
              <p:embed/>
            </p:oleObj>
          </a:graphicData>
        </a:graphic>
      </p:graphicFrame>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4813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48132" name="Rectangle 4"/>
          <p:cNvSpPr>
            <a:spLocks noGrp="1" noChangeArrowheads="1"/>
          </p:cNvSpPr>
          <p:nvPr>
            <p:ph type="title"/>
          </p:nvPr>
        </p:nvSpPr>
        <p:spPr>
          <a:noFill/>
          <a:ln/>
        </p:spPr>
        <p:txBody>
          <a:bodyPr/>
          <a:lstStyle/>
          <a:p>
            <a:r>
              <a:rPr lang="en-US"/>
              <a:t>Minimal Cover for a Set of FDs</a:t>
            </a:r>
          </a:p>
        </p:txBody>
      </p:sp>
      <p:sp>
        <p:nvSpPr>
          <p:cNvPr id="48133" name="Rectangle 5"/>
          <p:cNvSpPr>
            <a:spLocks noGrp="1" noChangeArrowheads="1"/>
          </p:cNvSpPr>
          <p:nvPr>
            <p:ph idx="1"/>
          </p:nvPr>
        </p:nvSpPr>
        <p:spPr>
          <a:xfrm>
            <a:off x="76200" y="1600200"/>
            <a:ext cx="8991600" cy="4800600"/>
          </a:xfrm>
          <a:noFill/>
          <a:ln/>
        </p:spPr>
        <p:txBody>
          <a:bodyPr>
            <a:normAutofit fontScale="92500" lnSpcReduction="20000"/>
          </a:bodyPr>
          <a:lstStyle/>
          <a:p>
            <a:r>
              <a:rPr lang="en-US" i="1" u="sng">
                <a:solidFill>
                  <a:schemeClr val="accent2"/>
                </a:solidFill>
              </a:rPr>
              <a:t>Minimal cover</a:t>
            </a:r>
            <a:r>
              <a:rPr lang="en-US">
                <a:solidFill>
                  <a:schemeClr val="accent2"/>
                </a:solidFill>
              </a:rPr>
              <a:t>  </a:t>
            </a:r>
            <a:r>
              <a:rPr lang="en-US"/>
              <a:t>G for a set of FDs F:</a:t>
            </a:r>
          </a:p>
          <a:p>
            <a:pPr lvl="1">
              <a:buSzPct val="75000"/>
            </a:pPr>
            <a:r>
              <a:rPr lang="en-US"/>
              <a:t>Closure of F  =  closure of G.</a:t>
            </a:r>
          </a:p>
          <a:p>
            <a:pPr lvl="1">
              <a:buSzPct val="75000"/>
            </a:pPr>
            <a:r>
              <a:rPr lang="en-US"/>
              <a:t>Right hand side of each FD in G is a single attribute.</a:t>
            </a:r>
          </a:p>
          <a:p>
            <a:pPr lvl="1">
              <a:buSzPct val="75000"/>
            </a:pPr>
            <a:r>
              <a:rPr lang="en-US"/>
              <a:t>If we modify G by deleting an FD or by deleting attributes from an FD in G, the closure changes.</a:t>
            </a:r>
          </a:p>
          <a:p>
            <a:r>
              <a:rPr lang="en-US"/>
              <a:t>Intuitively, every FD in G is needed, and ``</a:t>
            </a:r>
            <a:r>
              <a:rPr lang="en-US" i="1">
                <a:solidFill>
                  <a:schemeClr val="accent2"/>
                </a:solidFill>
              </a:rPr>
              <a:t>as small as possible</a:t>
            </a:r>
            <a:r>
              <a:rPr lang="en-US"/>
              <a:t>’’ in order to get the same closure as F.</a:t>
            </a:r>
          </a:p>
          <a:p>
            <a:r>
              <a:rPr lang="en-US"/>
              <a:t>e.g.,  A       B,  ABCD        E,  EF      GH,  ACDF        EG has the following minimal cover:</a:t>
            </a:r>
          </a:p>
          <a:p>
            <a:pPr lvl="1">
              <a:buSzPct val="75000"/>
            </a:pPr>
            <a:r>
              <a:rPr lang="en-US"/>
              <a:t>A       B,  ACD        E,  EF        G  and  EF        H</a:t>
            </a:r>
          </a:p>
          <a:p>
            <a:r>
              <a:rPr lang="en-US"/>
              <a:t>M.C. </a:t>
            </a:r>
            <a:r>
              <a:rPr lang="en-US">
                <a:latin typeface="Symbol" pitchFamily="18" charset="2"/>
              </a:rPr>
              <a:t>® </a:t>
            </a:r>
            <a:r>
              <a:rPr lang="en-US"/>
              <a:t>Lossless-Join, Dep. Pres. Decomp!!! (in book)</a:t>
            </a:r>
          </a:p>
        </p:txBody>
      </p:sp>
      <p:graphicFrame>
        <p:nvGraphicFramePr>
          <p:cNvPr id="48134" name="Object 6">
            <a:hlinkClick r:id="" action="ppaction://ole?verb=0"/>
          </p:cNvPr>
          <p:cNvGraphicFramePr>
            <a:graphicFrameLocks/>
          </p:cNvGraphicFramePr>
          <p:nvPr/>
        </p:nvGraphicFramePr>
        <p:xfrm>
          <a:off x="1671638" y="4495800"/>
          <a:ext cx="677862" cy="322262"/>
        </p:xfrm>
        <a:graphic>
          <a:graphicData uri="http://schemas.openxmlformats.org/presentationml/2006/ole">
            <p:oleObj spid="_x0000_s48134" name="Equation" r:id="rId4" imgW="677520" imgH="322200" progId="Equation.3">
              <p:embed/>
            </p:oleObj>
          </a:graphicData>
        </a:graphic>
      </p:graphicFrame>
      <p:graphicFrame>
        <p:nvGraphicFramePr>
          <p:cNvPr id="48135" name="Object 7">
            <a:hlinkClick r:id="" action="ppaction://ole?verb=0"/>
          </p:cNvPr>
          <p:cNvGraphicFramePr>
            <a:graphicFrameLocks/>
          </p:cNvGraphicFramePr>
          <p:nvPr/>
        </p:nvGraphicFramePr>
        <p:xfrm>
          <a:off x="3657600" y="4495800"/>
          <a:ext cx="677862" cy="322262"/>
        </p:xfrm>
        <a:graphic>
          <a:graphicData uri="http://schemas.openxmlformats.org/presentationml/2006/ole">
            <p:oleObj spid="_x0000_s48135" name="Equation" r:id="rId5" imgW="677520" imgH="322200" progId="Equation.3">
              <p:embed/>
            </p:oleObj>
          </a:graphicData>
        </a:graphic>
      </p:graphicFrame>
      <p:graphicFrame>
        <p:nvGraphicFramePr>
          <p:cNvPr id="48136" name="Object 8">
            <a:hlinkClick r:id="" action="ppaction://ole?verb=0"/>
          </p:cNvPr>
          <p:cNvGraphicFramePr>
            <a:graphicFrameLocks/>
          </p:cNvGraphicFramePr>
          <p:nvPr/>
        </p:nvGraphicFramePr>
        <p:xfrm>
          <a:off x="5105400" y="4495800"/>
          <a:ext cx="677862" cy="322262"/>
        </p:xfrm>
        <a:graphic>
          <a:graphicData uri="http://schemas.openxmlformats.org/presentationml/2006/ole">
            <p:oleObj spid="_x0000_s48136" name="Equation" r:id="rId6" imgW="677520" imgH="322200" progId="Equation.3">
              <p:embed/>
            </p:oleObj>
          </a:graphicData>
        </a:graphic>
      </p:graphicFrame>
      <p:graphicFrame>
        <p:nvGraphicFramePr>
          <p:cNvPr id="48137" name="Object 9">
            <a:hlinkClick r:id="" action="ppaction://ole?verb=0"/>
          </p:cNvPr>
          <p:cNvGraphicFramePr>
            <a:graphicFrameLocks/>
          </p:cNvGraphicFramePr>
          <p:nvPr/>
        </p:nvGraphicFramePr>
        <p:xfrm>
          <a:off x="7239000" y="4495800"/>
          <a:ext cx="677862" cy="322262"/>
        </p:xfrm>
        <a:graphic>
          <a:graphicData uri="http://schemas.openxmlformats.org/presentationml/2006/ole">
            <p:oleObj spid="_x0000_s48137" name="Equation" r:id="rId7" imgW="677520" imgH="322200" progId="Equation.3">
              <p:embed/>
            </p:oleObj>
          </a:graphicData>
        </a:graphic>
      </p:graphicFrame>
      <p:graphicFrame>
        <p:nvGraphicFramePr>
          <p:cNvPr id="48138" name="Object 10">
            <a:hlinkClick r:id="" action="ppaction://ole?verb=0"/>
          </p:cNvPr>
          <p:cNvGraphicFramePr>
            <a:graphicFrameLocks/>
          </p:cNvGraphicFramePr>
          <p:nvPr/>
        </p:nvGraphicFramePr>
        <p:xfrm>
          <a:off x="1138238" y="5257800"/>
          <a:ext cx="677862" cy="322262"/>
        </p:xfrm>
        <a:graphic>
          <a:graphicData uri="http://schemas.openxmlformats.org/presentationml/2006/ole">
            <p:oleObj spid="_x0000_s48138" name="Equation" r:id="rId8" imgW="677520" imgH="322200" progId="Equation.3">
              <p:embed/>
            </p:oleObj>
          </a:graphicData>
        </a:graphic>
      </p:graphicFrame>
      <p:graphicFrame>
        <p:nvGraphicFramePr>
          <p:cNvPr id="48139" name="Object 11">
            <a:hlinkClick r:id="" action="ppaction://ole?verb=0"/>
          </p:cNvPr>
          <p:cNvGraphicFramePr>
            <a:graphicFrameLocks/>
          </p:cNvGraphicFramePr>
          <p:nvPr/>
        </p:nvGraphicFramePr>
        <p:xfrm>
          <a:off x="2667000" y="5257800"/>
          <a:ext cx="677862" cy="322262"/>
        </p:xfrm>
        <a:graphic>
          <a:graphicData uri="http://schemas.openxmlformats.org/presentationml/2006/ole">
            <p:oleObj spid="_x0000_s48139" name="Equation" r:id="rId9" imgW="677520" imgH="322200" progId="Equation.3">
              <p:embed/>
            </p:oleObj>
          </a:graphicData>
        </a:graphic>
      </p:graphicFrame>
      <p:graphicFrame>
        <p:nvGraphicFramePr>
          <p:cNvPr id="48140" name="Object 12">
            <a:hlinkClick r:id="" action="ppaction://ole?verb=0"/>
          </p:cNvPr>
          <p:cNvGraphicFramePr>
            <a:graphicFrameLocks/>
          </p:cNvGraphicFramePr>
          <p:nvPr/>
        </p:nvGraphicFramePr>
        <p:xfrm>
          <a:off x="4038600" y="5257800"/>
          <a:ext cx="677862" cy="322262"/>
        </p:xfrm>
        <a:graphic>
          <a:graphicData uri="http://schemas.openxmlformats.org/presentationml/2006/ole">
            <p:oleObj spid="_x0000_s48140" name="Equation" r:id="rId10" imgW="677520" imgH="322200" progId="Equation.3">
              <p:embed/>
            </p:oleObj>
          </a:graphicData>
        </a:graphic>
      </p:graphicFrame>
      <p:graphicFrame>
        <p:nvGraphicFramePr>
          <p:cNvPr id="48141" name="Object 13">
            <a:hlinkClick r:id="" action="ppaction://ole?verb=0"/>
          </p:cNvPr>
          <p:cNvGraphicFramePr>
            <a:graphicFrameLocks/>
          </p:cNvGraphicFramePr>
          <p:nvPr/>
        </p:nvGraphicFramePr>
        <p:xfrm>
          <a:off x="5943600" y="5257800"/>
          <a:ext cx="677862" cy="322262"/>
        </p:xfrm>
        <a:graphic>
          <a:graphicData uri="http://schemas.openxmlformats.org/presentationml/2006/ole">
            <p:oleObj spid="_x0000_s48141" name="Equation" r:id="rId11" imgW="677520" imgH="322200" progId="Equation.3">
              <p:embed/>
            </p:oleObj>
          </a:graphicData>
        </a:graphic>
      </p:graphicFrame>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5017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50180" name="Rectangle 4"/>
          <p:cNvSpPr>
            <a:spLocks noGrp="1" noChangeArrowheads="1"/>
          </p:cNvSpPr>
          <p:nvPr>
            <p:ph type="title"/>
          </p:nvPr>
        </p:nvSpPr>
        <p:spPr>
          <a:noFill/>
          <a:ln/>
        </p:spPr>
        <p:txBody>
          <a:bodyPr/>
          <a:lstStyle/>
          <a:p>
            <a:r>
              <a:rPr lang="en-US"/>
              <a:t>Refining an ER Diagram</a:t>
            </a:r>
          </a:p>
        </p:txBody>
      </p:sp>
      <p:sp>
        <p:nvSpPr>
          <p:cNvPr id="50181" name="Rectangle 5"/>
          <p:cNvSpPr>
            <a:spLocks noGrp="1" noChangeArrowheads="1"/>
          </p:cNvSpPr>
          <p:nvPr>
            <p:ph type="body" sz="half" idx="1"/>
          </p:nvPr>
        </p:nvSpPr>
        <p:spPr>
          <a:xfrm>
            <a:off x="0" y="1524000"/>
            <a:ext cx="4419600" cy="5257800"/>
          </a:xfrm>
          <a:noFill/>
          <a:ln/>
        </p:spPr>
        <p:txBody>
          <a:bodyPr/>
          <a:lstStyle/>
          <a:p>
            <a:r>
              <a:rPr lang="en-US" sz="2400"/>
              <a:t>1st diagram translated:           </a:t>
            </a:r>
            <a:r>
              <a:rPr lang="en-US" sz="2400">
                <a:solidFill>
                  <a:schemeClr val="accent2"/>
                </a:solidFill>
              </a:rPr>
              <a:t>Workers(S,N,L,D,S)       Departments(D,M,B)</a:t>
            </a:r>
          </a:p>
          <a:p>
            <a:pPr lvl="1">
              <a:buSzPct val="75000"/>
            </a:pPr>
            <a:r>
              <a:rPr lang="en-US" sz="2000"/>
              <a:t>Lots associated with workers.</a:t>
            </a:r>
          </a:p>
          <a:p>
            <a:r>
              <a:rPr lang="en-US" sz="2400"/>
              <a:t>Suppose all workers in a dept are assigned the same lot:   D       L</a:t>
            </a:r>
          </a:p>
          <a:p>
            <a:r>
              <a:rPr lang="en-US" sz="2400"/>
              <a:t>Redundancy; fixed by: </a:t>
            </a:r>
            <a:r>
              <a:rPr lang="en-US" sz="2400">
                <a:solidFill>
                  <a:schemeClr val="accent2"/>
                </a:solidFill>
              </a:rPr>
              <a:t>Workers2(S,N,D,S) Dept_Lots(D,L)</a:t>
            </a:r>
          </a:p>
          <a:p>
            <a:r>
              <a:rPr lang="en-US" sz="2400"/>
              <a:t>Can fine-tune this: </a:t>
            </a:r>
            <a:r>
              <a:rPr lang="en-US" sz="2400">
                <a:solidFill>
                  <a:schemeClr val="accent2"/>
                </a:solidFill>
              </a:rPr>
              <a:t>Workers2(S,N,D,S) Departments(D,M,B,L) </a:t>
            </a:r>
          </a:p>
        </p:txBody>
      </p:sp>
      <p:graphicFrame>
        <p:nvGraphicFramePr>
          <p:cNvPr id="50182" name="Object 6">
            <a:hlinkClick r:id="" action="ppaction://ole?verb=0"/>
          </p:cNvPr>
          <p:cNvGraphicFramePr>
            <a:graphicFrameLocks/>
          </p:cNvGraphicFramePr>
          <p:nvPr/>
        </p:nvGraphicFramePr>
        <p:xfrm>
          <a:off x="3997325" y="3429000"/>
          <a:ext cx="1641475" cy="779462"/>
        </p:xfrm>
        <a:graphic>
          <a:graphicData uri="http://schemas.openxmlformats.org/presentationml/2006/ole">
            <p:oleObj spid="_x0000_s50182" name="Equation" r:id="rId4" imgW="1641240" imgH="779400" progId="Equation.3">
              <p:embed/>
            </p:oleObj>
          </a:graphicData>
        </a:graphic>
      </p:graphicFrame>
      <p:grpSp>
        <p:nvGrpSpPr>
          <p:cNvPr id="50212" name="Group 36"/>
          <p:cNvGrpSpPr>
            <a:grpSpLocks/>
          </p:cNvGrpSpPr>
          <p:nvPr/>
        </p:nvGrpSpPr>
        <p:grpSpPr bwMode="auto">
          <a:xfrm>
            <a:off x="4114800" y="1752600"/>
            <a:ext cx="4910138" cy="1754188"/>
            <a:chOff x="2592" y="1104"/>
            <a:chExt cx="3093" cy="1105"/>
          </a:xfrm>
        </p:grpSpPr>
        <p:sp>
          <p:nvSpPr>
            <p:cNvPr id="50183" name="Freeform 7"/>
            <p:cNvSpPr>
              <a:spLocks/>
            </p:cNvSpPr>
            <p:nvPr/>
          </p:nvSpPr>
          <p:spPr bwMode="auto">
            <a:xfrm>
              <a:off x="2996" y="1252"/>
              <a:ext cx="450" cy="266"/>
            </a:xfrm>
            <a:custGeom>
              <a:avLst/>
              <a:gdLst/>
              <a:ahLst/>
              <a:cxnLst>
                <a:cxn ang="0">
                  <a:pos x="449" y="120"/>
                </a:cxn>
                <a:cxn ang="0">
                  <a:pos x="442" y="97"/>
                </a:cxn>
                <a:cxn ang="0">
                  <a:pos x="428" y="76"/>
                </a:cxn>
                <a:cxn ang="0">
                  <a:pos x="409" y="56"/>
                </a:cxn>
                <a:cxn ang="0">
                  <a:pos x="383" y="39"/>
                </a:cxn>
                <a:cxn ang="0">
                  <a:pos x="353" y="23"/>
                </a:cxn>
                <a:cxn ang="0">
                  <a:pos x="319" y="13"/>
                </a:cxn>
                <a:cxn ang="0">
                  <a:pos x="282" y="3"/>
                </a:cxn>
                <a:cxn ang="0">
                  <a:pos x="243" y="0"/>
                </a:cxn>
                <a:cxn ang="0">
                  <a:pos x="205" y="0"/>
                </a:cxn>
                <a:cxn ang="0">
                  <a:pos x="166" y="3"/>
                </a:cxn>
                <a:cxn ang="0">
                  <a:pos x="129" y="13"/>
                </a:cxn>
                <a:cxn ang="0">
                  <a:pos x="95" y="23"/>
                </a:cxn>
                <a:cxn ang="0">
                  <a:pos x="65" y="39"/>
                </a:cxn>
                <a:cxn ang="0">
                  <a:pos x="39" y="56"/>
                </a:cxn>
                <a:cxn ang="0">
                  <a:pos x="20" y="76"/>
                </a:cxn>
                <a:cxn ang="0">
                  <a:pos x="6" y="97"/>
                </a:cxn>
                <a:cxn ang="0">
                  <a:pos x="0" y="120"/>
                </a:cxn>
                <a:cxn ang="0">
                  <a:pos x="0" y="142"/>
                </a:cxn>
                <a:cxn ang="0">
                  <a:pos x="6" y="166"/>
                </a:cxn>
                <a:cxn ang="0">
                  <a:pos x="20" y="187"/>
                </a:cxn>
                <a:cxn ang="0">
                  <a:pos x="39" y="208"/>
                </a:cxn>
                <a:cxn ang="0">
                  <a:pos x="65" y="225"/>
                </a:cxn>
                <a:cxn ang="0">
                  <a:pos x="95" y="240"/>
                </a:cxn>
                <a:cxn ang="0">
                  <a:pos x="129" y="251"/>
                </a:cxn>
                <a:cxn ang="0">
                  <a:pos x="166" y="259"/>
                </a:cxn>
                <a:cxn ang="0">
                  <a:pos x="205" y="263"/>
                </a:cxn>
                <a:cxn ang="0">
                  <a:pos x="243" y="263"/>
                </a:cxn>
                <a:cxn ang="0">
                  <a:pos x="282" y="259"/>
                </a:cxn>
                <a:cxn ang="0">
                  <a:pos x="319" y="251"/>
                </a:cxn>
                <a:cxn ang="0">
                  <a:pos x="353" y="240"/>
                </a:cxn>
                <a:cxn ang="0">
                  <a:pos x="383" y="225"/>
                </a:cxn>
                <a:cxn ang="0">
                  <a:pos x="409" y="208"/>
                </a:cxn>
                <a:cxn ang="0">
                  <a:pos x="428" y="187"/>
                </a:cxn>
                <a:cxn ang="0">
                  <a:pos x="442" y="166"/>
                </a:cxn>
                <a:cxn ang="0">
                  <a:pos x="449" y="142"/>
                </a:cxn>
              </a:cxnLst>
              <a:rect l="0" t="0" r="r" b="b"/>
              <a:pathLst>
                <a:path w="450" h="266">
                  <a:moveTo>
                    <a:pt x="449" y="132"/>
                  </a:moveTo>
                  <a:lnTo>
                    <a:pt x="449" y="120"/>
                  </a:lnTo>
                  <a:lnTo>
                    <a:pt x="445" y="108"/>
                  </a:lnTo>
                  <a:lnTo>
                    <a:pt x="442" y="97"/>
                  </a:lnTo>
                  <a:lnTo>
                    <a:pt x="436" y="86"/>
                  </a:lnTo>
                  <a:lnTo>
                    <a:pt x="428" y="76"/>
                  </a:lnTo>
                  <a:lnTo>
                    <a:pt x="418" y="65"/>
                  </a:lnTo>
                  <a:lnTo>
                    <a:pt x="409" y="56"/>
                  </a:lnTo>
                  <a:lnTo>
                    <a:pt x="396" y="47"/>
                  </a:lnTo>
                  <a:lnTo>
                    <a:pt x="383" y="39"/>
                  </a:lnTo>
                  <a:lnTo>
                    <a:pt x="368" y="31"/>
                  </a:lnTo>
                  <a:lnTo>
                    <a:pt x="353" y="23"/>
                  </a:lnTo>
                  <a:lnTo>
                    <a:pt x="337" y="17"/>
                  </a:lnTo>
                  <a:lnTo>
                    <a:pt x="319" y="13"/>
                  </a:lnTo>
                  <a:lnTo>
                    <a:pt x="300" y="7"/>
                  </a:lnTo>
                  <a:lnTo>
                    <a:pt x="282" y="3"/>
                  </a:lnTo>
                  <a:lnTo>
                    <a:pt x="263" y="2"/>
                  </a:lnTo>
                  <a:lnTo>
                    <a:pt x="243" y="0"/>
                  </a:lnTo>
                  <a:lnTo>
                    <a:pt x="223" y="0"/>
                  </a:lnTo>
                  <a:lnTo>
                    <a:pt x="205" y="0"/>
                  </a:lnTo>
                  <a:lnTo>
                    <a:pt x="185" y="2"/>
                  </a:lnTo>
                  <a:lnTo>
                    <a:pt x="166" y="3"/>
                  </a:lnTo>
                  <a:lnTo>
                    <a:pt x="148" y="7"/>
                  </a:lnTo>
                  <a:lnTo>
                    <a:pt x="129" y="13"/>
                  </a:lnTo>
                  <a:lnTo>
                    <a:pt x="111" y="17"/>
                  </a:lnTo>
                  <a:lnTo>
                    <a:pt x="95" y="23"/>
                  </a:lnTo>
                  <a:lnTo>
                    <a:pt x="80" y="31"/>
                  </a:lnTo>
                  <a:lnTo>
                    <a:pt x="65" y="39"/>
                  </a:lnTo>
                  <a:lnTo>
                    <a:pt x="52" y="47"/>
                  </a:lnTo>
                  <a:lnTo>
                    <a:pt x="39" y="56"/>
                  </a:lnTo>
                  <a:lnTo>
                    <a:pt x="30" y="65"/>
                  </a:lnTo>
                  <a:lnTo>
                    <a:pt x="20" y="76"/>
                  </a:lnTo>
                  <a:lnTo>
                    <a:pt x="12" y="86"/>
                  </a:lnTo>
                  <a:lnTo>
                    <a:pt x="6" y="97"/>
                  </a:lnTo>
                  <a:lnTo>
                    <a:pt x="3" y="108"/>
                  </a:lnTo>
                  <a:lnTo>
                    <a:pt x="0" y="120"/>
                  </a:lnTo>
                  <a:lnTo>
                    <a:pt x="0" y="132"/>
                  </a:lnTo>
                  <a:lnTo>
                    <a:pt x="0" y="142"/>
                  </a:lnTo>
                  <a:lnTo>
                    <a:pt x="3" y="154"/>
                  </a:lnTo>
                  <a:lnTo>
                    <a:pt x="6" y="166"/>
                  </a:lnTo>
                  <a:lnTo>
                    <a:pt x="12" y="177"/>
                  </a:lnTo>
                  <a:lnTo>
                    <a:pt x="20" y="187"/>
                  </a:lnTo>
                  <a:lnTo>
                    <a:pt x="30" y="198"/>
                  </a:lnTo>
                  <a:lnTo>
                    <a:pt x="39" y="208"/>
                  </a:lnTo>
                  <a:lnTo>
                    <a:pt x="52" y="217"/>
                  </a:lnTo>
                  <a:lnTo>
                    <a:pt x="65" y="225"/>
                  </a:lnTo>
                  <a:lnTo>
                    <a:pt x="80" y="233"/>
                  </a:lnTo>
                  <a:lnTo>
                    <a:pt x="95" y="240"/>
                  </a:lnTo>
                  <a:lnTo>
                    <a:pt x="111" y="246"/>
                  </a:lnTo>
                  <a:lnTo>
                    <a:pt x="129" y="251"/>
                  </a:lnTo>
                  <a:lnTo>
                    <a:pt x="148" y="255"/>
                  </a:lnTo>
                  <a:lnTo>
                    <a:pt x="166" y="259"/>
                  </a:lnTo>
                  <a:lnTo>
                    <a:pt x="185" y="262"/>
                  </a:lnTo>
                  <a:lnTo>
                    <a:pt x="205" y="263"/>
                  </a:lnTo>
                  <a:lnTo>
                    <a:pt x="223" y="265"/>
                  </a:lnTo>
                  <a:lnTo>
                    <a:pt x="243" y="263"/>
                  </a:lnTo>
                  <a:lnTo>
                    <a:pt x="263" y="262"/>
                  </a:lnTo>
                  <a:lnTo>
                    <a:pt x="282" y="259"/>
                  </a:lnTo>
                  <a:lnTo>
                    <a:pt x="300" y="255"/>
                  </a:lnTo>
                  <a:lnTo>
                    <a:pt x="319" y="251"/>
                  </a:lnTo>
                  <a:lnTo>
                    <a:pt x="337" y="246"/>
                  </a:lnTo>
                  <a:lnTo>
                    <a:pt x="353" y="240"/>
                  </a:lnTo>
                  <a:lnTo>
                    <a:pt x="368" y="233"/>
                  </a:lnTo>
                  <a:lnTo>
                    <a:pt x="383" y="225"/>
                  </a:lnTo>
                  <a:lnTo>
                    <a:pt x="396" y="217"/>
                  </a:lnTo>
                  <a:lnTo>
                    <a:pt x="409" y="208"/>
                  </a:lnTo>
                  <a:lnTo>
                    <a:pt x="418" y="198"/>
                  </a:lnTo>
                  <a:lnTo>
                    <a:pt x="428" y="187"/>
                  </a:lnTo>
                  <a:lnTo>
                    <a:pt x="436" y="177"/>
                  </a:lnTo>
                  <a:lnTo>
                    <a:pt x="442" y="166"/>
                  </a:lnTo>
                  <a:lnTo>
                    <a:pt x="445" y="154"/>
                  </a:lnTo>
                  <a:lnTo>
                    <a:pt x="449" y="142"/>
                  </a:lnTo>
                  <a:lnTo>
                    <a:pt x="449"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84" name="Freeform 8"/>
            <p:cNvSpPr>
              <a:spLocks/>
            </p:cNvSpPr>
            <p:nvPr/>
          </p:nvSpPr>
          <p:spPr bwMode="auto">
            <a:xfrm>
              <a:off x="4389" y="1454"/>
              <a:ext cx="451" cy="266"/>
            </a:xfrm>
            <a:custGeom>
              <a:avLst/>
              <a:gdLst/>
              <a:ahLst/>
              <a:cxnLst>
                <a:cxn ang="0">
                  <a:pos x="448" y="120"/>
                </a:cxn>
                <a:cxn ang="0">
                  <a:pos x="441" y="98"/>
                </a:cxn>
                <a:cxn ang="0">
                  <a:pos x="429" y="76"/>
                </a:cxn>
                <a:cxn ang="0">
                  <a:pos x="409" y="56"/>
                </a:cxn>
                <a:cxn ang="0">
                  <a:pos x="383" y="39"/>
                </a:cxn>
                <a:cxn ang="0">
                  <a:pos x="353" y="24"/>
                </a:cxn>
                <a:cxn ang="0">
                  <a:pos x="319" y="13"/>
                </a:cxn>
                <a:cxn ang="0">
                  <a:pos x="283" y="5"/>
                </a:cxn>
                <a:cxn ang="0">
                  <a:pos x="243" y="0"/>
                </a:cxn>
                <a:cxn ang="0">
                  <a:pos x="205" y="0"/>
                </a:cxn>
                <a:cxn ang="0">
                  <a:pos x="166" y="5"/>
                </a:cxn>
                <a:cxn ang="0">
                  <a:pos x="129" y="13"/>
                </a:cxn>
                <a:cxn ang="0">
                  <a:pos x="95" y="24"/>
                </a:cxn>
                <a:cxn ang="0">
                  <a:pos x="66" y="39"/>
                </a:cxn>
                <a:cxn ang="0">
                  <a:pos x="40" y="56"/>
                </a:cxn>
                <a:cxn ang="0">
                  <a:pos x="20" y="76"/>
                </a:cxn>
                <a:cxn ang="0">
                  <a:pos x="6" y="98"/>
                </a:cxn>
                <a:cxn ang="0">
                  <a:pos x="1" y="120"/>
                </a:cxn>
                <a:cxn ang="0">
                  <a:pos x="1" y="144"/>
                </a:cxn>
                <a:cxn ang="0">
                  <a:pos x="6" y="166"/>
                </a:cxn>
                <a:cxn ang="0">
                  <a:pos x="20" y="188"/>
                </a:cxn>
                <a:cxn ang="0">
                  <a:pos x="40" y="208"/>
                </a:cxn>
                <a:cxn ang="0">
                  <a:pos x="66" y="225"/>
                </a:cxn>
                <a:cxn ang="0">
                  <a:pos x="95" y="240"/>
                </a:cxn>
                <a:cxn ang="0">
                  <a:pos x="129" y="251"/>
                </a:cxn>
                <a:cxn ang="0">
                  <a:pos x="166" y="259"/>
                </a:cxn>
                <a:cxn ang="0">
                  <a:pos x="205" y="265"/>
                </a:cxn>
                <a:cxn ang="0">
                  <a:pos x="243" y="265"/>
                </a:cxn>
                <a:cxn ang="0">
                  <a:pos x="283" y="259"/>
                </a:cxn>
                <a:cxn ang="0">
                  <a:pos x="319" y="251"/>
                </a:cxn>
                <a:cxn ang="0">
                  <a:pos x="353" y="240"/>
                </a:cxn>
                <a:cxn ang="0">
                  <a:pos x="383" y="225"/>
                </a:cxn>
                <a:cxn ang="0">
                  <a:pos x="409" y="208"/>
                </a:cxn>
                <a:cxn ang="0">
                  <a:pos x="429" y="188"/>
                </a:cxn>
                <a:cxn ang="0">
                  <a:pos x="441" y="166"/>
                </a:cxn>
                <a:cxn ang="0">
                  <a:pos x="448" y="144"/>
                </a:cxn>
              </a:cxnLst>
              <a:rect l="0" t="0" r="r" b="b"/>
              <a:pathLst>
                <a:path w="451" h="266">
                  <a:moveTo>
                    <a:pt x="450" y="132"/>
                  </a:moveTo>
                  <a:lnTo>
                    <a:pt x="448" y="120"/>
                  </a:lnTo>
                  <a:lnTo>
                    <a:pt x="446" y="108"/>
                  </a:lnTo>
                  <a:lnTo>
                    <a:pt x="441" y="98"/>
                  </a:lnTo>
                  <a:lnTo>
                    <a:pt x="436" y="87"/>
                  </a:lnTo>
                  <a:lnTo>
                    <a:pt x="429" y="76"/>
                  </a:lnTo>
                  <a:lnTo>
                    <a:pt x="419" y="65"/>
                  </a:lnTo>
                  <a:lnTo>
                    <a:pt x="409" y="56"/>
                  </a:lnTo>
                  <a:lnTo>
                    <a:pt x="396" y="47"/>
                  </a:lnTo>
                  <a:lnTo>
                    <a:pt x="383" y="39"/>
                  </a:lnTo>
                  <a:lnTo>
                    <a:pt x="369" y="31"/>
                  </a:lnTo>
                  <a:lnTo>
                    <a:pt x="353" y="24"/>
                  </a:lnTo>
                  <a:lnTo>
                    <a:pt x="336" y="17"/>
                  </a:lnTo>
                  <a:lnTo>
                    <a:pt x="319" y="13"/>
                  </a:lnTo>
                  <a:lnTo>
                    <a:pt x="301" y="7"/>
                  </a:lnTo>
                  <a:lnTo>
                    <a:pt x="283" y="5"/>
                  </a:lnTo>
                  <a:lnTo>
                    <a:pt x="263" y="2"/>
                  </a:lnTo>
                  <a:lnTo>
                    <a:pt x="243" y="0"/>
                  </a:lnTo>
                  <a:lnTo>
                    <a:pt x="225" y="0"/>
                  </a:lnTo>
                  <a:lnTo>
                    <a:pt x="205" y="0"/>
                  </a:lnTo>
                  <a:lnTo>
                    <a:pt x="185" y="2"/>
                  </a:lnTo>
                  <a:lnTo>
                    <a:pt x="166" y="5"/>
                  </a:lnTo>
                  <a:lnTo>
                    <a:pt x="148" y="7"/>
                  </a:lnTo>
                  <a:lnTo>
                    <a:pt x="129" y="13"/>
                  </a:lnTo>
                  <a:lnTo>
                    <a:pt x="111" y="17"/>
                  </a:lnTo>
                  <a:lnTo>
                    <a:pt x="95" y="24"/>
                  </a:lnTo>
                  <a:lnTo>
                    <a:pt x="80" y="31"/>
                  </a:lnTo>
                  <a:lnTo>
                    <a:pt x="66" y="39"/>
                  </a:lnTo>
                  <a:lnTo>
                    <a:pt x="52" y="47"/>
                  </a:lnTo>
                  <a:lnTo>
                    <a:pt x="40" y="56"/>
                  </a:lnTo>
                  <a:lnTo>
                    <a:pt x="30" y="65"/>
                  </a:lnTo>
                  <a:lnTo>
                    <a:pt x="20" y="76"/>
                  </a:lnTo>
                  <a:lnTo>
                    <a:pt x="13" y="87"/>
                  </a:lnTo>
                  <a:lnTo>
                    <a:pt x="6" y="98"/>
                  </a:lnTo>
                  <a:lnTo>
                    <a:pt x="3" y="108"/>
                  </a:lnTo>
                  <a:lnTo>
                    <a:pt x="1" y="120"/>
                  </a:lnTo>
                  <a:lnTo>
                    <a:pt x="0" y="132"/>
                  </a:lnTo>
                  <a:lnTo>
                    <a:pt x="1" y="144"/>
                  </a:lnTo>
                  <a:lnTo>
                    <a:pt x="3" y="156"/>
                  </a:lnTo>
                  <a:lnTo>
                    <a:pt x="6" y="166"/>
                  </a:lnTo>
                  <a:lnTo>
                    <a:pt x="13" y="177"/>
                  </a:lnTo>
                  <a:lnTo>
                    <a:pt x="20" y="188"/>
                  </a:lnTo>
                  <a:lnTo>
                    <a:pt x="30" y="198"/>
                  </a:lnTo>
                  <a:lnTo>
                    <a:pt x="40" y="208"/>
                  </a:lnTo>
                  <a:lnTo>
                    <a:pt x="52" y="217"/>
                  </a:lnTo>
                  <a:lnTo>
                    <a:pt x="66" y="225"/>
                  </a:lnTo>
                  <a:lnTo>
                    <a:pt x="80" y="233"/>
                  </a:lnTo>
                  <a:lnTo>
                    <a:pt x="95" y="240"/>
                  </a:lnTo>
                  <a:lnTo>
                    <a:pt x="111" y="246"/>
                  </a:lnTo>
                  <a:lnTo>
                    <a:pt x="129" y="251"/>
                  </a:lnTo>
                  <a:lnTo>
                    <a:pt x="148" y="257"/>
                  </a:lnTo>
                  <a:lnTo>
                    <a:pt x="166" y="259"/>
                  </a:lnTo>
                  <a:lnTo>
                    <a:pt x="185" y="262"/>
                  </a:lnTo>
                  <a:lnTo>
                    <a:pt x="205" y="265"/>
                  </a:lnTo>
                  <a:lnTo>
                    <a:pt x="225" y="265"/>
                  </a:lnTo>
                  <a:lnTo>
                    <a:pt x="243" y="265"/>
                  </a:lnTo>
                  <a:lnTo>
                    <a:pt x="263" y="262"/>
                  </a:lnTo>
                  <a:lnTo>
                    <a:pt x="283" y="259"/>
                  </a:lnTo>
                  <a:lnTo>
                    <a:pt x="301" y="257"/>
                  </a:lnTo>
                  <a:lnTo>
                    <a:pt x="319" y="251"/>
                  </a:lnTo>
                  <a:lnTo>
                    <a:pt x="336" y="246"/>
                  </a:lnTo>
                  <a:lnTo>
                    <a:pt x="353" y="240"/>
                  </a:lnTo>
                  <a:lnTo>
                    <a:pt x="369" y="233"/>
                  </a:lnTo>
                  <a:lnTo>
                    <a:pt x="383" y="225"/>
                  </a:lnTo>
                  <a:lnTo>
                    <a:pt x="396" y="217"/>
                  </a:lnTo>
                  <a:lnTo>
                    <a:pt x="409" y="208"/>
                  </a:lnTo>
                  <a:lnTo>
                    <a:pt x="419" y="198"/>
                  </a:lnTo>
                  <a:lnTo>
                    <a:pt x="429" y="188"/>
                  </a:lnTo>
                  <a:lnTo>
                    <a:pt x="436" y="177"/>
                  </a:lnTo>
                  <a:lnTo>
                    <a:pt x="441" y="166"/>
                  </a:lnTo>
                  <a:lnTo>
                    <a:pt x="446" y="156"/>
                  </a:lnTo>
                  <a:lnTo>
                    <a:pt x="448" y="144"/>
                  </a:lnTo>
                  <a:lnTo>
                    <a:pt x="450"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85" name="Freeform 9"/>
            <p:cNvSpPr>
              <a:spLocks/>
            </p:cNvSpPr>
            <p:nvPr/>
          </p:nvSpPr>
          <p:spPr bwMode="auto">
            <a:xfrm>
              <a:off x="5184" y="1454"/>
              <a:ext cx="481" cy="266"/>
            </a:xfrm>
            <a:custGeom>
              <a:avLst/>
              <a:gdLst/>
              <a:ahLst/>
              <a:cxnLst>
                <a:cxn ang="0">
                  <a:pos x="0" y="144"/>
                </a:cxn>
                <a:cxn ang="0">
                  <a:pos x="7" y="166"/>
                </a:cxn>
                <a:cxn ang="0">
                  <a:pos x="22" y="188"/>
                </a:cxn>
                <a:cxn ang="0">
                  <a:pos x="42" y="208"/>
                </a:cxn>
                <a:cxn ang="0">
                  <a:pos x="69" y="225"/>
                </a:cxn>
                <a:cxn ang="0">
                  <a:pos x="102" y="240"/>
                </a:cxn>
                <a:cxn ang="0">
                  <a:pos x="138" y="251"/>
                </a:cxn>
                <a:cxn ang="0">
                  <a:pos x="178" y="259"/>
                </a:cxn>
                <a:cxn ang="0">
                  <a:pos x="219" y="265"/>
                </a:cxn>
                <a:cxn ang="0">
                  <a:pos x="260" y="265"/>
                </a:cxn>
                <a:cxn ang="0">
                  <a:pos x="301" y="259"/>
                </a:cxn>
                <a:cxn ang="0">
                  <a:pos x="341" y="251"/>
                </a:cxn>
                <a:cxn ang="0">
                  <a:pos x="377" y="240"/>
                </a:cxn>
                <a:cxn ang="0">
                  <a:pos x="410" y="225"/>
                </a:cxn>
                <a:cxn ang="0">
                  <a:pos x="436" y="208"/>
                </a:cxn>
                <a:cxn ang="0">
                  <a:pos x="457" y="187"/>
                </a:cxn>
                <a:cxn ang="0">
                  <a:pos x="472" y="166"/>
                </a:cxn>
                <a:cxn ang="0">
                  <a:pos x="478" y="144"/>
                </a:cxn>
                <a:cxn ang="0">
                  <a:pos x="478" y="120"/>
                </a:cxn>
                <a:cxn ang="0">
                  <a:pos x="472" y="98"/>
                </a:cxn>
                <a:cxn ang="0">
                  <a:pos x="457" y="76"/>
                </a:cxn>
                <a:cxn ang="0">
                  <a:pos x="436" y="56"/>
                </a:cxn>
                <a:cxn ang="0">
                  <a:pos x="410" y="39"/>
                </a:cxn>
                <a:cxn ang="0">
                  <a:pos x="377" y="23"/>
                </a:cxn>
                <a:cxn ang="0">
                  <a:pos x="341" y="13"/>
                </a:cxn>
                <a:cxn ang="0">
                  <a:pos x="301" y="5"/>
                </a:cxn>
                <a:cxn ang="0">
                  <a:pos x="260" y="0"/>
                </a:cxn>
                <a:cxn ang="0">
                  <a:pos x="219" y="0"/>
                </a:cxn>
                <a:cxn ang="0">
                  <a:pos x="177" y="5"/>
                </a:cxn>
                <a:cxn ang="0">
                  <a:pos x="138" y="13"/>
                </a:cxn>
                <a:cxn ang="0">
                  <a:pos x="102" y="24"/>
                </a:cxn>
                <a:cxn ang="0">
                  <a:pos x="69" y="39"/>
                </a:cxn>
                <a:cxn ang="0">
                  <a:pos x="42" y="56"/>
                </a:cxn>
                <a:cxn ang="0">
                  <a:pos x="22" y="76"/>
                </a:cxn>
                <a:cxn ang="0">
                  <a:pos x="7" y="98"/>
                </a:cxn>
                <a:cxn ang="0">
                  <a:pos x="0" y="120"/>
                </a:cxn>
              </a:cxnLst>
              <a:rect l="0" t="0" r="r" b="b"/>
              <a:pathLst>
                <a:path w="481" h="266">
                  <a:moveTo>
                    <a:pt x="0" y="132"/>
                  </a:moveTo>
                  <a:lnTo>
                    <a:pt x="0" y="144"/>
                  </a:lnTo>
                  <a:lnTo>
                    <a:pt x="3" y="156"/>
                  </a:lnTo>
                  <a:lnTo>
                    <a:pt x="7" y="166"/>
                  </a:lnTo>
                  <a:lnTo>
                    <a:pt x="13" y="177"/>
                  </a:lnTo>
                  <a:lnTo>
                    <a:pt x="22" y="188"/>
                  </a:lnTo>
                  <a:lnTo>
                    <a:pt x="31" y="199"/>
                  </a:lnTo>
                  <a:lnTo>
                    <a:pt x="42" y="208"/>
                  </a:lnTo>
                  <a:lnTo>
                    <a:pt x="56" y="217"/>
                  </a:lnTo>
                  <a:lnTo>
                    <a:pt x="69" y="225"/>
                  </a:lnTo>
                  <a:lnTo>
                    <a:pt x="86" y="233"/>
                  </a:lnTo>
                  <a:lnTo>
                    <a:pt x="102" y="240"/>
                  </a:lnTo>
                  <a:lnTo>
                    <a:pt x="119" y="246"/>
                  </a:lnTo>
                  <a:lnTo>
                    <a:pt x="138" y="251"/>
                  </a:lnTo>
                  <a:lnTo>
                    <a:pt x="157" y="257"/>
                  </a:lnTo>
                  <a:lnTo>
                    <a:pt x="178" y="259"/>
                  </a:lnTo>
                  <a:lnTo>
                    <a:pt x="198" y="262"/>
                  </a:lnTo>
                  <a:lnTo>
                    <a:pt x="219" y="265"/>
                  </a:lnTo>
                  <a:lnTo>
                    <a:pt x="239" y="265"/>
                  </a:lnTo>
                  <a:lnTo>
                    <a:pt x="260" y="265"/>
                  </a:lnTo>
                  <a:lnTo>
                    <a:pt x="281" y="262"/>
                  </a:lnTo>
                  <a:lnTo>
                    <a:pt x="301" y="259"/>
                  </a:lnTo>
                  <a:lnTo>
                    <a:pt x="321" y="257"/>
                  </a:lnTo>
                  <a:lnTo>
                    <a:pt x="341" y="251"/>
                  </a:lnTo>
                  <a:lnTo>
                    <a:pt x="360" y="246"/>
                  </a:lnTo>
                  <a:lnTo>
                    <a:pt x="377" y="240"/>
                  </a:lnTo>
                  <a:lnTo>
                    <a:pt x="393" y="233"/>
                  </a:lnTo>
                  <a:lnTo>
                    <a:pt x="410" y="225"/>
                  </a:lnTo>
                  <a:lnTo>
                    <a:pt x="423" y="217"/>
                  </a:lnTo>
                  <a:lnTo>
                    <a:pt x="436" y="208"/>
                  </a:lnTo>
                  <a:lnTo>
                    <a:pt x="447" y="198"/>
                  </a:lnTo>
                  <a:lnTo>
                    <a:pt x="457" y="187"/>
                  </a:lnTo>
                  <a:lnTo>
                    <a:pt x="465" y="177"/>
                  </a:lnTo>
                  <a:lnTo>
                    <a:pt x="472" y="166"/>
                  </a:lnTo>
                  <a:lnTo>
                    <a:pt x="476" y="156"/>
                  </a:lnTo>
                  <a:lnTo>
                    <a:pt x="478" y="144"/>
                  </a:lnTo>
                  <a:lnTo>
                    <a:pt x="480" y="132"/>
                  </a:lnTo>
                  <a:lnTo>
                    <a:pt x="478" y="120"/>
                  </a:lnTo>
                  <a:lnTo>
                    <a:pt x="476" y="108"/>
                  </a:lnTo>
                  <a:lnTo>
                    <a:pt x="472" y="98"/>
                  </a:lnTo>
                  <a:lnTo>
                    <a:pt x="465" y="86"/>
                  </a:lnTo>
                  <a:lnTo>
                    <a:pt x="457" y="76"/>
                  </a:lnTo>
                  <a:lnTo>
                    <a:pt x="447" y="65"/>
                  </a:lnTo>
                  <a:lnTo>
                    <a:pt x="436" y="56"/>
                  </a:lnTo>
                  <a:lnTo>
                    <a:pt x="423" y="47"/>
                  </a:lnTo>
                  <a:lnTo>
                    <a:pt x="410" y="39"/>
                  </a:lnTo>
                  <a:lnTo>
                    <a:pt x="393" y="31"/>
                  </a:lnTo>
                  <a:lnTo>
                    <a:pt x="377" y="23"/>
                  </a:lnTo>
                  <a:lnTo>
                    <a:pt x="360" y="17"/>
                  </a:lnTo>
                  <a:lnTo>
                    <a:pt x="341" y="13"/>
                  </a:lnTo>
                  <a:lnTo>
                    <a:pt x="321" y="7"/>
                  </a:lnTo>
                  <a:lnTo>
                    <a:pt x="301" y="5"/>
                  </a:lnTo>
                  <a:lnTo>
                    <a:pt x="281" y="2"/>
                  </a:lnTo>
                  <a:lnTo>
                    <a:pt x="260" y="0"/>
                  </a:lnTo>
                  <a:lnTo>
                    <a:pt x="239" y="0"/>
                  </a:lnTo>
                  <a:lnTo>
                    <a:pt x="219" y="0"/>
                  </a:lnTo>
                  <a:lnTo>
                    <a:pt x="198" y="2"/>
                  </a:lnTo>
                  <a:lnTo>
                    <a:pt x="177" y="5"/>
                  </a:lnTo>
                  <a:lnTo>
                    <a:pt x="157" y="7"/>
                  </a:lnTo>
                  <a:lnTo>
                    <a:pt x="138" y="13"/>
                  </a:lnTo>
                  <a:lnTo>
                    <a:pt x="119" y="18"/>
                  </a:lnTo>
                  <a:lnTo>
                    <a:pt x="102" y="24"/>
                  </a:lnTo>
                  <a:lnTo>
                    <a:pt x="84" y="31"/>
                  </a:lnTo>
                  <a:lnTo>
                    <a:pt x="69" y="39"/>
                  </a:lnTo>
                  <a:lnTo>
                    <a:pt x="56" y="47"/>
                  </a:lnTo>
                  <a:lnTo>
                    <a:pt x="42" y="56"/>
                  </a:lnTo>
                  <a:lnTo>
                    <a:pt x="31" y="66"/>
                  </a:lnTo>
                  <a:lnTo>
                    <a:pt x="22" y="76"/>
                  </a:lnTo>
                  <a:lnTo>
                    <a:pt x="13" y="87"/>
                  </a:lnTo>
                  <a:lnTo>
                    <a:pt x="7" y="98"/>
                  </a:lnTo>
                  <a:lnTo>
                    <a:pt x="3" y="108"/>
                  </a:lnTo>
                  <a:lnTo>
                    <a:pt x="0" y="120"/>
                  </a:lnTo>
                  <a:lnTo>
                    <a:pt x="0"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86" name="Freeform 10"/>
            <p:cNvSpPr>
              <a:spLocks/>
            </p:cNvSpPr>
            <p:nvPr/>
          </p:nvSpPr>
          <p:spPr bwMode="auto">
            <a:xfrm>
              <a:off x="3894" y="1104"/>
              <a:ext cx="450" cy="266"/>
            </a:xfrm>
            <a:custGeom>
              <a:avLst/>
              <a:gdLst/>
              <a:ahLst/>
              <a:cxnLst>
                <a:cxn ang="0">
                  <a:pos x="0" y="144"/>
                </a:cxn>
                <a:cxn ang="0">
                  <a:pos x="8" y="166"/>
                </a:cxn>
                <a:cxn ang="0">
                  <a:pos x="20" y="188"/>
                </a:cxn>
                <a:cxn ang="0">
                  <a:pos x="40" y="208"/>
                </a:cxn>
                <a:cxn ang="0">
                  <a:pos x="65" y="226"/>
                </a:cxn>
                <a:cxn ang="0">
                  <a:pos x="95" y="241"/>
                </a:cxn>
                <a:cxn ang="0">
                  <a:pos x="129" y="253"/>
                </a:cxn>
                <a:cxn ang="0">
                  <a:pos x="166" y="259"/>
                </a:cxn>
                <a:cxn ang="0">
                  <a:pos x="205" y="263"/>
                </a:cxn>
                <a:cxn ang="0">
                  <a:pos x="244" y="263"/>
                </a:cxn>
                <a:cxn ang="0">
                  <a:pos x="283" y="259"/>
                </a:cxn>
                <a:cxn ang="0">
                  <a:pos x="319" y="251"/>
                </a:cxn>
                <a:cxn ang="0">
                  <a:pos x="353" y="241"/>
                </a:cxn>
                <a:cxn ang="0">
                  <a:pos x="383" y="225"/>
                </a:cxn>
                <a:cxn ang="0">
                  <a:pos x="409" y="208"/>
                </a:cxn>
                <a:cxn ang="0">
                  <a:pos x="428" y="188"/>
                </a:cxn>
                <a:cxn ang="0">
                  <a:pos x="442" y="166"/>
                </a:cxn>
                <a:cxn ang="0">
                  <a:pos x="449" y="144"/>
                </a:cxn>
                <a:cxn ang="0">
                  <a:pos x="449" y="120"/>
                </a:cxn>
                <a:cxn ang="0">
                  <a:pos x="442" y="98"/>
                </a:cxn>
                <a:cxn ang="0">
                  <a:pos x="428" y="76"/>
                </a:cxn>
                <a:cxn ang="0">
                  <a:pos x="409" y="56"/>
                </a:cxn>
                <a:cxn ang="0">
                  <a:pos x="383" y="39"/>
                </a:cxn>
                <a:cxn ang="0">
                  <a:pos x="353" y="23"/>
                </a:cxn>
                <a:cxn ang="0">
                  <a:pos x="319" y="11"/>
                </a:cxn>
                <a:cxn ang="0">
                  <a:pos x="283" y="3"/>
                </a:cxn>
                <a:cxn ang="0">
                  <a:pos x="244" y="1"/>
                </a:cxn>
                <a:cxn ang="0">
                  <a:pos x="205" y="1"/>
                </a:cxn>
                <a:cxn ang="0">
                  <a:pos x="166" y="3"/>
                </a:cxn>
                <a:cxn ang="0">
                  <a:pos x="129" y="11"/>
                </a:cxn>
                <a:cxn ang="0">
                  <a:pos x="95" y="23"/>
                </a:cxn>
                <a:cxn ang="0">
                  <a:pos x="65" y="39"/>
                </a:cxn>
                <a:cxn ang="0">
                  <a:pos x="40" y="56"/>
                </a:cxn>
                <a:cxn ang="0">
                  <a:pos x="20" y="77"/>
                </a:cxn>
                <a:cxn ang="0">
                  <a:pos x="8" y="98"/>
                </a:cxn>
                <a:cxn ang="0">
                  <a:pos x="0" y="120"/>
                </a:cxn>
              </a:cxnLst>
              <a:rect l="0" t="0" r="r" b="b"/>
              <a:pathLst>
                <a:path w="450" h="266">
                  <a:moveTo>
                    <a:pt x="0" y="132"/>
                  </a:moveTo>
                  <a:lnTo>
                    <a:pt x="0" y="144"/>
                  </a:lnTo>
                  <a:lnTo>
                    <a:pt x="3" y="156"/>
                  </a:lnTo>
                  <a:lnTo>
                    <a:pt x="8" y="166"/>
                  </a:lnTo>
                  <a:lnTo>
                    <a:pt x="12" y="178"/>
                  </a:lnTo>
                  <a:lnTo>
                    <a:pt x="20" y="188"/>
                  </a:lnTo>
                  <a:lnTo>
                    <a:pt x="30" y="198"/>
                  </a:lnTo>
                  <a:lnTo>
                    <a:pt x="40" y="208"/>
                  </a:lnTo>
                  <a:lnTo>
                    <a:pt x="52" y="217"/>
                  </a:lnTo>
                  <a:lnTo>
                    <a:pt x="65" y="226"/>
                  </a:lnTo>
                  <a:lnTo>
                    <a:pt x="80" y="233"/>
                  </a:lnTo>
                  <a:lnTo>
                    <a:pt x="95" y="241"/>
                  </a:lnTo>
                  <a:lnTo>
                    <a:pt x="111" y="246"/>
                  </a:lnTo>
                  <a:lnTo>
                    <a:pt x="129" y="253"/>
                  </a:lnTo>
                  <a:lnTo>
                    <a:pt x="148" y="257"/>
                  </a:lnTo>
                  <a:lnTo>
                    <a:pt x="166" y="259"/>
                  </a:lnTo>
                  <a:lnTo>
                    <a:pt x="185" y="263"/>
                  </a:lnTo>
                  <a:lnTo>
                    <a:pt x="205" y="263"/>
                  </a:lnTo>
                  <a:lnTo>
                    <a:pt x="225" y="265"/>
                  </a:lnTo>
                  <a:lnTo>
                    <a:pt x="244" y="263"/>
                  </a:lnTo>
                  <a:lnTo>
                    <a:pt x="263" y="262"/>
                  </a:lnTo>
                  <a:lnTo>
                    <a:pt x="283" y="259"/>
                  </a:lnTo>
                  <a:lnTo>
                    <a:pt x="302" y="257"/>
                  </a:lnTo>
                  <a:lnTo>
                    <a:pt x="319" y="251"/>
                  </a:lnTo>
                  <a:lnTo>
                    <a:pt x="337" y="246"/>
                  </a:lnTo>
                  <a:lnTo>
                    <a:pt x="353" y="241"/>
                  </a:lnTo>
                  <a:lnTo>
                    <a:pt x="369" y="233"/>
                  </a:lnTo>
                  <a:lnTo>
                    <a:pt x="383" y="225"/>
                  </a:lnTo>
                  <a:lnTo>
                    <a:pt x="396" y="217"/>
                  </a:lnTo>
                  <a:lnTo>
                    <a:pt x="409" y="208"/>
                  </a:lnTo>
                  <a:lnTo>
                    <a:pt x="419" y="198"/>
                  </a:lnTo>
                  <a:lnTo>
                    <a:pt x="428" y="188"/>
                  </a:lnTo>
                  <a:lnTo>
                    <a:pt x="436" y="178"/>
                  </a:lnTo>
                  <a:lnTo>
                    <a:pt x="442" y="166"/>
                  </a:lnTo>
                  <a:lnTo>
                    <a:pt x="446" y="154"/>
                  </a:lnTo>
                  <a:lnTo>
                    <a:pt x="449" y="144"/>
                  </a:lnTo>
                  <a:lnTo>
                    <a:pt x="449" y="132"/>
                  </a:lnTo>
                  <a:lnTo>
                    <a:pt x="449" y="120"/>
                  </a:lnTo>
                  <a:lnTo>
                    <a:pt x="446" y="108"/>
                  </a:lnTo>
                  <a:lnTo>
                    <a:pt x="442" y="98"/>
                  </a:lnTo>
                  <a:lnTo>
                    <a:pt x="436" y="86"/>
                  </a:lnTo>
                  <a:lnTo>
                    <a:pt x="428" y="76"/>
                  </a:lnTo>
                  <a:lnTo>
                    <a:pt x="418" y="66"/>
                  </a:lnTo>
                  <a:lnTo>
                    <a:pt x="409" y="56"/>
                  </a:lnTo>
                  <a:lnTo>
                    <a:pt x="396" y="47"/>
                  </a:lnTo>
                  <a:lnTo>
                    <a:pt x="383" y="39"/>
                  </a:lnTo>
                  <a:lnTo>
                    <a:pt x="369" y="31"/>
                  </a:lnTo>
                  <a:lnTo>
                    <a:pt x="353" y="23"/>
                  </a:lnTo>
                  <a:lnTo>
                    <a:pt x="337" y="18"/>
                  </a:lnTo>
                  <a:lnTo>
                    <a:pt x="319" y="11"/>
                  </a:lnTo>
                  <a:lnTo>
                    <a:pt x="302" y="7"/>
                  </a:lnTo>
                  <a:lnTo>
                    <a:pt x="283" y="3"/>
                  </a:lnTo>
                  <a:lnTo>
                    <a:pt x="263" y="2"/>
                  </a:lnTo>
                  <a:lnTo>
                    <a:pt x="244" y="1"/>
                  </a:lnTo>
                  <a:lnTo>
                    <a:pt x="223" y="0"/>
                  </a:lnTo>
                  <a:lnTo>
                    <a:pt x="205" y="1"/>
                  </a:lnTo>
                  <a:lnTo>
                    <a:pt x="185" y="2"/>
                  </a:lnTo>
                  <a:lnTo>
                    <a:pt x="166" y="3"/>
                  </a:lnTo>
                  <a:lnTo>
                    <a:pt x="148" y="7"/>
                  </a:lnTo>
                  <a:lnTo>
                    <a:pt x="129" y="11"/>
                  </a:lnTo>
                  <a:lnTo>
                    <a:pt x="111" y="18"/>
                  </a:lnTo>
                  <a:lnTo>
                    <a:pt x="95" y="23"/>
                  </a:lnTo>
                  <a:lnTo>
                    <a:pt x="80" y="31"/>
                  </a:lnTo>
                  <a:lnTo>
                    <a:pt x="65" y="39"/>
                  </a:lnTo>
                  <a:lnTo>
                    <a:pt x="52" y="47"/>
                  </a:lnTo>
                  <a:lnTo>
                    <a:pt x="40" y="56"/>
                  </a:lnTo>
                  <a:lnTo>
                    <a:pt x="29" y="66"/>
                  </a:lnTo>
                  <a:lnTo>
                    <a:pt x="20" y="77"/>
                  </a:lnTo>
                  <a:lnTo>
                    <a:pt x="12" y="86"/>
                  </a:lnTo>
                  <a:lnTo>
                    <a:pt x="8" y="98"/>
                  </a:lnTo>
                  <a:lnTo>
                    <a:pt x="3" y="110"/>
                  </a:lnTo>
                  <a:lnTo>
                    <a:pt x="0" y="120"/>
                  </a:lnTo>
                  <a:lnTo>
                    <a:pt x="0"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87" name="Freeform 11"/>
            <p:cNvSpPr>
              <a:spLocks/>
            </p:cNvSpPr>
            <p:nvPr/>
          </p:nvSpPr>
          <p:spPr bwMode="auto">
            <a:xfrm>
              <a:off x="2592" y="1447"/>
              <a:ext cx="450" cy="265"/>
            </a:xfrm>
            <a:custGeom>
              <a:avLst/>
              <a:gdLst/>
              <a:ahLst/>
              <a:cxnLst>
                <a:cxn ang="0">
                  <a:pos x="447" y="120"/>
                </a:cxn>
                <a:cxn ang="0">
                  <a:pos x="442" y="98"/>
                </a:cxn>
                <a:cxn ang="0">
                  <a:pos x="428" y="75"/>
                </a:cxn>
                <a:cxn ang="0">
                  <a:pos x="408" y="56"/>
                </a:cxn>
                <a:cxn ang="0">
                  <a:pos x="383" y="39"/>
                </a:cxn>
                <a:cxn ang="0">
                  <a:pos x="353" y="23"/>
                </a:cxn>
                <a:cxn ang="0">
                  <a:pos x="319" y="13"/>
                </a:cxn>
                <a:cxn ang="0">
                  <a:pos x="283" y="5"/>
                </a:cxn>
                <a:cxn ang="0">
                  <a:pos x="243" y="1"/>
                </a:cxn>
                <a:cxn ang="0">
                  <a:pos x="205" y="1"/>
                </a:cxn>
                <a:cxn ang="0">
                  <a:pos x="166" y="5"/>
                </a:cxn>
                <a:cxn ang="0">
                  <a:pos x="129" y="13"/>
                </a:cxn>
                <a:cxn ang="0">
                  <a:pos x="95" y="23"/>
                </a:cxn>
                <a:cxn ang="0">
                  <a:pos x="65" y="39"/>
                </a:cxn>
                <a:cxn ang="0">
                  <a:pos x="40" y="56"/>
                </a:cxn>
                <a:cxn ang="0">
                  <a:pos x="20" y="75"/>
                </a:cxn>
                <a:cxn ang="0">
                  <a:pos x="6" y="98"/>
                </a:cxn>
                <a:cxn ang="0">
                  <a:pos x="0" y="120"/>
                </a:cxn>
                <a:cxn ang="0">
                  <a:pos x="0" y="143"/>
                </a:cxn>
                <a:cxn ang="0">
                  <a:pos x="6" y="165"/>
                </a:cxn>
                <a:cxn ang="0">
                  <a:pos x="20" y="188"/>
                </a:cxn>
                <a:cxn ang="0">
                  <a:pos x="40" y="207"/>
                </a:cxn>
                <a:cxn ang="0">
                  <a:pos x="65" y="224"/>
                </a:cxn>
                <a:cxn ang="0">
                  <a:pos x="95" y="240"/>
                </a:cxn>
                <a:cxn ang="0">
                  <a:pos x="129" y="250"/>
                </a:cxn>
                <a:cxn ang="0">
                  <a:pos x="166" y="258"/>
                </a:cxn>
                <a:cxn ang="0">
                  <a:pos x="205" y="264"/>
                </a:cxn>
                <a:cxn ang="0">
                  <a:pos x="243" y="264"/>
                </a:cxn>
                <a:cxn ang="0">
                  <a:pos x="283" y="258"/>
                </a:cxn>
                <a:cxn ang="0">
                  <a:pos x="319" y="250"/>
                </a:cxn>
                <a:cxn ang="0">
                  <a:pos x="353" y="240"/>
                </a:cxn>
                <a:cxn ang="0">
                  <a:pos x="383" y="224"/>
                </a:cxn>
                <a:cxn ang="0">
                  <a:pos x="408" y="207"/>
                </a:cxn>
                <a:cxn ang="0">
                  <a:pos x="428" y="188"/>
                </a:cxn>
                <a:cxn ang="0">
                  <a:pos x="442" y="165"/>
                </a:cxn>
                <a:cxn ang="0">
                  <a:pos x="447" y="143"/>
                </a:cxn>
              </a:cxnLst>
              <a:rect l="0" t="0" r="r" b="b"/>
              <a:pathLst>
                <a:path w="450" h="265">
                  <a:moveTo>
                    <a:pt x="449" y="132"/>
                  </a:moveTo>
                  <a:lnTo>
                    <a:pt x="447" y="120"/>
                  </a:lnTo>
                  <a:lnTo>
                    <a:pt x="445" y="108"/>
                  </a:lnTo>
                  <a:lnTo>
                    <a:pt x="442" y="98"/>
                  </a:lnTo>
                  <a:lnTo>
                    <a:pt x="435" y="87"/>
                  </a:lnTo>
                  <a:lnTo>
                    <a:pt x="428" y="75"/>
                  </a:lnTo>
                  <a:lnTo>
                    <a:pt x="418" y="66"/>
                  </a:lnTo>
                  <a:lnTo>
                    <a:pt x="408" y="56"/>
                  </a:lnTo>
                  <a:lnTo>
                    <a:pt x="396" y="47"/>
                  </a:lnTo>
                  <a:lnTo>
                    <a:pt x="383" y="39"/>
                  </a:lnTo>
                  <a:lnTo>
                    <a:pt x="369" y="31"/>
                  </a:lnTo>
                  <a:lnTo>
                    <a:pt x="353" y="23"/>
                  </a:lnTo>
                  <a:lnTo>
                    <a:pt x="337" y="18"/>
                  </a:lnTo>
                  <a:lnTo>
                    <a:pt x="319" y="13"/>
                  </a:lnTo>
                  <a:lnTo>
                    <a:pt x="300" y="7"/>
                  </a:lnTo>
                  <a:lnTo>
                    <a:pt x="283" y="5"/>
                  </a:lnTo>
                  <a:lnTo>
                    <a:pt x="263" y="2"/>
                  </a:lnTo>
                  <a:lnTo>
                    <a:pt x="243" y="1"/>
                  </a:lnTo>
                  <a:lnTo>
                    <a:pt x="223" y="0"/>
                  </a:lnTo>
                  <a:lnTo>
                    <a:pt x="205" y="1"/>
                  </a:lnTo>
                  <a:lnTo>
                    <a:pt x="185" y="2"/>
                  </a:lnTo>
                  <a:lnTo>
                    <a:pt x="166" y="5"/>
                  </a:lnTo>
                  <a:lnTo>
                    <a:pt x="146" y="7"/>
                  </a:lnTo>
                  <a:lnTo>
                    <a:pt x="129" y="13"/>
                  </a:lnTo>
                  <a:lnTo>
                    <a:pt x="111" y="18"/>
                  </a:lnTo>
                  <a:lnTo>
                    <a:pt x="95" y="23"/>
                  </a:lnTo>
                  <a:lnTo>
                    <a:pt x="80" y="31"/>
                  </a:lnTo>
                  <a:lnTo>
                    <a:pt x="65" y="39"/>
                  </a:lnTo>
                  <a:lnTo>
                    <a:pt x="52" y="47"/>
                  </a:lnTo>
                  <a:lnTo>
                    <a:pt x="40" y="56"/>
                  </a:lnTo>
                  <a:lnTo>
                    <a:pt x="29" y="66"/>
                  </a:lnTo>
                  <a:lnTo>
                    <a:pt x="20" y="75"/>
                  </a:lnTo>
                  <a:lnTo>
                    <a:pt x="12" y="87"/>
                  </a:lnTo>
                  <a:lnTo>
                    <a:pt x="6" y="98"/>
                  </a:lnTo>
                  <a:lnTo>
                    <a:pt x="3" y="108"/>
                  </a:lnTo>
                  <a:lnTo>
                    <a:pt x="0" y="120"/>
                  </a:lnTo>
                  <a:lnTo>
                    <a:pt x="0" y="132"/>
                  </a:lnTo>
                  <a:lnTo>
                    <a:pt x="0" y="143"/>
                  </a:lnTo>
                  <a:lnTo>
                    <a:pt x="3" y="154"/>
                  </a:lnTo>
                  <a:lnTo>
                    <a:pt x="6" y="165"/>
                  </a:lnTo>
                  <a:lnTo>
                    <a:pt x="12" y="177"/>
                  </a:lnTo>
                  <a:lnTo>
                    <a:pt x="20" y="188"/>
                  </a:lnTo>
                  <a:lnTo>
                    <a:pt x="29" y="198"/>
                  </a:lnTo>
                  <a:lnTo>
                    <a:pt x="40" y="207"/>
                  </a:lnTo>
                  <a:lnTo>
                    <a:pt x="52" y="216"/>
                  </a:lnTo>
                  <a:lnTo>
                    <a:pt x="65" y="224"/>
                  </a:lnTo>
                  <a:lnTo>
                    <a:pt x="80" y="232"/>
                  </a:lnTo>
                  <a:lnTo>
                    <a:pt x="95" y="240"/>
                  </a:lnTo>
                  <a:lnTo>
                    <a:pt x="111" y="245"/>
                  </a:lnTo>
                  <a:lnTo>
                    <a:pt x="129" y="250"/>
                  </a:lnTo>
                  <a:lnTo>
                    <a:pt x="146" y="256"/>
                  </a:lnTo>
                  <a:lnTo>
                    <a:pt x="166" y="258"/>
                  </a:lnTo>
                  <a:lnTo>
                    <a:pt x="185" y="261"/>
                  </a:lnTo>
                  <a:lnTo>
                    <a:pt x="205" y="264"/>
                  </a:lnTo>
                  <a:lnTo>
                    <a:pt x="223" y="264"/>
                  </a:lnTo>
                  <a:lnTo>
                    <a:pt x="243" y="264"/>
                  </a:lnTo>
                  <a:lnTo>
                    <a:pt x="263" y="261"/>
                  </a:lnTo>
                  <a:lnTo>
                    <a:pt x="283" y="258"/>
                  </a:lnTo>
                  <a:lnTo>
                    <a:pt x="300" y="256"/>
                  </a:lnTo>
                  <a:lnTo>
                    <a:pt x="319" y="250"/>
                  </a:lnTo>
                  <a:lnTo>
                    <a:pt x="337" y="245"/>
                  </a:lnTo>
                  <a:lnTo>
                    <a:pt x="353" y="240"/>
                  </a:lnTo>
                  <a:lnTo>
                    <a:pt x="369" y="232"/>
                  </a:lnTo>
                  <a:lnTo>
                    <a:pt x="383" y="224"/>
                  </a:lnTo>
                  <a:lnTo>
                    <a:pt x="396" y="216"/>
                  </a:lnTo>
                  <a:lnTo>
                    <a:pt x="408" y="207"/>
                  </a:lnTo>
                  <a:lnTo>
                    <a:pt x="418" y="198"/>
                  </a:lnTo>
                  <a:lnTo>
                    <a:pt x="428" y="188"/>
                  </a:lnTo>
                  <a:lnTo>
                    <a:pt x="435" y="177"/>
                  </a:lnTo>
                  <a:lnTo>
                    <a:pt x="442" y="165"/>
                  </a:lnTo>
                  <a:lnTo>
                    <a:pt x="445" y="154"/>
                  </a:lnTo>
                  <a:lnTo>
                    <a:pt x="447" y="143"/>
                  </a:lnTo>
                  <a:lnTo>
                    <a:pt x="449"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88" name="Freeform 12"/>
            <p:cNvSpPr>
              <a:spLocks/>
            </p:cNvSpPr>
            <p:nvPr/>
          </p:nvSpPr>
          <p:spPr bwMode="auto">
            <a:xfrm>
              <a:off x="3417" y="1447"/>
              <a:ext cx="451" cy="265"/>
            </a:xfrm>
            <a:custGeom>
              <a:avLst/>
              <a:gdLst/>
              <a:ahLst/>
              <a:cxnLst>
                <a:cxn ang="0">
                  <a:pos x="1" y="143"/>
                </a:cxn>
                <a:cxn ang="0">
                  <a:pos x="8" y="165"/>
                </a:cxn>
                <a:cxn ang="0">
                  <a:pos x="20" y="188"/>
                </a:cxn>
                <a:cxn ang="0">
                  <a:pos x="40" y="207"/>
                </a:cxn>
                <a:cxn ang="0">
                  <a:pos x="66" y="226"/>
                </a:cxn>
                <a:cxn ang="0">
                  <a:pos x="96" y="240"/>
                </a:cxn>
                <a:cxn ang="0">
                  <a:pos x="129" y="250"/>
                </a:cxn>
                <a:cxn ang="0">
                  <a:pos x="166" y="258"/>
                </a:cxn>
                <a:cxn ang="0">
                  <a:pos x="205" y="264"/>
                </a:cxn>
                <a:cxn ang="0">
                  <a:pos x="244" y="264"/>
                </a:cxn>
                <a:cxn ang="0">
                  <a:pos x="283" y="258"/>
                </a:cxn>
                <a:cxn ang="0">
                  <a:pos x="320" y="250"/>
                </a:cxn>
                <a:cxn ang="0">
                  <a:pos x="353" y="239"/>
                </a:cxn>
                <a:cxn ang="0">
                  <a:pos x="383" y="224"/>
                </a:cxn>
                <a:cxn ang="0">
                  <a:pos x="409" y="207"/>
                </a:cxn>
                <a:cxn ang="0">
                  <a:pos x="429" y="188"/>
                </a:cxn>
                <a:cxn ang="0">
                  <a:pos x="441" y="165"/>
                </a:cxn>
                <a:cxn ang="0">
                  <a:pos x="448" y="143"/>
                </a:cxn>
                <a:cxn ang="0">
                  <a:pos x="448" y="120"/>
                </a:cxn>
                <a:cxn ang="0">
                  <a:pos x="441" y="98"/>
                </a:cxn>
                <a:cxn ang="0">
                  <a:pos x="429" y="75"/>
                </a:cxn>
                <a:cxn ang="0">
                  <a:pos x="409" y="56"/>
                </a:cxn>
                <a:cxn ang="0">
                  <a:pos x="383" y="39"/>
                </a:cxn>
                <a:cxn ang="0">
                  <a:pos x="353" y="23"/>
                </a:cxn>
                <a:cxn ang="0">
                  <a:pos x="320" y="13"/>
                </a:cxn>
                <a:cxn ang="0">
                  <a:pos x="283" y="5"/>
                </a:cxn>
                <a:cxn ang="0">
                  <a:pos x="244" y="1"/>
                </a:cxn>
                <a:cxn ang="0">
                  <a:pos x="205" y="1"/>
                </a:cxn>
                <a:cxn ang="0">
                  <a:pos x="166" y="5"/>
                </a:cxn>
                <a:cxn ang="0">
                  <a:pos x="129" y="13"/>
                </a:cxn>
                <a:cxn ang="0">
                  <a:pos x="96" y="23"/>
                </a:cxn>
                <a:cxn ang="0">
                  <a:pos x="66" y="39"/>
                </a:cxn>
                <a:cxn ang="0">
                  <a:pos x="40" y="56"/>
                </a:cxn>
                <a:cxn ang="0">
                  <a:pos x="20" y="77"/>
                </a:cxn>
                <a:cxn ang="0">
                  <a:pos x="8" y="98"/>
                </a:cxn>
                <a:cxn ang="0">
                  <a:pos x="1" y="120"/>
                </a:cxn>
              </a:cxnLst>
              <a:rect l="0" t="0" r="r" b="b"/>
              <a:pathLst>
                <a:path w="451" h="265">
                  <a:moveTo>
                    <a:pt x="0" y="132"/>
                  </a:moveTo>
                  <a:lnTo>
                    <a:pt x="1" y="143"/>
                  </a:lnTo>
                  <a:lnTo>
                    <a:pt x="3" y="154"/>
                  </a:lnTo>
                  <a:lnTo>
                    <a:pt x="8" y="165"/>
                  </a:lnTo>
                  <a:lnTo>
                    <a:pt x="13" y="177"/>
                  </a:lnTo>
                  <a:lnTo>
                    <a:pt x="20" y="188"/>
                  </a:lnTo>
                  <a:lnTo>
                    <a:pt x="30" y="198"/>
                  </a:lnTo>
                  <a:lnTo>
                    <a:pt x="40" y="207"/>
                  </a:lnTo>
                  <a:lnTo>
                    <a:pt x="52" y="216"/>
                  </a:lnTo>
                  <a:lnTo>
                    <a:pt x="66" y="226"/>
                  </a:lnTo>
                  <a:lnTo>
                    <a:pt x="80" y="232"/>
                  </a:lnTo>
                  <a:lnTo>
                    <a:pt x="96" y="240"/>
                  </a:lnTo>
                  <a:lnTo>
                    <a:pt x="113" y="245"/>
                  </a:lnTo>
                  <a:lnTo>
                    <a:pt x="129" y="250"/>
                  </a:lnTo>
                  <a:lnTo>
                    <a:pt x="148" y="256"/>
                  </a:lnTo>
                  <a:lnTo>
                    <a:pt x="166" y="258"/>
                  </a:lnTo>
                  <a:lnTo>
                    <a:pt x="186" y="261"/>
                  </a:lnTo>
                  <a:lnTo>
                    <a:pt x="205" y="264"/>
                  </a:lnTo>
                  <a:lnTo>
                    <a:pt x="225" y="264"/>
                  </a:lnTo>
                  <a:lnTo>
                    <a:pt x="244" y="264"/>
                  </a:lnTo>
                  <a:lnTo>
                    <a:pt x="263" y="261"/>
                  </a:lnTo>
                  <a:lnTo>
                    <a:pt x="283" y="258"/>
                  </a:lnTo>
                  <a:lnTo>
                    <a:pt x="301" y="256"/>
                  </a:lnTo>
                  <a:lnTo>
                    <a:pt x="320" y="250"/>
                  </a:lnTo>
                  <a:lnTo>
                    <a:pt x="336" y="245"/>
                  </a:lnTo>
                  <a:lnTo>
                    <a:pt x="353" y="239"/>
                  </a:lnTo>
                  <a:lnTo>
                    <a:pt x="369" y="232"/>
                  </a:lnTo>
                  <a:lnTo>
                    <a:pt x="383" y="224"/>
                  </a:lnTo>
                  <a:lnTo>
                    <a:pt x="397" y="216"/>
                  </a:lnTo>
                  <a:lnTo>
                    <a:pt x="409" y="207"/>
                  </a:lnTo>
                  <a:lnTo>
                    <a:pt x="419" y="198"/>
                  </a:lnTo>
                  <a:lnTo>
                    <a:pt x="429" y="188"/>
                  </a:lnTo>
                  <a:lnTo>
                    <a:pt x="436" y="176"/>
                  </a:lnTo>
                  <a:lnTo>
                    <a:pt x="441" y="165"/>
                  </a:lnTo>
                  <a:lnTo>
                    <a:pt x="446" y="154"/>
                  </a:lnTo>
                  <a:lnTo>
                    <a:pt x="448" y="143"/>
                  </a:lnTo>
                  <a:lnTo>
                    <a:pt x="450" y="132"/>
                  </a:lnTo>
                  <a:lnTo>
                    <a:pt x="448" y="120"/>
                  </a:lnTo>
                  <a:lnTo>
                    <a:pt x="446" y="108"/>
                  </a:lnTo>
                  <a:lnTo>
                    <a:pt x="441" y="98"/>
                  </a:lnTo>
                  <a:lnTo>
                    <a:pt x="436" y="87"/>
                  </a:lnTo>
                  <a:lnTo>
                    <a:pt x="429" y="75"/>
                  </a:lnTo>
                  <a:lnTo>
                    <a:pt x="419" y="66"/>
                  </a:lnTo>
                  <a:lnTo>
                    <a:pt x="409" y="56"/>
                  </a:lnTo>
                  <a:lnTo>
                    <a:pt x="397" y="47"/>
                  </a:lnTo>
                  <a:lnTo>
                    <a:pt x="383" y="39"/>
                  </a:lnTo>
                  <a:lnTo>
                    <a:pt x="369" y="31"/>
                  </a:lnTo>
                  <a:lnTo>
                    <a:pt x="353" y="23"/>
                  </a:lnTo>
                  <a:lnTo>
                    <a:pt x="336" y="18"/>
                  </a:lnTo>
                  <a:lnTo>
                    <a:pt x="320" y="13"/>
                  </a:lnTo>
                  <a:lnTo>
                    <a:pt x="301" y="7"/>
                  </a:lnTo>
                  <a:lnTo>
                    <a:pt x="283" y="5"/>
                  </a:lnTo>
                  <a:lnTo>
                    <a:pt x="263" y="2"/>
                  </a:lnTo>
                  <a:lnTo>
                    <a:pt x="244" y="1"/>
                  </a:lnTo>
                  <a:lnTo>
                    <a:pt x="225" y="0"/>
                  </a:lnTo>
                  <a:lnTo>
                    <a:pt x="205" y="1"/>
                  </a:lnTo>
                  <a:lnTo>
                    <a:pt x="186" y="2"/>
                  </a:lnTo>
                  <a:lnTo>
                    <a:pt x="166" y="5"/>
                  </a:lnTo>
                  <a:lnTo>
                    <a:pt x="148" y="7"/>
                  </a:lnTo>
                  <a:lnTo>
                    <a:pt x="129" y="13"/>
                  </a:lnTo>
                  <a:lnTo>
                    <a:pt x="113" y="18"/>
                  </a:lnTo>
                  <a:lnTo>
                    <a:pt x="96" y="23"/>
                  </a:lnTo>
                  <a:lnTo>
                    <a:pt x="80" y="31"/>
                  </a:lnTo>
                  <a:lnTo>
                    <a:pt x="66" y="39"/>
                  </a:lnTo>
                  <a:lnTo>
                    <a:pt x="52" y="47"/>
                  </a:lnTo>
                  <a:lnTo>
                    <a:pt x="40" y="56"/>
                  </a:lnTo>
                  <a:lnTo>
                    <a:pt x="30" y="66"/>
                  </a:lnTo>
                  <a:lnTo>
                    <a:pt x="20" y="77"/>
                  </a:lnTo>
                  <a:lnTo>
                    <a:pt x="13" y="87"/>
                  </a:lnTo>
                  <a:lnTo>
                    <a:pt x="8" y="98"/>
                  </a:lnTo>
                  <a:lnTo>
                    <a:pt x="3" y="108"/>
                  </a:lnTo>
                  <a:lnTo>
                    <a:pt x="1" y="120"/>
                  </a:lnTo>
                  <a:lnTo>
                    <a:pt x="0" y="132"/>
                  </a:lnTo>
                </a:path>
              </a:pathLst>
            </a:custGeom>
            <a:solidFill>
              <a:schemeClr val="bg2"/>
            </a:solidFill>
            <a:ln w="12700" cap="rnd" cmpd="sng">
              <a:solidFill>
                <a:schemeClr val="tx2"/>
              </a:solidFill>
              <a:prstDash val="solid"/>
              <a:round/>
              <a:headEnd type="none" w="sm" len="sm"/>
              <a:tailEnd type="none" w="sm" len="sm"/>
            </a:ln>
            <a:effectLst/>
          </p:spPr>
          <p:txBody>
            <a:bodyPr/>
            <a:lstStyle/>
            <a:p>
              <a:endParaRPr lang="en-US"/>
            </a:p>
          </p:txBody>
        </p:sp>
        <p:sp>
          <p:nvSpPr>
            <p:cNvPr id="50189" name="Freeform 13"/>
            <p:cNvSpPr>
              <a:spLocks/>
            </p:cNvSpPr>
            <p:nvPr/>
          </p:nvSpPr>
          <p:spPr bwMode="auto">
            <a:xfrm>
              <a:off x="3792" y="1772"/>
              <a:ext cx="721" cy="437"/>
            </a:xfrm>
            <a:custGeom>
              <a:avLst/>
              <a:gdLst/>
              <a:ahLst/>
              <a:cxnLst>
                <a:cxn ang="0">
                  <a:pos x="0" y="218"/>
                </a:cxn>
                <a:cxn ang="0">
                  <a:pos x="354" y="0"/>
                </a:cxn>
                <a:cxn ang="0">
                  <a:pos x="720" y="227"/>
                </a:cxn>
                <a:cxn ang="0">
                  <a:pos x="354" y="436"/>
                </a:cxn>
                <a:cxn ang="0">
                  <a:pos x="0" y="218"/>
                </a:cxn>
              </a:cxnLst>
              <a:rect l="0" t="0" r="r" b="b"/>
              <a:pathLst>
                <a:path w="721" h="437">
                  <a:moveTo>
                    <a:pt x="0" y="218"/>
                  </a:moveTo>
                  <a:lnTo>
                    <a:pt x="354" y="0"/>
                  </a:lnTo>
                  <a:lnTo>
                    <a:pt x="720" y="227"/>
                  </a:lnTo>
                  <a:lnTo>
                    <a:pt x="354" y="436"/>
                  </a:lnTo>
                  <a:lnTo>
                    <a:pt x="0" y="21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90" name="Freeform 14"/>
            <p:cNvSpPr>
              <a:spLocks/>
            </p:cNvSpPr>
            <p:nvPr/>
          </p:nvSpPr>
          <p:spPr bwMode="auto">
            <a:xfrm>
              <a:off x="4704" y="1881"/>
              <a:ext cx="865" cy="274"/>
            </a:xfrm>
            <a:custGeom>
              <a:avLst/>
              <a:gdLst/>
              <a:ahLst/>
              <a:cxnLst>
                <a:cxn ang="0">
                  <a:pos x="864" y="273"/>
                </a:cxn>
                <a:cxn ang="0">
                  <a:pos x="864" y="0"/>
                </a:cxn>
                <a:cxn ang="0">
                  <a:pos x="0" y="0"/>
                </a:cxn>
                <a:cxn ang="0">
                  <a:pos x="0" y="273"/>
                </a:cxn>
                <a:cxn ang="0">
                  <a:pos x="864" y="273"/>
                </a:cxn>
              </a:cxnLst>
              <a:rect l="0" t="0" r="r" b="b"/>
              <a:pathLst>
                <a:path w="865" h="274">
                  <a:moveTo>
                    <a:pt x="864" y="273"/>
                  </a:moveTo>
                  <a:lnTo>
                    <a:pt x="864" y="0"/>
                  </a:lnTo>
                  <a:lnTo>
                    <a:pt x="0" y="0"/>
                  </a:lnTo>
                  <a:lnTo>
                    <a:pt x="0" y="273"/>
                  </a:lnTo>
                  <a:lnTo>
                    <a:pt x="864" y="273"/>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91" name="Freeform 15"/>
            <p:cNvSpPr>
              <a:spLocks/>
            </p:cNvSpPr>
            <p:nvPr/>
          </p:nvSpPr>
          <p:spPr bwMode="auto">
            <a:xfrm>
              <a:off x="2784" y="1873"/>
              <a:ext cx="769" cy="274"/>
            </a:xfrm>
            <a:custGeom>
              <a:avLst/>
              <a:gdLst/>
              <a:ahLst/>
              <a:cxnLst>
                <a:cxn ang="0">
                  <a:pos x="768" y="273"/>
                </a:cxn>
                <a:cxn ang="0">
                  <a:pos x="768" y="0"/>
                </a:cxn>
                <a:cxn ang="0">
                  <a:pos x="0" y="0"/>
                </a:cxn>
                <a:cxn ang="0">
                  <a:pos x="0" y="273"/>
                </a:cxn>
                <a:cxn ang="0">
                  <a:pos x="768" y="273"/>
                </a:cxn>
              </a:cxnLst>
              <a:rect l="0" t="0" r="r" b="b"/>
              <a:pathLst>
                <a:path w="769" h="274">
                  <a:moveTo>
                    <a:pt x="768" y="273"/>
                  </a:moveTo>
                  <a:lnTo>
                    <a:pt x="768" y="0"/>
                  </a:lnTo>
                  <a:lnTo>
                    <a:pt x="0" y="0"/>
                  </a:lnTo>
                  <a:lnTo>
                    <a:pt x="0" y="273"/>
                  </a:lnTo>
                  <a:lnTo>
                    <a:pt x="768" y="273"/>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92" name="Freeform 16"/>
            <p:cNvSpPr>
              <a:spLocks/>
            </p:cNvSpPr>
            <p:nvPr/>
          </p:nvSpPr>
          <p:spPr bwMode="auto">
            <a:xfrm>
              <a:off x="4794" y="1260"/>
              <a:ext cx="450" cy="266"/>
            </a:xfrm>
            <a:custGeom>
              <a:avLst/>
              <a:gdLst/>
              <a:ahLst/>
              <a:cxnLst>
                <a:cxn ang="0">
                  <a:pos x="449" y="120"/>
                </a:cxn>
                <a:cxn ang="0">
                  <a:pos x="442" y="98"/>
                </a:cxn>
                <a:cxn ang="0">
                  <a:pos x="429" y="76"/>
                </a:cxn>
                <a:cxn ang="0">
                  <a:pos x="409" y="56"/>
                </a:cxn>
                <a:cxn ang="0">
                  <a:pos x="383" y="38"/>
                </a:cxn>
                <a:cxn ang="0">
                  <a:pos x="353" y="23"/>
                </a:cxn>
                <a:cxn ang="0">
                  <a:pos x="319" y="11"/>
                </a:cxn>
                <a:cxn ang="0">
                  <a:pos x="283" y="3"/>
                </a:cxn>
                <a:cxn ang="0">
                  <a:pos x="244" y="0"/>
                </a:cxn>
                <a:cxn ang="0">
                  <a:pos x="205" y="0"/>
                </a:cxn>
                <a:cxn ang="0">
                  <a:pos x="166" y="3"/>
                </a:cxn>
                <a:cxn ang="0">
                  <a:pos x="129" y="11"/>
                </a:cxn>
                <a:cxn ang="0">
                  <a:pos x="95" y="23"/>
                </a:cxn>
                <a:cxn ang="0">
                  <a:pos x="65" y="38"/>
                </a:cxn>
                <a:cxn ang="0">
                  <a:pos x="40" y="56"/>
                </a:cxn>
                <a:cxn ang="0">
                  <a:pos x="20" y="76"/>
                </a:cxn>
                <a:cxn ang="0">
                  <a:pos x="8" y="98"/>
                </a:cxn>
                <a:cxn ang="0">
                  <a:pos x="1" y="120"/>
                </a:cxn>
                <a:cxn ang="0">
                  <a:pos x="1" y="144"/>
                </a:cxn>
                <a:cxn ang="0">
                  <a:pos x="8" y="166"/>
                </a:cxn>
                <a:cxn ang="0">
                  <a:pos x="20" y="187"/>
                </a:cxn>
                <a:cxn ang="0">
                  <a:pos x="40" y="208"/>
                </a:cxn>
                <a:cxn ang="0">
                  <a:pos x="65" y="225"/>
                </a:cxn>
                <a:cxn ang="0">
                  <a:pos x="95" y="240"/>
                </a:cxn>
                <a:cxn ang="0">
                  <a:pos x="129" y="251"/>
                </a:cxn>
                <a:cxn ang="0">
                  <a:pos x="166" y="259"/>
                </a:cxn>
                <a:cxn ang="0">
                  <a:pos x="205" y="263"/>
                </a:cxn>
                <a:cxn ang="0">
                  <a:pos x="244" y="263"/>
                </a:cxn>
                <a:cxn ang="0">
                  <a:pos x="283" y="259"/>
                </a:cxn>
                <a:cxn ang="0">
                  <a:pos x="319" y="251"/>
                </a:cxn>
                <a:cxn ang="0">
                  <a:pos x="353" y="240"/>
                </a:cxn>
                <a:cxn ang="0">
                  <a:pos x="383" y="225"/>
                </a:cxn>
                <a:cxn ang="0">
                  <a:pos x="409" y="208"/>
                </a:cxn>
                <a:cxn ang="0">
                  <a:pos x="429" y="187"/>
                </a:cxn>
                <a:cxn ang="0">
                  <a:pos x="442" y="166"/>
                </a:cxn>
                <a:cxn ang="0">
                  <a:pos x="449" y="144"/>
                </a:cxn>
              </a:cxnLst>
              <a:rect l="0" t="0" r="r" b="b"/>
              <a:pathLst>
                <a:path w="450" h="266">
                  <a:moveTo>
                    <a:pt x="449" y="132"/>
                  </a:moveTo>
                  <a:lnTo>
                    <a:pt x="449" y="120"/>
                  </a:lnTo>
                  <a:lnTo>
                    <a:pt x="446" y="108"/>
                  </a:lnTo>
                  <a:lnTo>
                    <a:pt x="442" y="98"/>
                  </a:lnTo>
                  <a:lnTo>
                    <a:pt x="436" y="86"/>
                  </a:lnTo>
                  <a:lnTo>
                    <a:pt x="429" y="76"/>
                  </a:lnTo>
                  <a:lnTo>
                    <a:pt x="419" y="65"/>
                  </a:lnTo>
                  <a:lnTo>
                    <a:pt x="409" y="56"/>
                  </a:lnTo>
                  <a:lnTo>
                    <a:pt x="397" y="47"/>
                  </a:lnTo>
                  <a:lnTo>
                    <a:pt x="383" y="38"/>
                  </a:lnTo>
                  <a:lnTo>
                    <a:pt x="369" y="31"/>
                  </a:lnTo>
                  <a:lnTo>
                    <a:pt x="353" y="23"/>
                  </a:lnTo>
                  <a:lnTo>
                    <a:pt x="337" y="17"/>
                  </a:lnTo>
                  <a:lnTo>
                    <a:pt x="319" y="11"/>
                  </a:lnTo>
                  <a:lnTo>
                    <a:pt x="302" y="7"/>
                  </a:lnTo>
                  <a:lnTo>
                    <a:pt x="283" y="3"/>
                  </a:lnTo>
                  <a:lnTo>
                    <a:pt x="263" y="1"/>
                  </a:lnTo>
                  <a:lnTo>
                    <a:pt x="244" y="0"/>
                  </a:lnTo>
                  <a:lnTo>
                    <a:pt x="225" y="0"/>
                  </a:lnTo>
                  <a:lnTo>
                    <a:pt x="205" y="0"/>
                  </a:lnTo>
                  <a:lnTo>
                    <a:pt x="185" y="1"/>
                  </a:lnTo>
                  <a:lnTo>
                    <a:pt x="166" y="3"/>
                  </a:lnTo>
                  <a:lnTo>
                    <a:pt x="148" y="7"/>
                  </a:lnTo>
                  <a:lnTo>
                    <a:pt x="129" y="11"/>
                  </a:lnTo>
                  <a:lnTo>
                    <a:pt x="111" y="17"/>
                  </a:lnTo>
                  <a:lnTo>
                    <a:pt x="95" y="23"/>
                  </a:lnTo>
                  <a:lnTo>
                    <a:pt x="80" y="31"/>
                  </a:lnTo>
                  <a:lnTo>
                    <a:pt x="65" y="38"/>
                  </a:lnTo>
                  <a:lnTo>
                    <a:pt x="52" y="47"/>
                  </a:lnTo>
                  <a:lnTo>
                    <a:pt x="40" y="56"/>
                  </a:lnTo>
                  <a:lnTo>
                    <a:pt x="30" y="65"/>
                  </a:lnTo>
                  <a:lnTo>
                    <a:pt x="20" y="76"/>
                  </a:lnTo>
                  <a:lnTo>
                    <a:pt x="13" y="86"/>
                  </a:lnTo>
                  <a:lnTo>
                    <a:pt x="8" y="98"/>
                  </a:lnTo>
                  <a:lnTo>
                    <a:pt x="3" y="108"/>
                  </a:lnTo>
                  <a:lnTo>
                    <a:pt x="1" y="120"/>
                  </a:lnTo>
                  <a:lnTo>
                    <a:pt x="0" y="132"/>
                  </a:lnTo>
                  <a:lnTo>
                    <a:pt x="1" y="144"/>
                  </a:lnTo>
                  <a:lnTo>
                    <a:pt x="3" y="154"/>
                  </a:lnTo>
                  <a:lnTo>
                    <a:pt x="8" y="166"/>
                  </a:lnTo>
                  <a:lnTo>
                    <a:pt x="13" y="177"/>
                  </a:lnTo>
                  <a:lnTo>
                    <a:pt x="20" y="187"/>
                  </a:lnTo>
                  <a:lnTo>
                    <a:pt x="30" y="198"/>
                  </a:lnTo>
                  <a:lnTo>
                    <a:pt x="40" y="208"/>
                  </a:lnTo>
                  <a:lnTo>
                    <a:pt x="52" y="217"/>
                  </a:lnTo>
                  <a:lnTo>
                    <a:pt x="65" y="225"/>
                  </a:lnTo>
                  <a:lnTo>
                    <a:pt x="80" y="233"/>
                  </a:lnTo>
                  <a:lnTo>
                    <a:pt x="95" y="240"/>
                  </a:lnTo>
                  <a:lnTo>
                    <a:pt x="111" y="246"/>
                  </a:lnTo>
                  <a:lnTo>
                    <a:pt x="129" y="251"/>
                  </a:lnTo>
                  <a:lnTo>
                    <a:pt x="148" y="257"/>
                  </a:lnTo>
                  <a:lnTo>
                    <a:pt x="166" y="259"/>
                  </a:lnTo>
                  <a:lnTo>
                    <a:pt x="185" y="262"/>
                  </a:lnTo>
                  <a:lnTo>
                    <a:pt x="205" y="263"/>
                  </a:lnTo>
                  <a:lnTo>
                    <a:pt x="225" y="265"/>
                  </a:lnTo>
                  <a:lnTo>
                    <a:pt x="244" y="263"/>
                  </a:lnTo>
                  <a:lnTo>
                    <a:pt x="263" y="262"/>
                  </a:lnTo>
                  <a:lnTo>
                    <a:pt x="283" y="259"/>
                  </a:lnTo>
                  <a:lnTo>
                    <a:pt x="302" y="257"/>
                  </a:lnTo>
                  <a:lnTo>
                    <a:pt x="319" y="251"/>
                  </a:lnTo>
                  <a:lnTo>
                    <a:pt x="337" y="246"/>
                  </a:lnTo>
                  <a:lnTo>
                    <a:pt x="353" y="240"/>
                  </a:lnTo>
                  <a:lnTo>
                    <a:pt x="369" y="233"/>
                  </a:lnTo>
                  <a:lnTo>
                    <a:pt x="383" y="225"/>
                  </a:lnTo>
                  <a:lnTo>
                    <a:pt x="397" y="217"/>
                  </a:lnTo>
                  <a:lnTo>
                    <a:pt x="409" y="208"/>
                  </a:lnTo>
                  <a:lnTo>
                    <a:pt x="419" y="198"/>
                  </a:lnTo>
                  <a:lnTo>
                    <a:pt x="429" y="187"/>
                  </a:lnTo>
                  <a:lnTo>
                    <a:pt x="436" y="177"/>
                  </a:lnTo>
                  <a:lnTo>
                    <a:pt x="442" y="166"/>
                  </a:lnTo>
                  <a:lnTo>
                    <a:pt x="446" y="154"/>
                  </a:lnTo>
                  <a:lnTo>
                    <a:pt x="449" y="144"/>
                  </a:lnTo>
                  <a:lnTo>
                    <a:pt x="449"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193" name="Rectangle 17"/>
            <p:cNvSpPr>
              <a:spLocks noChangeArrowheads="1"/>
            </p:cNvSpPr>
            <p:nvPr/>
          </p:nvSpPr>
          <p:spPr bwMode="auto">
            <a:xfrm>
              <a:off x="3481" y="1486"/>
              <a:ext cx="270"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lot</a:t>
              </a:r>
            </a:p>
          </p:txBody>
        </p:sp>
        <p:sp>
          <p:nvSpPr>
            <p:cNvPr id="50194" name="Rectangle 18"/>
            <p:cNvSpPr>
              <a:spLocks noChangeArrowheads="1"/>
            </p:cNvSpPr>
            <p:nvPr/>
          </p:nvSpPr>
          <p:spPr bwMode="auto">
            <a:xfrm>
              <a:off x="4759" y="1282"/>
              <a:ext cx="527"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dname</a:t>
              </a:r>
            </a:p>
          </p:txBody>
        </p:sp>
        <p:sp>
          <p:nvSpPr>
            <p:cNvPr id="50195" name="Rectangle 19"/>
            <p:cNvSpPr>
              <a:spLocks noChangeArrowheads="1"/>
            </p:cNvSpPr>
            <p:nvPr/>
          </p:nvSpPr>
          <p:spPr bwMode="auto">
            <a:xfrm>
              <a:off x="5144" y="1486"/>
              <a:ext cx="541"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budget</a:t>
              </a:r>
            </a:p>
          </p:txBody>
        </p:sp>
        <p:sp>
          <p:nvSpPr>
            <p:cNvPr id="50196" name="Rectangle 20"/>
            <p:cNvSpPr>
              <a:spLocks noChangeArrowheads="1"/>
            </p:cNvSpPr>
            <p:nvPr/>
          </p:nvSpPr>
          <p:spPr bwMode="auto">
            <a:xfrm>
              <a:off x="4441" y="1486"/>
              <a:ext cx="306" cy="210"/>
            </a:xfrm>
            <a:prstGeom prst="rect">
              <a:avLst/>
            </a:prstGeom>
            <a:noFill/>
            <a:ln w="9525">
              <a:noFill/>
              <a:miter lim="800000"/>
              <a:headEnd/>
              <a:tailEnd/>
            </a:ln>
            <a:effectLst/>
          </p:spPr>
          <p:txBody>
            <a:bodyPr wrap="none" lIns="90488" tIns="44450" rIns="90488" bIns="44450">
              <a:spAutoFit/>
            </a:bodyPr>
            <a:lstStyle/>
            <a:p>
              <a:r>
                <a:rPr lang="en-US" sz="1600" b="1" u="sng">
                  <a:solidFill>
                    <a:srgbClr val="000000"/>
                  </a:solidFill>
                  <a:latin typeface="Arial" pitchFamily="34" charset="0"/>
                </a:rPr>
                <a:t>did</a:t>
              </a:r>
            </a:p>
          </p:txBody>
        </p:sp>
        <p:sp>
          <p:nvSpPr>
            <p:cNvPr id="50197" name="Rectangle 21"/>
            <p:cNvSpPr>
              <a:spLocks noChangeArrowheads="1"/>
            </p:cNvSpPr>
            <p:nvPr/>
          </p:nvSpPr>
          <p:spPr bwMode="auto">
            <a:xfrm>
              <a:off x="3930" y="1142"/>
              <a:ext cx="441"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since</a:t>
              </a:r>
            </a:p>
          </p:txBody>
        </p:sp>
        <p:sp>
          <p:nvSpPr>
            <p:cNvPr id="50198" name="Rectangle 22"/>
            <p:cNvSpPr>
              <a:spLocks noChangeArrowheads="1"/>
            </p:cNvSpPr>
            <p:nvPr/>
          </p:nvSpPr>
          <p:spPr bwMode="auto">
            <a:xfrm>
              <a:off x="3027" y="1274"/>
              <a:ext cx="448"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name</a:t>
              </a:r>
            </a:p>
          </p:txBody>
        </p:sp>
        <p:sp>
          <p:nvSpPr>
            <p:cNvPr id="50199" name="Rectangle 23"/>
            <p:cNvSpPr>
              <a:spLocks noChangeArrowheads="1"/>
            </p:cNvSpPr>
            <p:nvPr/>
          </p:nvSpPr>
          <p:spPr bwMode="auto">
            <a:xfrm>
              <a:off x="3795" y="1897"/>
              <a:ext cx="690"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Works_In</a:t>
              </a:r>
            </a:p>
          </p:txBody>
        </p:sp>
        <p:sp>
          <p:nvSpPr>
            <p:cNvPr id="50200" name="Rectangle 24"/>
            <p:cNvSpPr>
              <a:spLocks noChangeArrowheads="1"/>
            </p:cNvSpPr>
            <p:nvPr/>
          </p:nvSpPr>
          <p:spPr bwMode="auto">
            <a:xfrm>
              <a:off x="4660" y="1913"/>
              <a:ext cx="896"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Departments</a:t>
              </a:r>
            </a:p>
          </p:txBody>
        </p:sp>
        <p:sp>
          <p:nvSpPr>
            <p:cNvPr id="50201" name="Rectangle 25"/>
            <p:cNvSpPr>
              <a:spLocks noChangeArrowheads="1"/>
            </p:cNvSpPr>
            <p:nvPr/>
          </p:nvSpPr>
          <p:spPr bwMode="auto">
            <a:xfrm>
              <a:off x="2771" y="1906"/>
              <a:ext cx="790"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Employees</a:t>
              </a:r>
            </a:p>
          </p:txBody>
        </p:sp>
        <p:sp>
          <p:nvSpPr>
            <p:cNvPr id="50202" name="Rectangle 26"/>
            <p:cNvSpPr>
              <a:spLocks noChangeArrowheads="1"/>
            </p:cNvSpPr>
            <p:nvPr/>
          </p:nvSpPr>
          <p:spPr bwMode="auto">
            <a:xfrm>
              <a:off x="2632" y="1478"/>
              <a:ext cx="335" cy="210"/>
            </a:xfrm>
            <a:prstGeom prst="rect">
              <a:avLst/>
            </a:prstGeom>
            <a:noFill/>
            <a:ln w="9525">
              <a:noFill/>
              <a:miter lim="800000"/>
              <a:headEnd/>
              <a:tailEnd/>
            </a:ln>
            <a:effectLst/>
          </p:spPr>
          <p:txBody>
            <a:bodyPr wrap="none" lIns="90488" tIns="44450" rIns="90488" bIns="44450">
              <a:spAutoFit/>
            </a:bodyPr>
            <a:lstStyle/>
            <a:p>
              <a:r>
                <a:rPr lang="en-US" sz="1600" b="1" u="sng">
                  <a:solidFill>
                    <a:srgbClr val="000000"/>
                  </a:solidFill>
                  <a:latin typeface="Arial" pitchFamily="34" charset="0"/>
                </a:rPr>
                <a:t>ssn</a:t>
              </a:r>
            </a:p>
          </p:txBody>
        </p:sp>
        <p:sp>
          <p:nvSpPr>
            <p:cNvPr id="50203" name="Line 27"/>
            <p:cNvSpPr>
              <a:spLocks noChangeShapeType="1"/>
            </p:cNvSpPr>
            <p:nvPr/>
          </p:nvSpPr>
          <p:spPr bwMode="auto">
            <a:xfrm>
              <a:off x="2832" y="1728"/>
              <a:ext cx="144" cy="144"/>
            </a:xfrm>
            <a:prstGeom prst="line">
              <a:avLst/>
            </a:prstGeom>
            <a:noFill/>
            <a:ln w="12700">
              <a:solidFill>
                <a:schemeClr val="tx1"/>
              </a:solidFill>
              <a:round/>
              <a:headEnd type="none" w="sm" len="sm"/>
              <a:tailEnd type="none" w="sm" len="sm"/>
            </a:ln>
            <a:effectLst/>
          </p:spPr>
          <p:txBody>
            <a:bodyPr/>
            <a:lstStyle/>
            <a:p>
              <a:endParaRPr lang="en-US"/>
            </a:p>
          </p:txBody>
        </p:sp>
        <p:sp>
          <p:nvSpPr>
            <p:cNvPr id="50204" name="Line 28"/>
            <p:cNvSpPr>
              <a:spLocks noChangeShapeType="1"/>
            </p:cNvSpPr>
            <p:nvPr/>
          </p:nvSpPr>
          <p:spPr bwMode="auto">
            <a:xfrm>
              <a:off x="3216" y="1536"/>
              <a:ext cx="0" cy="336"/>
            </a:xfrm>
            <a:prstGeom prst="line">
              <a:avLst/>
            </a:prstGeom>
            <a:noFill/>
            <a:ln w="12700">
              <a:solidFill>
                <a:schemeClr val="tx1"/>
              </a:solidFill>
              <a:round/>
              <a:headEnd type="none" w="sm" len="sm"/>
              <a:tailEnd type="none" w="sm" len="sm"/>
            </a:ln>
            <a:effectLst/>
          </p:spPr>
          <p:txBody>
            <a:bodyPr/>
            <a:lstStyle/>
            <a:p>
              <a:endParaRPr lang="en-US"/>
            </a:p>
          </p:txBody>
        </p:sp>
        <p:sp>
          <p:nvSpPr>
            <p:cNvPr id="50205" name="Line 29"/>
            <p:cNvSpPr>
              <a:spLocks noChangeShapeType="1"/>
            </p:cNvSpPr>
            <p:nvPr/>
          </p:nvSpPr>
          <p:spPr bwMode="auto">
            <a:xfrm flipH="1">
              <a:off x="3456" y="1728"/>
              <a:ext cx="192" cy="144"/>
            </a:xfrm>
            <a:prstGeom prst="line">
              <a:avLst/>
            </a:prstGeom>
            <a:noFill/>
            <a:ln w="12700">
              <a:solidFill>
                <a:schemeClr val="tx1"/>
              </a:solidFill>
              <a:round/>
              <a:headEnd type="none" w="sm" len="sm"/>
              <a:tailEnd type="none" w="sm" len="sm"/>
            </a:ln>
            <a:effectLst/>
          </p:spPr>
          <p:txBody>
            <a:bodyPr/>
            <a:lstStyle/>
            <a:p>
              <a:endParaRPr lang="en-US"/>
            </a:p>
          </p:txBody>
        </p:sp>
        <p:sp>
          <p:nvSpPr>
            <p:cNvPr id="50206" name="Line 30"/>
            <p:cNvSpPr>
              <a:spLocks noChangeShapeType="1"/>
            </p:cNvSpPr>
            <p:nvPr/>
          </p:nvSpPr>
          <p:spPr bwMode="auto">
            <a:xfrm>
              <a:off x="4128" y="1392"/>
              <a:ext cx="0" cy="384"/>
            </a:xfrm>
            <a:prstGeom prst="line">
              <a:avLst/>
            </a:prstGeom>
            <a:noFill/>
            <a:ln w="12700">
              <a:solidFill>
                <a:schemeClr val="tx1"/>
              </a:solidFill>
              <a:round/>
              <a:headEnd type="none" w="sm" len="sm"/>
              <a:tailEnd type="none" w="sm" len="sm"/>
            </a:ln>
            <a:effectLst/>
          </p:spPr>
          <p:txBody>
            <a:bodyPr/>
            <a:lstStyle/>
            <a:p>
              <a:endParaRPr lang="en-US"/>
            </a:p>
          </p:txBody>
        </p:sp>
        <p:sp>
          <p:nvSpPr>
            <p:cNvPr id="50207" name="Line 31"/>
            <p:cNvSpPr>
              <a:spLocks noChangeShapeType="1"/>
            </p:cNvSpPr>
            <p:nvPr/>
          </p:nvSpPr>
          <p:spPr bwMode="auto">
            <a:xfrm>
              <a:off x="4608" y="1728"/>
              <a:ext cx="240" cy="144"/>
            </a:xfrm>
            <a:prstGeom prst="line">
              <a:avLst/>
            </a:prstGeom>
            <a:noFill/>
            <a:ln w="12700">
              <a:solidFill>
                <a:schemeClr val="tx1"/>
              </a:solidFill>
              <a:round/>
              <a:headEnd type="none" w="sm" len="sm"/>
              <a:tailEnd type="none" w="sm" len="sm"/>
            </a:ln>
            <a:effectLst/>
          </p:spPr>
          <p:txBody>
            <a:bodyPr/>
            <a:lstStyle/>
            <a:p>
              <a:endParaRPr lang="en-US"/>
            </a:p>
          </p:txBody>
        </p:sp>
        <p:sp>
          <p:nvSpPr>
            <p:cNvPr id="50208" name="Line 32"/>
            <p:cNvSpPr>
              <a:spLocks noChangeShapeType="1"/>
            </p:cNvSpPr>
            <p:nvPr/>
          </p:nvSpPr>
          <p:spPr bwMode="auto">
            <a:xfrm>
              <a:off x="5040" y="1536"/>
              <a:ext cx="0" cy="336"/>
            </a:xfrm>
            <a:prstGeom prst="line">
              <a:avLst/>
            </a:prstGeom>
            <a:noFill/>
            <a:ln w="12700">
              <a:solidFill>
                <a:schemeClr val="tx1"/>
              </a:solidFill>
              <a:round/>
              <a:headEnd type="none" w="sm" len="sm"/>
              <a:tailEnd type="none" w="sm" len="sm"/>
            </a:ln>
            <a:effectLst/>
          </p:spPr>
          <p:txBody>
            <a:bodyPr/>
            <a:lstStyle/>
            <a:p>
              <a:endParaRPr lang="en-US"/>
            </a:p>
          </p:txBody>
        </p:sp>
        <p:sp>
          <p:nvSpPr>
            <p:cNvPr id="50209" name="Line 33"/>
            <p:cNvSpPr>
              <a:spLocks noChangeShapeType="1"/>
            </p:cNvSpPr>
            <p:nvPr/>
          </p:nvSpPr>
          <p:spPr bwMode="auto">
            <a:xfrm flipH="1">
              <a:off x="5280" y="1728"/>
              <a:ext cx="144" cy="144"/>
            </a:xfrm>
            <a:prstGeom prst="line">
              <a:avLst/>
            </a:prstGeom>
            <a:noFill/>
            <a:ln w="12700">
              <a:solidFill>
                <a:schemeClr val="tx1"/>
              </a:solidFill>
              <a:round/>
              <a:headEnd type="none" w="sm" len="sm"/>
              <a:tailEnd type="none" w="sm" len="sm"/>
            </a:ln>
            <a:effectLst/>
          </p:spPr>
          <p:txBody>
            <a:bodyPr/>
            <a:lstStyle/>
            <a:p>
              <a:endParaRPr lang="en-US"/>
            </a:p>
          </p:txBody>
        </p:sp>
        <p:sp>
          <p:nvSpPr>
            <p:cNvPr id="50210" name="Line 34"/>
            <p:cNvSpPr>
              <a:spLocks noChangeShapeType="1"/>
            </p:cNvSpPr>
            <p:nvPr/>
          </p:nvSpPr>
          <p:spPr bwMode="auto">
            <a:xfrm>
              <a:off x="4512" y="2016"/>
              <a:ext cx="192" cy="0"/>
            </a:xfrm>
            <a:prstGeom prst="line">
              <a:avLst/>
            </a:prstGeom>
            <a:noFill/>
            <a:ln w="12700">
              <a:solidFill>
                <a:schemeClr val="tx1"/>
              </a:solidFill>
              <a:round/>
              <a:headEnd type="none" w="sm" len="sm"/>
              <a:tailEnd type="none" w="sm" len="sm"/>
            </a:ln>
            <a:effectLst/>
          </p:spPr>
          <p:txBody>
            <a:bodyPr/>
            <a:lstStyle/>
            <a:p>
              <a:endParaRPr lang="en-US"/>
            </a:p>
          </p:txBody>
        </p:sp>
        <p:sp>
          <p:nvSpPr>
            <p:cNvPr id="50211" name="Line 35"/>
            <p:cNvSpPr>
              <a:spLocks noChangeShapeType="1"/>
            </p:cNvSpPr>
            <p:nvPr/>
          </p:nvSpPr>
          <p:spPr bwMode="auto">
            <a:xfrm>
              <a:off x="3552" y="1968"/>
              <a:ext cx="240" cy="0"/>
            </a:xfrm>
            <a:prstGeom prst="line">
              <a:avLst/>
            </a:prstGeom>
            <a:noFill/>
            <a:ln w="12700">
              <a:solidFill>
                <a:schemeClr val="tx1"/>
              </a:solidFill>
              <a:round/>
              <a:headEnd type="none" w="sm" len="sm"/>
              <a:tailEnd type="stealth" w="med" len="med"/>
            </a:ln>
            <a:effectLst/>
          </p:spPr>
          <p:txBody>
            <a:bodyPr/>
            <a:lstStyle/>
            <a:p>
              <a:endParaRPr lang="en-US"/>
            </a:p>
          </p:txBody>
        </p:sp>
      </p:grpSp>
      <p:grpSp>
        <p:nvGrpSpPr>
          <p:cNvPr id="50244" name="Group 68"/>
          <p:cNvGrpSpPr>
            <a:grpSpLocks/>
          </p:cNvGrpSpPr>
          <p:nvPr/>
        </p:nvGrpSpPr>
        <p:grpSpPr bwMode="auto">
          <a:xfrm>
            <a:off x="3887788" y="4441825"/>
            <a:ext cx="5029200" cy="1884363"/>
            <a:chOff x="2449" y="2798"/>
            <a:chExt cx="3168" cy="1187"/>
          </a:xfrm>
        </p:grpSpPr>
        <p:sp>
          <p:nvSpPr>
            <p:cNvPr id="50213" name="Freeform 37"/>
            <p:cNvSpPr>
              <a:spLocks/>
            </p:cNvSpPr>
            <p:nvPr/>
          </p:nvSpPr>
          <p:spPr bwMode="auto">
            <a:xfrm>
              <a:off x="2853" y="3028"/>
              <a:ext cx="450" cy="266"/>
            </a:xfrm>
            <a:custGeom>
              <a:avLst/>
              <a:gdLst/>
              <a:ahLst/>
              <a:cxnLst>
                <a:cxn ang="0">
                  <a:pos x="449" y="120"/>
                </a:cxn>
                <a:cxn ang="0">
                  <a:pos x="442" y="97"/>
                </a:cxn>
                <a:cxn ang="0">
                  <a:pos x="428" y="76"/>
                </a:cxn>
                <a:cxn ang="0">
                  <a:pos x="409" y="56"/>
                </a:cxn>
                <a:cxn ang="0">
                  <a:pos x="383" y="39"/>
                </a:cxn>
                <a:cxn ang="0">
                  <a:pos x="353" y="23"/>
                </a:cxn>
                <a:cxn ang="0">
                  <a:pos x="319" y="13"/>
                </a:cxn>
                <a:cxn ang="0">
                  <a:pos x="282" y="3"/>
                </a:cxn>
                <a:cxn ang="0">
                  <a:pos x="243" y="0"/>
                </a:cxn>
                <a:cxn ang="0">
                  <a:pos x="205" y="0"/>
                </a:cxn>
                <a:cxn ang="0">
                  <a:pos x="166" y="3"/>
                </a:cxn>
                <a:cxn ang="0">
                  <a:pos x="129" y="13"/>
                </a:cxn>
                <a:cxn ang="0">
                  <a:pos x="95" y="23"/>
                </a:cxn>
                <a:cxn ang="0">
                  <a:pos x="65" y="39"/>
                </a:cxn>
                <a:cxn ang="0">
                  <a:pos x="39" y="56"/>
                </a:cxn>
                <a:cxn ang="0">
                  <a:pos x="20" y="76"/>
                </a:cxn>
                <a:cxn ang="0">
                  <a:pos x="6" y="97"/>
                </a:cxn>
                <a:cxn ang="0">
                  <a:pos x="0" y="120"/>
                </a:cxn>
                <a:cxn ang="0">
                  <a:pos x="0" y="142"/>
                </a:cxn>
                <a:cxn ang="0">
                  <a:pos x="6" y="166"/>
                </a:cxn>
                <a:cxn ang="0">
                  <a:pos x="20" y="187"/>
                </a:cxn>
                <a:cxn ang="0">
                  <a:pos x="39" y="208"/>
                </a:cxn>
                <a:cxn ang="0">
                  <a:pos x="65" y="225"/>
                </a:cxn>
                <a:cxn ang="0">
                  <a:pos x="95" y="240"/>
                </a:cxn>
                <a:cxn ang="0">
                  <a:pos x="129" y="251"/>
                </a:cxn>
                <a:cxn ang="0">
                  <a:pos x="166" y="259"/>
                </a:cxn>
                <a:cxn ang="0">
                  <a:pos x="205" y="263"/>
                </a:cxn>
                <a:cxn ang="0">
                  <a:pos x="243" y="263"/>
                </a:cxn>
                <a:cxn ang="0">
                  <a:pos x="282" y="259"/>
                </a:cxn>
                <a:cxn ang="0">
                  <a:pos x="319" y="251"/>
                </a:cxn>
                <a:cxn ang="0">
                  <a:pos x="353" y="240"/>
                </a:cxn>
                <a:cxn ang="0">
                  <a:pos x="383" y="225"/>
                </a:cxn>
                <a:cxn ang="0">
                  <a:pos x="409" y="208"/>
                </a:cxn>
                <a:cxn ang="0">
                  <a:pos x="428" y="187"/>
                </a:cxn>
                <a:cxn ang="0">
                  <a:pos x="442" y="166"/>
                </a:cxn>
                <a:cxn ang="0">
                  <a:pos x="449" y="142"/>
                </a:cxn>
              </a:cxnLst>
              <a:rect l="0" t="0" r="r" b="b"/>
              <a:pathLst>
                <a:path w="450" h="266">
                  <a:moveTo>
                    <a:pt x="449" y="132"/>
                  </a:moveTo>
                  <a:lnTo>
                    <a:pt x="449" y="120"/>
                  </a:lnTo>
                  <a:lnTo>
                    <a:pt x="445" y="108"/>
                  </a:lnTo>
                  <a:lnTo>
                    <a:pt x="442" y="97"/>
                  </a:lnTo>
                  <a:lnTo>
                    <a:pt x="436" y="86"/>
                  </a:lnTo>
                  <a:lnTo>
                    <a:pt x="428" y="76"/>
                  </a:lnTo>
                  <a:lnTo>
                    <a:pt x="418" y="65"/>
                  </a:lnTo>
                  <a:lnTo>
                    <a:pt x="409" y="56"/>
                  </a:lnTo>
                  <a:lnTo>
                    <a:pt x="396" y="47"/>
                  </a:lnTo>
                  <a:lnTo>
                    <a:pt x="383" y="39"/>
                  </a:lnTo>
                  <a:lnTo>
                    <a:pt x="368" y="31"/>
                  </a:lnTo>
                  <a:lnTo>
                    <a:pt x="353" y="23"/>
                  </a:lnTo>
                  <a:lnTo>
                    <a:pt x="337" y="17"/>
                  </a:lnTo>
                  <a:lnTo>
                    <a:pt x="319" y="13"/>
                  </a:lnTo>
                  <a:lnTo>
                    <a:pt x="300" y="7"/>
                  </a:lnTo>
                  <a:lnTo>
                    <a:pt x="282" y="3"/>
                  </a:lnTo>
                  <a:lnTo>
                    <a:pt x="263" y="2"/>
                  </a:lnTo>
                  <a:lnTo>
                    <a:pt x="243" y="0"/>
                  </a:lnTo>
                  <a:lnTo>
                    <a:pt x="223" y="0"/>
                  </a:lnTo>
                  <a:lnTo>
                    <a:pt x="205" y="0"/>
                  </a:lnTo>
                  <a:lnTo>
                    <a:pt x="185" y="2"/>
                  </a:lnTo>
                  <a:lnTo>
                    <a:pt x="166" y="3"/>
                  </a:lnTo>
                  <a:lnTo>
                    <a:pt x="148" y="7"/>
                  </a:lnTo>
                  <a:lnTo>
                    <a:pt x="129" y="13"/>
                  </a:lnTo>
                  <a:lnTo>
                    <a:pt x="111" y="17"/>
                  </a:lnTo>
                  <a:lnTo>
                    <a:pt x="95" y="23"/>
                  </a:lnTo>
                  <a:lnTo>
                    <a:pt x="80" y="31"/>
                  </a:lnTo>
                  <a:lnTo>
                    <a:pt x="65" y="39"/>
                  </a:lnTo>
                  <a:lnTo>
                    <a:pt x="52" y="47"/>
                  </a:lnTo>
                  <a:lnTo>
                    <a:pt x="39" y="56"/>
                  </a:lnTo>
                  <a:lnTo>
                    <a:pt x="30" y="65"/>
                  </a:lnTo>
                  <a:lnTo>
                    <a:pt x="20" y="76"/>
                  </a:lnTo>
                  <a:lnTo>
                    <a:pt x="12" y="86"/>
                  </a:lnTo>
                  <a:lnTo>
                    <a:pt x="6" y="97"/>
                  </a:lnTo>
                  <a:lnTo>
                    <a:pt x="3" y="108"/>
                  </a:lnTo>
                  <a:lnTo>
                    <a:pt x="0" y="120"/>
                  </a:lnTo>
                  <a:lnTo>
                    <a:pt x="0" y="132"/>
                  </a:lnTo>
                  <a:lnTo>
                    <a:pt x="0" y="142"/>
                  </a:lnTo>
                  <a:lnTo>
                    <a:pt x="3" y="154"/>
                  </a:lnTo>
                  <a:lnTo>
                    <a:pt x="6" y="166"/>
                  </a:lnTo>
                  <a:lnTo>
                    <a:pt x="12" y="177"/>
                  </a:lnTo>
                  <a:lnTo>
                    <a:pt x="20" y="187"/>
                  </a:lnTo>
                  <a:lnTo>
                    <a:pt x="30" y="198"/>
                  </a:lnTo>
                  <a:lnTo>
                    <a:pt x="39" y="208"/>
                  </a:lnTo>
                  <a:lnTo>
                    <a:pt x="52" y="217"/>
                  </a:lnTo>
                  <a:lnTo>
                    <a:pt x="65" y="225"/>
                  </a:lnTo>
                  <a:lnTo>
                    <a:pt x="80" y="233"/>
                  </a:lnTo>
                  <a:lnTo>
                    <a:pt x="95" y="240"/>
                  </a:lnTo>
                  <a:lnTo>
                    <a:pt x="111" y="246"/>
                  </a:lnTo>
                  <a:lnTo>
                    <a:pt x="129" y="251"/>
                  </a:lnTo>
                  <a:lnTo>
                    <a:pt x="148" y="255"/>
                  </a:lnTo>
                  <a:lnTo>
                    <a:pt x="166" y="259"/>
                  </a:lnTo>
                  <a:lnTo>
                    <a:pt x="185" y="262"/>
                  </a:lnTo>
                  <a:lnTo>
                    <a:pt x="205" y="263"/>
                  </a:lnTo>
                  <a:lnTo>
                    <a:pt x="223" y="265"/>
                  </a:lnTo>
                  <a:lnTo>
                    <a:pt x="243" y="263"/>
                  </a:lnTo>
                  <a:lnTo>
                    <a:pt x="263" y="262"/>
                  </a:lnTo>
                  <a:lnTo>
                    <a:pt x="282" y="259"/>
                  </a:lnTo>
                  <a:lnTo>
                    <a:pt x="300" y="255"/>
                  </a:lnTo>
                  <a:lnTo>
                    <a:pt x="319" y="251"/>
                  </a:lnTo>
                  <a:lnTo>
                    <a:pt x="337" y="246"/>
                  </a:lnTo>
                  <a:lnTo>
                    <a:pt x="353" y="240"/>
                  </a:lnTo>
                  <a:lnTo>
                    <a:pt x="368" y="233"/>
                  </a:lnTo>
                  <a:lnTo>
                    <a:pt x="383" y="225"/>
                  </a:lnTo>
                  <a:lnTo>
                    <a:pt x="396" y="217"/>
                  </a:lnTo>
                  <a:lnTo>
                    <a:pt x="409" y="208"/>
                  </a:lnTo>
                  <a:lnTo>
                    <a:pt x="418" y="198"/>
                  </a:lnTo>
                  <a:lnTo>
                    <a:pt x="428" y="187"/>
                  </a:lnTo>
                  <a:lnTo>
                    <a:pt x="436" y="177"/>
                  </a:lnTo>
                  <a:lnTo>
                    <a:pt x="442" y="166"/>
                  </a:lnTo>
                  <a:lnTo>
                    <a:pt x="445" y="154"/>
                  </a:lnTo>
                  <a:lnTo>
                    <a:pt x="449" y="142"/>
                  </a:lnTo>
                  <a:lnTo>
                    <a:pt x="449"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214" name="Freeform 38"/>
            <p:cNvSpPr>
              <a:spLocks/>
            </p:cNvSpPr>
            <p:nvPr/>
          </p:nvSpPr>
          <p:spPr bwMode="auto">
            <a:xfrm>
              <a:off x="4246" y="3230"/>
              <a:ext cx="451" cy="266"/>
            </a:xfrm>
            <a:custGeom>
              <a:avLst/>
              <a:gdLst/>
              <a:ahLst/>
              <a:cxnLst>
                <a:cxn ang="0">
                  <a:pos x="448" y="120"/>
                </a:cxn>
                <a:cxn ang="0">
                  <a:pos x="441" y="98"/>
                </a:cxn>
                <a:cxn ang="0">
                  <a:pos x="429" y="76"/>
                </a:cxn>
                <a:cxn ang="0">
                  <a:pos x="409" y="56"/>
                </a:cxn>
                <a:cxn ang="0">
                  <a:pos x="383" y="39"/>
                </a:cxn>
                <a:cxn ang="0">
                  <a:pos x="353" y="24"/>
                </a:cxn>
                <a:cxn ang="0">
                  <a:pos x="319" y="13"/>
                </a:cxn>
                <a:cxn ang="0">
                  <a:pos x="283" y="5"/>
                </a:cxn>
                <a:cxn ang="0">
                  <a:pos x="243" y="0"/>
                </a:cxn>
                <a:cxn ang="0">
                  <a:pos x="205" y="0"/>
                </a:cxn>
                <a:cxn ang="0">
                  <a:pos x="166" y="5"/>
                </a:cxn>
                <a:cxn ang="0">
                  <a:pos x="129" y="13"/>
                </a:cxn>
                <a:cxn ang="0">
                  <a:pos x="95" y="24"/>
                </a:cxn>
                <a:cxn ang="0">
                  <a:pos x="66" y="39"/>
                </a:cxn>
                <a:cxn ang="0">
                  <a:pos x="40" y="56"/>
                </a:cxn>
                <a:cxn ang="0">
                  <a:pos x="20" y="76"/>
                </a:cxn>
                <a:cxn ang="0">
                  <a:pos x="6" y="98"/>
                </a:cxn>
                <a:cxn ang="0">
                  <a:pos x="1" y="120"/>
                </a:cxn>
                <a:cxn ang="0">
                  <a:pos x="1" y="144"/>
                </a:cxn>
                <a:cxn ang="0">
                  <a:pos x="6" y="166"/>
                </a:cxn>
                <a:cxn ang="0">
                  <a:pos x="20" y="188"/>
                </a:cxn>
                <a:cxn ang="0">
                  <a:pos x="40" y="208"/>
                </a:cxn>
                <a:cxn ang="0">
                  <a:pos x="66" y="225"/>
                </a:cxn>
                <a:cxn ang="0">
                  <a:pos x="95" y="240"/>
                </a:cxn>
                <a:cxn ang="0">
                  <a:pos x="129" y="251"/>
                </a:cxn>
                <a:cxn ang="0">
                  <a:pos x="166" y="259"/>
                </a:cxn>
                <a:cxn ang="0">
                  <a:pos x="205" y="265"/>
                </a:cxn>
                <a:cxn ang="0">
                  <a:pos x="243" y="265"/>
                </a:cxn>
                <a:cxn ang="0">
                  <a:pos x="283" y="259"/>
                </a:cxn>
                <a:cxn ang="0">
                  <a:pos x="319" y="251"/>
                </a:cxn>
                <a:cxn ang="0">
                  <a:pos x="353" y="240"/>
                </a:cxn>
                <a:cxn ang="0">
                  <a:pos x="383" y="225"/>
                </a:cxn>
                <a:cxn ang="0">
                  <a:pos x="409" y="208"/>
                </a:cxn>
                <a:cxn ang="0">
                  <a:pos x="429" y="188"/>
                </a:cxn>
                <a:cxn ang="0">
                  <a:pos x="441" y="166"/>
                </a:cxn>
                <a:cxn ang="0">
                  <a:pos x="448" y="144"/>
                </a:cxn>
              </a:cxnLst>
              <a:rect l="0" t="0" r="r" b="b"/>
              <a:pathLst>
                <a:path w="451" h="266">
                  <a:moveTo>
                    <a:pt x="450" y="132"/>
                  </a:moveTo>
                  <a:lnTo>
                    <a:pt x="448" y="120"/>
                  </a:lnTo>
                  <a:lnTo>
                    <a:pt x="446" y="108"/>
                  </a:lnTo>
                  <a:lnTo>
                    <a:pt x="441" y="98"/>
                  </a:lnTo>
                  <a:lnTo>
                    <a:pt x="436" y="87"/>
                  </a:lnTo>
                  <a:lnTo>
                    <a:pt x="429" y="76"/>
                  </a:lnTo>
                  <a:lnTo>
                    <a:pt x="419" y="65"/>
                  </a:lnTo>
                  <a:lnTo>
                    <a:pt x="409" y="56"/>
                  </a:lnTo>
                  <a:lnTo>
                    <a:pt x="396" y="47"/>
                  </a:lnTo>
                  <a:lnTo>
                    <a:pt x="383" y="39"/>
                  </a:lnTo>
                  <a:lnTo>
                    <a:pt x="369" y="31"/>
                  </a:lnTo>
                  <a:lnTo>
                    <a:pt x="353" y="24"/>
                  </a:lnTo>
                  <a:lnTo>
                    <a:pt x="336" y="17"/>
                  </a:lnTo>
                  <a:lnTo>
                    <a:pt x="319" y="13"/>
                  </a:lnTo>
                  <a:lnTo>
                    <a:pt x="301" y="7"/>
                  </a:lnTo>
                  <a:lnTo>
                    <a:pt x="283" y="5"/>
                  </a:lnTo>
                  <a:lnTo>
                    <a:pt x="263" y="2"/>
                  </a:lnTo>
                  <a:lnTo>
                    <a:pt x="243" y="0"/>
                  </a:lnTo>
                  <a:lnTo>
                    <a:pt x="225" y="0"/>
                  </a:lnTo>
                  <a:lnTo>
                    <a:pt x="205" y="0"/>
                  </a:lnTo>
                  <a:lnTo>
                    <a:pt x="185" y="2"/>
                  </a:lnTo>
                  <a:lnTo>
                    <a:pt x="166" y="5"/>
                  </a:lnTo>
                  <a:lnTo>
                    <a:pt x="148" y="7"/>
                  </a:lnTo>
                  <a:lnTo>
                    <a:pt x="129" y="13"/>
                  </a:lnTo>
                  <a:lnTo>
                    <a:pt x="111" y="17"/>
                  </a:lnTo>
                  <a:lnTo>
                    <a:pt x="95" y="24"/>
                  </a:lnTo>
                  <a:lnTo>
                    <a:pt x="80" y="31"/>
                  </a:lnTo>
                  <a:lnTo>
                    <a:pt x="66" y="39"/>
                  </a:lnTo>
                  <a:lnTo>
                    <a:pt x="52" y="47"/>
                  </a:lnTo>
                  <a:lnTo>
                    <a:pt x="40" y="56"/>
                  </a:lnTo>
                  <a:lnTo>
                    <a:pt x="30" y="65"/>
                  </a:lnTo>
                  <a:lnTo>
                    <a:pt x="20" y="76"/>
                  </a:lnTo>
                  <a:lnTo>
                    <a:pt x="13" y="87"/>
                  </a:lnTo>
                  <a:lnTo>
                    <a:pt x="6" y="98"/>
                  </a:lnTo>
                  <a:lnTo>
                    <a:pt x="3" y="108"/>
                  </a:lnTo>
                  <a:lnTo>
                    <a:pt x="1" y="120"/>
                  </a:lnTo>
                  <a:lnTo>
                    <a:pt x="0" y="132"/>
                  </a:lnTo>
                  <a:lnTo>
                    <a:pt x="1" y="144"/>
                  </a:lnTo>
                  <a:lnTo>
                    <a:pt x="3" y="156"/>
                  </a:lnTo>
                  <a:lnTo>
                    <a:pt x="6" y="166"/>
                  </a:lnTo>
                  <a:lnTo>
                    <a:pt x="13" y="177"/>
                  </a:lnTo>
                  <a:lnTo>
                    <a:pt x="20" y="188"/>
                  </a:lnTo>
                  <a:lnTo>
                    <a:pt x="30" y="198"/>
                  </a:lnTo>
                  <a:lnTo>
                    <a:pt x="40" y="208"/>
                  </a:lnTo>
                  <a:lnTo>
                    <a:pt x="52" y="217"/>
                  </a:lnTo>
                  <a:lnTo>
                    <a:pt x="66" y="225"/>
                  </a:lnTo>
                  <a:lnTo>
                    <a:pt x="80" y="233"/>
                  </a:lnTo>
                  <a:lnTo>
                    <a:pt x="95" y="240"/>
                  </a:lnTo>
                  <a:lnTo>
                    <a:pt x="111" y="246"/>
                  </a:lnTo>
                  <a:lnTo>
                    <a:pt x="129" y="251"/>
                  </a:lnTo>
                  <a:lnTo>
                    <a:pt x="148" y="257"/>
                  </a:lnTo>
                  <a:lnTo>
                    <a:pt x="166" y="259"/>
                  </a:lnTo>
                  <a:lnTo>
                    <a:pt x="185" y="262"/>
                  </a:lnTo>
                  <a:lnTo>
                    <a:pt x="205" y="265"/>
                  </a:lnTo>
                  <a:lnTo>
                    <a:pt x="225" y="265"/>
                  </a:lnTo>
                  <a:lnTo>
                    <a:pt x="243" y="265"/>
                  </a:lnTo>
                  <a:lnTo>
                    <a:pt x="263" y="262"/>
                  </a:lnTo>
                  <a:lnTo>
                    <a:pt x="283" y="259"/>
                  </a:lnTo>
                  <a:lnTo>
                    <a:pt x="301" y="257"/>
                  </a:lnTo>
                  <a:lnTo>
                    <a:pt x="319" y="251"/>
                  </a:lnTo>
                  <a:lnTo>
                    <a:pt x="336" y="246"/>
                  </a:lnTo>
                  <a:lnTo>
                    <a:pt x="353" y="240"/>
                  </a:lnTo>
                  <a:lnTo>
                    <a:pt x="369" y="233"/>
                  </a:lnTo>
                  <a:lnTo>
                    <a:pt x="383" y="225"/>
                  </a:lnTo>
                  <a:lnTo>
                    <a:pt x="396" y="217"/>
                  </a:lnTo>
                  <a:lnTo>
                    <a:pt x="409" y="208"/>
                  </a:lnTo>
                  <a:lnTo>
                    <a:pt x="419" y="198"/>
                  </a:lnTo>
                  <a:lnTo>
                    <a:pt x="429" y="188"/>
                  </a:lnTo>
                  <a:lnTo>
                    <a:pt x="436" y="177"/>
                  </a:lnTo>
                  <a:lnTo>
                    <a:pt x="441" y="166"/>
                  </a:lnTo>
                  <a:lnTo>
                    <a:pt x="446" y="156"/>
                  </a:lnTo>
                  <a:lnTo>
                    <a:pt x="448" y="144"/>
                  </a:lnTo>
                  <a:lnTo>
                    <a:pt x="450"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215" name="Freeform 39"/>
            <p:cNvSpPr>
              <a:spLocks/>
            </p:cNvSpPr>
            <p:nvPr/>
          </p:nvSpPr>
          <p:spPr bwMode="auto">
            <a:xfrm>
              <a:off x="3751" y="2880"/>
              <a:ext cx="450" cy="266"/>
            </a:xfrm>
            <a:custGeom>
              <a:avLst/>
              <a:gdLst/>
              <a:ahLst/>
              <a:cxnLst>
                <a:cxn ang="0">
                  <a:pos x="0" y="144"/>
                </a:cxn>
                <a:cxn ang="0">
                  <a:pos x="8" y="166"/>
                </a:cxn>
                <a:cxn ang="0">
                  <a:pos x="20" y="188"/>
                </a:cxn>
                <a:cxn ang="0">
                  <a:pos x="40" y="208"/>
                </a:cxn>
                <a:cxn ang="0">
                  <a:pos x="65" y="226"/>
                </a:cxn>
                <a:cxn ang="0">
                  <a:pos x="95" y="241"/>
                </a:cxn>
                <a:cxn ang="0">
                  <a:pos x="129" y="253"/>
                </a:cxn>
                <a:cxn ang="0">
                  <a:pos x="166" y="259"/>
                </a:cxn>
                <a:cxn ang="0">
                  <a:pos x="205" y="263"/>
                </a:cxn>
                <a:cxn ang="0">
                  <a:pos x="244" y="263"/>
                </a:cxn>
                <a:cxn ang="0">
                  <a:pos x="283" y="259"/>
                </a:cxn>
                <a:cxn ang="0">
                  <a:pos x="319" y="251"/>
                </a:cxn>
                <a:cxn ang="0">
                  <a:pos x="353" y="241"/>
                </a:cxn>
                <a:cxn ang="0">
                  <a:pos x="383" y="225"/>
                </a:cxn>
                <a:cxn ang="0">
                  <a:pos x="409" y="208"/>
                </a:cxn>
                <a:cxn ang="0">
                  <a:pos x="428" y="188"/>
                </a:cxn>
                <a:cxn ang="0">
                  <a:pos x="442" y="166"/>
                </a:cxn>
                <a:cxn ang="0">
                  <a:pos x="449" y="144"/>
                </a:cxn>
                <a:cxn ang="0">
                  <a:pos x="449" y="120"/>
                </a:cxn>
                <a:cxn ang="0">
                  <a:pos x="442" y="98"/>
                </a:cxn>
                <a:cxn ang="0">
                  <a:pos x="428" y="76"/>
                </a:cxn>
                <a:cxn ang="0">
                  <a:pos x="409" y="56"/>
                </a:cxn>
                <a:cxn ang="0">
                  <a:pos x="383" y="39"/>
                </a:cxn>
                <a:cxn ang="0">
                  <a:pos x="353" y="23"/>
                </a:cxn>
                <a:cxn ang="0">
                  <a:pos x="319" y="11"/>
                </a:cxn>
                <a:cxn ang="0">
                  <a:pos x="283" y="3"/>
                </a:cxn>
                <a:cxn ang="0">
                  <a:pos x="244" y="1"/>
                </a:cxn>
                <a:cxn ang="0">
                  <a:pos x="205" y="1"/>
                </a:cxn>
                <a:cxn ang="0">
                  <a:pos x="166" y="3"/>
                </a:cxn>
                <a:cxn ang="0">
                  <a:pos x="129" y="11"/>
                </a:cxn>
                <a:cxn ang="0">
                  <a:pos x="95" y="23"/>
                </a:cxn>
                <a:cxn ang="0">
                  <a:pos x="65" y="39"/>
                </a:cxn>
                <a:cxn ang="0">
                  <a:pos x="40" y="56"/>
                </a:cxn>
                <a:cxn ang="0">
                  <a:pos x="20" y="77"/>
                </a:cxn>
                <a:cxn ang="0">
                  <a:pos x="8" y="98"/>
                </a:cxn>
                <a:cxn ang="0">
                  <a:pos x="0" y="120"/>
                </a:cxn>
              </a:cxnLst>
              <a:rect l="0" t="0" r="r" b="b"/>
              <a:pathLst>
                <a:path w="450" h="266">
                  <a:moveTo>
                    <a:pt x="0" y="132"/>
                  </a:moveTo>
                  <a:lnTo>
                    <a:pt x="0" y="144"/>
                  </a:lnTo>
                  <a:lnTo>
                    <a:pt x="3" y="156"/>
                  </a:lnTo>
                  <a:lnTo>
                    <a:pt x="8" y="166"/>
                  </a:lnTo>
                  <a:lnTo>
                    <a:pt x="12" y="178"/>
                  </a:lnTo>
                  <a:lnTo>
                    <a:pt x="20" y="188"/>
                  </a:lnTo>
                  <a:lnTo>
                    <a:pt x="30" y="198"/>
                  </a:lnTo>
                  <a:lnTo>
                    <a:pt x="40" y="208"/>
                  </a:lnTo>
                  <a:lnTo>
                    <a:pt x="52" y="217"/>
                  </a:lnTo>
                  <a:lnTo>
                    <a:pt x="65" y="226"/>
                  </a:lnTo>
                  <a:lnTo>
                    <a:pt x="80" y="233"/>
                  </a:lnTo>
                  <a:lnTo>
                    <a:pt x="95" y="241"/>
                  </a:lnTo>
                  <a:lnTo>
                    <a:pt x="111" y="246"/>
                  </a:lnTo>
                  <a:lnTo>
                    <a:pt x="129" y="253"/>
                  </a:lnTo>
                  <a:lnTo>
                    <a:pt x="148" y="257"/>
                  </a:lnTo>
                  <a:lnTo>
                    <a:pt x="166" y="259"/>
                  </a:lnTo>
                  <a:lnTo>
                    <a:pt x="185" y="263"/>
                  </a:lnTo>
                  <a:lnTo>
                    <a:pt x="205" y="263"/>
                  </a:lnTo>
                  <a:lnTo>
                    <a:pt x="225" y="265"/>
                  </a:lnTo>
                  <a:lnTo>
                    <a:pt x="244" y="263"/>
                  </a:lnTo>
                  <a:lnTo>
                    <a:pt x="263" y="262"/>
                  </a:lnTo>
                  <a:lnTo>
                    <a:pt x="283" y="259"/>
                  </a:lnTo>
                  <a:lnTo>
                    <a:pt x="302" y="257"/>
                  </a:lnTo>
                  <a:lnTo>
                    <a:pt x="319" y="251"/>
                  </a:lnTo>
                  <a:lnTo>
                    <a:pt x="337" y="246"/>
                  </a:lnTo>
                  <a:lnTo>
                    <a:pt x="353" y="241"/>
                  </a:lnTo>
                  <a:lnTo>
                    <a:pt x="369" y="233"/>
                  </a:lnTo>
                  <a:lnTo>
                    <a:pt x="383" y="225"/>
                  </a:lnTo>
                  <a:lnTo>
                    <a:pt x="396" y="217"/>
                  </a:lnTo>
                  <a:lnTo>
                    <a:pt x="409" y="208"/>
                  </a:lnTo>
                  <a:lnTo>
                    <a:pt x="419" y="198"/>
                  </a:lnTo>
                  <a:lnTo>
                    <a:pt x="428" y="188"/>
                  </a:lnTo>
                  <a:lnTo>
                    <a:pt x="436" y="178"/>
                  </a:lnTo>
                  <a:lnTo>
                    <a:pt x="442" y="166"/>
                  </a:lnTo>
                  <a:lnTo>
                    <a:pt x="446" y="154"/>
                  </a:lnTo>
                  <a:lnTo>
                    <a:pt x="449" y="144"/>
                  </a:lnTo>
                  <a:lnTo>
                    <a:pt x="449" y="132"/>
                  </a:lnTo>
                  <a:lnTo>
                    <a:pt x="449" y="120"/>
                  </a:lnTo>
                  <a:lnTo>
                    <a:pt x="446" y="108"/>
                  </a:lnTo>
                  <a:lnTo>
                    <a:pt x="442" y="98"/>
                  </a:lnTo>
                  <a:lnTo>
                    <a:pt x="436" y="86"/>
                  </a:lnTo>
                  <a:lnTo>
                    <a:pt x="428" y="76"/>
                  </a:lnTo>
                  <a:lnTo>
                    <a:pt x="418" y="66"/>
                  </a:lnTo>
                  <a:lnTo>
                    <a:pt x="409" y="56"/>
                  </a:lnTo>
                  <a:lnTo>
                    <a:pt x="396" y="47"/>
                  </a:lnTo>
                  <a:lnTo>
                    <a:pt x="383" y="39"/>
                  </a:lnTo>
                  <a:lnTo>
                    <a:pt x="369" y="31"/>
                  </a:lnTo>
                  <a:lnTo>
                    <a:pt x="353" y="23"/>
                  </a:lnTo>
                  <a:lnTo>
                    <a:pt x="337" y="18"/>
                  </a:lnTo>
                  <a:lnTo>
                    <a:pt x="319" y="11"/>
                  </a:lnTo>
                  <a:lnTo>
                    <a:pt x="302" y="7"/>
                  </a:lnTo>
                  <a:lnTo>
                    <a:pt x="283" y="3"/>
                  </a:lnTo>
                  <a:lnTo>
                    <a:pt x="263" y="2"/>
                  </a:lnTo>
                  <a:lnTo>
                    <a:pt x="244" y="1"/>
                  </a:lnTo>
                  <a:lnTo>
                    <a:pt x="223" y="0"/>
                  </a:lnTo>
                  <a:lnTo>
                    <a:pt x="205" y="1"/>
                  </a:lnTo>
                  <a:lnTo>
                    <a:pt x="185" y="2"/>
                  </a:lnTo>
                  <a:lnTo>
                    <a:pt x="166" y="3"/>
                  </a:lnTo>
                  <a:lnTo>
                    <a:pt x="148" y="7"/>
                  </a:lnTo>
                  <a:lnTo>
                    <a:pt x="129" y="11"/>
                  </a:lnTo>
                  <a:lnTo>
                    <a:pt x="111" y="18"/>
                  </a:lnTo>
                  <a:lnTo>
                    <a:pt x="95" y="23"/>
                  </a:lnTo>
                  <a:lnTo>
                    <a:pt x="80" y="31"/>
                  </a:lnTo>
                  <a:lnTo>
                    <a:pt x="65" y="39"/>
                  </a:lnTo>
                  <a:lnTo>
                    <a:pt x="52" y="47"/>
                  </a:lnTo>
                  <a:lnTo>
                    <a:pt x="40" y="56"/>
                  </a:lnTo>
                  <a:lnTo>
                    <a:pt x="29" y="66"/>
                  </a:lnTo>
                  <a:lnTo>
                    <a:pt x="20" y="77"/>
                  </a:lnTo>
                  <a:lnTo>
                    <a:pt x="12" y="86"/>
                  </a:lnTo>
                  <a:lnTo>
                    <a:pt x="8" y="98"/>
                  </a:lnTo>
                  <a:lnTo>
                    <a:pt x="3" y="110"/>
                  </a:lnTo>
                  <a:lnTo>
                    <a:pt x="0" y="120"/>
                  </a:lnTo>
                  <a:lnTo>
                    <a:pt x="0"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216" name="Freeform 40"/>
            <p:cNvSpPr>
              <a:spLocks/>
            </p:cNvSpPr>
            <p:nvPr/>
          </p:nvSpPr>
          <p:spPr bwMode="auto">
            <a:xfrm>
              <a:off x="2449" y="3223"/>
              <a:ext cx="450" cy="265"/>
            </a:xfrm>
            <a:custGeom>
              <a:avLst/>
              <a:gdLst/>
              <a:ahLst/>
              <a:cxnLst>
                <a:cxn ang="0">
                  <a:pos x="447" y="120"/>
                </a:cxn>
                <a:cxn ang="0">
                  <a:pos x="442" y="98"/>
                </a:cxn>
                <a:cxn ang="0">
                  <a:pos x="428" y="75"/>
                </a:cxn>
                <a:cxn ang="0">
                  <a:pos x="408" y="56"/>
                </a:cxn>
                <a:cxn ang="0">
                  <a:pos x="383" y="39"/>
                </a:cxn>
                <a:cxn ang="0">
                  <a:pos x="353" y="23"/>
                </a:cxn>
                <a:cxn ang="0">
                  <a:pos x="319" y="13"/>
                </a:cxn>
                <a:cxn ang="0">
                  <a:pos x="283" y="5"/>
                </a:cxn>
                <a:cxn ang="0">
                  <a:pos x="243" y="1"/>
                </a:cxn>
                <a:cxn ang="0">
                  <a:pos x="205" y="1"/>
                </a:cxn>
                <a:cxn ang="0">
                  <a:pos x="166" y="5"/>
                </a:cxn>
                <a:cxn ang="0">
                  <a:pos x="129" y="13"/>
                </a:cxn>
                <a:cxn ang="0">
                  <a:pos x="95" y="23"/>
                </a:cxn>
                <a:cxn ang="0">
                  <a:pos x="65" y="39"/>
                </a:cxn>
                <a:cxn ang="0">
                  <a:pos x="40" y="56"/>
                </a:cxn>
                <a:cxn ang="0">
                  <a:pos x="20" y="75"/>
                </a:cxn>
                <a:cxn ang="0">
                  <a:pos x="6" y="98"/>
                </a:cxn>
                <a:cxn ang="0">
                  <a:pos x="0" y="120"/>
                </a:cxn>
                <a:cxn ang="0">
                  <a:pos x="0" y="143"/>
                </a:cxn>
                <a:cxn ang="0">
                  <a:pos x="6" y="165"/>
                </a:cxn>
                <a:cxn ang="0">
                  <a:pos x="20" y="188"/>
                </a:cxn>
                <a:cxn ang="0">
                  <a:pos x="40" y="207"/>
                </a:cxn>
                <a:cxn ang="0">
                  <a:pos x="65" y="224"/>
                </a:cxn>
                <a:cxn ang="0">
                  <a:pos x="95" y="240"/>
                </a:cxn>
                <a:cxn ang="0">
                  <a:pos x="129" y="250"/>
                </a:cxn>
                <a:cxn ang="0">
                  <a:pos x="166" y="258"/>
                </a:cxn>
                <a:cxn ang="0">
                  <a:pos x="205" y="264"/>
                </a:cxn>
                <a:cxn ang="0">
                  <a:pos x="243" y="264"/>
                </a:cxn>
                <a:cxn ang="0">
                  <a:pos x="283" y="258"/>
                </a:cxn>
                <a:cxn ang="0">
                  <a:pos x="319" y="250"/>
                </a:cxn>
                <a:cxn ang="0">
                  <a:pos x="353" y="240"/>
                </a:cxn>
                <a:cxn ang="0">
                  <a:pos x="383" y="224"/>
                </a:cxn>
                <a:cxn ang="0">
                  <a:pos x="408" y="207"/>
                </a:cxn>
                <a:cxn ang="0">
                  <a:pos x="428" y="188"/>
                </a:cxn>
                <a:cxn ang="0">
                  <a:pos x="442" y="165"/>
                </a:cxn>
                <a:cxn ang="0">
                  <a:pos x="447" y="143"/>
                </a:cxn>
              </a:cxnLst>
              <a:rect l="0" t="0" r="r" b="b"/>
              <a:pathLst>
                <a:path w="450" h="265">
                  <a:moveTo>
                    <a:pt x="449" y="132"/>
                  </a:moveTo>
                  <a:lnTo>
                    <a:pt x="447" y="120"/>
                  </a:lnTo>
                  <a:lnTo>
                    <a:pt x="445" y="108"/>
                  </a:lnTo>
                  <a:lnTo>
                    <a:pt x="442" y="98"/>
                  </a:lnTo>
                  <a:lnTo>
                    <a:pt x="435" y="87"/>
                  </a:lnTo>
                  <a:lnTo>
                    <a:pt x="428" y="75"/>
                  </a:lnTo>
                  <a:lnTo>
                    <a:pt x="418" y="66"/>
                  </a:lnTo>
                  <a:lnTo>
                    <a:pt x="408" y="56"/>
                  </a:lnTo>
                  <a:lnTo>
                    <a:pt x="396" y="47"/>
                  </a:lnTo>
                  <a:lnTo>
                    <a:pt x="383" y="39"/>
                  </a:lnTo>
                  <a:lnTo>
                    <a:pt x="369" y="31"/>
                  </a:lnTo>
                  <a:lnTo>
                    <a:pt x="353" y="23"/>
                  </a:lnTo>
                  <a:lnTo>
                    <a:pt x="337" y="18"/>
                  </a:lnTo>
                  <a:lnTo>
                    <a:pt x="319" y="13"/>
                  </a:lnTo>
                  <a:lnTo>
                    <a:pt x="300" y="7"/>
                  </a:lnTo>
                  <a:lnTo>
                    <a:pt x="283" y="5"/>
                  </a:lnTo>
                  <a:lnTo>
                    <a:pt x="263" y="2"/>
                  </a:lnTo>
                  <a:lnTo>
                    <a:pt x="243" y="1"/>
                  </a:lnTo>
                  <a:lnTo>
                    <a:pt x="223" y="0"/>
                  </a:lnTo>
                  <a:lnTo>
                    <a:pt x="205" y="1"/>
                  </a:lnTo>
                  <a:lnTo>
                    <a:pt x="185" y="2"/>
                  </a:lnTo>
                  <a:lnTo>
                    <a:pt x="166" y="5"/>
                  </a:lnTo>
                  <a:lnTo>
                    <a:pt x="146" y="7"/>
                  </a:lnTo>
                  <a:lnTo>
                    <a:pt x="129" y="13"/>
                  </a:lnTo>
                  <a:lnTo>
                    <a:pt x="111" y="18"/>
                  </a:lnTo>
                  <a:lnTo>
                    <a:pt x="95" y="23"/>
                  </a:lnTo>
                  <a:lnTo>
                    <a:pt x="80" y="31"/>
                  </a:lnTo>
                  <a:lnTo>
                    <a:pt x="65" y="39"/>
                  </a:lnTo>
                  <a:lnTo>
                    <a:pt x="52" y="47"/>
                  </a:lnTo>
                  <a:lnTo>
                    <a:pt x="40" y="56"/>
                  </a:lnTo>
                  <a:lnTo>
                    <a:pt x="29" y="66"/>
                  </a:lnTo>
                  <a:lnTo>
                    <a:pt x="20" y="75"/>
                  </a:lnTo>
                  <a:lnTo>
                    <a:pt x="12" y="87"/>
                  </a:lnTo>
                  <a:lnTo>
                    <a:pt x="6" y="98"/>
                  </a:lnTo>
                  <a:lnTo>
                    <a:pt x="3" y="108"/>
                  </a:lnTo>
                  <a:lnTo>
                    <a:pt x="0" y="120"/>
                  </a:lnTo>
                  <a:lnTo>
                    <a:pt x="0" y="132"/>
                  </a:lnTo>
                  <a:lnTo>
                    <a:pt x="0" y="143"/>
                  </a:lnTo>
                  <a:lnTo>
                    <a:pt x="3" y="154"/>
                  </a:lnTo>
                  <a:lnTo>
                    <a:pt x="6" y="165"/>
                  </a:lnTo>
                  <a:lnTo>
                    <a:pt x="12" y="177"/>
                  </a:lnTo>
                  <a:lnTo>
                    <a:pt x="20" y="188"/>
                  </a:lnTo>
                  <a:lnTo>
                    <a:pt x="29" y="198"/>
                  </a:lnTo>
                  <a:lnTo>
                    <a:pt x="40" y="207"/>
                  </a:lnTo>
                  <a:lnTo>
                    <a:pt x="52" y="216"/>
                  </a:lnTo>
                  <a:lnTo>
                    <a:pt x="65" y="224"/>
                  </a:lnTo>
                  <a:lnTo>
                    <a:pt x="80" y="232"/>
                  </a:lnTo>
                  <a:lnTo>
                    <a:pt x="95" y="240"/>
                  </a:lnTo>
                  <a:lnTo>
                    <a:pt x="111" y="245"/>
                  </a:lnTo>
                  <a:lnTo>
                    <a:pt x="129" y="250"/>
                  </a:lnTo>
                  <a:lnTo>
                    <a:pt x="146" y="256"/>
                  </a:lnTo>
                  <a:lnTo>
                    <a:pt x="166" y="258"/>
                  </a:lnTo>
                  <a:lnTo>
                    <a:pt x="185" y="261"/>
                  </a:lnTo>
                  <a:lnTo>
                    <a:pt x="205" y="264"/>
                  </a:lnTo>
                  <a:lnTo>
                    <a:pt x="223" y="264"/>
                  </a:lnTo>
                  <a:lnTo>
                    <a:pt x="243" y="264"/>
                  </a:lnTo>
                  <a:lnTo>
                    <a:pt x="263" y="261"/>
                  </a:lnTo>
                  <a:lnTo>
                    <a:pt x="283" y="258"/>
                  </a:lnTo>
                  <a:lnTo>
                    <a:pt x="300" y="256"/>
                  </a:lnTo>
                  <a:lnTo>
                    <a:pt x="319" y="250"/>
                  </a:lnTo>
                  <a:lnTo>
                    <a:pt x="337" y="245"/>
                  </a:lnTo>
                  <a:lnTo>
                    <a:pt x="353" y="240"/>
                  </a:lnTo>
                  <a:lnTo>
                    <a:pt x="369" y="232"/>
                  </a:lnTo>
                  <a:lnTo>
                    <a:pt x="383" y="224"/>
                  </a:lnTo>
                  <a:lnTo>
                    <a:pt x="396" y="216"/>
                  </a:lnTo>
                  <a:lnTo>
                    <a:pt x="408" y="207"/>
                  </a:lnTo>
                  <a:lnTo>
                    <a:pt x="418" y="198"/>
                  </a:lnTo>
                  <a:lnTo>
                    <a:pt x="428" y="188"/>
                  </a:lnTo>
                  <a:lnTo>
                    <a:pt x="435" y="177"/>
                  </a:lnTo>
                  <a:lnTo>
                    <a:pt x="442" y="165"/>
                  </a:lnTo>
                  <a:lnTo>
                    <a:pt x="445" y="154"/>
                  </a:lnTo>
                  <a:lnTo>
                    <a:pt x="447" y="143"/>
                  </a:lnTo>
                  <a:lnTo>
                    <a:pt x="449"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217" name="Freeform 41"/>
            <p:cNvSpPr>
              <a:spLocks/>
            </p:cNvSpPr>
            <p:nvPr/>
          </p:nvSpPr>
          <p:spPr bwMode="auto">
            <a:xfrm>
              <a:off x="3649" y="3548"/>
              <a:ext cx="721" cy="437"/>
            </a:xfrm>
            <a:custGeom>
              <a:avLst/>
              <a:gdLst/>
              <a:ahLst/>
              <a:cxnLst>
                <a:cxn ang="0">
                  <a:pos x="0" y="218"/>
                </a:cxn>
                <a:cxn ang="0">
                  <a:pos x="354" y="0"/>
                </a:cxn>
                <a:cxn ang="0">
                  <a:pos x="720" y="227"/>
                </a:cxn>
                <a:cxn ang="0">
                  <a:pos x="354" y="436"/>
                </a:cxn>
                <a:cxn ang="0">
                  <a:pos x="0" y="218"/>
                </a:cxn>
              </a:cxnLst>
              <a:rect l="0" t="0" r="r" b="b"/>
              <a:pathLst>
                <a:path w="721" h="437">
                  <a:moveTo>
                    <a:pt x="0" y="218"/>
                  </a:moveTo>
                  <a:lnTo>
                    <a:pt x="354" y="0"/>
                  </a:lnTo>
                  <a:lnTo>
                    <a:pt x="720" y="227"/>
                  </a:lnTo>
                  <a:lnTo>
                    <a:pt x="354" y="436"/>
                  </a:lnTo>
                  <a:lnTo>
                    <a:pt x="0" y="21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218" name="Freeform 42"/>
            <p:cNvSpPr>
              <a:spLocks/>
            </p:cNvSpPr>
            <p:nvPr/>
          </p:nvSpPr>
          <p:spPr bwMode="auto">
            <a:xfrm>
              <a:off x="4561" y="3657"/>
              <a:ext cx="865" cy="274"/>
            </a:xfrm>
            <a:custGeom>
              <a:avLst/>
              <a:gdLst/>
              <a:ahLst/>
              <a:cxnLst>
                <a:cxn ang="0">
                  <a:pos x="864" y="273"/>
                </a:cxn>
                <a:cxn ang="0">
                  <a:pos x="864" y="0"/>
                </a:cxn>
                <a:cxn ang="0">
                  <a:pos x="0" y="0"/>
                </a:cxn>
                <a:cxn ang="0">
                  <a:pos x="0" y="273"/>
                </a:cxn>
                <a:cxn ang="0">
                  <a:pos x="864" y="273"/>
                </a:cxn>
              </a:cxnLst>
              <a:rect l="0" t="0" r="r" b="b"/>
              <a:pathLst>
                <a:path w="865" h="274">
                  <a:moveTo>
                    <a:pt x="864" y="273"/>
                  </a:moveTo>
                  <a:lnTo>
                    <a:pt x="864" y="0"/>
                  </a:lnTo>
                  <a:lnTo>
                    <a:pt x="0" y="0"/>
                  </a:lnTo>
                  <a:lnTo>
                    <a:pt x="0" y="273"/>
                  </a:lnTo>
                  <a:lnTo>
                    <a:pt x="864" y="273"/>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219" name="Freeform 43"/>
            <p:cNvSpPr>
              <a:spLocks/>
            </p:cNvSpPr>
            <p:nvPr/>
          </p:nvSpPr>
          <p:spPr bwMode="auto">
            <a:xfrm>
              <a:off x="2641" y="3649"/>
              <a:ext cx="769" cy="274"/>
            </a:xfrm>
            <a:custGeom>
              <a:avLst/>
              <a:gdLst/>
              <a:ahLst/>
              <a:cxnLst>
                <a:cxn ang="0">
                  <a:pos x="768" y="273"/>
                </a:cxn>
                <a:cxn ang="0">
                  <a:pos x="768" y="0"/>
                </a:cxn>
                <a:cxn ang="0">
                  <a:pos x="0" y="0"/>
                </a:cxn>
                <a:cxn ang="0">
                  <a:pos x="0" y="273"/>
                </a:cxn>
                <a:cxn ang="0">
                  <a:pos x="768" y="273"/>
                </a:cxn>
              </a:cxnLst>
              <a:rect l="0" t="0" r="r" b="b"/>
              <a:pathLst>
                <a:path w="769" h="274">
                  <a:moveTo>
                    <a:pt x="768" y="273"/>
                  </a:moveTo>
                  <a:lnTo>
                    <a:pt x="768" y="0"/>
                  </a:lnTo>
                  <a:lnTo>
                    <a:pt x="0" y="0"/>
                  </a:lnTo>
                  <a:lnTo>
                    <a:pt x="0" y="273"/>
                  </a:lnTo>
                  <a:lnTo>
                    <a:pt x="768" y="273"/>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220" name="Freeform 44"/>
            <p:cNvSpPr>
              <a:spLocks/>
            </p:cNvSpPr>
            <p:nvPr/>
          </p:nvSpPr>
          <p:spPr bwMode="auto">
            <a:xfrm>
              <a:off x="4651" y="3036"/>
              <a:ext cx="450" cy="266"/>
            </a:xfrm>
            <a:custGeom>
              <a:avLst/>
              <a:gdLst/>
              <a:ahLst/>
              <a:cxnLst>
                <a:cxn ang="0">
                  <a:pos x="449" y="120"/>
                </a:cxn>
                <a:cxn ang="0">
                  <a:pos x="442" y="98"/>
                </a:cxn>
                <a:cxn ang="0">
                  <a:pos x="429" y="76"/>
                </a:cxn>
                <a:cxn ang="0">
                  <a:pos x="409" y="56"/>
                </a:cxn>
                <a:cxn ang="0">
                  <a:pos x="383" y="38"/>
                </a:cxn>
                <a:cxn ang="0">
                  <a:pos x="353" y="23"/>
                </a:cxn>
                <a:cxn ang="0">
                  <a:pos x="319" y="11"/>
                </a:cxn>
                <a:cxn ang="0">
                  <a:pos x="283" y="3"/>
                </a:cxn>
                <a:cxn ang="0">
                  <a:pos x="244" y="0"/>
                </a:cxn>
                <a:cxn ang="0">
                  <a:pos x="205" y="0"/>
                </a:cxn>
                <a:cxn ang="0">
                  <a:pos x="166" y="3"/>
                </a:cxn>
                <a:cxn ang="0">
                  <a:pos x="129" y="11"/>
                </a:cxn>
                <a:cxn ang="0">
                  <a:pos x="95" y="23"/>
                </a:cxn>
                <a:cxn ang="0">
                  <a:pos x="65" y="38"/>
                </a:cxn>
                <a:cxn ang="0">
                  <a:pos x="40" y="56"/>
                </a:cxn>
                <a:cxn ang="0">
                  <a:pos x="20" y="76"/>
                </a:cxn>
                <a:cxn ang="0">
                  <a:pos x="8" y="98"/>
                </a:cxn>
                <a:cxn ang="0">
                  <a:pos x="1" y="120"/>
                </a:cxn>
                <a:cxn ang="0">
                  <a:pos x="1" y="144"/>
                </a:cxn>
                <a:cxn ang="0">
                  <a:pos x="8" y="166"/>
                </a:cxn>
                <a:cxn ang="0">
                  <a:pos x="20" y="187"/>
                </a:cxn>
                <a:cxn ang="0">
                  <a:pos x="40" y="208"/>
                </a:cxn>
                <a:cxn ang="0">
                  <a:pos x="65" y="225"/>
                </a:cxn>
                <a:cxn ang="0">
                  <a:pos x="95" y="240"/>
                </a:cxn>
                <a:cxn ang="0">
                  <a:pos x="129" y="251"/>
                </a:cxn>
                <a:cxn ang="0">
                  <a:pos x="166" y="259"/>
                </a:cxn>
                <a:cxn ang="0">
                  <a:pos x="205" y="263"/>
                </a:cxn>
                <a:cxn ang="0">
                  <a:pos x="244" y="263"/>
                </a:cxn>
                <a:cxn ang="0">
                  <a:pos x="283" y="259"/>
                </a:cxn>
                <a:cxn ang="0">
                  <a:pos x="319" y="251"/>
                </a:cxn>
                <a:cxn ang="0">
                  <a:pos x="353" y="240"/>
                </a:cxn>
                <a:cxn ang="0">
                  <a:pos x="383" y="225"/>
                </a:cxn>
                <a:cxn ang="0">
                  <a:pos x="409" y="208"/>
                </a:cxn>
                <a:cxn ang="0">
                  <a:pos x="429" y="187"/>
                </a:cxn>
                <a:cxn ang="0">
                  <a:pos x="442" y="166"/>
                </a:cxn>
                <a:cxn ang="0">
                  <a:pos x="449" y="144"/>
                </a:cxn>
              </a:cxnLst>
              <a:rect l="0" t="0" r="r" b="b"/>
              <a:pathLst>
                <a:path w="450" h="266">
                  <a:moveTo>
                    <a:pt x="449" y="132"/>
                  </a:moveTo>
                  <a:lnTo>
                    <a:pt x="449" y="120"/>
                  </a:lnTo>
                  <a:lnTo>
                    <a:pt x="446" y="108"/>
                  </a:lnTo>
                  <a:lnTo>
                    <a:pt x="442" y="98"/>
                  </a:lnTo>
                  <a:lnTo>
                    <a:pt x="436" y="86"/>
                  </a:lnTo>
                  <a:lnTo>
                    <a:pt x="429" y="76"/>
                  </a:lnTo>
                  <a:lnTo>
                    <a:pt x="419" y="65"/>
                  </a:lnTo>
                  <a:lnTo>
                    <a:pt x="409" y="56"/>
                  </a:lnTo>
                  <a:lnTo>
                    <a:pt x="397" y="47"/>
                  </a:lnTo>
                  <a:lnTo>
                    <a:pt x="383" y="38"/>
                  </a:lnTo>
                  <a:lnTo>
                    <a:pt x="369" y="31"/>
                  </a:lnTo>
                  <a:lnTo>
                    <a:pt x="353" y="23"/>
                  </a:lnTo>
                  <a:lnTo>
                    <a:pt x="337" y="17"/>
                  </a:lnTo>
                  <a:lnTo>
                    <a:pt x="319" y="11"/>
                  </a:lnTo>
                  <a:lnTo>
                    <a:pt x="302" y="7"/>
                  </a:lnTo>
                  <a:lnTo>
                    <a:pt x="283" y="3"/>
                  </a:lnTo>
                  <a:lnTo>
                    <a:pt x="263" y="1"/>
                  </a:lnTo>
                  <a:lnTo>
                    <a:pt x="244" y="0"/>
                  </a:lnTo>
                  <a:lnTo>
                    <a:pt x="225" y="0"/>
                  </a:lnTo>
                  <a:lnTo>
                    <a:pt x="205" y="0"/>
                  </a:lnTo>
                  <a:lnTo>
                    <a:pt x="185" y="1"/>
                  </a:lnTo>
                  <a:lnTo>
                    <a:pt x="166" y="3"/>
                  </a:lnTo>
                  <a:lnTo>
                    <a:pt x="148" y="7"/>
                  </a:lnTo>
                  <a:lnTo>
                    <a:pt x="129" y="11"/>
                  </a:lnTo>
                  <a:lnTo>
                    <a:pt x="111" y="17"/>
                  </a:lnTo>
                  <a:lnTo>
                    <a:pt x="95" y="23"/>
                  </a:lnTo>
                  <a:lnTo>
                    <a:pt x="80" y="31"/>
                  </a:lnTo>
                  <a:lnTo>
                    <a:pt x="65" y="38"/>
                  </a:lnTo>
                  <a:lnTo>
                    <a:pt x="52" y="47"/>
                  </a:lnTo>
                  <a:lnTo>
                    <a:pt x="40" y="56"/>
                  </a:lnTo>
                  <a:lnTo>
                    <a:pt x="30" y="65"/>
                  </a:lnTo>
                  <a:lnTo>
                    <a:pt x="20" y="76"/>
                  </a:lnTo>
                  <a:lnTo>
                    <a:pt x="13" y="86"/>
                  </a:lnTo>
                  <a:lnTo>
                    <a:pt x="8" y="98"/>
                  </a:lnTo>
                  <a:lnTo>
                    <a:pt x="3" y="108"/>
                  </a:lnTo>
                  <a:lnTo>
                    <a:pt x="1" y="120"/>
                  </a:lnTo>
                  <a:lnTo>
                    <a:pt x="0" y="132"/>
                  </a:lnTo>
                  <a:lnTo>
                    <a:pt x="1" y="144"/>
                  </a:lnTo>
                  <a:lnTo>
                    <a:pt x="3" y="154"/>
                  </a:lnTo>
                  <a:lnTo>
                    <a:pt x="8" y="166"/>
                  </a:lnTo>
                  <a:lnTo>
                    <a:pt x="13" y="177"/>
                  </a:lnTo>
                  <a:lnTo>
                    <a:pt x="20" y="187"/>
                  </a:lnTo>
                  <a:lnTo>
                    <a:pt x="30" y="198"/>
                  </a:lnTo>
                  <a:lnTo>
                    <a:pt x="40" y="208"/>
                  </a:lnTo>
                  <a:lnTo>
                    <a:pt x="52" y="217"/>
                  </a:lnTo>
                  <a:lnTo>
                    <a:pt x="65" y="225"/>
                  </a:lnTo>
                  <a:lnTo>
                    <a:pt x="80" y="233"/>
                  </a:lnTo>
                  <a:lnTo>
                    <a:pt x="95" y="240"/>
                  </a:lnTo>
                  <a:lnTo>
                    <a:pt x="111" y="246"/>
                  </a:lnTo>
                  <a:lnTo>
                    <a:pt x="129" y="251"/>
                  </a:lnTo>
                  <a:lnTo>
                    <a:pt x="148" y="257"/>
                  </a:lnTo>
                  <a:lnTo>
                    <a:pt x="166" y="259"/>
                  </a:lnTo>
                  <a:lnTo>
                    <a:pt x="185" y="262"/>
                  </a:lnTo>
                  <a:lnTo>
                    <a:pt x="205" y="263"/>
                  </a:lnTo>
                  <a:lnTo>
                    <a:pt x="225" y="265"/>
                  </a:lnTo>
                  <a:lnTo>
                    <a:pt x="244" y="263"/>
                  </a:lnTo>
                  <a:lnTo>
                    <a:pt x="263" y="262"/>
                  </a:lnTo>
                  <a:lnTo>
                    <a:pt x="283" y="259"/>
                  </a:lnTo>
                  <a:lnTo>
                    <a:pt x="302" y="257"/>
                  </a:lnTo>
                  <a:lnTo>
                    <a:pt x="319" y="251"/>
                  </a:lnTo>
                  <a:lnTo>
                    <a:pt x="337" y="246"/>
                  </a:lnTo>
                  <a:lnTo>
                    <a:pt x="353" y="240"/>
                  </a:lnTo>
                  <a:lnTo>
                    <a:pt x="369" y="233"/>
                  </a:lnTo>
                  <a:lnTo>
                    <a:pt x="383" y="225"/>
                  </a:lnTo>
                  <a:lnTo>
                    <a:pt x="397" y="217"/>
                  </a:lnTo>
                  <a:lnTo>
                    <a:pt x="409" y="208"/>
                  </a:lnTo>
                  <a:lnTo>
                    <a:pt x="419" y="198"/>
                  </a:lnTo>
                  <a:lnTo>
                    <a:pt x="429" y="187"/>
                  </a:lnTo>
                  <a:lnTo>
                    <a:pt x="436" y="177"/>
                  </a:lnTo>
                  <a:lnTo>
                    <a:pt x="442" y="166"/>
                  </a:lnTo>
                  <a:lnTo>
                    <a:pt x="446" y="154"/>
                  </a:lnTo>
                  <a:lnTo>
                    <a:pt x="449" y="144"/>
                  </a:lnTo>
                  <a:lnTo>
                    <a:pt x="449"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grpSp>
          <p:nvGrpSpPr>
            <p:cNvPr id="50223" name="Group 47"/>
            <p:cNvGrpSpPr>
              <a:grpSpLocks/>
            </p:cNvGrpSpPr>
            <p:nvPr/>
          </p:nvGrpSpPr>
          <p:grpSpPr bwMode="auto">
            <a:xfrm>
              <a:off x="5194" y="3271"/>
              <a:ext cx="423" cy="241"/>
              <a:chOff x="5194" y="3271"/>
              <a:chExt cx="423" cy="241"/>
            </a:xfrm>
          </p:grpSpPr>
          <p:sp>
            <p:nvSpPr>
              <p:cNvPr id="50221" name="Freeform 45"/>
              <p:cNvSpPr>
                <a:spLocks/>
              </p:cNvSpPr>
              <p:nvPr/>
            </p:nvSpPr>
            <p:spPr bwMode="auto">
              <a:xfrm>
                <a:off x="5194" y="3271"/>
                <a:ext cx="423" cy="234"/>
              </a:xfrm>
              <a:custGeom>
                <a:avLst/>
                <a:gdLst/>
                <a:ahLst/>
                <a:cxnLst>
                  <a:cxn ang="0">
                    <a:pos x="1" y="126"/>
                  </a:cxn>
                  <a:cxn ang="0">
                    <a:pos x="8" y="146"/>
                  </a:cxn>
                  <a:cxn ang="0">
                    <a:pos x="19" y="166"/>
                  </a:cxn>
                  <a:cxn ang="0">
                    <a:pos x="38" y="183"/>
                  </a:cxn>
                  <a:cxn ang="0">
                    <a:pos x="62" y="199"/>
                  </a:cxn>
                  <a:cxn ang="0">
                    <a:pos x="90" y="212"/>
                  </a:cxn>
                  <a:cxn ang="0">
                    <a:pos x="121" y="221"/>
                  </a:cxn>
                  <a:cxn ang="0">
                    <a:pos x="156" y="228"/>
                  </a:cxn>
                  <a:cxn ang="0">
                    <a:pos x="192" y="233"/>
                  </a:cxn>
                  <a:cxn ang="0">
                    <a:pos x="229" y="233"/>
                  </a:cxn>
                  <a:cxn ang="0">
                    <a:pos x="265" y="228"/>
                  </a:cxn>
                  <a:cxn ang="0">
                    <a:pos x="300" y="221"/>
                  </a:cxn>
                  <a:cxn ang="0">
                    <a:pos x="331" y="211"/>
                  </a:cxn>
                  <a:cxn ang="0">
                    <a:pos x="359" y="198"/>
                  </a:cxn>
                  <a:cxn ang="0">
                    <a:pos x="384" y="183"/>
                  </a:cxn>
                  <a:cxn ang="0">
                    <a:pos x="402" y="166"/>
                  </a:cxn>
                  <a:cxn ang="0">
                    <a:pos x="414" y="146"/>
                  </a:cxn>
                  <a:cxn ang="0">
                    <a:pos x="420" y="126"/>
                  </a:cxn>
                  <a:cxn ang="0">
                    <a:pos x="420" y="106"/>
                  </a:cxn>
                  <a:cxn ang="0">
                    <a:pos x="414" y="86"/>
                  </a:cxn>
                  <a:cxn ang="0">
                    <a:pos x="402" y="66"/>
                  </a:cxn>
                  <a:cxn ang="0">
                    <a:pos x="384" y="49"/>
                  </a:cxn>
                  <a:cxn ang="0">
                    <a:pos x="359" y="34"/>
                  </a:cxn>
                  <a:cxn ang="0">
                    <a:pos x="331" y="20"/>
                  </a:cxn>
                  <a:cxn ang="0">
                    <a:pos x="300" y="11"/>
                  </a:cxn>
                  <a:cxn ang="0">
                    <a:pos x="265" y="4"/>
                  </a:cxn>
                  <a:cxn ang="0">
                    <a:pos x="229" y="1"/>
                  </a:cxn>
                  <a:cxn ang="0">
                    <a:pos x="192" y="1"/>
                  </a:cxn>
                  <a:cxn ang="0">
                    <a:pos x="156" y="4"/>
                  </a:cxn>
                  <a:cxn ang="0">
                    <a:pos x="121" y="11"/>
                  </a:cxn>
                  <a:cxn ang="0">
                    <a:pos x="90" y="20"/>
                  </a:cxn>
                  <a:cxn ang="0">
                    <a:pos x="62" y="34"/>
                  </a:cxn>
                  <a:cxn ang="0">
                    <a:pos x="38" y="49"/>
                  </a:cxn>
                  <a:cxn ang="0">
                    <a:pos x="19" y="68"/>
                  </a:cxn>
                  <a:cxn ang="0">
                    <a:pos x="8" y="86"/>
                  </a:cxn>
                  <a:cxn ang="0">
                    <a:pos x="1" y="106"/>
                  </a:cxn>
                </a:cxnLst>
                <a:rect l="0" t="0" r="r" b="b"/>
                <a:pathLst>
                  <a:path w="423" h="234">
                    <a:moveTo>
                      <a:pt x="0" y="117"/>
                    </a:moveTo>
                    <a:lnTo>
                      <a:pt x="1" y="126"/>
                    </a:lnTo>
                    <a:lnTo>
                      <a:pt x="3" y="136"/>
                    </a:lnTo>
                    <a:lnTo>
                      <a:pt x="8" y="146"/>
                    </a:lnTo>
                    <a:lnTo>
                      <a:pt x="12" y="156"/>
                    </a:lnTo>
                    <a:lnTo>
                      <a:pt x="19" y="166"/>
                    </a:lnTo>
                    <a:lnTo>
                      <a:pt x="28" y="175"/>
                    </a:lnTo>
                    <a:lnTo>
                      <a:pt x="38" y="183"/>
                    </a:lnTo>
                    <a:lnTo>
                      <a:pt x="49" y="191"/>
                    </a:lnTo>
                    <a:lnTo>
                      <a:pt x="62" y="199"/>
                    </a:lnTo>
                    <a:lnTo>
                      <a:pt x="75" y="205"/>
                    </a:lnTo>
                    <a:lnTo>
                      <a:pt x="90" y="212"/>
                    </a:lnTo>
                    <a:lnTo>
                      <a:pt x="106" y="216"/>
                    </a:lnTo>
                    <a:lnTo>
                      <a:pt x="121" y="221"/>
                    </a:lnTo>
                    <a:lnTo>
                      <a:pt x="139" y="226"/>
                    </a:lnTo>
                    <a:lnTo>
                      <a:pt x="156" y="228"/>
                    </a:lnTo>
                    <a:lnTo>
                      <a:pt x="174" y="230"/>
                    </a:lnTo>
                    <a:lnTo>
                      <a:pt x="192" y="233"/>
                    </a:lnTo>
                    <a:lnTo>
                      <a:pt x="211" y="233"/>
                    </a:lnTo>
                    <a:lnTo>
                      <a:pt x="229" y="233"/>
                    </a:lnTo>
                    <a:lnTo>
                      <a:pt x="247" y="230"/>
                    </a:lnTo>
                    <a:lnTo>
                      <a:pt x="265" y="228"/>
                    </a:lnTo>
                    <a:lnTo>
                      <a:pt x="282" y="226"/>
                    </a:lnTo>
                    <a:lnTo>
                      <a:pt x="300" y="221"/>
                    </a:lnTo>
                    <a:lnTo>
                      <a:pt x="315" y="216"/>
                    </a:lnTo>
                    <a:lnTo>
                      <a:pt x="331" y="211"/>
                    </a:lnTo>
                    <a:lnTo>
                      <a:pt x="346" y="205"/>
                    </a:lnTo>
                    <a:lnTo>
                      <a:pt x="359" y="198"/>
                    </a:lnTo>
                    <a:lnTo>
                      <a:pt x="372" y="191"/>
                    </a:lnTo>
                    <a:lnTo>
                      <a:pt x="384" y="183"/>
                    </a:lnTo>
                    <a:lnTo>
                      <a:pt x="393" y="175"/>
                    </a:lnTo>
                    <a:lnTo>
                      <a:pt x="402" y="166"/>
                    </a:lnTo>
                    <a:lnTo>
                      <a:pt x="409" y="155"/>
                    </a:lnTo>
                    <a:lnTo>
                      <a:pt x="414" y="146"/>
                    </a:lnTo>
                    <a:lnTo>
                      <a:pt x="418" y="136"/>
                    </a:lnTo>
                    <a:lnTo>
                      <a:pt x="420" y="126"/>
                    </a:lnTo>
                    <a:lnTo>
                      <a:pt x="422" y="117"/>
                    </a:lnTo>
                    <a:lnTo>
                      <a:pt x="420" y="106"/>
                    </a:lnTo>
                    <a:lnTo>
                      <a:pt x="418" y="95"/>
                    </a:lnTo>
                    <a:lnTo>
                      <a:pt x="414" y="86"/>
                    </a:lnTo>
                    <a:lnTo>
                      <a:pt x="409" y="77"/>
                    </a:lnTo>
                    <a:lnTo>
                      <a:pt x="402" y="66"/>
                    </a:lnTo>
                    <a:lnTo>
                      <a:pt x="393" y="58"/>
                    </a:lnTo>
                    <a:lnTo>
                      <a:pt x="384" y="49"/>
                    </a:lnTo>
                    <a:lnTo>
                      <a:pt x="372" y="41"/>
                    </a:lnTo>
                    <a:lnTo>
                      <a:pt x="359" y="34"/>
                    </a:lnTo>
                    <a:lnTo>
                      <a:pt x="346" y="27"/>
                    </a:lnTo>
                    <a:lnTo>
                      <a:pt x="331" y="20"/>
                    </a:lnTo>
                    <a:lnTo>
                      <a:pt x="315" y="16"/>
                    </a:lnTo>
                    <a:lnTo>
                      <a:pt x="300" y="11"/>
                    </a:lnTo>
                    <a:lnTo>
                      <a:pt x="282" y="6"/>
                    </a:lnTo>
                    <a:lnTo>
                      <a:pt x="265" y="4"/>
                    </a:lnTo>
                    <a:lnTo>
                      <a:pt x="247" y="2"/>
                    </a:lnTo>
                    <a:lnTo>
                      <a:pt x="229" y="1"/>
                    </a:lnTo>
                    <a:lnTo>
                      <a:pt x="211" y="0"/>
                    </a:lnTo>
                    <a:lnTo>
                      <a:pt x="192" y="1"/>
                    </a:lnTo>
                    <a:lnTo>
                      <a:pt x="174" y="2"/>
                    </a:lnTo>
                    <a:lnTo>
                      <a:pt x="156" y="4"/>
                    </a:lnTo>
                    <a:lnTo>
                      <a:pt x="139" y="6"/>
                    </a:lnTo>
                    <a:lnTo>
                      <a:pt x="121" y="11"/>
                    </a:lnTo>
                    <a:lnTo>
                      <a:pt x="106" y="16"/>
                    </a:lnTo>
                    <a:lnTo>
                      <a:pt x="90" y="20"/>
                    </a:lnTo>
                    <a:lnTo>
                      <a:pt x="75" y="27"/>
                    </a:lnTo>
                    <a:lnTo>
                      <a:pt x="62" y="34"/>
                    </a:lnTo>
                    <a:lnTo>
                      <a:pt x="49" y="41"/>
                    </a:lnTo>
                    <a:lnTo>
                      <a:pt x="38" y="49"/>
                    </a:lnTo>
                    <a:lnTo>
                      <a:pt x="28" y="58"/>
                    </a:lnTo>
                    <a:lnTo>
                      <a:pt x="19" y="68"/>
                    </a:lnTo>
                    <a:lnTo>
                      <a:pt x="12" y="77"/>
                    </a:lnTo>
                    <a:lnTo>
                      <a:pt x="8" y="86"/>
                    </a:lnTo>
                    <a:lnTo>
                      <a:pt x="3" y="95"/>
                    </a:lnTo>
                    <a:lnTo>
                      <a:pt x="1" y="106"/>
                    </a:lnTo>
                    <a:lnTo>
                      <a:pt x="0" y="117"/>
                    </a:lnTo>
                  </a:path>
                </a:pathLst>
              </a:custGeom>
              <a:solidFill>
                <a:schemeClr val="bg2"/>
              </a:solidFill>
              <a:ln w="12700" cap="rnd" cmpd="sng">
                <a:solidFill>
                  <a:schemeClr val="tx1"/>
                </a:solidFill>
                <a:prstDash val="solid"/>
                <a:round/>
                <a:headEnd type="none" w="sm" len="sm"/>
                <a:tailEnd type="none" w="sm" len="sm"/>
              </a:ln>
              <a:effectLst/>
            </p:spPr>
            <p:txBody>
              <a:bodyPr/>
              <a:lstStyle/>
              <a:p>
                <a:endParaRPr lang="en-US"/>
              </a:p>
            </p:txBody>
          </p:sp>
          <p:sp>
            <p:nvSpPr>
              <p:cNvPr id="50222" name="Rectangle 46"/>
              <p:cNvSpPr>
                <a:spLocks noChangeArrowheads="1"/>
              </p:cNvSpPr>
              <p:nvPr/>
            </p:nvSpPr>
            <p:spPr bwMode="auto">
              <a:xfrm>
                <a:off x="5250" y="3302"/>
                <a:ext cx="270"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lot</a:t>
                </a:r>
              </a:p>
            </p:txBody>
          </p:sp>
        </p:grpSp>
        <p:sp>
          <p:nvSpPr>
            <p:cNvPr id="50224" name="Rectangle 48"/>
            <p:cNvSpPr>
              <a:spLocks noChangeArrowheads="1"/>
            </p:cNvSpPr>
            <p:nvPr/>
          </p:nvSpPr>
          <p:spPr bwMode="auto">
            <a:xfrm>
              <a:off x="4616" y="3058"/>
              <a:ext cx="527"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dname</a:t>
              </a:r>
            </a:p>
          </p:txBody>
        </p:sp>
        <p:grpSp>
          <p:nvGrpSpPr>
            <p:cNvPr id="50227" name="Group 51"/>
            <p:cNvGrpSpPr>
              <a:grpSpLocks/>
            </p:cNvGrpSpPr>
            <p:nvPr/>
          </p:nvGrpSpPr>
          <p:grpSpPr bwMode="auto">
            <a:xfrm>
              <a:off x="5049" y="2798"/>
              <a:ext cx="541" cy="266"/>
              <a:chOff x="5049" y="2798"/>
              <a:chExt cx="541" cy="266"/>
            </a:xfrm>
          </p:grpSpPr>
          <p:sp>
            <p:nvSpPr>
              <p:cNvPr id="50225" name="Freeform 49"/>
              <p:cNvSpPr>
                <a:spLocks/>
              </p:cNvSpPr>
              <p:nvPr/>
            </p:nvSpPr>
            <p:spPr bwMode="auto">
              <a:xfrm>
                <a:off x="5089" y="2798"/>
                <a:ext cx="481" cy="266"/>
              </a:xfrm>
              <a:custGeom>
                <a:avLst/>
                <a:gdLst/>
                <a:ahLst/>
                <a:cxnLst>
                  <a:cxn ang="0">
                    <a:pos x="0" y="144"/>
                  </a:cxn>
                  <a:cxn ang="0">
                    <a:pos x="7" y="166"/>
                  </a:cxn>
                  <a:cxn ang="0">
                    <a:pos x="22" y="188"/>
                  </a:cxn>
                  <a:cxn ang="0">
                    <a:pos x="42" y="208"/>
                  </a:cxn>
                  <a:cxn ang="0">
                    <a:pos x="69" y="225"/>
                  </a:cxn>
                  <a:cxn ang="0">
                    <a:pos x="102" y="240"/>
                  </a:cxn>
                  <a:cxn ang="0">
                    <a:pos x="138" y="251"/>
                  </a:cxn>
                  <a:cxn ang="0">
                    <a:pos x="178" y="259"/>
                  </a:cxn>
                  <a:cxn ang="0">
                    <a:pos x="219" y="265"/>
                  </a:cxn>
                  <a:cxn ang="0">
                    <a:pos x="260" y="265"/>
                  </a:cxn>
                  <a:cxn ang="0">
                    <a:pos x="301" y="259"/>
                  </a:cxn>
                  <a:cxn ang="0">
                    <a:pos x="341" y="251"/>
                  </a:cxn>
                  <a:cxn ang="0">
                    <a:pos x="377" y="240"/>
                  </a:cxn>
                  <a:cxn ang="0">
                    <a:pos x="410" y="225"/>
                  </a:cxn>
                  <a:cxn ang="0">
                    <a:pos x="436" y="208"/>
                  </a:cxn>
                  <a:cxn ang="0">
                    <a:pos x="457" y="187"/>
                  </a:cxn>
                  <a:cxn ang="0">
                    <a:pos x="472" y="166"/>
                  </a:cxn>
                  <a:cxn ang="0">
                    <a:pos x="478" y="144"/>
                  </a:cxn>
                  <a:cxn ang="0">
                    <a:pos x="478" y="120"/>
                  </a:cxn>
                  <a:cxn ang="0">
                    <a:pos x="472" y="98"/>
                  </a:cxn>
                  <a:cxn ang="0">
                    <a:pos x="457" y="76"/>
                  </a:cxn>
                  <a:cxn ang="0">
                    <a:pos x="436" y="56"/>
                  </a:cxn>
                  <a:cxn ang="0">
                    <a:pos x="410" y="39"/>
                  </a:cxn>
                  <a:cxn ang="0">
                    <a:pos x="377" y="23"/>
                  </a:cxn>
                  <a:cxn ang="0">
                    <a:pos x="341" y="13"/>
                  </a:cxn>
                  <a:cxn ang="0">
                    <a:pos x="301" y="5"/>
                  </a:cxn>
                  <a:cxn ang="0">
                    <a:pos x="260" y="0"/>
                  </a:cxn>
                  <a:cxn ang="0">
                    <a:pos x="219" y="0"/>
                  </a:cxn>
                  <a:cxn ang="0">
                    <a:pos x="177" y="5"/>
                  </a:cxn>
                  <a:cxn ang="0">
                    <a:pos x="138" y="13"/>
                  </a:cxn>
                  <a:cxn ang="0">
                    <a:pos x="102" y="24"/>
                  </a:cxn>
                  <a:cxn ang="0">
                    <a:pos x="69" y="39"/>
                  </a:cxn>
                  <a:cxn ang="0">
                    <a:pos x="42" y="56"/>
                  </a:cxn>
                  <a:cxn ang="0">
                    <a:pos x="22" y="76"/>
                  </a:cxn>
                  <a:cxn ang="0">
                    <a:pos x="7" y="98"/>
                  </a:cxn>
                  <a:cxn ang="0">
                    <a:pos x="0" y="120"/>
                  </a:cxn>
                </a:cxnLst>
                <a:rect l="0" t="0" r="r" b="b"/>
                <a:pathLst>
                  <a:path w="481" h="266">
                    <a:moveTo>
                      <a:pt x="0" y="132"/>
                    </a:moveTo>
                    <a:lnTo>
                      <a:pt x="0" y="144"/>
                    </a:lnTo>
                    <a:lnTo>
                      <a:pt x="3" y="156"/>
                    </a:lnTo>
                    <a:lnTo>
                      <a:pt x="7" y="166"/>
                    </a:lnTo>
                    <a:lnTo>
                      <a:pt x="13" y="177"/>
                    </a:lnTo>
                    <a:lnTo>
                      <a:pt x="22" y="188"/>
                    </a:lnTo>
                    <a:lnTo>
                      <a:pt x="31" y="199"/>
                    </a:lnTo>
                    <a:lnTo>
                      <a:pt x="42" y="208"/>
                    </a:lnTo>
                    <a:lnTo>
                      <a:pt x="56" y="217"/>
                    </a:lnTo>
                    <a:lnTo>
                      <a:pt x="69" y="225"/>
                    </a:lnTo>
                    <a:lnTo>
                      <a:pt x="86" y="233"/>
                    </a:lnTo>
                    <a:lnTo>
                      <a:pt x="102" y="240"/>
                    </a:lnTo>
                    <a:lnTo>
                      <a:pt x="119" y="246"/>
                    </a:lnTo>
                    <a:lnTo>
                      <a:pt x="138" y="251"/>
                    </a:lnTo>
                    <a:lnTo>
                      <a:pt x="157" y="257"/>
                    </a:lnTo>
                    <a:lnTo>
                      <a:pt x="178" y="259"/>
                    </a:lnTo>
                    <a:lnTo>
                      <a:pt x="198" y="262"/>
                    </a:lnTo>
                    <a:lnTo>
                      <a:pt x="219" y="265"/>
                    </a:lnTo>
                    <a:lnTo>
                      <a:pt x="239" y="265"/>
                    </a:lnTo>
                    <a:lnTo>
                      <a:pt x="260" y="265"/>
                    </a:lnTo>
                    <a:lnTo>
                      <a:pt x="281" y="262"/>
                    </a:lnTo>
                    <a:lnTo>
                      <a:pt x="301" y="259"/>
                    </a:lnTo>
                    <a:lnTo>
                      <a:pt x="321" y="257"/>
                    </a:lnTo>
                    <a:lnTo>
                      <a:pt x="341" y="251"/>
                    </a:lnTo>
                    <a:lnTo>
                      <a:pt x="360" y="246"/>
                    </a:lnTo>
                    <a:lnTo>
                      <a:pt x="377" y="240"/>
                    </a:lnTo>
                    <a:lnTo>
                      <a:pt x="393" y="233"/>
                    </a:lnTo>
                    <a:lnTo>
                      <a:pt x="410" y="225"/>
                    </a:lnTo>
                    <a:lnTo>
                      <a:pt x="423" y="217"/>
                    </a:lnTo>
                    <a:lnTo>
                      <a:pt x="436" y="208"/>
                    </a:lnTo>
                    <a:lnTo>
                      <a:pt x="447" y="198"/>
                    </a:lnTo>
                    <a:lnTo>
                      <a:pt x="457" y="187"/>
                    </a:lnTo>
                    <a:lnTo>
                      <a:pt x="465" y="177"/>
                    </a:lnTo>
                    <a:lnTo>
                      <a:pt x="472" y="166"/>
                    </a:lnTo>
                    <a:lnTo>
                      <a:pt x="476" y="156"/>
                    </a:lnTo>
                    <a:lnTo>
                      <a:pt x="478" y="144"/>
                    </a:lnTo>
                    <a:lnTo>
                      <a:pt x="480" y="132"/>
                    </a:lnTo>
                    <a:lnTo>
                      <a:pt x="478" y="120"/>
                    </a:lnTo>
                    <a:lnTo>
                      <a:pt x="476" y="108"/>
                    </a:lnTo>
                    <a:lnTo>
                      <a:pt x="472" y="98"/>
                    </a:lnTo>
                    <a:lnTo>
                      <a:pt x="465" y="86"/>
                    </a:lnTo>
                    <a:lnTo>
                      <a:pt x="457" y="76"/>
                    </a:lnTo>
                    <a:lnTo>
                      <a:pt x="447" y="65"/>
                    </a:lnTo>
                    <a:lnTo>
                      <a:pt x="436" y="56"/>
                    </a:lnTo>
                    <a:lnTo>
                      <a:pt x="423" y="47"/>
                    </a:lnTo>
                    <a:lnTo>
                      <a:pt x="410" y="39"/>
                    </a:lnTo>
                    <a:lnTo>
                      <a:pt x="393" y="31"/>
                    </a:lnTo>
                    <a:lnTo>
                      <a:pt x="377" y="23"/>
                    </a:lnTo>
                    <a:lnTo>
                      <a:pt x="360" y="17"/>
                    </a:lnTo>
                    <a:lnTo>
                      <a:pt x="341" y="13"/>
                    </a:lnTo>
                    <a:lnTo>
                      <a:pt x="321" y="7"/>
                    </a:lnTo>
                    <a:lnTo>
                      <a:pt x="301" y="5"/>
                    </a:lnTo>
                    <a:lnTo>
                      <a:pt x="281" y="2"/>
                    </a:lnTo>
                    <a:lnTo>
                      <a:pt x="260" y="0"/>
                    </a:lnTo>
                    <a:lnTo>
                      <a:pt x="239" y="0"/>
                    </a:lnTo>
                    <a:lnTo>
                      <a:pt x="219" y="0"/>
                    </a:lnTo>
                    <a:lnTo>
                      <a:pt x="198" y="2"/>
                    </a:lnTo>
                    <a:lnTo>
                      <a:pt x="177" y="5"/>
                    </a:lnTo>
                    <a:lnTo>
                      <a:pt x="157" y="7"/>
                    </a:lnTo>
                    <a:lnTo>
                      <a:pt x="138" y="13"/>
                    </a:lnTo>
                    <a:lnTo>
                      <a:pt x="119" y="18"/>
                    </a:lnTo>
                    <a:lnTo>
                      <a:pt x="102" y="24"/>
                    </a:lnTo>
                    <a:lnTo>
                      <a:pt x="84" y="31"/>
                    </a:lnTo>
                    <a:lnTo>
                      <a:pt x="69" y="39"/>
                    </a:lnTo>
                    <a:lnTo>
                      <a:pt x="56" y="47"/>
                    </a:lnTo>
                    <a:lnTo>
                      <a:pt x="42" y="56"/>
                    </a:lnTo>
                    <a:lnTo>
                      <a:pt x="31" y="66"/>
                    </a:lnTo>
                    <a:lnTo>
                      <a:pt x="22" y="76"/>
                    </a:lnTo>
                    <a:lnTo>
                      <a:pt x="13" y="87"/>
                    </a:lnTo>
                    <a:lnTo>
                      <a:pt x="7" y="98"/>
                    </a:lnTo>
                    <a:lnTo>
                      <a:pt x="3" y="108"/>
                    </a:lnTo>
                    <a:lnTo>
                      <a:pt x="0" y="120"/>
                    </a:lnTo>
                    <a:lnTo>
                      <a:pt x="0" y="13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226" name="Rectangle 50"/>
              <p:cNvSpPr>
                <a:spLocks noChangeArrowheads="1"/>
              </p:cNvSpPr>
              <p:nvPr/>
            </p:nvSpPr>
            <p:spPr bwMode="auto">
              <a:xfrm>
                <a:off x="5049" y="2830"/>
                <a:ext cx="541"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budget</a:t>
                </a:r>
              </a:p>
            </p:txBody>
          </p:sp>
        </p:grpSp>
        <p:sp>
          <p:nvSpPr>
            <p:cNvPr id="50228" name="Rectangle 52"/>
            <p:cNvSpPr>
              <a:spLocks noChangeArrowheads="1"/>
            </p:cNvSpPr>
            <p:nvPr/>
          </p:nvSpPr>
          <p:spPr bwMode="auto">
            <a:xfrm>
              <a:off x="4298" y="3262"/>
              <a:ext cx="306" cy="210"/>
            </a:xfrm>
            <a:prstGeom prst="rect">
              <a:avLst/>
            </a:prstGeom>
            <a:noFill/>
            <a:ln w="9525">
              <a:noFill/>
              <a:miter lim="800000"/>
              <a:headEnd/>
              <a:tailEnd/>
            </a:ln>
            <a:effectLst/>
          </p:spPr>
          <p:txBody>
            <a:bodyPr wrap="none" lIns="90488" tIns="44450" rIns="90488" bIns="44450">
              <a:spAutoFit/>
            </a:bodyPr>
            <a:lstStyle/>
            <a:p>
              <a:r>
                <a:rPr lang="en-US" sz="1600" b="1" u="sng">
                  <a:solidFill>
                    <a:srgbClr val="000000"/>
                  </a:solidFill>
                  <a:latin typeface="Arial" pitchFamily="34" charset="0"/>
                </a:rPr>
                <a:t>did</a:t>
              </a:r>
            </a:p>
          </p:txBody>
        </p:sp>
        <p:sp>
          <p:nvSpPr>
            <p:cNvPr id="50229" name="Rectangle 53"/>
            <p:cNvSpPr>
              <a:spLocks noChangeArrowheads="1"/>
            </p:cNvSpPr>
            <p:nvPr/>
          </p:nvSpPr>
          <p:spPr bwMode="auto">
            <a:xfrm>
              <a:off x="3787" y="2918"/>
              <a:ext cx="441"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since</a:t>
              </a:r>
            </a:p>
          </p:txBody>
        </p:sp>
        <p:sp>
          <p:nvSpPr>
            <p:cNvPr id="50230" name="Rectangle 54"/>
            <p:cNvSpPr>
              <a:spLocks noChangeArrowheads="1"/>
            </p:cNvSpPr>
            <p:nvPr/>
          </p:nvSpPr>
          <p:spPr bwMode="auto">
            <a:xfrm>
              <a:off x="2884" y="3050"/>
              <a:ext cx="448"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name</a:t>
              </a:r>
            </a:p>
          </p:txBody>
        </p:sp>
        <p:sp>
          <p:nvSpPr>
            <p:cNvPr id="50231" name="Rectangle 55"/>
            <p:cNvSpPr>
              <a:spLocks noChangeArrowheads="1"/>
            </p:cNvSpPr>
            <p:nvPr/>
          </p:nvSpPr>
          <p:spPr bwMode="auto">
            <a:xfrm>
              <a:off x="3652" y="3673"/>
              <a:ext cx="690"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Works_In</a:t>
              </a:r>
            </a:p>
          </p:txBody>
        </p:sp>
        <p:sp>
          <p:nvSpPr>
            <p:cNvPr id="50232" name="Rectangle 56"/>
            <p:cNvSpPr>
              <a:spLocks noChangeArrowheads="1"/>
            </p:cNvSpPr>
            <p:nvPr/>
          </p:nvSpPr>
          <p:spPr bwMode="auto">
            <a:xfrm>
              <a:off x="4517" y="3689"/>
              <a:ext cx="896"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Departments</a:t>
              </a:r>
            </a:p>
          </p:txBody>
        </p:sp>
        <p:sp>
          <p:nvSpPr>
            <p:cNvPr id="50233" name="Rectangle 57"/>
            <p:cNvSpPr>
              <a:spLocks noChangeArrowheads="1"/>
            </p:cNvSpPr>
            <p:nvPr/>
          </p:nvSpPr>
          <p:spPr bwMode="auto">
            <a:xfrm>
              <a:off x="2628" y="3682"/>
              <a:ext cx="790" cy="210"/>
            </a:xfrm>
            <a:prstGeom prst="rect">
              <a:avLst/>
            </a:prstGeom>
            <a:noFill/>
            <a:ln w="9525">
              <a:noFill/>
              <a:miter lim="800000"/>
              <a:headEnd/>
              <a:tailEnd/>
            </a:ln>
            <a:effectLst/>
          </p:spPr>
          <p:txBody>
            <a:bodyPr wrap="none" lIns="90488" tIns="44450" rIns="90488" bIns="44450">
              <a:spAutoFit/>
            </a:bodyPr>
            <a:lstStyle/>
            <a:p>
              <a:r>
                <a:rPr lang="en-US" sz="1600" b="1">
                  <a:solidFill>
                    <a:srgbClr val="000000"/>
                  </a:solidFill>
                  <a:latin typeface="Arial" pitchFamily="34" charset="0"/>
                </a:rPr>
                <a:t>Employees</a:t>
              </a:r>
            </a:p>
          </p:txBody>
        </p:sp>
        <p:sp>
          <p:nvSpPr>
            <p:cNvPr id="50234" name="Rectangle 58"/>
            <p:cNvSpPr>
              <a:spLocks noChangeArrowheads="1"/>
            </p:cNvSpPr>
            <p:nvPr/>
          </p:nvSpPr>
          <p:spPr bwMode="auto">
            <a:xfrm>
              <a:off x="2489" y="3254"/>
              <a:ext cx="335" cy="210"/>
            </a:xfrm>
            <a:prstGeom prst="rect">
              <a:avLst/>
            </a:prstGeom>
            <a:noFill/>
            <a:ln w="9525">
              <a:noFill/>
              <a:miter lim="800000"/>
              <a:headEnd/>
              <a:tailEnd/>
            </a:ln>
            <a:effectLst/>
          </p:spPr>
          <p:txBody>
            <a:bodyPr wrap="none" lIns="90488" tIns="44450" rIns="90488" bIns="44450">
              <a:spAutoFit/>
            </a:bodyPr>
            <a:lstStyle/>
            <a:p>
              <a:r>
                <a:rPr lang="en-US" sz="1600" b="1" u="sng">
                  <a:solidFill>
                    <a:srgbClr val="000000"/>
                  </a:solidFill>
                  <a:latin typeface="Arial" pitchFamily="34" charset="0"/>
                </a:rPr>
                <a:t>ssn</a:t>
              </a:r>
            </a:p>
          </p:txBody>
        </p:sp>
        <p:sp>
          <p:nvSpPr>
            <p:cNvPr id="50235" name="Line 59"/>
            <p:cNvSpPr>
              <a:spLocks noChangeShapeType="1"/>
            </p:cNvSpPr>
            <p:nvPr/>
          </p:nvSpPr>
          <p:spPr bwMode="auto">
            <a:xfrm>
              <a:off x="2689" y="3504"/>
              <a:ext cx="144" cy="144"/>
            </a:xfrm>
            <a:prstGeom prst="line">
              <a:avLst/>
            </a:prstGeom>
            <a:noFill/>
            <a:ln w="12700">
              <a:solidFill>
                <a:schemeClr val="tx1"/>
              </a:solidFill>
              <a:round/>
              <a:headEnd type="none" w="sm" len="sm"/>
              <a:tailEnd type="none" w="sm" len="sm"/>
            </a:ln>
            <a:effectLst/>
          </p:spPr>
          <p:txBody>
            <a:bodyPr/>
            <a:lstStyle/>
            <a:p>
              <a:endParaRPr lang="en-US"/>
            </a:p>
          </p:txBody>
        </p:sp>
        <p:sp>
          <p:nvSpPr>
            <p:cNvPr id="50236" name="Line 60"/>
            <p:cNvSpPr>
              <a:spLocks noChangeShapeType="1"/>
            </p:cNvSpPr>
            <p:nvPr/>
          </p:nvSpPr>
          <p:spPr bwMode="auto">
            <a:xfrm>
              <a:off x="3073" y="3312"/>
              <a:ext cx="0" cy="336"/>
            </a:xfrm>
            <a:prstGeom prst="line">
              <a:avLst/>
            </a:prstGeom>
            <a:noFill/>
            <a:ln w="12700">
              <a:solidFill>
                <a:schemeClr val="tx1"/>
              </a:solidFill>
              <a:round/>
              <a:headEnd type="none" w="sm" len="sm"/>
              <a:tailEnd type="none" w="sm" len="sm"/>
            </a:ln>
            <a:effectLst/>
          </p:spPr>
          <p:txBody>
            <a:bodyPr/>
            <a:lstStyle/>
            <a:p>
              <a:endParaRPr lang="en-US"/>
            </a:p>
          </p:txBody>
        </p:sp>
        <p:sp>
          <p:nvSpPr>
            <p:cNvPr id="50237" name="Line 61"/>
            <p:cNvSpPr>
              <a:spLocks noChangeShapeType="1"/>
            </p:cNvSpPr>
            <p:nvPr/>
          </p:nvSpPr>
          <p:spPr bwMode="auto">
            <a:xfrm flipH="1">
              <a:off x="4945" y="3072"/>
              <a:ext cx="335" cy="576"/>
            </a:xfrm>
            <a:prstGeom prst="line">
              <a:avLst/>
            </a:prstGeom>
            <a:noFill/>
            <a:ln w="12700">
              <a:solidFill>
                <a:schemeClr val="tx1"/>
              </a:solidFill>
              <a:round/>
              <a:headEnd type="none" w="sm" len="sm"/>
              <a:tailEnd type="none" w="sm" len="sm"/>
            </a:ln>
            <a:effectLst/>
          </p:spPr>
          <p:txBody>
            <a:bodyPr/>
            <a:lstStyle/>
            <a:p>
              <a:endParaRPr lang="en-US"/>
            </a:p>
          </p:txBody>
        </p:sp>
        <p:sp>
          <p:nvSpPr>
            <p:cNvPr id="50238" name="Line 62"/>
            <p:cNvSpPr>
              <a:spLocks noChangeShapeType="1"/>
            </p:cNvSpPr>
            <p:nvPr/>
          </p:nvSpPr>
          <p:spPr bwMode="auto">
            <a:xfrm>
              <a:off x="3985" y="3168"/>
              <a:ext cx="0" cy="384"/>
            </a:xfrm>
            <a:prstGeom prst="line">
              <a:avLst/>
            </a:prstGeom>
            <a:noFill/>
            <a:ln w="12700">
              <a:solidFill>
                <a:schemeClr val="tx1"/>
              </a:solidFill>
              <a:round/>
              <a:headEnd type="none" w="sm" len="sm"/>
              <a:tailEnd type="none" w="sm" len="sm"/>
            </a:ln>
            <a:effectLst/>
          </p:spPr>
          <p:txBody>
            <a:bodyPr/>
            <a:lstStyle/>
            <a:p>
              <a:endParaRPr lang="en-US"/>
            </a:p>
          </p:txBody>
        </p:sp>
        <p:sp>
          <p:nvSpPr>
            <p:cNvPr id="50239" name="Line 63"/>
            <p:cNvSpPr>
              <a:spLocks noChangeShapeType="1"/>
            </p:cNvSpPr>
            <p:nvPr/>
          </p:nvSpPr>
          <p:spPr bwMode="auto">
            <a:xfrm>
              <a:off x="4465" y="3504"/>
              <a:ext cx="240" cy="144"/>
            </a:xfrm>
            <a:prstGeom prst="line">
              <a:avLst/>
            </a:prstGeom>
            <a:noFill/>
            <a:ln w="12700">
              <a:solidFill>
                <a:schemeClr val="tx1"/>
              </a:solidFill>
              <a:round/>
              <a:headEnd type="none" w="sm" len="sm"/>
              <a:tailEnd type="none" w="sm" len="sm"/>
            </a:ln>
            <a:effectLst/>
          </p:spPr>
          <p:txBody>
            <a:bodyPr/>
            <a:lstStyle/>
            <a:p>
              <a:endParaRPr lang="en-US"/>
            </a:p>
          </p:txBody>
        </p:sp>
        <p:sp>
          <p:nvSpPr>
            <p:cNvPr id="50240" name="Line 64"/>
            <p:cNvSpPr>
              <a:spLocks noChangeShapeType="1"/>
            </p:cNvSpPr>
            <p:nvPr/>
          </p:nvSpPr>
          <p:spPr bwMode="auto">
            <a:xfrm>
              <a:off x="4897" y="3312"/>
              <a:ext cx="0" cy="336"/>
            </a:xfrm>
            <a:prstGeom prst="line">
              <a:avLst/>
            </a:prstGeom>
            <a:noFill/>
            <a:ln w="12700">
              <a:solidFill>
                <a:schemeClr val="tx1"/>
              </a:solidFill>
              <a:round/>
              <a:headEnd type="none" w="sm" len="sm"/>
              <a:tailEnd type="none" w="sm" len="sm"/>
            </a:ln>
            <a:effectLst/>
          </p:spPr>
          <p:txBody>
            <a:bodyPr/>
            <a:lstStyle/>
            <a:p>
              <a:endParaRPr lang="en-US"/>
            </a:p>
          </p:txBody>
        </p:sp>
        <p:sp>
          <p:nvSpPr>
            <p:cNvPr id="50241" name="Line 65"/>
            <p:cNvSpPr>
              <a:spLocks noChangeShapeType="1"/>
            </p:cNvSpPr>
            <p:nvPr/>
          </p:nvSpPr>
          <p:spPr bwMode="auto">
            <a:xfrm flipH="1">
              <a:off x="5137" y="3504"/>
              <a:ext cx="144" cy="144"/>
            </a:xfrm>
            <a:prstGeom prst="line">
              <a:avLst/>
            </a:prstGeom>
            <a:noFill/>
            <a:ln w="12700">
              <a:solidFill>
                <a:schemeClr val="tx1"/>
              </a:solidFill>
              <a:round/>
              <a:headEnd type="none" w="sm" len="sm"/>
              <a:tailEnd type="none" w="sm" len="sm"/>
            </a:ln>
            <a:effectLst/>
          </p:spPr>
          <p:txBody>
            <a:bodyPr/>
            <a:lstStyle/>
            <a:p>
              <a:endParaRPr lang="en-US"/>
            </a:p>
          </p:txBody>
        </p:sp>
        <p:sp>
          <p:nvSpPr>
            <p:cNvPr id="50242" name="Line 66"/>
            <p:cNvSpPr>
              <a:spLocks noChangeShapeType="1"/>
            </p:cNvSpPr>
            <p:nvPr/>
          </p:nvSpPr>
          <p:spPr bwMode="auto">
            <a:xfrm>
              <a:off x="4369" y="3792"/>
              <a:ext cx="192" cy="0"/>
            </a:xfrm>
            <a:prstGeom prst="line">
              <a:avLst/>
            </a:prstGeom>
            <a:noFill/>
            <a:ln w="12700">
              <a:solidFill>
                <a:schemeClr val="tx1"/>
              </a:solidFill>
              <a:round/>
              <a:headEnd type="none" w="sm" len="sm"/>
              <a:tailEnd type="none" w="sm" len="sm"/>
            </a:ln>
            <a:effectLst/>
          </p:spPr>
          <p:txBody>
            <a:bodyPr/>
            <a:lstStyle/>
            <a:p>
              <a:endParaRPr lang="en-US"/>
            </a:p>
          </p:txBody>
        </p:sp>
        <p:sp>
          <p:nvSpPr>
            <p:cNvPr id="50243" name="Line 67"/>
            <p:cNvSpPr>
              <a:spLocks noChangeShapeType="1"/>
            </p:cNvSpPr>
            <p:nvPr/>
          </p:nvSpPr>
          <p:spPr bwMode="auto">
            <a:xfrm>
              <a:off x="3409" y="3744"/>
              <a:ext cx="240" cy="0"/>
            </a:xfrm>
            <a:prstGeom prst="line">
              <a:avLst/>
            </a:prstGeom>
            <a:noFill/>
            <a:ln w="12700">
              <a:solidFill>
                <a:schemeClr val="tx1"/>
              </a:solidFill>
              <a:round/>
              <a:headEnd type="none" w="sm" len="sm"/>
              <a:tailEnd type="stealth" w="med" len="med"/>
            </a:ln>
            <a:effectLst/>
          </p:spPr>
          <p:txBody>
            <a:bodyPr/>
            <a:lstStyle/>
            <a:p>
              <a:endParaRPr lang="en-US"/>
            </a:p>
          </p:txBody>
        </p:sp>
      </p:grpSp>
      <p:sp>
        <p:nvSpPr>
          <p:cNvPr id="50245" name="Rectangle 69"/>
          <p:cNvSpPr>
            <a:spLocks noChangeArrowheads="1"/>
          </p:cNvSpPr>
          <p:nvPr/>
        </p:nvSpPr>
        <p:spPr bwMode="auto">
          <a:xfrm>
            <a:off x="4176713" y="1433513"/>
            <a:ext cx="1123950" cy="454025"/>
          </a:xfrm>
          <a:prstGeom prst="rect">
            <a:avLst/>
          </a:prstGeom>
          <a:noFill/>
          <a:ln w="9525">
            <a:noFill/>
            <a:miter lim="800000"/>
            <a:headEnd/>
            <a:tailEnd/>
          </a:ln>
          <a:effectLst/>
        </p:spPr>
        <p:txBody>
          <a:bodyPr wrap="none" lIns="90488" tIns="44450" rIns="90488" bIns="44450">
            <a:spAutoFit/>
          </a:bodyPr>
          <a:lstStyle/>
          <a:p>
            <a:r>
              <a:rPr lang="en-US" u="sng">
                <a:solidFill>
                  <a:srgbClr val="CF0E30"/>
                </a:solidFill>
                <a:latin typeface="Book Antiqua" pitchFamily="18" charset="0"/>
              </a:rPr>
              <a:t>Before:</a:t>
            </a:r>
          </a:p>
        </p:txBody>
      </p:sp>
      <p:sp>
        <p:nvSpPr>
          <p:cNvPr id="50246" name="Rectangle 70"/>
          <p:cNvSpPr>
            <a:spLocks noChangeArrowheads="1"/>
          </p:cNvSpPr>
          <p:nvPr/>
        </p:nvSpPr>
        <p:spPr bwMode="auto">
          <a:xfrm>
            <a:off x="4252913" y="4100513"/>
            <a:ext cx="962025" cy="454025"/>
          </a:xfrm>
          <a:prstGeom prst="rect">
            <a:avLst/>
          </a:prstGeom>
          <a:noFill/>
          <a:ln w="9525">
            <a:noFill/>
            <a:miter lim="800000"/>
            <a:headEnd/>
            <a:tailEnd/>
          </a:ln>
          <a:effectLst/>
        </p:spPr>
        <p:txBody>
          <a:bodyPr wrap="none" lIns="90488" tIns="44450" rIns="90488" bIns="44450">
            <a:spAutoFit/>
          </a:bodyPr>
          <a:lstStyle/>
          <a:p>
            <a:r>
              <a:rPr lang="en-US" u="sng">
                <a:solidFill>
                  <a:srgbClr val="CF0E30"/>
                </a:solidFill>
                <a:latin typeface="Book Antiqua" pitchFamily="18" charset="0"/>
              </a:rPr>
              <a:t>After:</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5222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52228" name="Rectangle 4"/>
          <p:cNvSpPr>
            <a:spLocks noGrp="1" noChangeArrowheads="1"/>
          </p:cNvSpPr>
          <p:nvPr>
            <p:ph type="title"/>
          </p:nvPr>
        </p:nvSpPr>
        <p:spPr>
          <a:noFill/>
          <a:ln/>
        </p:spPr>
        <p:txBody>
          <a:bodyPr/>
          <a:lstStyle/>
          <a:p>
            <a:r>
              <a:rPr lang="en-US"/>
              <a:t>Summary of Schema Refinement</a:t>
            </a:r>
          </a:p>
        </p:txBody>
      </p:sp>
      <p:sp>
        <p:nvSpPr>
          <p:cNvPr id="52229" name="Rectangle 5"/>
          <p:cNvSpPr>
            <a:spLocks noGrp="1" noChangeArrowheads="1"/>
          </p:cNvSpPr>
          <p:nvPr>
            <p:ph idx="1"/>
          </p:nvPr>
        </p:nvSpPr>
        <p:spPr>
          <a:xfrm>
            <a:off x="76200" y="1600200"/>
            <a:ext cx="8991600" cy="4876800"/>
          </a:xfrm>
          <a:noFill/>
          <a:ln/>
        </p:spPr>
        <p:txBody>
          <a:bodyPr>
            <a:normAutofit fontScale="92500" lnSpcReduction="10000"/>
          </a:bodyPr>
          <a:lstStyle/>
          <a:p>
            <a:r>
              <a:rPr lang="en-US"/>
              <a:t>If a relation is in BCNF, it is free of redundancies that can be detected using FDs.  Thus, trying to ensure that all relations are in BCNF is a good heuristic.</a:t>
            </a:r>
          </a:p>
          <a:p>
            <a:r>
              <a:rPr lang="en-US"/>
              <a:t>If a relation is not in BCNF, we can try to decompose it into a collection of BCNF relations.</a:t>
            </a:r>
          </a:p>
          <a:p>
            <a:pPr lvl="1">
              <a:buSzPct val="75000"/>
            </a:pPr>
            <a:r>
              <a:rPr lang="en-US"/>
              <a:t>Must consider whether all FDs are preserved.  If a lossless-join, dependency preserving decomposition into BCNF is not possible (or unsuitable, given typical queries), should consider decomposition into 3NF.</a:t>
            </a:r>
          </a:p>
          <a:p>
            <a:pPr lvl="1">
              <a:buSzPct val="75000"/>
            </a:pPr>
            <a:r>
              <a:rPr lang="en-US"/>
              <a:t>Decompositions should be carried out and/or re-examined while keeping </a:t>
            </a:r>
            <a:r>
              <a:rPr lang="en-US" i="1"/>
              <a:t>performance requirements</a:t>
            </a:r>
            <a:r>
              <a:rPr lang="en-US"/>
              <a:t> in mind.</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717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7172" name="Rectangle 4"/>
          <p:cNvSpPr>
            <a:spLocks noGrp="1" noChangeArrowheads="1"/>
          </p:cNvSpPr>
          <p:nvPr>
            <p:ph type="title"/>
          </p:nvPr>
        </p:nvSpPr>
        <p:spPr>
          <a:noFill/>
          <a:ln/>
        </p:spPr>
        <p:txBody>
          <a:bodyPr/>
          <a:lstStyle/>
          <a:p>
            <a:r>
              <a:rPr lang="en-US"/>
              <a:t>Functional Dependencies (FDs)</a:t>
            </a:r>
          </a:p>
        </p:txBody>
      </p:sp>
      <p:sp>
        <p:nvSpPr>
          <p:cNvPr id="7173" name="Rectangle 5"/>
          <p:cNvSpPr>
            <a:spLocks noGrp="1" noChangeArrowheads="1"/>
          </p:cNvSpPr>
          <p:nvPr>
            <p:ph idx="1"/>
          </p:nvPr>
        </p:nvSpPr>
        <p:spPr>
          <a:xfrm>
            <a:off x="0" y="1676400"/>
            <a:ext cx="8991600" cy="4724400"/>
          </a:xfrm>
          <a:noFill/>
          <a:ln/>
        </p:spPr>
        <p:txBody>
          <a:bodyPr>
            <a:normAutofit fontScale="92500" lnSpcReduction="20000"/>
          </a:bodyPr>
          <a:lstStyle/>
          <a:p>
            <a:r>
              <a:rPr lang="en-US" dirty="0"/>
              <a:t>A </a:t>
            </a:r>
            <a:r>
              <a:rPr lang="en-US" u="sng" dirty="0"/>
              <a:t>functional dependency</a:t>
            </a:r>
            <a:r>
              <a:rPr lang="en-US" dirty="0"/>
              <a:t> </a:t>
            </a:r>
            <a:r>
              <a:rPr lang="en-US" dirty="0">
                <a:solidFill>
                  <a:schemeClr val="accent2"/>
                </a:solidFill>
              </a:rPr>
              <a:t>X      Y </a:t>
            </a:r>
            <a:r>
              <a:rPr lang="en-US" dirty="0"/>
              <a:t>holds over relation R if, for every allowable instance </a:t>
            </a:r>
            <a:r>
              <a:rPr lang="en-US" i="1" dirty="0"/>
              <a:t>r</a:t>
            </a:r>
            <a:r>
              <a:rPr lang="en-US" dirty="0"/>
              <a:t> of R:</a:t>
            </a:r>
          </a:p>
          <a:p>
            <a:pPr lvl="1">
              <a:buSzPct val="75000"/>
            </a:pPr>
            <a:r>
              <a:rPr lang="en-US" i="1" dirty="0"/>
              <a:t>t1    r,  t2    r,        </a:t>
            </a:r>
            <a:r>
              <a:rPr lang="en-US" dirty="0"/>
              <a:t>(</a:t>
            </a:r>
            <a:r>
              <a:rPr lang="en-US" i="1" dirty="0"/>
              <a:t>t1</a:t>
            </a:r>
            <a:r>
              <a:rPr lang="en-US" dirty="0"/>
              <a:t>) =        (</a:t>
            </a:r>
            <a:r>
              <a:rPr lang="en-US" i="1" dirty="0"/>
              <a:t>t2</a:t>
            </a:r>
            <a:r>
              <a:rPr lang="en-US" dirty="0"/>
              <a:t>)  implies        (</a:t>
            </a:r>
            <a:r>
              <a:rPr lang="en-US" i="1" dirty="0"/>
              <a:t>t1</a:t>
            </a:r>
            <a:r>
              <a:rPr lang="en-US" dirty="0"/>
              <a:t>) =        (</a:t>
            </a:r>
            <a:r>
              <a:rPr lang="en-US" i="1" dirty="0"/>
              <a:t>t2</a:t>
            </a:r>
            <a:r>
              <a:rPr lang="en-US" dirty="0"/>
              <a:t>)</a:t>
            </a:r>
          </a:p>
          <a:p>
            <a:pPr lvl="1">
              <a:buSzPct val="75000"/>
            </a:pPr>
            <a:r>
              <a:rPr lang="en-US" dirty="0"/>
              <a:t>i.e., given two </a:t>
            </a:r>
            <a:r>
              <a:rPr lang="en-US" dirty="0" err="1"/>
              <a:t>tuples</a:t>
            </a:r>
            <a:r>
              <a:rPr lang="en-US" dirty="0"/>
              <a:t> in </a:t>
            </a:r>
            <a:r>
              <a:rPr lang="en-US" i="1" dirty="0"/>
              <a:t>r</a:t>
            </a:r>
            <a:r>
              <a:rPr lang="en-US" dirty="0"/>
              <a:t>, if the X values agree, then the Y values must also agree.  (X and Y are </a:t>
            </a:r>
            <a:r>
              <a:rPr lang="en-US" i="1" dirty="0"/>
              <a:t>sets</a:t>
            </a:r>
            <a:r>
              <a:rPr lang="en-US" dirty="0"/>
              <a:t> of attributes.)</a:t>
            </a:r>
          </a:p>
          <a:p>
            <a:r>
              <a:rPr lang="en-US" dirty="0"/>
              <a:t>An FD is a statement about </a:t>
            </a:r>
            <a:r>
              <a:rPr lang="en-US" i="1" dirty="0">
                <a:solidFill>
                  <a:schemeClr val="accent2"/>
                </a:solidFill>
              </a:rPr>
              <a:t>all</a:t>
            </a:r>
            <a:r>
              <a:rPr lang="en-US" dirty="0"/>
              <a:t> allowable relations.</a:t>
            </a:r>
          </a:p>
          <a:p>
            <a:pPr lvl="1">
              <a:buSzPct val="75000"/>
            </a:pPr>
            <a:r>
              <a:rPr lang="en-US" dirty="0"/>
              <a:t>Must be identified based on semantics of application.</a:t>
            </a:r>
          </a:p>
          <a:p>
            <a:pPr lvl="1">
              <a:buSzPct val="75000"/>
            </a:pPr>
            <a:r>
              <a:rPr lang="en-US" dirty="0"/>
              <a:t>Given some allowable instance </a:t>
            </a:r>
            <a:r>
              <a:rPr lang="en-US" i="1" dirty="0"/>
              <a:t>r1</a:t>
            </a:r>
            <a:r>
              <a:rPr lang="en-US" dirty="0"/>
              <a:t> of R, we can check if it violates some FD </a:t>
            </a:r>
            <a:r>
              <a:rPr lang="en-US" i="1" dirty="0"/>
              <a:t>f</a:t>
            </a:r>
            <a:r>
              <a:rPr lang="en-US" dirty="0"/>
              <a:t>, but we cannot tell if </a:t>
            </a:r>
            <a:r>
              <a:rPr lang="en-US" i="1" dirty="0"/>
              <a:t>f</a:t>
            </a:r>
            <a:r>
              <a:rPr lang="en-US" dirty="0"/>
              <a:t> holds over R!</a:t>
            </a:r>
          </a:p>
          <a:p>
            <a:r>
              <a:rPr lang="en-US" dirty="0"/>
              <a:t>K is a candidate key for R means that K      R</a:t>
            </a:r>
          </a:p>
          <a:p>
            <a:pPr lvl="1">
              <a:buSzPct val="75000"/>
            </a:pPr>
            <a:r>
              <a:rPr lang="en-US" dirty="0"/>
              <a:t>However, K      R does not require K to be </a:t>
            </a:r>
            <a:r>
              <a:rPr lang="en-US" i="1" dirty="0"/>
              <a:t>minimal</a:t>
            </a:r>
            <a:r>
              <a:rPr lang="en-US" dirty="0"/>
              <a:t>!</a:t>
            </a:r>
          </a:p>
        </p:txBody>
      </p:sp>
      <p:graphicFrame>
        <p:nvGraphicFramePr>
          <p:cNvPr id="7174" name="Object 6">
            <a:hlinkClick r:id="" action="ppaction://ole?verb=0"/>
          </p:cNvPr>
          <p:cNvGraphicFramePr>
            <a:graphicFrameLocks/>
          </p:cNvGraphicFramePr>
          <p:nvPr/>
        </p:nvGraphicFramePr>
        <p:xfrm>
          <a:off x="4724400" y="1722438"/>
          <a:ext cx="1624013" cy="590550"/>
        </p:xfrm>
        <a:graphic>
          <a:graphicData uri="http://schemas.openxmlformats.org/presentationml/2006/ole">
            <p:oleObj spid="_x0000_s7174" name="Equation" r:id="rId4" imgW="1623960" imgH="590400" progId="Equation.3">
              <p:embed/>
            </p:oleObj>
          </a:graphicData>
        </a:graphic>
      </p:graphicFrame>
      <p:graphicFrame>
        <p:nvGraphicFramePr>
          <p:cNvPr id="7175" name="Object 7">
            <a:hlinkClick r:id="" action="ppaction://ole?verb=0"/>
          </p:cNvPr>
          <p:cNvGraphicFramePr>
            <a:graphicFrameLocks/>
          </p:cNvGraphicFramePr>
          <p:nvPr/>
        </p:nvGraphicFramePr>
        <p:xfrm>
          <a:off x="1066800" y="2692400"/>
          <a:ext cx="836613" cy="647700"/>
        </p:xfrm>
        <a:graphic>
          <a:graphicData uri="http://schemas.openxmlformats.org/presentationml/2006/ole">
            <p:oleObj spid="_x0000_s7175" name="Equation" r:id="rId5" imgW="836280" imgH="647640" progId="Equation.3">
              <p:embed/>
            </p:oleObj>
          </a:graphicData>
        </a:graphic>
      </p:graphicFrame>
      <p:graphicFrame>
        <p:nvGraphicFramePr>
          <p:cNvPr id="7176" name="Object 8">
            <a:hlinkClick r:id="" action="ppaction://ole?verb=0"/>
          </p:cNvPr>
          <p:cNvGraphicFramePr>
            <a:graphicFrameLocks/>
          </p:cNvGraphicFramePr>
          <p:nvPr/>
        </p:nvGraphicFramePr>
        <p:xfrm>
          <a:off x="1981200" y="2692400"/>
          <a:ext cx="836613" cy="647700"/>
        </p:xfrm>
        <a:graphic>
          <a:graphicData uri="http://schemas.openxmlformats.org/presentationml/2006/ole">
            <p:oleObj spid="_x0000_s7176" name="Equation" r:id="rId6" imgW="836280" imgH="647640" progId="Equation.3">
              <p:embed/>
            </p:oleObj>
          </a:graphicData>
        </a:graphic>
      </p:graphicFrame>
      <p:graphicFrame>
        <p:nvGraphicFramePr>
          <p:cNvPr id="7177" name="Object 9">
            <a:hlinkClick r:id="" action="ppaction://ole?verb=0"/>
          </p:cNvPr>
          <p:cNvGraphicFramePr>
            <a:graphicFrameLocks/>
          </p:cNvGraphicFramePr>
          <p:nvPr/>
        </p:nvGraphicFramePr>
        <p:xfrm>
          <a:off x="2514600" y="2540000"/>
          <a:ext cx="2044700" cy="1066800"/>
        </p:xfrm>
        <a:graphic>
          <a:graphicData uri="http://schemas.openxmlformats.org/presentationml/2006/ole">
            <p:oleObj spid="_x0000_s7177" name="Equation" r:id="rId7" imgW="2044440" imgH="1066680" progId="Equation.3">
              <p:embed/>
            </p:oleObj>
          </a:graphicData>
        </a:graphic>
      </p:graphicFrame>
      <p:graphicFrame>
        <p:nvGraphicFramePr>
          <p:cNvPr id="7178" name="Object 10">
            <a:hlinkClick r:id="" action="ppaction://ole?verb=0"/>
          </p:cNvPr>
          <p:cNvGraphicFramePr>
            <a:graphicFrameLocks/>
          </p:cNvGraphicFramePr>
          <p:nvPr/>
        </p:nvGraphicFramePr>
        <p:xfrm>
          <a:off x="3810000" y="2540000"/>
          <a:ext cx="1968500" cy="1028700"/>
        </p:xfrm>
        <a:graphic>
          <a:graphicData uri="http://schemas.openxmlformats.org/presentationml/2006/ole">
            <p:oleObj spid="_x0000_s7178" name="Equation" r:id="rId8" imgW="1968480" imgH="1028520" progId="Equation.3">
              <p:embed/>
            </p:oleObj>
          </a:graphicData>
        </a:graphic>
      </p:graphicFrame>
      <p:graphicFrame>
        <p:nvGraphicFramePr>
          <p:cNvPr id="7179" name="Object 11">
            <a:hlinkClick r:id="" action="ppaction://ole?verb=0"/>
          </p:cNvPr>
          <p:cNvGraphicFramePr>
            <a:graphicFrameLocks/>
          </p:cNvGraphicFramePr>
          <p:nvPr/>
        </p:nvGraphicFramePr>
        <p:xfrm>
          <a:off x="6096000" y="2540000"/>
          <a:ext cx="2039938" cy="1062038"/>
        </p:xfrm>
        <a:graphic>
          <a:graphicData uri="http://schemas.openxmlformats.org/presentationml/2006/ole">
            <p:oleObj spid="_x0000_s7179" name="Equation" r:id="rId9" imgW="2039760" imgH="1062000" progId="Equation.3">
              <p:embed/>
            </p:oleObj>
          </a:graphicData>
        </a:graphic>
      </p:graphicFrame>
      <p:graphicFrame>
        <p:nvGraphicFramePr>
          <p:cNvPr id="7180" name="Object 12">
            <a:hlinkClick r:id="" action="ppaction://ole?verb=0"/>
          </p:cNvPr>
          <p:cNvGraphicFramePr>
            <a:graphicFrameLocks/>
          </p:cNvGraphicFramePr>
          <p:nvPr/>
        </p:nvGraphicFramePr>
        <p:xfrm>
          <a:off x="7472363" y="2540000"/>
          <a:ext cx="1506537" cy="1057275"/>
        </p:xfrm>
        <a:graphic>
          <a:graphicData uri="http://schemas.openxmlformats.org/presentationml/2006/ole">
            <p:oleObj spid="_x0000_s7180" name="Equation" r:id="rId10" imgW="1506240" imgH="1056960" progId="Equation.3">
              <p:embed/>
            </p:oleObj>
          </a:graphicData>
        </a:graphic>
      </p:graphicFrame>
      <p:graphicFrame>
        <p:nvGraphicFramePr>
          <p:cNvPr id="7181" name="Object 13">
            <a:hlinkClick r:id="" action="ppaction://ole?verb=0"/>
          </p:cNvPr>
          <p:cNvGraphicFramePr>
            <a:graphicFrameLocks/>
          </p:cNvGraphicFramePr>
          <p:nvPr/>
        </p:nvGraphicFramePr>
        <p:xfrm>
          <a:off x="6477000" y="5257800"/>
          <a:ext cx="381000" cy="304800"/>
        </p:xfrm>
        <a:graphic>
          <a:graphicData uri="http://schemas.openxmlformats.org/presentationml/2006/ole">
            <p:oleObj spid="_x0000_s7181" name="Equation" r:id="rId11" imgW="190440" imgH="139680" progId="Equation.3">
              <p:embed/>
            </p:oleObj>
          </a:graphicData>
        </a:graphic>
      </p:graphicFrame>
      <p:graphicFrame>
        <p:nvGraphicFramePr>
          <p:cNvPr id="7182" name="Object 14">
            <a:hlinkClick r:id="" action="ppaction://ole?verb=0"/>
          </p:cNvPr>
          <p:cNvGraphicFramePr>
            <a:graphicFrameLocks/>
          </p:cNvGraphicFramePr>
          <p:nvPr/>
        </p:nvGraphicFramePr>
        <p:xfrm>
          <a:off x="2286000" y="5638800"/>
          <a:ext cx="1624013" cy="560388"/>
        </p:xfrm>
        <a:graphic>
          <a:graphicData uri="http://schemas.openxmlformats.org/presentationml/2006/ole">
            <p:oleObj spid="_x0000_s7182" name="Equation" r:id="rId12" imgW="1623960" imgH="560160" progId="Equation.3">
              <p:embed/>
            </p:oleObj>
          </a:graphicData>
        </a:graphic>
      </p:graphicFrame>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921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9220" name="Rectangle 4"/>
          <p:cNvSpPr>
            <a:spLocks noGrp="1" noChangeArrowheads="1"/>
          </p:cNvSpPr>
          <p:nvPr>
            <p:ph type="title"/>
          </p:nvPr>
        </p:nvSpPr>
        <p:spPr>
          <a:xfrm>
            <a:off x="0" y="0"/>
            <a:ext cx="7772400" cy="1104900"/>
          </a:xfrm>
          <a:noFill/>
          <a:ln/>
        </p:spPr>
        <p:txBody>
          <a:bodyPr>
            <a:normAutofit fontScale="90000"/>
          </a:bodyPr>
          <a:lstStyle/>
          <a:p>
            <a:r>
              <a:rPr lang="en-US"/>
              <a:t>Example:  Constraints on Entity Set</a:t>
            </a:r>
          </a:p>
        </p:txBody>
      </p:sp>
      <p:sp>
        <p:nvSpPr>
          <p:cNvPr id="9221" name="Rectangle 5"/>
          <p:cNvSpPr>
            <a:spLocks noGrp="1" noChangeArrowheads="1"/>
          </p:cNvSpPr>
          <p:nvPr>
            <p:ph idx="1"/>
          </p:nvPr>
        </p:nvSpPr>
        <p:spPr>
          <a:xfrm>
            <a:off x="0" y="1752600"/>
            <a:ext cx="9067800" cy="4648200"/>
          </a:xfrm>
          <a:noFill/>
          <a:ln/>
        </p:spPr>
        <p:txBody>
          <a:bodyPr>
            <a:normAutofit fontScale="92500" lnSpcReduction="20000"/>
          </a:bodyPr>
          <a:lstStyle/>
          <a:p>
            <a:r>
              <a:rPr lang="en-US"/>
              <a:t>Consider relation obtained from Hourly_Emps:</a:t>
            </a:r>
          </a:p>
          <a:p>
            <a:pPr lvl="1">
              <a:buSzPct val="75000"/>
            </a:pPr>
            <a:r>
              <a:rPr lang="en-US"/>
              <a:t>Hourly_Emps (</a:t>
            </a:r>
            <a:r>
              <a:rPr lang="en-US" i="1" u="sng"/>
              <a:t>ssn</a:t>
            </a:r>
            <a:r>
              <a:rPr lang="en-US" i="1"/>
              <a:t>, name, lot, rating, hrly_wages</a:t>
            </a:r>
            <a:r>
              <a:rPr lang="en-US"/>
              <a:t>, </a:t>
            </a:r>
            <a:r>
              <a:rPr lang="en-US" i="1"/>
              <a:t>hrs_worked</a:t>
            </a:r>
            <a:r>
              <a:rPr lang="en-US"/>
              <a:t>)</a:t>
            </a:r>
          </a:p>
          <a:p>
            <a:r>
              <a:rPr lang="en-US" i="1" u="sng">
                <a:solidFill>
                  <a:schemeClr val="accent2"/>
                </a:solidFill>
              </a:rPr>
              <a:t>Notation</a:t>
            </a:r>
            <a:r>
              <a:rPr lang="en-US">
                <a:solidFill>
                  <a:schemeClr val="accent2"/>
                </a:solidFill>
              </a:rPr>
              <a:t>:  </a:t>
            </a:r>
            <a:r>
              <a:rPr lang="en-US"/>
              <a:t>We will denote this relation schema by listing the attributes:   </a:t>
            </a:r>
            <a:r>
              <a:rPr lang="en-US">
                <a:solidFill>
                  <a:schemeClr val="accent2"/>
                </a:solidFill>
              </a:rPr>
              <a:t>SNLRWH</a:t>
            </a:r>
          </a:p>
          <a:p>
            <a:pPr lvl="1">
              <a:buSzPct val="75000"/>
            </a:pPr>
            <a:r>
              <a:rPr lang="en-US"/>
              <a:t>This is really the </a:t>
            </a:r>
            <a:r>
              <a:rPr lang="en-US" i="1">
                <a:solidFill>
                  <a:schemeClr val="accent2"/>
                </a:solidFill>
              </a:rPr>
              <a:t>set</a:t>
            </a:r>
            <a:r>
              <a:rPr lang="en-US"/>
              <a:t> of attributes {S,N,L,R,W,H}.</a:t>
            </a:r>
          </a:p>
          <a:p>
            <a:pPr lvl="1">
              <a:buSzPct val="75000"/>
            </a:pPr>
            <a:r>
              <a:rPr lang="en-US"/>
              <a:t>Sometimes, we will refer to all attributes of a relation by using the relation name.  (e.g., Hourly_Emps for SNLRWH)</a:t>
            </a:r>
          </a:p>
          <a:p>
            <a:r>
              <a:rPr lang="en-US"/>
              <a:t>Some FDs on Hourly_Emps:</a:t>
            </a:r>
          </a:p>
          <a:p>
            <a:pPr lvl="1">
              <a:buSzPct val="75000"/>
            </a:pPr>
            <a:r>
              <a:rPr lang="en-US" i="1">
                <a:solidFill>
                  <a:schemeClr val="accent2"/>
                </a:solidFill>
              </a:rPr>
              <a:t>ssn</a:t>
            </a:r>
            <a:r>
              <a:rPr lang="en-US">
                <a:solidFill>
                  <a:schemeClr val="accent2"/>
                </a:solidFill>
              </a:rPr>
              <a:t> is the key:    </a:t>
            </a:r>
            <a:r>
              <a:rPr lang="en-US"/>
              <a:t>S        SNLRWH </a:t>
            </a:r>
          </a:p>
          <a:p>
            <a:pPr lvl="1">
              <a:buSzPct val="75000"/>
            </a:pPr>
            <a:r>
              <a:rPr lang="en-US" i="1">
                <a:solidFill>
                  <a:schemeClr val="accent2"/>
                </a:solidFill>
              </a:rPr>
              <a:t>rating</a:t>
            </a:r>
            <a:r>
              <a:rPr lang="en-US">
                <a:solidFill>
                  <a:schemeClr val="accent2"/>
                </a:solidFill>
              </a:rPr>
              <a:t> determines </a:t>
            </a:r>
            <a:r>
              <a:rPr lang="en-US" i="1">
                <a:solidFill>
                  <a:schemeClr val="accent2"/>
                </a:solidFill>
              </a:rPr>
              <a:t>hrly_wages</a:t>
            </a:r>
            <a:r>
              <a:rPr lang="en-US">
                <a:solidFill>
                  <a:schemeClr val="accent2"/>
                </a:solidFill>
              </a:rPr>
              <a:t>:    </a:t>
            </a:r>
            <a:r>
              <a:rPr lang="en-US"/>
              <a:t>R       W</a:t>
            </a:r>
          </a:p>
        </p:txBody>
      </p:sp>
      <p:graphicFrame>
        <p:nvGraphicFramePr>
          <p:cNvPr id="9222" name="Object 6">
            <a:hlinkClick r:id="" action="ppaction://ole?verb=0"/>
          </p:cNvPr>
          <p:cNvGraphicFramePr>
            <a:graphicFrameLocks/>
          </p:cNvGraphicFramePr>
          <p:nvPr/>
        </p:nvGraphicFramePr>
        <p:xfrm>
          <a:off x="3200400" y="5380038"/>
          <a:ext cx="1641475" cy="779462"/>
        </p:xfrm>
        <a:graphic>
          <a:graphicData uri="http://schemas.openxmlformats.org/presentationml/2006/ole">
            <p:oleObj spid="_x0000_s9222" name="Equation" r:id="rId4" imgW="1641240" imgH="779400" progId="Equation.3">
              <p:embed/>
            </p:oleObj>
          </a:graphicData>
        </a:graphic>
      </p:graphicFrame>
      <p:graphicFrame>
        <p:nvGraphicFramePr>
          <p:cNvPr id="9223" name="Object 7">
            <a:hlinkClick r:id="" action="ppaction://ole?verb=0"/>
          </p:cNvPr>
          <p:cNvGraphicFramePr>
            <a:graphicFrameLocks/>
          </p:cNvGraphicFramePr>
          <p:nvPr/>
        </p:nvGraphicFramePr>
        <p:xfrm>
          <a:off x="5410200" y="5638800"/>
          <a:ext cx="1641475" cy="779462"/>
        </p:xfrm>
        <a:graphic>
          <a:graphicData uri="http://schemas.openxmlformats.org/presentationml/2006/ole">
            <p:oleObj spid="_x0000_s9223" name="Equation" r:id="rId5" imgW="1641240" imgH="779400" progId="Equation.3">
              <p:embed/>
            </p:oleObj>
          </a:graphicData>
        </a:graphic>
      </p:graphicFrame>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11267"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1268" name="Rectangle 4"/>
          <p:cNvSpPr>
            <a:spLocks noGrp="1" noChangeArrowheads="1"/>
          </p:cNvSpPr>
          <p:nvPr>
            <p:ph type="title"/>
          </p:nvPr>
        </p:nvSpPr>
        <p:spPr>
          <a:xfrm>
            <a:off x="0" y="0"/>
            <a:ext cx="7772400" cy="1104900"/>
          </a:xfrm>
          <a:noFill/>
          <a:ln/>
        </p:spPr>
        <p:txBody>
          <a:bodyPr/>
          <a:lstStyle/>
          <a:p>
            <a:r>
              <a:rPr lang="en-US"/>
              <a:t>Example (Contd.)</a:t>
            </a:r>
          </a:p>
        </p:txBody>
      </p:sp>
      <p:sp>
        <p:nvSpPr>
          <p:cNvPr id="11269" name="Rectangle 5"/>
          <p:cNvSpPr>
            <a:spLocks noGrp="1" noChangeArrowheads="1"/>
          </p:cNvSpPr>
          <p:nvPr>
            <p:ph type="body" sz="half" idx="1"/>
          </p:nvPr>
        </p:nvSpPr>
        <p:spPr>
          <a:xfrm>
            <a:off x="0" y="1219200"/>
            <a:ext cx="4038600" cy="5029200"/>
          </a:xfrm>
          <a:noFill/>
          <a:ln/>
        </p:spPr>
        <p:txBody>
          <a:bodyPr/>
          <a:lstStyle/>
          <a:p>
            <a:r>
              <a:rPr lang="en-US" sz="2000"/>
              <a:t>Problems due to R        W :</a:t>
            </a:r>
          </a:p>
          <a:p>
            <a:pPr lvl="1">
              <a:buSzPct val="75000"/>
            </a:pPr>
            <a:r>
              <a:rPr lang="en-US" sz="2000" i="1" u="sng">
                <a:solidFill>
                  <a:schemeClr val="accent2"/>
                </a:solidFill>
              </a:rPr>
              <a:t>Update anomaly</a:t>
            </a:r>
            <a:r>
              <a:rPr lang="en-US" sz="2000">
                <a:solidFill>
                  <a:schemeClr val="accent2"/>
                </a:solidFill>
              </a:rPr>
              <a:t>:  </a:t>
            </a:r>
            <a:r>
              <a:rPr lang="en-US" sz="2000"/>
              <a:t>Can            we change W in just             the 1st  tuple of SNLRWH?</a:t>
            </a:r>
          </a:p>
          <a:p>
            <a:pPr lvl="1">
              <a:buSzPct val="75000"/>
            </a:pPr>
            <a:r>
              <a:rPr lang="en-US" sz="2000" i="1" u="sng">
                <a:solidFill>
                  <a:schemeClr val="accent2"/>
                </a:solidFill>
              </a:rPr>
              <a:t>Insertion anomaly</a:t>
            </a:r>
            <a:r>
              <a:rPr lang="en-US" sz="2000">
                <a:solidFill>
                  <a:schemeClr val="accent2"/>
                </a:solidFill>
              </a:rPr>
              <a:t>:  </a:t>
            </a:r>
            <a:r>
              <a:rPr lang="en-US" sz="2000"/>
              <a:t>What if we want to insert an employee and don’t know the hourly wage for his rating?</a:t>
            </a:r>
          </a:p>
          <a:p>
            <a:pPr lvl="1">
              <a:buSzPct val="75000"/>
            </a:pPr>
            <a:r>
              <a:rPr lang="en-US" sz="2000" i="1" u="sng">
                <a:solidFill>
                  <a:schemeClr val="accent2"/>
                </a:solidFill>
              </a:rPr>
              <a:t>Deletion anomaly</a:t>
            </a:r>
            <a:r>
              <a:rPr lang="en-US" sz="2000">
                <a:solidFill>
                  <a:schemeClr val="accent2"/>
                </a:solidFill>
              </a:rPr>
              <a:t>: </a:t>
            </a:r>
            <a:r>
              <a:rPr lang="en-US" sz="2000"/>
              <a:t>If we delete all employees with rating 5, we lose the information about the wage for rating 5!  </a:t>
            </a:r>
          </a:p>
        </p:txBody>
      </p:sp>
      <p:graphicFrame>
        <p:nvGraphicFramePr>
          <p:cNvPr id="11270" name="Object 6">
            <a:hlinkClick r:id="" action="ppaction://ole?verb=0"/>
          </p:cNvPr>
          <p:cNvGraphicFramePr>
            <a:graphicFrameLocks/>
          </p:cNvGraphicFramePr>
          <p:nvPr/>
        </p:nvGraphicFramePr>
        <p:xfrm>
          <a:off x="2286000" y="1219200"/>
          <a:ext cx="1641475" cy="825500"/>
        </p:xfrm>
        <a:graphic>
          <a:graphicData uri="http://schemas.openxmlformats.org/presentationml/2006/ole">
            <p:oleObj spid="_x0000_s11270" name="Equation" r:id="rId4" imgW="1641240" imgH="825480" progId="Equation.3">
              <p:embed/>
            </p:oleObj>
          </a:graphicData>
        </a:graphic>
      </p:graphicFrame>
      <p:graphicFrame>
        <p:nvGraphicFramePr>
          <p:cNvPr id="11271" name="Object 7">
            <a:hlinkClick r:id="" action="ppaction://ole?verb=0"/>
          </p:cNvPr>
          <p:cNvGraphicFramePr>
            <a:graphicFrameLocks/>
          </p:cNvGraphicFramePr>
          <p:nvPr/>
        </p:nvGraphicFramePr>
        <p:xfrm>
          <a:off x="4092575" y="3962400"/>
          <a:ext cx="5089525" cy="2679700"/>
        </p:xfrm>
        <a:graphic>
          <a:graphicData uri="http://schemas.openxmlformats.org/presentationml/2006/ole">
            <p:oleObj spid="_x0000_s11271" name="Document" r:id="rId5" imgW="5089320" imgH="2679480" progId="Word.Document.8">
              <p:embed/>
            </p:oleObj>
          </a:graphicData>
        </a:graphic>
      </p:graphicFrame>
      <p:graphicFrame>
        <p:nvGraphicFramePr>
          <p:cNvPr id="11272" name="Object 8">
            <a:hlinkClick r:id="" action="ppaction://ole?verb=0"/>
          </p:cNvPr>
          <p:cNvGraphicFramePr>
            <a:graphicFrameLocks/>
          </p:cNvGraphicFramePr>
          <p:nvPr/>
        </p:nvGraphicFramePr>
        <p:xfrm>
          <a:off x="4789488" y="1447800"/>
          <a:ext cx="4392612" cy="2679700"/>
        </p:xfrm>
        <a:graphic>
          <a:graphicData uri="http://schemas.openxmlformats.org/presentationml/2006/ole">
            <p:oleObj spid="_x0000_s11272" name="Document" r:id="rId6" imgW="4392360" imgH="2679480" progId="Word.Document.8">
              <p:embed/>
            </p:oleObj>
          </a:graphicData>
        </a:graphic>
      </p:graphicFrame>
      <p:graphicFrame>
        <p:nvGraphicFramePr>
          <p:cNvPr id="11273" name="Object 9">
            <a:hlinkClick r:id="" action="ppaction://ole?verb=0"/>
          </p:cNvPr>
          <p:cNvGraphicFramePr>
            <a:graphicFrameLocks/>
          </p:cNvGraphicFramePr>
          <p:nvPr/>
        </p:nvGraphicFramePr>
        <p:xfrm>
          <a:off x="6248400" y="106363"/>
          <a:ext cx="1127125" cy="1455737"/>
        </p:xfrm>
        <a:graphic>
          <a:graphicData uri="http://schemas.openxmlformats.org/presentationml/2006/ole">
            <p:oleObj spid="_x0000_s11273" name="Document" r:id="rId7" imgW="1126800" imgH="1455480" progId="Word.Document.8">
              <p:embed/>
            </p:oleObj>
          </a:graphicData>
        </a:graphic>
      </p:graphicFrame>
      <p:sp>
        <p:nvSpPr>
          <p:cNvPr id="11274" name="Rectangle 10"/>
          <p:cNvSpPr>
            <a:spLocks noChangeArrowheads="1"/>
          </p:cNvSpPr>
          <p:nvPr/>
        </p:nvSpPr>
        <p:spPr bwMode="auto">
          <a:xfrm>
            <a:off x="3810000" y="990600"/>
            <a:ext cx="2235200" cy="454025"/>
          </a:xfrm>
          <a:prstGeom prst="rect">
            <a:avLst/>
          </a:prstGeom>
          <a:noFill/>
          <a:ln w="9525">
            <a:noFill/>
            <a:miter lim="800000"/>
            <a:headEnd/>
            <a:tailEnd/>
          </a:ln>
          <a:effectLst/>
        </p:spPr>
        <p:txBody>
          <a:bodyPr wrap="none" lIns="90488" tIns="44450" rIns="90488" bIns="44450">
            <a:spAutoFit/>
          </a:bodyPr>
          <a:lstStyle/>
          <a:p>
            <a:r>
              <a:rPr lang="en-US">
                <a:latin typeface="Book Antiqua" pitchFamily="18" charset="0"/>
              </a:rPr>
              <a:t>Hourly_Emps2</a:t>
            </a:r>
          </a:p>
        </p:txBody>
      </p:sp>
      <p:sp>
        <p:nvSpPr>
          <p:cNvPr id="11275" name="Rectangle 11"/>
          <p:cNvSpPr>
            <a:spLocks noChangeArrowheads="1"/>
          </p:cNvSpPr>
          <p:nvPr/>
        </p:nvSpPr>
        <p:spPr bwMode="auto">
          <a:xfrm>
            <a:off x="5029200" y="152400"/>
            <a:ext cx="1082675" cy="454025"/>
          </a:xfrm>
          <a:prstGeom prst="rect">
            <a:avLst/>
          </a:prstGeom>
          <a:noFill/>
          <a:ln w="9525">
            <a:noFill/>
            <a:miter lim="800000"/>
            <a:headEnd/>
            <a:tailEnd/>
          </a:ln>
          <a:effectLst/>
        </p:spPr>
        <p:txBody>
          <a:bodyPr wrap="none" lIns="90488" tIns="44450" rIns="90488" bIns="44450">
            <a:spAutoFit/>
          </a:bodyPr>
          <a:lstStyle/>
          <a:p>
            <a:r>
              <a:rPr lang="en-US">
                <a:latin typeface="Book Antiqua" pitchFamily="18" charset="0"/>
              </a:rPr>
              <a:t>Wages</a:t>
            </a:r>
          </a:p>
        </p:txBody>
      </p:sp>
      <p:sp>
        <p:nvSpPr>
          <p:cNvPr id="11276" name="Line 12"/>
          <p:cNvSpPr>
            <a:spLocks noChangeShapeType="1"/>
          </p:cNvSpPr>
          <p:nvPr/>
        </p:nvSpPr>
        <p:spPr bwMode="auto">
          <a:xfrm>
            <a:off x="4343400" y="1371600"/>
            <a:ext cx="304800" cy="762000"/>
          </a:xfrm>
          <a:prstGeom prst="line">
            <a:avLst/>
          </a:prstGeom>
          <a:noFill/>
          <a:ln w="12700">
            <a:solidFill>
              <a:schemeClr val="tx1"/>
            </a:solidFill>
            <a:round/>
            <a:headEnd type="none" w="sm" len="sm"/>
            <a:tailEnd type="stealth" w="med" len="med"/>
          </a:ln>
          <a:effectLst/>
        </p:spPr>
        <p:txBody>
          <a:bodyPr/>
          <a:lstStyle/>
          <a:p>
            <a:endParaRPr lang="en-US"/>
          </a:p>
        </p:txBody>
      </p:sp>
      <p:sp>
        <p:nvSpPr>
          <p:cNvPr id="11277" name="Line 13"/>
          <p:cNvSpPr>
            <a:spLocks noChangeShapeType="1"/>
          </p:cNvSpPr>
          <p:nvPr/>
        </p:nvSpPr>
        <p:spPr bwMode="auto">
          <a:xfrm>
            <a:off x="5486400" y="533400"/>
            <a:ext cx="609600" cy="228600"/>
          </a:xfrm>
          <a:prstGeom prst="line">
            <a:avLst/>
          </a:prstGeom>
          <a:noFill/>
          <a:ln w="12700">
            <a:solidFill>
              <a:schemeClr val="tx1"/>
            </a:solidFill>
            <a:round/>
            <a:headEnd type="none" w="sm" len="sm"/>
            <a:tailEnd type="stealth" w="med" len="med"/>
          </a:ln>
          <a:effectLst/>
        </p:spPr>
        <p:txBody>
          <a:bodyPr/>
          <a:lstStyle/>
          <a:p>
            <a:endParaRPr lang="en-US"/>
          </a:p>
        </p:txBody>
      </p:sp>
      <p:sp>
        <p:nvSpPr>
          <p:cNvPr id="11278" name="Rectangle 14"/>
          <p:cNvSpPr>
            <a:spLocks noChangeArrowheads="1"/>
          </p:cNvSpPr>
          <p:nvPr/>
        </p:nvSpPr>
        <p:spPr bwMode="auto">
          <a:xfrm>
            <a:off x="0" y="5867400"/>
            <a:ext cx="3989388" cy="469900"/>
          </a:xfrm>
          <a:prstGeom prst="rect">
            <a:avLst/>
          </a:prstGeom>
          <a:noFill/>
          <a:ln w="12700">
            <a:solidFill>
              <a:schemeClr val="tx1"/>
            </a:solidFill>
            <a:miter lim="800000"/>
            <a:headEnd/>
            <a:tailEnd/>
          </a:ln>
          <a:effectLst/>
        </p:spPr>
        <p:txBody>
          <a:bodyPr wrap="none" lIns="92075" tIns="46038" rIns="92075" bIns="46038">
            <a:spAutoFit/>
          </a:bodyPr>
          <a:lstStyle/>
          <a:p>
            <a:r>
              <a:rPr lang="en-US">
                <a:solidFill>
                  <a:schemeClr val="accent2"/>
                </a:solidFill>
              </a:rPr>
              <a:t>Will 2 smaller tables be better?</a:t>
            </a:r>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13315"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3316" name="Rectangle 4"/>
          <p:cNvSpPr>
            <a:spLocks noGrp="1" noChangeArrowheads="1"/>
          </p:cNvSpPr>
          <p:nvPr>
            <p:ph type="title"/>
          </p:nvPr>
        </p:nvSpPr>
        <p:spPr>
          <a:noFill/>
          <a:ln/>
        </p:spPr>
        <p:txBody>
          <a:bodyPr/>
          <a:lstStyle/>
          <a:p>
            <a:r>
              <a:rPr lang="en-US"/>
              <a:t>Reasoning About FDs</a:t>
            </a:r>
          </a:p>
        </p:txBody>
      </p:sp>
      <p:sp>
        <p:nvSpPr>
          <p:cNvPr id="13317" name="Rectangle 5"/>
          <p:cNvSpPr>
            <a:spLocks noGrp="1" noChangeArrowheads="1"/>
          </p:cNvSpPr>
          <p:nvPr>
            <p:ph idx="1"/>
          </p:nvPr>
        </p:nvSpPr>
        <p:spPr>
          <a:xfrm>
            <a:off x="0" y="1447800"/>
            <a:ext cx="9067800" cy="4876800"/>
          </a:xfrm>
          <a:noFill/>
          <a:ln/>
        </p:spPr>
        <p:txBody>
          <a:bodyPr>
            <a:normAutofit fontScale="92500" lnSpcReduction="10000"/>
          </a:bodyPr>
          <a:lstStyle/>
          <a:p>
            <a:r>
              <a:rPr lang="en-US"/>
              <a:t>Given some FDs, we can usually infer additional FDs:</a:t>
            </a:r>
          </a:p>
          <a:p>
            <a:pPr lvl="1">
              <a:buSzPct val="75000"/>
            </a:pPr>
            <a:r>
              <a:rPr lang="en-US" i="1"/>
              <a:t>ssn       did</a:t>
            </a:r>
            <a:r>
              <a:rPr lang="en-US"/>
              <a:t>,  </a:t>
            </a:r>
            <a:r>
              <a:rPr lang="en-US" i="1"/>
              <a:t>did        lot    </a:t>
            </a:r>
            <a:r>
              <a:rPr lang="en-US"/>
              <a:t>implies    </a:t>
            </a:r>
            <a:r>
              <a:rPr lang="en-US" i="1"/>
              <a:t>ssn        lot</a:t>
            </a:r>
          </a:p>
          <a:p>
            <a:r>
              <a:rPr lang="en-US"/>
              <a:t>An FD </a:t>
            </a:r>
            <a:r>
              <a:rPr lang="en-US" i="1"/>
              <a:t>f</a:t>
            </a:r>
            <a:r>
              <a:rPr lang="en-US"/>
              <a:t> is </a:t>
            </a:r>
            <a:r>
              <a:rPr lang="en-US" i="1" u="sng">
                <a:solidFill>
                  <a:schemeClr val="accent2"/>
                </a:solidFill>
              </a:rPr>
              <a:t>implied by</a:t>
            </a:r>
            <a:r>
              <a:rPr lang="en-US" i="1">
                <a:solidFill>
                  <a:schemeClr val="accent2"/>
                </a:solidFill>
              </a:rPr>
              <a:t> </a:t>
            </a:r>
            <a:r>
              <a:rPr lang="en-US"/>
              <a:t>a set of FDs </a:t>
            </a:r>
            <a:r>
              <a:rPr lang="en-US" i="1"/>
              <a:t>F</a:t>
            </a:r>
            <a:r>
              <a:rPr lang="en-US"/>
              <a:t> if </a:t>
            </a:r>
            <a:r>
              <a:rPr lang="en-US" i="1"/>
              <a:t>f</a:t>
            </a:r>
            <a:r>
              <a:rPr lang="en-US"/>
              <a:t>  holds whenever all FDs in </a:t>
            </a:r>
            <a:r>
              <a:rPr lang="en-US" i="1"/>
              <a:t>F</a:t>
            </a:r>
            <a:r>
              <a:rPr lang="en-US"/>
              <a:t> hold.</a:t>
            </a:r>
          </a:p>
          <a:p>
            <a:pPr lvl="1">
              <a:buSzPct val="75000"/>
            </a:pPr>
            <a:r>
              <a:rPr lang="en-US"/>
              <a:t>      = </a:t>
            </a:r>
            <a:r>
              <a:rPr lang="en-US" i="1">
                <a:solidFill>
                  <a:schemeClr val="accent2"/>
                </a:solidFill>
              </a:rPr>
              <a:t>closure of F </a:t>
            </a:r>
            <a:r>
              <a:rPr lang="en-US"/>
              <a:t>is the set of all FDs that are implied by </a:t>
            </a:r>
            <a:r>
              <a:rPr lang="en-US" i="1"/>
              <a:t>F</a:t>
            </a:r>
            <a:r>
              <a:rPr lang="en-US"/>
              <a:t>.</a:t>
            </a:r>
          </a:p>
          <a:p>
            <a:r>
              <a:rPr lang="en-US"/>
              <a:t>Armstrong’s Axioms (X, Y, Z are sets of attributes):</a:t>
            </a:r>
          </a:p>
          <a:p>
            <a:pPr lvl="1">
              <a:buSzPct val="75000"/>
            </a:pPr>
            <a:r>
              <a:rPr lang="en-US" i="1" u="sng">
                <a:solidFill>
                  <a:schemeClr val="accent1"/>
                </a:solidFill>
              </a:rPr>
              <a:t>Reflexivity</a:t>
            </a:r>
            <a:r>
              <a:rPr lang="en-US">
                <a:solidFill>
                  <a:schemeClr val="accent1"/>
                </a:solidFill>
              </a:rPr>
              <a:t>:  </a:t>
            </a:r>
            <a:r>
              <a:rPr lang="en-US"/>
              <a:t>If  X       Y,  then   Y        X </a:t>
            </a:r>
          </a:p>
          <a:p>
            <a:pPr lvl="1">
              <a:buSzPct val="75000"/>
            </a:pPr>
            <a:r>
              <a:rPr lang="en-US" i="1" u="sng">
                <a:solidFill>
                  <a:schemeClr val="accent1"/>
                </a:solidFill>
              </a:rPr>
              <a:t>Augmentation</a:t>
            </a:r>
            <a:r>
              <a:rPr lang="en-US">
                <a:solidFill>
                  <a:schemeClr val="accent1"/>
                </a:solidFill>
              </a:rPr>
              <a:t>:  </a:t>
            </a:r>
            <a:r>
              <a:rPr lang="en-US"/>
              <a:t>If  X       Y,  then   XZ         YZ   for any Z</a:t>
            </a:r>
          </a:p>
          <a:p>
            <a:pPr lvl="1">
              <a:buSzPct val="75000"/>
            </a:pPr>
            <a:r>
              <a:rPr lang="en-US" i="1" u="sng">
                <a:solidFill>
                  <a:schemeClr val="accent1"/>
                </a:solidFill>
              </a:rPr>
              <a:t>Transitivity</a:t>
            </a:r>
            <a:r>
              <a:rPr lang="en-US">
                <a:solidFill>
                  <a:schemeClr val="accent1"/>
                </a:solidFill>
              </a:rPr>
              <a:t>:  </a:t>
            </a:r>
            <a:r>
              <a:rPr lang="en-US"/>
              <a:t>If  X       Y  and  Y        Z,  then   X        Z</a:t>
            </a:r>
          </a:p>
          <a:p>
            <a:r>
              <a:rPr lang="en-US"/>
              <a:t>These are </a:t>
            </a:r>
            <a:r>
              <a:rPr lang="en-US" i="1">
                <a:solidFill>
                  <a:schemeClr val="accent2"/>
                </a:solidFill>
              </a:rPr>
              <a:t>sound</a:t>
            </a:r>
            <a:r>
              <a:rPr lang="en-US"/>
              <a:t> and </a:t>
            </a:r>
            <a:r>
              <a:rPr lang="en-US" i="1">
                <a:solidFill>
                  <a:schemeClr val="accent2"/>
                </a:solidFill>
              </a:rPr>
              <a:t>complete</a:t>
            </a:r>
            <a:r>
              <a:rPr lang="en-US" i="1"/>
              <a:t> </a:t>
            </a:r>
            <a:r>
              <a:rPr lang="en-US"/>
              <a:t>inference rules for FDs!</a:t>
            </a:r>
          </a:p>
        </p:txBody>
      </p:sp>
      <p:graphicFrame>
        <p:nvGraphicFramePr>
          <p:cNvPr id="13318" name="Object 6">
            <a:hlinkClick r:id="" action="ppaction://ole?verb=0"/>
          </p:cNvPr>
          <p:cNvGraphicFramePr>
            <a:graphicFrameLocks/>
          </p:cNvGraphicFramePr>
          <p:nvPr/>
        </p:nvGraphicFramePr>
        <p:xfrm>
          <a:off x="1219200" y="2027238"/>
          <a:ext cx="1641475" cy="779462"/>
        </p:xfrm>
        <a:graphic>
          <a:graphicData uri="http://schemas.openxmlformats.org/presentationml/2006/ole">
            <p:oleObj spid="_x0000_s13318" name="Equation" r:id="rId4" imgW="1641240" imgH="779400" progId="Equation.3">
              <p:embed/>
            </p:oleObj>
          </a:graphicData>
        </a:graphic>
      </p:graphicFrame>
      <p:graphicFrame>
        <p:nvGraphicFramePr>
          <p:cNvPr id="13319" name="Object 7">
            <a:hlinkClick r:id="" action="ppaction://ole?verb=0"/>
          </p:cNvPr>
          <p:cNvGraphicFramePr>
            <a:graphicFrameLocks/>
          </p:cNvGraphicFramePr>
          <p:nvPr/>
        </p:nvGraphicFramePr>
        <p:xfrm>
          <a:off x="2819400" y="2027238"/>
          <a:ext cx="1641475" cy="779462"/>
        </p:xfrm>
        <a:graphic>
          <a:graphicData uri="http://schemas.openxmlformats.org/presentationml/2006/ole">
            <p:oleObj spid="_x0000_s13319" name="Equation" r:id="rId5" imgW="1641240" imgH="779400" progId="Equation.3">
              <p:embed/>
            </p:oleObj>
          </a:graphicData>
        </a:graphic>
      </p:graphicFrame>
      <p:graphicFrame>
        <p:nvGraphicFramePr>
          <p:cNvPr id="13320" name="Object 8">
            <a:hlinkClick r:id="" action="ppaction://ole?verb=0"/>
          </p:cNvPr>
          <p:cNvGraphicFramePr>
            <a:graphicFrameLocks/>
          </p:cNvGraphicFramePr>
          <p:nvPr/>
        </p:nvGraphicFramePr>
        <p:xfrm>
          <a:off x="5715000" y="2027238"/>
          <a:ext cx="1641475" cy="779462"/>
        </p:xfrm>
        <a:graphic>
          <a:graphicData uri="http://schemas.openxmlformats.org/presentationml/2006/ole">
            <p:oleObj spid="_x0000_s13320" name="Equation" r:id="rId6" imgW="1641240" imgH="779400" progId="Equation.3">
              <p:embed/>
            </p:oleObj>
          </a:graphicData>
        </a:graphic>
      </p:graphicFrame>
      <p:graphicFrame>
        <p:nvGraphicFramePr>
          <p:cNvPr id="13321" name="Object 9">
            <a:hlinkClick r:id="" action="ppaction://ole?verb=0"/>
          </p:cNvPr>
          <p:cNvGraphicFramePr>
            <a:graphicFrameLocks/>
          </p:cNvGraphicFramePr>
          <p:nvPr/>
        </p:nvGraphicFramePr>
        <p:xfrm>
          <a:off x="762000" y="3302000"/>
          <a:ext cx="901700" cy="754063"/>
        </p:xfrm>
        <a:graphic>
          <a:graphicData uri="http://schemas.openxmlformats.org/presentationml/2006/ole">
            <p:oleObj spid="_x0000_s13321" name="Equation" r:id="rId7" imgW="901440" imgH="753840" progId="Equation.3">
              <p:embed/>
            </p:oleObj>
          </a:graphicData>
        </a:graphic>
      </p:graphicFrame>
      <p:graphicFrame>
        <p:nvGraphicFramePr>
          <p:cNvPr id="13322" name="Object 10">
            <a:hlinkClick r:id="" action="ppaction://ole?verb=0"/>
          </p:cNvPr>
          <p:cNvGraphicFramePr>
            <a:graphicFrameLocks/>
          </p:cNvGraphicFramePr>
          <p:nvPr/>
        </p:nvGraphicFramePr>
        <p:xfrm>
          <a:off x="3048000" y="4292600"/>
          <a:ext cx="1536700" cy="800100"/>
        </p:xfrm>
        <a:graphic>
          <a:graphicData uri="http://schemas.openxmlformats.org/presentationml/2006/ole">
            <p:oleObj spid="_x0000_s13322" name="Equation" r:id="rId8" imgW="1536480" imgH="799920" progId="Equation.3">
              <p:embed/>
            </p:oleObj>
          </a:graphicData>
        </a:graphic>
      </p:graphicFrame>
      <p:graphicFrame>
        <p:nvGraphicFramePr>
          <p:cNvPr id="13323" name="Object 11">
            <a:hlinkClick r:id="" action="ppaction://ole?verb=0"/>
          </p:cNvPr>
          <p:cNvGraphicFramePr>
            <a:graphicFrameLocks/>
          </p:cNvGraphicFramePr>
          <p:nvPr/>
        </p:nvGraphicFramePr>
        <p:xfrm>
          <a:off x="5029200" y="4313238"/>
          <a:ext cx="1641475" cy="779462"/>
        </p:xfrm>
        <a:graphic>
          <a:graphicData uri="http://schemas.openxmlformats.org/presentationml/2006/ole">
            <p:oleObj spid="_x0000_s13323" name="Equation" r:id="rId9" imgW="1641240" imgH="779400" progId="Equation.3">
              <p:embed/>
            </p:oleObj>
          </a:graphicData>
        </a:graphic>
      </p:graphicFrame>
      <p:graphicFrame>
        <p:nvGraphicFramePr>
          <p:cNvPr id="13324" name="Object 12">
            <a:hlinkClick r:id="" action="ppaction://ole?verb=0"/>
          </p:cNvPr>
          <p:cNvGraphicFramePr>
            <a:graphicFrameLocks/>
          </p:cNvGraphicFramePr>
          <p:nvPr/>
        </p:nvGraphicFramePr>
        <p:xfrm>
          <a:off x="3429000" y="4770438"/>
          <a:ext cx="1641475" cy="779462"/>
        </p:xfrm>
        <a:graphic>
          <a:graphicData uri="http://schemas.openxmlformats.org/presentationml/2006/ole">
            <p:oleObj spid="_x0000_s13324" name="Equation" r:id="rId10" imgW="1641240" imgH="779400" progId="Equation.3">
              <p:embed/>
            </p:oleObj>
          </a:graphicData>
        </a:graphic>
      </p:graphicFrame>
      <p:graphicFrame>
        <p:nvGraphicFramePr>
          <p:cNvPr id="13325" name="Object 13">
            <a:hlinkClick r:id="" action="ppaction://ole?verb=0"/>
          </p:cNvPr>
          <p:cNvGraphicFramePr>
            <a:graphicFrameLocks/>
          </p:cNvGraphicFramePr>
          <p:nvPr/>
        </p:nvGraphicFramePr>
        <p:xfrm>
          <a:off x="5715000" y="4770438"/>
          <a:ext cx="1641475" cy="779462"/>
        </p:xfrm>
        <a:graphic>
          <a:graphicData uri="http://schemas.openxmlformats.org/presentationml/2006/ole">
            <p:oleObj spid="_x0000_s13325" name="Equation" r:id="rId11" imgW="1641240" imgH="779400" progId="Equation.3">
              <p:embed/>
            </p:oleObj>
          </a:graphicData>
        </a:graphic>
      </p:graphicFrame>
      <p:graphicFrame>
        <p:nvGraphicFramePr>
          <p:cNvPr id="13326" name="Object 14">
            <a:hlinkClick r:id="" action="ppaction://ole?verb=0"/>
          </p:cNvPr>
          <p:cNvGraphicFramePr>
            <a:graphicFrameLocks/>
          </p:cNvGraphicFramePr>
          <p:nvPr/>
        </p:nvGraphicFramePr>
        <p:xfrm>
          <a:off x="3124200" y="5227638"/>
          <a:ext cx="1641475" cy="779462"/>
        </p:xfrm>
        <a:graphic>
          <a:graphicData uri="http://schemas.openxmlformats.org/presentationml/2006/ole">
            <p:oleObj spid="_x0000_s13326" name="Equation" r:id="rId12" imgW="1641240" imgH="779400" progId="Equation.3">
              <p:embed/>
            </p:oleObj>
          </a:graphicData>
        </a:graphic>
      </p:graphicFrame>
      <p:graphicFrame>
        <p:nvGraphicFramePr>
          <p:cNvPr id="13327" name="Object 15">
            <a:hlinkClick r:id="" action="ppaction://ole?verb=0"/>
          </p:cNvPr>
          <p:cNvGraphicFramePr>
            <a:graphicFrameLocks/>
          </p:cNvGraphicFramePr>
          <p:nvPr/>
        </p:nvGraphicFramePr>
        <p:xfrm>
          <a:off x="4953000" y="5227638"/>
          <a:ext cx="1641475" cy="779462"/>
        </p:xfrm>
        <a:graphic>
          <a:graphicData uri="http://schemas.openxmlformats.org/presentationml/2006/ole">
            <p:oleObj spid="_x0000_s13327" name="Equation" r:id="rId13" imgW="1641240" imgH="779400" progId="Equation.3">
              <p:embed/>
            </p:oleObj>
          </a:graphicData>
        </a:graphic>
      </p:graphicFrame>
      <p:graphicFrame>
        <p:nvGraphicFramePr>
          <p:cNvPr id="13328" name="Object 16">
            <a:hlinkClick r:id="" action="ppaction://ole?verb=0"/>
          </p:cNvPr>
          <p:cNvGraphicFramePr>
            <a:graphicFrameLocks/>
          </p:cNvGraphicFramePr>
          <p:nvPr/>
        </p:nvGraphicFramePr>
        <p:xfrm>
          <a:off x="7010400" y="5227638"/>
          <a:ext cx="1641475" cy="779462"/>
        </p:xfrm>
        <a:graphic>
          <a:graphicData uri="http://schemas.openxmlformats.org/presentationml/2006/ole">
            <p:oleObj spid="_x0000_s13328" name="Equation" r:id="rId14" imgW="1641240" imgH="779400" progId="Equation.3">
              <p:embed/>
            </p:oleObj>
          </a:graphicData>
        </a:graphic>
      </p:graphicFrame>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15363"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5364" name="Rectangle 4"/>
          <p:cNvSpPr>
            <a:spLocks noGrp="1" noChangeArrowheads="1"/>
          </p:cNvSpPr>
          <p:nvPr>
            <p:ph type="title"/>
          </p:nvPr>
        </p:nvSpPr>
        <p:spPr>
          <a:noFill/>
          <a:ln/>
        </p:spPr>
        <p:txBody>
          <a:bodyPr/>
          <a:lstStyle/>
          <a:p>
            <a:r>
              <a:rPr lang="en-US"/>
              <a:t>Reasoning About FDs  (Contd.)</a:t>
            </a:r>
          </a:p>
        </p:txBody>
      </p:sp>
      <p:sp>
        <p:nvSpPr>
          <p:cNvPr id="15365" name="Rectangle 5"/>
          <p:cNvSpPr>
            <a:spLocks noGrp="1" noChangeArrowheads="1"/>
          </p:cNvSpPr>
          <p:nvPr>
            <p:ph idx="1"/>
          </p:nvPr>
        </p:nvSpPr>
        <p:spPr>
          <a:xfrm>
            <a:off x="0" y="1600200"/>
            <a:ext cx="9067800" cy="4876800"/>
          </a:xfrm>
          <a:noFill/>
          <a:ln/>
        </p:spPr>
        <p:txBody>
          <a:bodyPr>
            <a:normAutofit fontScale="92500" lnSpcReduction="10000"/>
          </a:bodyPr>
          <a:lstStyle/>
          <a:p>
            <a:r>
              <a:rPr lang="en-US"/>
              <a:t>Couple of additional rules (that follow from AA):</a:t>
            </a:r>
          </a:p>
          <a:p>
            <a:pPr lvl="1">
              <a:buSzPct val="75000"/>
            </a:pPr>
            <a:r>
              <a:rPr lang="en-US" i="1">
                <a:solidFill>
                  <a:schemeClr val="accent1"/>
                </a:solidFill>
              </a:rPr>
              <a:t>Union</a:t>
            </a:r>
            <a:r>
              <a:rPr lang="en-US">
                <a:solidFill>
                  <a:schemeClr val="accent1"/>
                </a:solidFill>
              </a:rPr>
              <a:t>:   </a:t>
            </a:r>
            <a:r>
              <a:rPr lang="en-US"/>
              <a:t>If X       Y  and  X        Z,   then  X          YZ</a:t>
            </a:r>
          </a:p>
          <a:p>
            <a:pPr lvl="1">
              <a:buSzPct val="75000"/>
            </a:pPr>
            <a:r>
              <a:rPr lang="en-US" i="1">
                <a:solidFill>
                  <a:schemeClr val="accent1"/>
                </a:solidFill>
              </a:rPr>
              <a:t>Decomposition</a:t>
            </a:r>
            <a:r>
              <a:rPr lang="en-US">
                <a:solidFill>
                  <a:schemeClr val="accent1"/>
                </a:solidFill>
              </a:rPr>
              <a:t>:   </a:t>
            </a:r>
            <a:r>
              <a:rPr lang="en-US"/>
              <a:t>If X         YZ,   then  X        Y  and  X        Z</a:t>
            </a:r>
          </a:p>
          <a:p>
            <a:r>
              <a:rPr lang="en-US"/>
              <a:t>Example:    </a:t>
            </a:r>
            <a:r>
              <a:rPr lang="en-US">
                <a:solidFill>
                  <a:schemeClr val="accent2"/>
                </a:solidFill>
              </a:rPr>
              <a:t>Contracts(</a:t>
            </a:r>
            <a:r>
              <a:rPr lang="en-US" i="1">
                <a:solidFill>
                  <a:schemeClr val="accent2"/>
                </a:solidFill>
              </a:rPr>
              <a:t>cid,sid,jid,did,pid,qty,value</a:t>
            </a:r>
            <a:r>
              <a:rPr lang="en-US">
                <a:solidFill>
                  <a:schemeClr val="accent2"/>
                </a:solidFill>
              </a:rPr>
              <a:t>)</a:t>
            </a:r>
            <a:r>
              <a:rPr lang="en-US"/>
              <a:t>, and:</a:t>
            </a:r>
          </a:p>
          <a:p>
            <a:pPr lvl="1">
              <a:buSzPct val="75000"/>
            </a:pPr>
            <a:r>
              <a:rPr lang="en-US"/>
              <a:t>C is the key:   </a:t>
            </a:r>
            <a:r>
              <a:rPr lang="en-US">
                <a:solidFill>
                  <a:schemeClr val="accent2"/>
                </a:solidFill>
              </a:rPr>
              <a:t>C         CSJDPQV</a:t>
            </a:r>
          </a:p>
          <a:p>
            <a:pPr lvl="1">
              <a:buSzPct val="75000"/>
            </a:pPr>
            <a:r>
              <a:rPr lang="en-US"/>
              <a:t>Project purchases each part using single contract:</a:t>
            </a:r>
            <a:r>
              <a:rPr lang="en-US">
                <a:solidFill>
                  <a:schemeClr val="accent2"/>
                </a:solidFill>
              </a:rPr>
              <a:t>  JP        C</a:t>
            </a:r>
          </a:p>
          <a:p>
            <a:pPr lvl="1">
              <a:buSzPct val="75000"/>
            </a:pPr>
            <a:r>
              <a:rPr lang="en-US"/>
              <a:t>Dept purchases at most one part from a supplier:</a:t>
            </a:r>
            <a:r>
              <a:rPr lang="en-US">
                <a:solidFill>
                  <a:schemeClr val="accent2"/>
                </a:solidFill>
              </a:rPr>
              <a:t>  SD        P</a:t>
            </a:r>
          </a:p>
          <a:p>
            <a:r>
              <a:rPr lang="en-US"/>
              <a:t>JP      C,  C       CSJDPQV   imply   JP       CSJDPQV</a:t>
            </a:r>
          </a:p>
          <a:p>
            <a:r>
              <a:rPr lang="en-US"/>
              <a:t>SD      P   implies   SDJ      JP</a:t>
            </a:r>
          </a:p>
          <a:p>
            <a:r>
              <a:rPr lang="en-US"/>
              <a:t>SDJ      JP,   JP      CSJDPQV   imply   SDJ       CSJDPQV</a:t>
            </a:r>
          </a:p>
        </p:txBody>
      </p:sp>
      <p:graphicFrame>
        <p:nvGraphicFramePr>
          <p:cNvPr id="15366" name="Object 6">
            <a:hlinkClick r:id="" action="ppaction://ole?verb=0"/>
          </p:cNvPr>
          <p:cNvGraphicFramePr>
            <a:graphicFrameLocks/>
          </p:cNvGraphicFramePr>
          <p:nvPr/>
        </p:nvGraphicFramePr>
        <p:xfrm>
          <a:off x="2438400" y="2103438"/>
          <a:ext cx="1641475" cy="779462"/>
        </p:xfrm>
        <a:graphic>
          <a:graphicData uri="http://schemas.openxmlformats.org/presentationml/2006/ole">
            <p:oleObj spid="_x0000_s15366" name="Equation" r:id="rId4" imgW="1641240" imgH="779400" progId="Equation.3">
              <p:embed/>
            </p:oleObj>
          </a:graphicData>
        </a:graphic>
      </p:graphicFrame>
      <p:graphicFrame>
        <p:nvGraphicFramePr>
          <p:cNvPr id="15367" name="Object 7">
            <a:hlinkClick r:id="" action="ppaction://ole?verb=0"/>
          </p:cNvPr>
          <p:cNvGraphicFramePr>
            <a:graphicFrameLocks/>
          </p:cNvGraphicFramePr>
          <p:nvPr/>
        </p:nvGraphicFramePr>
        <p:xfrm>
          <a:off x="4191000" y="2103438"/>
          <a:ext cx="1641475" cy="779462"/>
        </p:xfrm>
        <a:graphic>
          <a:graphicData uri="http://schemas.openxmlformats.org/presentationml/2006/ole">
            <p:oleObj spid="_x0000_s15367" name="Equation" r:id="rId5" imgW="1641240" imgH="779400" progId="Equation.3">
              <p:embed/>
            </p:oleObj>
          </a:graphicData>
        </a:graphic>
      </p:graphicFrame>
      <p:graphicFrame>
        <p:nvGraphicFramePr>
          <p:cNvPr id="15368" name="Object 8">
            <a:hlinkClick r:id="" action="ppaction://ole?verb=0"/>
          </p:cNvPr>
          <p:cNvGraphicFramePr>
            <a:graphicFrameLocks/>
          </p:cNvGraphicFramePr>
          <p:nvPr/>
        </p:nvGraphicFramePr>
        <p:xfrm>
          <a:off x="6324600" y="2103438"/>
          <a:ext cx="1641475" cy="779462"/>
        </p:xfrm>
        <a:graphic>
          <a:graphicData uri="http://schemas.openxmlformats.org/presentationml/2006/ole">
            <p:oleObj spid="_x0000_s15368" name="Equation" r:id="rId6" imgW="1641240" imgH="779400" progId="Equation.3">
              <p:embed/>
            </p:oleObj>
          </a:graphicData>
        </a:graphic>
      </p:graphicFrame>
      <p:graphicFrame>
        <p:nvGraphicFramePr>
          <p:cNvPr id="15369" name="Object 9">
            <a:hlinkClick r:id="" action="ppaction://ole?verb=0"/>
          </p:cNvPr>
          <p:cNvGraphicFramePr>
            <a:graphicFrameLocks/>
          </p:cNvGraphicFramePr>
          <p:nvPr/>
        </p:nvGraphicFramePr>
        <p:xfrm>
          <a:off x="3581400" y="2560638"/>
          <a:ext cx="1641475" cy="779462"/>
        </p:xfrm>
        <a:graphic>
          <a:graphicData uri="http://schemas.openxmlformats.org/presentationml/2006/ole">
            <p:oleObj spid="_x0000_s15369" name="Equation" r:id="rId7" imgW="1641240" imgH="779400" progId="Equation.3">
              <p:embed/>
            </p:oleObj>
          </a:graphicData>
        </a:graphic>
      </p:graphicFrame>
      <p:graphicFrame>
        <p:nvGraphicFramePr>
          <p:cNvPr id="15370" name="Object 10">
            <a:hlinkClick r:id="" action="ppaction://ole?verb=0"/>
          </p:cNvPr>
          <p:cNvGraphicFramePr>
            <a:graphicFrameLocks/>
          </p:cNvGraphicFramePr>
          <p:nvPr/>
        </p:nvGraphicFramePr>
        <p:xfrm>
          <a:off x="5867400" y="2560638"/>
          <a:ext cx="1641475" cy="779462"/>
        </p:xfrm>
        <a:graphic>
          <a:graphicData uri="http://schemas.openxmlformats.org/presentationml/2006/ole">
            <p:oleObj spid="_x0000_s15370" name="Equation" r:id="rId8" imgW="1641240" imgH="779400" progId="Equation.3">
              <p:embed/>
            </p:oleObj>
          </a:graphicData>
        </a:graphic>
      </p:graphicFrame>
      <p:graphicFrame>
        <p:nvGraphicFramePr>
          <p:cNvPr id="15371" name="Object 11">
            <a:hlinkClick r:id="" action="ppaction://ole?verb=0"/>
          </p:cNvPr>
          <p:cNvGraphicFramePr>
            <a:graphicFrameLocks/>
          </p:cNvGraphicFramePr>
          <p:nvPr/>
        </p:nvGraphicFramePr>
        <p:xfrm>
          <a:off x="7700963" y="2565400"/>
          <a:ext cx="1422400" cy="771525"/>
        </p:xfrm>
        <a:graphic>
          <a:graphicData uri="http://schemas.openxmlformats.org/presentationml/2006/ole">
            <p:oleObj spid="_x0000_s15371" name="Equation" r:id="rId9" imgW="1422360" imgH="771480" progId="Equation.3">
              <p:embed/>
            </p:oleObj>
          </a:graphicData>
        </a:graphic>
      </p:graphicFrame>
      <p:graphicFrame>
        <p:nvGraphicFramePr>
          <p:cNvPr id="15372" name="Object 12">
            <a:hlinkClick r:id="" action="ppaction://ole?verb=0"/>
          </p:cNvPr>
          <p:cNvGraphicFramePr>
            <a:graphicFrameLocks/>
          </p:cNvGraphicFramePr>
          <p:nvPr/>
        </p:nvGraphicFramePr>
        <p:xfrm>
          <a:off x="2971800" y="3551238"/>
          <a:ext cx="1641475" cy="779462"/>
        </p:xfrm>
        <a:graphic>
          <a:graphicData uri="http://schemas.openxmlformats.org/presentationml/2006/ole">
            <p:oleObj spid="_x0000_s15372" name="Equation" r:id="rId10" imgW="1641240" imgH="779400" progId="Equation.3">
              <p:embed/>
            </p:oleObj>
          </a:graphicData>
        </a:graphic>
      </p:graphicFrame>
      <p:graphicFrame>
        <p:nvGraphicFramePr>
          <p:cNvPr id="15373" name="Object 13">
            <a:hlinkClick r:id="" action="ppaction://ole?verb=0"/>
          </p:cNvPr>
          <p:cNvGraphicFramePr>
            <a:graphicFrameLocks/>
          </p:cNvGraphicFramePr>
          <p:nvPr/>
        </p:nvGraphicFramePr>
        <p:xfrm>
          <a:off x="7996238" y="4008438"/>
          <a:ext cx="609600" cy="322262"/>
        </p:xfrm>
        <a:graphic>
          <a:graphicData uri="http://schemas.openxmlformats.org/presentationml/2006/ole">
            <p:oleObj spid="_x0000_s15373" name="Equation" r:id="rId11" imgW="609480" imgH="322200" progId="Equation.3">
              <p:embed/>
            </p:oleObj>
          </a:graphicData>
        </a:graphic>
      </p:graphicFrame>
      <p:graphicFrame>
        <p:nvGraphicFramePr>
          <p:cNvPr id="15374" name="Object 14">
            <a:hlinkClick r:id="" action="ppaction://ole?verb=0"/>
          </p:cNvPr>
          <p:cNvGraphicFramePr>
            <a:graphicFrameLocks/>
          </p:cNvGraphicFramePr>
          <p:nvPr/>
        </p:nvGraphicFramePr>
        <p:xfrm>
          <a:off x="8072438" y="4465638"/>
          <a:ext cx="609600" cy="322262"/>
        </p:xfrm>
        <a:graphic>
          <a:graphicData uri="http://schemas.openxmlformats.org/presentationml/2006/ole">
            <p:oleObj spid="_x0000_s15374" name="Equation" r:id="rId12" imgW="609480" imgH="322200" progId="Equation.3">
              <p:embed/>
            </p:oleObj>
          </a:graphicData>
        </a:graphic>
      </p:graphicFrame>
      <p:graphicFrame>
        <p:nvGraphicFramePr>
          <p:cNvPr id="15375" name="Object 15">
            <a:hlinkClick r:id="" action="ppaction://ole?verb=0"/>
          </p:cNvPr>
          <p:cNvGraphicFramePr>
            <a:graphicFrameLocks/>
          </p:cNvGraphicFramePr>
          <p:nvPr/>
        </p:nvGraphicFramePr>
        <p:xfrm>
          <a:off x="833438" y="4922838"/>
          <a:ext cx="609600" cy="322262"/>
        </p:xfrm>
        <a:graphic>
          <a:graphicData uri="http://schemas.openxmlformats.org/presentationml/2006/ole">
            <p:oleObj spid="_x0000_s15375" name="Equation" r:id="rId13" imgW="609480" imgH="322200" progId="Equation.3">
              <p:embed/>
            </p:oleObj>
          </a:graphicData>
        </a:graphic>
      </p:graphicFrame>
      <p:graphicFrame>
        <p:nvGraphicFramePr>
          <p:cNvPr id="15376" name="Object 16">
            <a:hlinkClick r:id="" action="ppaction://ole?verb=0"/>
          </p:cNvPr>
          <p:cNvGraphicFramePr>
            <a:graphicFrameLocks/>
          </p:cNvGraphicFramePr>
          <p:nvPr/>
        </p:nvGraphicFramePr>
        <p:xfrm>
          <a:off x="2128838" y="4922838"/>
          <a:ext cx="609600" cy="322262"/>
        </p:xfrm>
        <a:graphic>
          <a:graphicData uri="http://schemas.openxmlformats.org/presentationml/2006/ole">
            <p:oleObj spid="_x0000_s15376" name="Equation" r:id="rId14" imgW="609480" imgH="322200" progId="Equation.3">
              <p:embed/>
            </p:oleObj>
          </a:graphicData>
        </a:graphic>
      </p:graphicFrame>
      <p:graphicFrame>
        <p:nvGraphicFramePr>
          <p:cNvPr id="15377" name="Object 17">
            <a:hlinkClick r:id="" action="ppaction://ole?verb=0"/>
          </p:cNvPr>
          <p:cNvGraphicFramePr>
            <a:graphicFrameLocks/>
          </p:cNvGraphicFramePr>
          <p:nvPr/>
        </p:nvGraphicFramePr>
        <p:xfrm>
          <a:off x="6167438" y="4922838"/>
          <a:ext cx="609600" cy="322262"/>
        </p:xfrm>
        <a:graphic>
          <a:graphicData uri="http://schemas.openxmlformats.org/presentationml/2006/ole">
            <p:oleObj spid="_x0000_s15377" name="Equation" r:id="rId15" imgW="609480" imgH="322200" progId="Equation.3">
              <p:embed/>
            </p:oleObj>
          </a:graphicData>
        </a:graphic>
      </p:graphicFrame>
      <p:graphicFrame>
        <p:nvGraphicFramePr>
          <p:cNvPr id="15378" name="Object 18">
            <a:hlinkClick r:id="" action="ppaction://ole?verb=0"/>
          </p:cNvPr>
          <p:cNvGraphicFramePr>
            <a:graphicFrameLocks/>
          </p:cNvGraphicFramePr>
          <p:nvPr/>
        </p:nvGraphicFramePr>
        <p:xfrm>
          <a:off x="985838" y="5456238"/>
          <a:ext cx="609600" cy="322262"/>
        </p:xfrm>
        <a:graphic>
          <a:graphicData uri="http://schemas.openxmlformats.org/presentationml/2006/ole">
            <p:oleObj spid="_x0000_s15378" name="Equation" r:id="rId16" imgW="609480" imgH="322200" progId="Equation.3">
              <p:embed/>
            </p:oleObj>
          </a:graphicData>
        </a:graphic>
      </p:graphicFrame>
      <p:graphicFrame>
        <p:nvGraphicFramePr>
          <p:cNvPr id="15379" name="Object 19">
            <a:hlinkClick r:id="" action="ppaction://ole?verb=0"/>
          </p:cNvPr>
          <p:cNvGraphicFramePr>
            <a:graphicFrameLocks/>
          </p:cNvGraphicFramePr>
          <p:nvPr/>
        </p:nvGraphicFramePr>
        <p:xfrm>
          <a:off x="3957638" y="5456238"/>
          <a:ext cx="609600" cy="322262"/>
        </p:xfrm>
        <a:graphic>
          <a:graphicData uri="http://schemas.openxmlformats.org/presentationml/2006/ole">
            <p:oleObj spid="_x0000_s15379" name="Equation" r:id="rId17" imgW="609480" imgH="322200" progId="Equation.3">
              <p:embed/>
            </p:oleObj>
          </a:graphicData>
        </a:graphic>
      </p:graphicFrame>
      <p:graphicFrame>
        <p:nvGraphicFramePr>
          <p:cNvPr id="15380" name="Object 20">
            <a:hlinkClick r:id="" action="ppaction://ole?verb=0"/>
          </p:cNvPr>
          <p:cNvGraphicFramePr>
            <a:graphicFrameLocks/>
          </p:cNvGraphicFramePr>
          <p:nvPr/>
        </p:nvGraphicFramePr>
        <p:xfrm>
          <a:off x="1062038" y="5989638"/>
          <a:ext cx="609600" cy="322262"/>
        </p:xfrm>
        <a:graphic>
          <a:graphicData uri="http://schemas.openxmlformats.org/presentationml/2006/ole">
            <p:oleObj spid="_x0000_s15380" name="Equation" r:id="rId18" imgW="609480" imgH="322200" progId="Equation.3">
              <p:embed/>
            </p:oleObj>
          </a:graphicData>
        </a:graphic>
      </p:graphicFrame>
      <p:graphicFrame>
        <p:nvGraphicFramePr>
          <p:cNvPr id="15381" name="Object 21">
            <a:hlinkClick r:id="" action="ppaction://ole?verb=0"/>
          </p:cNvPr>
          <p:cNvGraphicFramePr>
            <a:graphicFrameLocks/>
          </p:cNvGraphicFramePr>
          <p:nvPr/>
        </p:nvGraphicFramePr>
        <p:xfrm>
          <a:off x="2586038" y="5989638"/>
          <a:ext cx="609600" cy="322262"/>
        </p:xfrm>
        <a:graphic>
          <a:graphicData uri="http://schemas.openxmlformats.org/presentationml/2006/ole">
            <p:oleObj spid="_x0000_s15381" name="Equation" r:id="rId19" imgW="609480" imgH="322200" progId="Equation.3">
              <p:embed/>
            </p:oleObj>
          </a:graphicData>
        </a:graphic>
      </p:graphicFrame>
      <p:graphicFrame>
        <p:nvGraphicFramePr>
          <p:cNvPr id="15382" name="Object 22">
            <a:hlinkClick r:id="" action="ppaction://ole?verb=0"/>
          </p:cNvPr>
          <p:cNvGraphicFramePr>
            <a:graphicFrameLocks/>
          </p:cNvGraphicFramePr>
          <p:nvPr/>
        </p:nvGraphicFramePr>
        <p:xfrm>
          <a:off x="6777038" y="5989638"/>
          <a:ext cx="609600" cy="322262"/>
        </p:xfrm>
        <a:graphic>
          <a:graphicData uri="http://schemas.openxmlformats.org/presentationml/2006/ole">
            <p:oleObj spid="_x0000_s15382" name="Equation" r:id="rId20" imgW="609480" imgH="322200" progId="Equation.3">
              <p:embed/>
            </p:oleObj>
          </a:graphicData>
        </a:graphic>
      </p:graphicFrame>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17411"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7412" name="Rectangle 4"/>
          <p:cNvSpPr>
            <a:spLocks noGrp="1" noChangeArrowheads="1"/>
          </p:cNvSpPr>
          <p:nvPr>
            <p:ph type="title"/>
          </p:nvPr>
        </p:nvSpPr>
        <p:spPr>
          <a:noFill/>
          <a:ln/>
        </p:spPr>
        <p:txBody>
          <a:bodyPr/>
          <a:lstStyle/>
          <a:p>
            <a:r>
              <a:rPr lang="en-US"/>
              <a:t>Reasoning About FDs  (Contd.)</a:t>
            </a:r>
          </a:p>
        </p:txBody>
      </p:sp>
      <p:sp>
        <p:nvSpPr>
          <p:cNvPr id="17413" name="Rectangle 5"/>
          <p:cNvSpPr>
            <a:spLocks noGrp="1" noChangeArrowheads="1"/>
          </p:cNvSpPr>
          <p:nvPr>
            <p:ph idx="1"/>
          </p:nvPr>
        </p:nvSpPr>
        <p:spPr>
          <a:xfrm>
            <a:off x="0" y="1600200"/>
            <a:ext cx="9067800" cy="4876800"/>
          </a:xfrm>
          <a:noFill/>
          <a:ln/>
        </p:spPr>
        <p:txBody>
          <a:bodyPr>
            <a:normAutofit fontScale="92500"/>
          </a:bodyPr>
          <a:lstStyle/>
          <a:p>
            <a:r>
              <a:rPr lang="en-US" dirty="0"/>
              <a:t>Computing the closure of a set of FDs can be expensive.  (Size of closure is exponential in # </a:t>
            </a:r>
            <a:r>
              <a:rPr lang="en-US" dirty="0" err="1"/>
              <a:t>attrs</a:t>
            </a:r>
            <a:r>
              <a:rPr lang="en-US" dirty="0"/>
              <a:t>!)</a:t>
            </a:r>
          </a:p>
          <a:p>
            <a:r>
              <a:rPr lang="en-US" dirty="0"/>
              <a:t>Typically, we just want to check if a given FD </a:t>
            </a:r>
            <a:r>
              <a:rPr lang="en-US" i="1" dirty="0"/>
              <a:t>X     Y </a:t>
            </a:r>
            <a:r>
              <a:rPr lang="en-US" dirty="0"/>
              <a:t>is in the closure of a set of FDs </a:t>
            </a:r>
            <a:r>
              <a:rPr lang="en-US" i="1" dirty="0"/>
              <a:t>F</a:t>
            </a:r>
            <a:r>
              <a:rPr lang="en-US" dirty="0"/>
              <a:t>.  An efficient check:</a:t>
            </a:r>
          </a:p>
          <a:p>
            <a:pPr lvl="1">
              <a:buSzPct val="75000"/>
            </a:pPr>
            <a:r>
              <a:rPr lang="en-US" dirty="0"/>
              <a:t>Compute </a:t>
            </a:r>
            <a:r>
              <a:rPr lang="en-US" i="1" u="sng" dirty="0">
                <a:solidFill>
                  <a:schemeClr val="accent2"/>
                </a:solidFill>
              </a:rPr>
              <a:t>attribute closure</a:t>
            </a:r>
            <a:r>
              <a:rPr lang="en-US" i="1" dirty="0">
                <a:solidFill>
                  <a:schemeClr val="accent2"/>
                </a:solidFill>
              </a:rPr>
              <a:t> </a:t>
            </a:r>
            <a:r>
              <a:rPr lang="en-US" dirty="0"/>
              <a:t>of X (denoted        ) </a:t>
            </a:r>
            <a:r>
              <a:rPr lang="en-US" dirty="0" err="1"/>
              <a:t>wrt</a:t>
            </a:r>
            <a:r>
              <a:rPr lang="en-US" dirty="0"/>
              <a:t> </a:t>
            </a:r>
            <a:r>
              <a:rPr lang="en-US" i="1" dirty="0"/>
              <a:t>F:</a:t>
            </a:r>
          </a:p>
          <a:p>
            <a:pPr lvl="2"/>
            <a:r>
              <a:rPr lang="en-US" dirty="0"/>
              <a:t>Set of all attributes A such that X       A is in</a:t>
            </a:r>
          </a:p>
          <a:p>
            <a:pPr lvl="2"/>
            <a:r>
              <a:rPr lang="en-US" dirty="0"/>
              <a:t>There is a linear time algorithm to compute this. </a:t>
            </a:r>
          </a:p>
          <a:p>
            <a:pPr lvl="1">
              <a:buSzPct val="75000"/>
            </a:pPr>
            <a:r>
              <a:rPr lang="en-US" dirty="0"/>
              <a:t>Check if Y is in</a:t>
            </a:r>
          </a:p>
          <a:p>
            <a:r>
              <a:rPr lang="en-US" dirty="0"/>
              <a:t>Does F = {A      B,  B      C,  C D      E }  imply  A      E?</a:t>
            </a:r>
          </a:p>
          <a:p>
            <a:pPr lvl="1">
              <a:buSzPct val="75000"/>
            </a:pPr>
            <a:r>
              <a:rPr lang="en-US" dirty="0" err="1"/>
              <a:t>i.e</a:t>
            </a:r>
            <a:r>
              <a:rPr lang="en-US" dirty="0"/>
              <a:t>,  </a:t>
            </a:r>
            <a:r>
              <a:rPr lang="en-US" dirty="0">
                <a:solidFill>
                  <a:schemeClr val="accent2"/>
                </a:solidFill>
              </a:rPr>
              <a:t>is  A      E  in the closure       ?  Equivalently, is E in       ? </a:t>
            </a:r>
          </a:p>
        </p:txBody>
      </p:sp>
      <p:graphicFrame>
        <p:nvGraphicFramePr>
          <p:cNvPr id="17414" name="Object 6">
            <a:hlinkClick r:id="" action="ppaction://ole?verb=0"/>
          </p:cNvPr>
          <p:cNvGraphicFramePr>
            <a:graphicFrameLocks/>
          </p:cNvGraphicFramePr>
          <p:nvPr/>
        </p:nvGraphicFramePr>
        <p:xfrm>
          <a:off x="7920038" y="2636838"/>
          <a:ext cx="609600" cy="322262"/>
        </p:xfrm>
        <a:graphic>
          <a:graphicData uri="http://schemas.openxmlformats.org/presentationml/2006/ole">
            <p:oleObj spid="_x0000_s17414" name="Equation" r:id="rId4" imgW="609480" imgH="322200" progId="Equation.3">
              <p:embed/>
            </p:oleObj>
          </a:graphicData>
        </a:graphic>
      </p:graphicFrame>
      <p:graphicFrame>
        <p:nvGraphicFramePr>
          <p:cNvPr id="17415" name="Object 7">
            <a:hlinkClick r:id="" action="ppaction://ole?verb=0"/>
          </p:cNvPr>
          <p:cNvGraphicFramePr>
            <a:graphicFrameLocks/>
          </p:cNvGraphicFramePr>
          <p:nvPr/>
        </p:nvGraphicFramePr>
        <p:xfrm>
          <a:off x="6337300" y="3584575"/>
          <a:ext cx="1739900" cy="682625"/>
        </p:xfrm>
        <a:graphic>
          <a:graphicData uri="http://schemas.openxmlformats.org/presentationml/2006/ole">
            <p:oleObj spid="_x0000_s17415" name="Equation" r:id="rId5" imgW="1739880" imgH="682560" progId="Equation.3">
              <p:embed/>
            </p:oleObj>
          </a:graphicData>
        </a:graphic>
      </p:graphicFrame>
      <p:graphicFrame>
        <p:nvGraphicFramePr>
          <p:cNvPr id="17416" name="Object 8">
            <a:hlinkClick r:id="" action="ppaction://ole?verb=0"/>
          </p:cNvPr>
          <p:cNvGraphicFramePr>
            <a:graphicFrameLocks/>
          </p:cNvGraphicFramePr>
          <p:nvPr/>
        </p:nvGraphicFramePr>
        <p:xfrm>
          <a:off x="4953000" y="4114800"/>
          <a:ext cx="609600" cy="322262"/>
        </p:xfrm>
        <a:graphic>
          <a:graphicData uri="http://schemas.openxmlformats.org/presentationml/2006/ole">
            <p:oleObj spid="_x0000_s17416" name="Equation" r:id="rId6" imgW="609480" imgH="322200" progId="Equation.3">
              <p:embed/>
            </p:oleObj>
          </a:graphicData>
        </a:graphic>
      </p:graphicFrame>
      <p:graphicFrame>
        <p:nvGraphicFramePr>
          <p:cNvPr id="17417" name="Object 9">
            <a:hlinkClick r:id="" action="ppaction://ole?verb=0"/>
          </p:cNvPr>
          <p:cNvGraphicFramePr>
            <a:graphicFrameLocks/>
          </p:cNvGraphicFramePr>
          <p:nvPr/>
        </p:nvGraphicFramePr>
        <p:xfrm>
          <a:off x="2895600" y="4673600"/>
          <a:ext cx="1852613" cy="723900"/>
        </p:xfrm>
        <a:graphic>
          <a:graphicData uri="http://schemas.openxmlformats.org/presentationml/2006/ole">
            <p:oleObj spid="_x0000_s17417" name="Equation" r:id="rId7" imgW="1852560" imgH="723600" progId="Equation.3">
              <p:embed/>
            </p:oleObj>
          </a:graphicData>
        </a:graphic>
      </p:graphicFrame>
      <p:graphicFrame>
        <p:nvGraphicFramePr>
          <p:cNvPr id="17418" name="Object 10">
            <a:hlinkClick r:id="" action="ppaction://ole?verb=0"/>
          </p:cNvPr>
          <p:cNvGraphicFramePr>
            <a:graphicFrameLocks/>
          </p:cNvGraphicFramePr>
          <p:nvPr/>
        </p:nvGraphicFramePr>
        <p:xfrm>
          <a:off x="6477000" y="4003675"/>
          <a:ext cx="1587500" cy="796925"/>
        </p:xfrm>
        <a:graphic>
          <a:graphicData uri="http://schemas.openxmlformats.org/presentationml/2006/ole">
            <p:oleObj spid="_x0000_s17418" name="Equation" r:id="rId8" imgW="1587240" imgH="796680" progId="Equation.3">
              <p:embed/>
            </p:oleObj>
          </a:graphicData>
        </a:graphic>
      </p:graphicFrame>
      <p:graphicFrame>
        <p:nvGraphicFramePr>
          <p:cNvPr id="17419" name="Object 11">
            <a:hlinkClick r:id="" action="ppaction://ole?verb=0"/>
          </p:cNvPr>
          <p:cNvGraphicFramePr>
            <a:graphicFrameLocks/>
          </p:cNvGraphicFramePr>
          <p:nvPr/>
        </p:nvGraphicFramePr>
        <p:xfrm>
          <a:off x="8013700" y="5984875"/>
          <a:ext cx="749300" cy="415925"/>
        </p:xfrm>
        <a:graphic>
          <a:graphicData uri="http://schemas.openxmlformats.org/presentationml/2006/ole">
            <p:oleObj spid="_x0000_s17419" name="Equation" r:id="rId9" imgW="749160" imgH="415800" progId="Equation.3">
              <p:embed/>
            </p:oleObj>
          </a:graphicData>
        </a:graphic>
      </p:graphicFrame>
      <p:graphicFrame>
        <p:nvGraphicFramePr>
          <p:cNvPr id="17420" name="Object 12">
            <a:hlinkClick r:id="" action="ppaction://ole?verb=0"/>
          </p:cNvPr>
          <p:cNvGraphicFramePr>
            <a:graphicFrameLocks/>
          </p:cNvGraphicFramePr>
          <p:nvPr/>
        </p:nvGraphicFramePr>
        <p:xfrm>
          <a:off x="4572000" y="5832475"/>
          <a:ext cx="1587500" cy="796925"/>
        </p:xfrm>
        <a:graphic>
          <a:graphicData uri="http://schemas.openxmlformats.org/presentationml/2006/ole">
            <p:oleObj spid="_x0000_s17420" name="Equation" r:id="rId10" imgW="1587240" imgH="796680" progId="Equation.3">
              <p:embed/>
            </p:oleObj>
          </a:graphicData>
        </a:graphic>
      </p:graphicFrame>
      <p:graphicFrame>
        <p:nvGraphicFramePr>
          <p:cNvPr id="17421" name="Object 13">
            <a:hlinkClick r:id="" action="ppaction://ole?verb=0"/>
          </p:cNvPr>
          <p:cNvGraphicFramePr>
            <a:graphicFrameLocks/>
          </p:cNvGraphicFramePr>
          <p:nvPr/>
        </p:nvGraphicFramePr>
        <p:xfrm>
          <a:off x="2286000" y="5468938"/>
          <a:ext cx="609600" cy="322262"/>
        </p:xfrm>
        <a:graphic>
          <a:graphicData uri="http://schemas.openxmlformats.org/presentationml/2006/ole">
            <p:oleObj spid="_x0000_s17421" name="Equation" r:id="rId11" imgW="609480" imgH="322200" progId="Equation.3">
              <p:embed/>
            </p:oleObj>
          </a:graphicData>
        </a:graphic>
      </p:graphicFrame>
      <p:graphicFrame>
        <p:nvGraphicFramePr>
          <p:cNvPr id="17422" name="Object 14">
            <a:hlinkClick r:id="" action="ppaction://ole?verb=0"/>
          </p:cNvPr>
          <p:cNvGraphicFramePr>
            <a:graphicFrameLocks/>
          </p:cNvGraphicFramePr>
          <p:nvPr/>
        </p:nvGraphicFramePr>
        <p:xfrm>
          <a:off x="3505200" y="5468938"/>
          <a:ext cx="609600" cy="322262"/>
        </p:xfrm>
        <a:graphic>
          <a:graphicData uri="http://schemas.openxmlformats.org/presentationml/2006/ole">
            <p:oleObj spid="_x0000_s17422" name="Equation" r:id="rId12" imgW="609480" imgH="322200" progId="Equation.3">
              <p:embed/>
            </p:oleObj>
          </a:graphicData>
        </a:graphic>
      </p:graphicFrame>
      <p:graphicFrame>
        <p:nvGraphicFramePr>
          <p:cNvPr id="17423" name="Object 15">
            <a:hlinkClick r:id="" action="ppaction://ole?verb=0"/>
          </p:cNvPr>
          <p:cNvGraphicFramePr>
            <a:graphicFrameLocks/>
          </p:cNvGraphicFramePr>
          <p:nvPr/>
        </p:nvGraphicFramePr>
        <p:xfrm>
          <a:off x="4953000" y="5468938"/>
          <a:ext cx="609600" cy="322262"/>
        </p:xfrm>
        <a:graphic>
          <a:graphicData uri="http://schemas.openxmlformats.org/presentationml/2006/ole">
            <p:oleObj spid="_x0000_s17423" name="Equation" r:id="rId13" imgW="609480" imgH="322200" progId="Equation.3">
              <p:embed/>
            </p:oleObj>
          </a:graphicData>
        </a:graphic>
      </p:graphicFrame>
      <p:graphicFrame>
        <p:nvGraphicFramePr>
          <p:cNvPr id="17424" name="Object 16">
            <a:hlinkClick r:id="" action="ppaction://ole?verb=0"/>
          </p:cNvPr>
          <p:cNvGraphicFramePr>
            <a:graphicFrameLocks/>
          </p:cNvGraphicFramePr>
          <p:nvPr/>
        </p:nvGraphicFramePr>
        <p:xfrm>
          <a:off x="7315200" y="5468938"/>
          <a:ext cx="609600" cy="322262"/>
        </p:xfrm>
        <a:graphic>
          <a:graphicData uri="http://schemas.openxmlformats.org/presentationml/2006/ole">
            <p:oleObj spid="_x0000_s17424" name="Equation" r:id="rId14" imgW="609480" imgH="322200" progId="Equation.3">
              <p:embed/>
            </p:oleObj>
          </a:graphicData>
        </a:graphic>
      </p:graphicFrame>
      <p:graphicFrame>
        <p:nvGraphicFramePr>
          <p:cNvPr id="17425" name="Object 17">
            <a:hlinkClick r:id="" action="ppaction://ole?verb=0"/>
          </p:cNvPr>
          <p:cNvGraphicFramePr>
            <a:graphicFrameLocks/>
          </p:cNvGraphicFramePr>
          <p:nvPr/>
        </p:nvGraphicFramePr>
        <p:xfrm>
          <a:off x="1976438" y="6078538"/>
          <a:ext cx="609600" cy="322262"/>
        </p:xfrm>
        <a:graphic>
          <a:graphicData uri="http://schemas.openxmlformats.org/presentationml/2006/ole">
            <p:oleObj spid="_x0000_s17425" name="Equation" r:id="rId15" imgW="609480" imgH="322200" progId="Equation.3">
              <p:embed/>
            </p:oleObj>
          </a:graphicData>
        </a:graphic>
      </p:graphicFrame>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85800" y="6248400"/>
            <a:ext cx="1905000" cy="457200"/>
          </a:xfrm>
          <a:prstGeom prst="rect">
            <a:avLst/>
          </a:prstGeom>
          <a:noFill/>
          <a:ln w="9525">
            <a:noFill/>
            <a:miter lim="800000"/>
            <a:headEnd/>
            <a:tailEnd/>
          </a:ln>
          <a:effectLst/>
        </p:spPr>
        <p:txBody>
          <a:bodyPr wrap="none" anchor="ctr"/>
          <a:lstStyle/>
          <a:p>
            <a:endParaRPr lang="en-US"/>
          </a:p>
        </p:txBody>
      </p:sp>
      <p:sp>
        <p:nvSpPr>
          <p:cNvPr id="19459" name="Rectangle 3"/>
          <p:cNvSpPr>
            <a:spLocks noChangeArrowheads="1"/>
          </p:cNvSpPr>
          <p:nvPr/>
        </p:nvSpPr>
        <p:spPr bwMode="auto">
          <a:xfrm>
            <a:off x="3124200" y="6248400"/>
            <a:ext cx="2895600" cy="457200"/>
          </a:xfrm>
          <a:prstGeom prst="rect">
            <a:avLst/>
          </a:prstGeom>
          <a:noFill/>
          <a:ln w="9525">
            <a:noFill/>
            <a:miter lim="800000"/>
            <a:headEnd/>
            <a:tailEnd/>
          </a:ln>
          <a:effectLst/>
        </p:spPr>
        <p:txBody>
          <a:bodyPr wrap="none" anchor="ctr"/>
          <a:lstStyle/>
          <a:p>
            <a:endParaRPr lang="en-US"/>
          </a:p>
        </p:txBody>
      </p:sp>
      <p:sp>
        <p:nvSpPr>
          <p:cNvPr id="19460" name="Rectangle 4"/>
          <p:cNvSpPr>
            <a:spLocks noGrp="1" noChangeArrowheads="1"/>
          </p:cNvSpPr>
          <p:nvPr>
            <p:ph type="title"/>
          </p:nvPr>
        </p:nvSpPr>
        <p:spPr>
          <a:noFill/>
          <a:ln/>
        </p:spPr>
        <p:txBody>
          <a:bodyPr/>
          <a:lstStyle/>
          <a:p>
            <a:r>
              <a:rPr lang="en-US"/>
              <a:t>Normal Forms</a:t>
            </a:r>
          </a:p>
        </p:txBody>
      </p:sp>
      <p:sp>
        <p:nvSpPr>
          <p:cNvPr id="19461" name="Rectangle 5"/>
          <p:cNvSpPr>
            <a:spLocks noGrp="1" noChangeArrowheads="1"/>
          </p:cNvSpPr>
          <p:nvPr>
            <p:ph idx="1"/>
          </p:nvPr>
        </p:nvSpPr>
        <p:spPr>
          <a:xfrm>
            <a:off x="0" y="1600200"/>
            <a:ext cx="9067800" cy="5105400"/>
          </a:xfrm>
          <a:noFill/>
          <a:ln/>
        </p:spPr>
        <p:txBody>
          <a:bodyPr>
            <a:normAutofit fontScale="92500"/>
          </a:bodyPr>
          <a:lstStyle/>
          <a:p>
            <a:r>
              <a:rPr lang="en-US"/>
              <a:t>Returning to the issue of schema refinement, the first question to ask is whether any refinement is needed!</a:t>
            </a:r>
          </a:p>
          <a:p>
            <a:r>
              <a:rPr lang="en-US"/>
              <a:t>If a relation is in a certain </a:t>
            </a:r>
            <a:r>
              <a:rPr lang="en-US" i="1">
                <a:solidFill>
                  <a:schemeClr val="accent2"/>
                </a:solidFill>
              </a:rPr>
              <a:t>normal form</a:t>
            </a:r>
            <a:r>
              <a:rPr lang="en-US">
                <a:solidFill>
                  <a:schemeClr val="accent2"/>
                </a:solidFill>
              </a:rPr>
              <a:t> </a:t>
            </a:r>
            <a:r>
              <a:rPr lang="en-US"/>
              <a:t>(</a:t>
            </a:r>
            <a:r>
              <a:rPr lang="en-US">
                <a:solidFill>
                  <a:schemeClr val="accent1"/>
                </a:solidFill>
              </a:rPr>
              <a:t>BCNF, 3NF </a:t>
            </a:r>
            <a:r>
              <a:rPr lang="en-US"/>
              <a:t>etc.), it is known that certain kinds of problems are avoided/minimized.  This can be used to help us decide whether decomposing the relation will help.</a:t>
            </a:r>
          </a:p>
          <a:p>
            <a:r>
              <a:rPr lang="en-US"/>
              <a:t>Role of FDs in detecting redundancy:</a:t>
            </a:r>
          </a:p>
          <a:p>
            <a:pPr lvl="1">
              <a:buSzPct val="75000"/>
            </a:pPr>
            <a:r>
              <a:rPr lang="en-US"/>
              <a:t>Consider a relation R with 3 attributes, ABC.  </a:t>
            </a:r>
          </a:p>
          <a:p>
            <a:pPr lvl="2"/>
            <a:r>
              <a:rPr lang="en-US">
                <a:solidFill>
                  <a:schemeClr val="accent2"/>
                </a:solidFill>
              </a:rPr>
              <a:t>No FDs hold:   </a:t>
            </a:r>
            <a:r>
              <a:rPr lang="en-US"/>
              <a:t>There is no redundancy here.</a:t>
            </a:r>
          </a:p>
          <a:p>
            <a:pPr lvl="2"/>
            <a:r>
              <a:rPr lang="en-US">
                <a:solidFill>
                  <a:schemeClr val="accent2"/>
                </a:solidFill>
              </a:rPr>
              <a:t>Given A       B:   </a:t>
            </a:r>
            <a:r>
              <a:rPr lang="en-US"/>
              <a:t>Several tuples could have the same A value, and if so, they’ll all have the same B value!</a:t>
            </a:r>
          </a:p>
        </p:txBody>
      </p:sp>
      <p:graphicFrame>
        <p:nvGraphicFramePr>
          <p:cNvPr id="19462" name="Object 6">
            <a:hlinkClick r:id="" action="ppaction://ole?verb=0"/>
          </p:cNvPr>
          <p:cNvGraphicFramePr>
            <a:graphicFrameLocks/>
          </p:cNvGraphicFramePr>
          <p:nvPr/>
        </p:nvGraphicFramePr>
        <p:xfrm>
          <a:off x="2209800" y="6002338"/>
          <a:ext cx="609600" cy="322262"/>
        </p:xfrm>
        <a:graphic>
          <a:graphicData uri="http://schemas.openxmlformats.org/presentationml/2006/ole">
            <p:oleObj spid="_x0000_s19462" name="Equation" r:id="rId4" imgW="609480" imgH="322200" progId="Equation.3">
              <p:embed/>
            </p:oleObj>
          </a:graphicData>
        </a:graphic>
      </p:graphicFrame>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TotalTime>
  <Pages>25</Pages>
  <Words>2681</Words>
  <Application>Microsoft PowerPoint 4.0</Application>
  <PresentationFormat>On-screen Show (4:3)</PresentationFormat>
  <Paragraphs>238</Paragraphs>
  <Slides>25</Slides>
  <Notes>25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4" baseType="lpstr">
      <vt:lpstr>Arial</vt:lpstr>
      <vt:lpstr>Book Antiqua</vt:lpstr>
      <vt:lpstr>Wingdings</vt:lpstr>
      <vt:lpstr>Times New Roman</vt:lpstr>
      <vt:lpstr>Symbol</vt:lpstr>
      <vt:lpstr>Office Theme</vt:lpstr>
      <vt:lpstr>Equation</vt:lpstr>
      <vt:lpstr>Microsoft Equation 3.0</vt:lpstr>
      <vt:lpstr>Document</vt:lpstr>
      <vt:lpstr>Schema Refinement and  Normal Forms</vt:lpstr>
      <vt:lpstr>The Evils of Redundancy</vt:lpstr>
      <vt:lpstr>Functional Dependencies (FDs)</vt:lpstr>
      <vt:lpstr>Example:  Constraints on Entity Set</vt:lpstr>
      <vt:lpstr>Example (Contd.)</vt:lpstr>
      <vt:lpstr>Reasoning About FDs</vt:lpstr>
      <vt:lpstr>Reasoning About FDs  (Contd.)</vt:lpstr>
      <vt:lpstr>Reasoning About FDs  (Contd.)</vt:lpstr>
      <vt:lpstr>Normal Forms</vt:lpstr>
      <vt:lpstr>Boyce-Codd Normal Form  (BCNF)</vt:lpstr>
      <vt:lpstr>Third Normal Form  (3NF)</vt:lpstr>
      <vt:lpstr>What Does 3NF Achieve?</vt:lpstr>
      <vt:lpstr>Decomposition of a Relation Scheme</vt:lpstr>
      <vt:lpstr>Example Decomposition</vt:lpstr>
      <vt:lpstr>Problems with Decompositions</vt:lpstr>
      <vt:lpstr>Lossless Join Decompositions</vt:lpstr>
      <vt:lpstr>More on Lossless Join</vt:lpstr>
      <vt:lpstr>Dependency Preserving Decomposition</vt:lpstr>
      <vt:lpstr>Dependency Preserving Decompositions  (Contd.)</vt:lpstr>
      <vt:lpstr>Decomposition into BCNF</vt:lpstr>
      <vt:lpstr>BCNF and Dependency Preservation</vt:lpstr>
      <vt:lpstr>Decomposition into 3NF</vt:lpstr>
      <vt:lpstr>Minimal Cover for a Set of FDs</vt:lpstr>
      <vt:lpstr>Refining an ER Diagram</vt:lpstr>
      <vt:lpstr>Summary of Schema Refinement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Schema Refinement and  Normal Forms</dc:title>
  <dc:creator>Shikha</dc:creator>
  <cp:lastModifiedBy>RS</cp:lastModifiedBy>
  <cp:revision>4</cp:revision>
  <cp:lastPrinted>1995-11-22T12:55:14Z</cp:lastPrinted>
  <dcterms:created xsi:type="dcterms:W3CDTF">1997-01-16T23:03:36Z</dcterms:created>
  <dcterms:modified xsi:type="dcterms:W3CDTF">2018-04-06T15:30:20Z</dcterms:modified>
</cp:coreProperties>
</file>