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9"/>
  </p:notesMasterIdLst>
  <p:handoutMasterIdLst>
    <p:handoutMasterId r:id="rId30"/>
  </p:handoutMasterIdLst>
  <p:sldIdLst>
    <p:sldId id="256" r:id="rId2"/>
    <p:sldId id="340" r:id="rId3"/>
    <p:sldId id="341" r:id="rId4"/>
    <p:sldId id="342"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33CC"/>
    <a:srgbClr val="FF0000"/>
    <a:srgbClr val="FF7C80"/>
    <a:srgbClr val="00CC99"/>
    <a:srgbClr val="919191"/>
    <a:srgbClr val="FCFEB9"/>
    <a:srgbClr val="063DE8"/>
    <a:srgbClr val="FAFD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649" autoAdjust="0"/>
  </p:normalViewPr>
  <p:slideViewPr>
    <p:cSldViewPr>
      <p:cViewPr varScale="1">
        <p:scale>
          <a:sx n="73" d="100"/>
          <a:sy n="73"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0707" name="Rectangle 3"/>
          <p:cNvSpPr>
            <a:spLocks noGrp="1" noChangeArrowheads="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070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0710"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0071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15A8596-9799-4A62-BB06-C116F04D9CB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253471-7613-467C-A99E-B7380BDD56C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53471-7613-467C-A99E-B7380BDD56C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53471-7613-467C-A99E-B7380BDD56C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53471-7613-467C-A99E-B7380BDD56C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253471-7613-467C-A99E-B7380BDD56C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253471-7613-467C-A99E-B7380BDD56C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253471-7613-467C-A99E-B7380BDD56C2}"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253471-7613-467C-A99E-B7380BDD56C2}"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53471-7613-467C-A99E-B7380BDD56C2}"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253471-7613-467C-A99E-B7380BDD56C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253471-7613-467C-A99E-B7380BDD56C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C3F49-8B7A-4842-9AD1-7F5E2E5CD8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53471-7613-467C-A99E-B7380BDD56C2}" type="datetimeFigureOut">
              <a:rPr lang="en-US" smtClean="0"/>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C3F49-8B7A-4842-9AD1-7F5E2E5CD8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Excel_97-2003_Worksheet9.xl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Excel_97-2003_Worksheet10.xl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Excel_97-2003_Worksheet11.xl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Excel_97-2003_Worksheet12.xl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Excel_97-2003_Worksheet13.xl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Excel_97-2003_Worksheet14.xl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97-2003_Worksheet15.xl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Excel_97-2003_Worksheet16.xl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Worksheet17.xl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Excel_97-2003_Worksheet18.xls"/><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Microsoft_Office_Excel_97-2003_Worksheet19.xls"/></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Excel_97-2003_Worksheet20.xl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Excel_97-2003_Worksheet21.xl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Excel_97-2003_Worksheet22.xl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Excel_97-2003_Worksheet23.xls"/><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Microsoft_Office_Excel_97-2003_Worksheet26.xls"/><Relationship Id="rId5" Type="http://schemas.openxmlformats.org/officeDocument/2006/relationships/oleObject" Target="../embeddings/Microsoft_Office_Excel_97-2003_Worksheet25.xls"/><Relationship Id="rId4" Type="http://schemas.openxmlformats.org/officeDocument/2006/relationships/oleObject" Target="../embeddings/Microsoft_Office_Excel_97-2003_Worksheet24.xls"/></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Excel_97-2003_Worksheet27.xl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Excel_97-2003_Worksheet28.xl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Excel_97-2003_Worksheet29.xls"/><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Microsoft_Office_Excel_97-2003_Worksheet31.xls"/><Relationship Id="rId4" Type="http://schemas.openxmlformats.org/officeDocument/2006/relationships/oleObject" Target="../embeddings/Microsoft_Office_Excel_97-2003_Worksheet30.xls"/></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228600"/>
            <a:ext cx="7620000" cy="900113"/>
          </a:xfrm>
          <a:noFill/>
        </p:spPr>
        <p:txBody>
          <a:bodyPr/>
          <a:lstStyle/>
          <a:p>
            <a:endParaRPr lang="en-US" dirty="0" smtClean="0">
              <a:solidFill>
                <a:srgbClr val="063DE8"/>
              </a:solidFill>
            </a:endParaRPr>
          </a:p>
        </p:txBody>
      </p:sp>
      <p:sp>
        <p:nvSpPr>
          <p:cNvPr id="27651" name="Rectangle 3"/>
          <p:cNvSpPr>
            <a:spLocks noGrp="1" noChangeArrowheads="1"/>
          </p:cNvSpPr>
          <p:nvPr>
            <p:ph idx="1"/>
          </p:nvPr>
        </p:nvSpPr>
        <p:spPr>
          <a:xfrm>
            <a:off x="685800" y="1905000"/>
            <a:ext cx="8154988" cy="3276600"/>
          </a:xfrm>
          <a:noFill/>
        </p:spPr>
        <p:txBody>
          <a:bodyPr/>
          <a:lstStyle/>
          <a:p>
            <a:pPr algn="ctr">
              <a:buFont typeface="Monotype Sorts" pitchFamily="2" charset="2"/>
              <a:buNone/>
            </a:pPr>
            <a:r>
              <a:rPr lang="en-US" sz="4000" b="1" dirty="0" smtClean="0">
                <a:solidFill>
                  <a:schemeClr val="accent2"/>
                </a:solidFill>
              </a:rPr>
              <a:t>Database </a:t>
            </a:r>
            <a:r>
              <a:rPr lang="en-US" sz="4000" b="1" dirty="0" smtClean="0">
                <a:solidFill>
                  <a:schemeClr val="accent2"/>
                </a:solidFill>
              </a:rPr>
              <a:t>Design</a:t>
            </a:r>
            <a:endParaRPr lang="en-US" sz="4000" b="1" dirty="0" smtClean="0">
              <a:solidFill>
                <a:schemeClr val="accent2"/>
              </a:solidFill>
            </a:endParaRPr>
          </a:p>
          <a:p>
            <a:pPr algn="ctr">
              <a:buFont typeface="Monotype Sorts" pitchFamily="2" charset="2"/>
              <a:buNone/>
            </a:pPr>
            <a:r>
              <a:rPr lang="en-US" sz="4000" b="1" dirty="0" smtClean="0">
                <a:solidFill>
                  <a:schemeClr val="accent2"/>
                </a:solidFill>
              </a:rPr>
              <a:t>Some Normalization Examples</a:t>
            </a:r>
          </a:p>
          <a:p>
            <a:pPr algn="ctr">
              <a:buFont typeface="Monotype Sorts" pitchFamily="2" charset="2"/>
              <a:buNone/>
            </a:pPr>
            <a:endParaRPr lang="en-US" sz="4000" b="1" dirty="0" smtClean="0">
              <a:solidFill>
                <a:schemeClr val="accent2"/>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Example 1: Determine NF</a:t>
            </a:r>
          </a:p>
        </p:txBody>
      </p:sp>
      <p:sp>
        <p:nvSpPr>
          <p:cNvPr id="9220" name="Rectangle 3"/>
          <p:cNvSpPr>
            <a:spLocks noGrp="1" noChangeArrowheads="1"/>
          </p:cNvSpPr>
          <p:nvPr>
            <p:ph idx="1"/>
          </p:nvPr>
        </p:nvSpPr>
        <p:spPr>
          <a:xfrm>
            <a:off x="228600" y="1828800"/>
            <a:ext cx="3200400" cy="1143000"/>
          </a:xfrm>
        </p:spPr>
        <p:txBody>
          <a:bodyPr>
            <a:normAutofit lnSpcReduction="10000"/>
          </a:bodyPr>
          <a:lstStyle/>
          <a:p>
            <a:pPr>
              <a:lnSpc>
                <a:spcPct val="90000"/>
              </a:lnSpc>
            </a:pPr>
            <a:r>
              <a:rPr lang="en-US" sz="2400" smtClean="0"/>
              <a:t>ISBN </a:t>
            </a:r>
            <a:r>
              <a:rPr lang="en-US" sz="2400" smtClean="0">
                <a:sym typeface="Wingdings" pitchFamily="2" charset="2"/>
              </a:rPr>
              <a:t> Title</a:t>
            </a:r>
          </a:p>
          <a:p>
            <a:pPr>
              <a:lnSpc>
                <a:spcPct val="90000"/>
              </a:lnSpc>
            </a:pPr>
            <a:r>
              <a:rPr lang="en-US" sz="2400" smtClean="0">
                <a:sym typeface="Wingdings" pitchFamily="2" charset="2"/>
              </a:rPr>
              <a:t>ISBN  Publisher</a:t>
            </a:r>
          </a:p>
          <a:p>
            <a:pPr>
              <a:lnSpc>
                <a:spcPct val="90000"/>
              </a:lnSpc>
            </a:pPr>
            <a:r>
              <a:rPr lang="en-US" sz="2400" smtClean="0">
                <a:sym typeface="Wingdings" pitchFamily="2" charset="2"/>
              </a:rPr>
              <a:t>Publisher  Address</a:t>
            </a:r>
            <a:endParaRPr lang="en-US" sz="2400" smtClean="0"/>
          </a:p>
        </p:txBody>
      </p:sp>
      <p:grpSp>
        <p:nvGrpSpPr>
          <p:cNvPr id="9221" name="Group 4"/>
          <p:cNvGrpSpPr>
            <a:grpSpLocks/>
          </p:cNvGrpSpPr>
          <p:nvPr/>
        </p:nvGrpSpPr>
        <p:grpSpPr bwMode="auto">
          <a:xfrm>
            <a:off x="990600" y="4876800"/>
            <a:ext cx="7315200" cy="1349375"/>
            <a:chOff x="624" y="3072"/>
            <a:chExt cx="4608" cy="850"/>
          </a:xfrm>
        </p:grpSpPr>
        <p:graphicFrame>
          <p:nvGraphicFramePr>
            <p:cNvPr id="9218" name="Object 5"/>
            <p:cNvGraphicFramePr>
              <a:graphicFrameLocks noChangeAspect="1"/>
            </p:cNvGraphicFramePr>
            <p:nvPr/>
          </p:nvGraphicFramePr>
          <p:xfrm>
            <a:off x="624" y="3072"/>
            <a:ext cx="4608" cy="850"/>
          </p:xfrm>
          <a:graphic>
            <a:graphicData uri="http://schemas.openxmlformats.org/presentationml/2006/ole">
              <p:oleObj spid="_x0000_s9218" name="Worksheet" r:id="rId3" imgW="2791054" imgH="514807" progId="Excel.Sheet.8">
                <p:embed/>
              </p:oleObj>
            </a:graphicData>
          </a:graphic>
        </p:graphicFrame>
        <p:grpSp>
          <p:nvGrpSpPr>
            <p:cNvPr id="9223" name="Group 6"/>
            <p:cNvGrpSpPr>
              <a:grpSpLocks/>
            </p:cNvGrpSpPr>
            <p:nvPr/>
          </p:nvGrpSpPr>
          <p:grpSpPr bwMode="auto">
            <a:xfrm>
              <a:off x="1200" y="3456"/>
              <a:ext cx="816" cy="144"/>
              <a:chOff x="1200" y="2448"/>
              <a:chExt cx="816" cy="144"/>
            </a:xfrm>
          </p:grpSpPr>
          <p:sp>
            <p:nvSpPr>
              <p:cNvPr id="9232"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9233"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9234"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9224" name="Group 10"/>
            <p:cNvGrpSpPr>
              <a:grpSpLocks/>
            </p:cNvGrpSpPr>
            <p:nvPr/>
          </p:nvGrpSpPr>
          <p:grpSpPr bwMode="auto">
            <a:xfrm>
              <a:off x="1200" y="3456"/>
              <a:ext cx="2064" cy="144"/>
              <a:chOff x="1200" y="2448"/>
              <a:chExt cx="816" cy="144"/>
            </a:xfrm>
          </p:grpSpPr>
          <p:sp>
            <p:nvSpPr>
              <p:cNvPr id="9229"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9230"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923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9225" name="Group 14"/>
            <p:cNvGrpSpPr>
              <a:grpSpLocks/>
            </p:cNvGrpSpPr>
            <p:nvPr/>
          </p:nvGrpSpPr>
          <p:grpSpPr bwMode="auto">
            <a:xfrm>
              <a:off x="3648" y="3456"/>
              <a:ext cx="816" cy="144"/>
              <a:chOff x="1200" y="2448"/>
              <a:chExt cx="816" cy="144"/>
            </a:xfrm>
          </p:grpSpPr>
          <p:sp>
            <p:nvSpPr>
              <p:cNvPr id="9226"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9227"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9228"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3730" name="AutoShape 18"/>
          <p:cNvSpPr>
            <a:spLocks noChangeArrowheads="1"/>
          </p:cNvSpPr>
          <p:nvPr/>
        </p:nvSpPr>
        <p:spPr bwMode="auto">
          <a:xfrm>
            <a:off x="2971800" y="1295400"/>
            <a:ext cx="6172200" cy="3886200"/>
          </a:xfrm>
          <a:prstGeom prst="wedgeEllipseCallout">
            <a:avLst>
              <a:gd name="adj1" fmla="val -24153"/>
              <a:gd name="adj2" fmla="val 49593"/>
            </a:avLst>
          </a:prstGeom>
          <a:solidFill>
            <a:schemeClr val="bg2"/>
          </a:solidFill>
          <a:ln w="12700">
            <a:solidFill>
              <a:schemeClr val="tx2"/>
            </a:solidFill>
            <a:miter lim="800000"/>
            <a:headEnd/>
            <a:tailEnd/>
          </a:ln>
        </p:spPr>
        <p:txBody>
          <a:bodyPr anchor="b"/>
          <a:lstStyle/>
          <a:p>
            <a:pPr marL="457200" indent="-457200" algn="ctr" eaLnBrk="1" hangingPunct="1"/>
            <a:r>
              <a:rPr lang="en-US" sz="1800" b="1">
                <a:solidFill>
                  <a:schemeClr val="tx2"/>
                </a:solidFill>
              </a:rPr>
              <a:t>In your solution you will write the following justification:</a:t>
            </a:r>
          </a:p>
          <a:p>
            <a:pPr marL="457200" indent="-457200" algn="ctr" eaLnBrk="1" hangingPunct="1">
              <a:buFontTx/>
              <a:buAutoNum type="arabicParenR"/>
            </a:pPr>
            <a:r>
              <a:rPr lang="en-US" sz="1800" b="1">
                <a:solidFill>
                  <a:schemeClr val="tx2"/>
                </a:solidFill>
              </a:rPr>
              <a:t>No M/V attributes, therefore at least 1NF</a:t>
            </a:r>
          </a:p>
          <a:p>
            <a:pPr marL="457200" indent="-457200" algn="ctr" eaLnBrk="1" hangingPunct="1">
              <a:buFontTx/>
              <a:buAutoNum type="arabicParenR"/>
            </a:pPr>
            <a:r>
              <a:rPr lang="en-US" sz="1800" b="1">
                <a:solidFill>
                  <a:schemeClr val="tx2"/>
                </a:solidFill>
              </a:rPr>
              <a:t>No partial dependencies, therefore at least 2NF</a:t>
            </a:r>
          </a:p>
          <a:p>
            <a:pPr marL="457200" indent="-457200" algn="ctr" eaLnBrk="1" hangingPunct="1">
              <a:buFontTx/>
              <a:buAutoNum type="arabicParenR"/>
            </a:pPr>
            <a:r>
              <a:rPr lang="en-US" sz="1800" b="1">
                <a:solidFill>
                  <a:schemeClr val="tx2"/>
                </a:solidFill>
              </a:rPr>
              <a:t>There is a transitive dependency (Publisher </a:t>
            </a:r>
            <a:r>
              <a:rPr lang="en-US" sz="1800" b="1">
                <a:solidFill>
                  <a:schemeClr val="tx2"/>
                </a:solidFill>
                <a:sym typeface="Wingdings" pitchFamily="2" charset="2"/>
              </a:rPr>
              <a:t> Address), therefore, not 3NF</a:t>
            </a:r>
          </a:p>
          <a:p>
            <a:pPr marL="457200" indent="-457200" algn="ctr" eaLnBrk="1" hangingPunct="1"/>
            <a:r>
              <a:rPr lang="en-US" sz="1800" b="1">
                <a:solidFill>
                  <a:schemeClr val="tx2"/>
                </a:solidFill>
              </a:rPr>
              <a:t>Conclusion: The relation is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30"/>
                                        </p:tgtEl>
                                        <p:attrNameLst>
                                          <p:attrName>style.visibility</p:attrName>
                                        </p:attrNameLst>
                                      </p:cBhvr>
                                      <p:to>
                                        <p:strVal val="visible"/>
                                      </p:to>
                                    </p:set>
                                    <p:anim calcmode="lin" valueType="num">
                                      <p:cBhvr additive="base">
                                        <p:cTn id="7" dur="500" fill="hold"/>
                                        <p:tgtEl>
                                          <p:spTgt spid="243730"/>
                                        </p:tgtEl>
                                        <p:attrNameLst>
                                          <p:attrName>ppt_x</p:attrName>
                                        </p:attrNameLst>
                                      </p:cBhvr>
                                      <p:tavLst>
                                        <p:tav tm="0">
                                          <p:val>
                                            <p:strVal val="0-#ppt_w/2"/>
                                          </p:val>
                                        </p:tav>
                                        <p:tav tm="100000">
                                          <p:val>
                                            <p:strVal val="#ppt_x"/>
                                          </p:val>
                                        </p:tav>
                                      </p:tavLst>
                                    </p:anim>
                                    <p:anim calcmode="lin" valueType="num">
                                      <p:cBhvr additive="base">
                                        <p:cTn id="8" dur="500" fill="hold"/>
                                        <p:tgtEl>
                                          <p:spTgt spid="243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mtClean="0"/>
              <a:t>Example 2: Determine NF</a:t>
            </a:r>
          </a:p>
        </p:txBody>
      </p:sp>
      <p:sp>
        <p:nvSpPr>
          <p:cNvPr id="10243" name="Rectangle 2" descr="Rectangle: Click to edit Master text styles&#10;Second level&#10;Third level&#10;Fourth level&#10;Fifth level"/>
          <p:cNvSpPr>
            <a:spLocks noGrp="1" noChangeArrowheads="1"/>
          </p:cNvSpPr>
          <p:nvPr>
            <p:ph idx="1"/>
          </p:nvPr>
        </p:nvSpPr>
        <p:spPr>
          <a:noFill/>
        </p:spPr>
        <p:txBody>
          <a:bodyPr lIns="91440" tIns="45720" rIns="91440" bIns="45720"/>
          <a:lstStyle/>
          <a:p>
            <a:r>
              <a:rPr lang="en-US" sz="2800" smtClean="0"/>
              <a:t>Product_ID </a:t>
            </a:r>
            <a:r>
              <a:rPr lang="en-US" sz="2800" smtClean="0">
                <a:sym typeface="Wingdings" pitchFamily="2" charset="2"/>
              </a:rPr>
              <a:t> Description</a:t>
            </a:r>
          </a:p>
        </p:txBody>
      </p:sp>
      <p:graphicFrame>
        <p:nvGraphicFramePr>
          <p:cNvPr id="10242" name="Object 3"/>
          <p:cNvGraphicFramePr>
            <a:graphicFrameLocks noChangeAspect="1"/>
          </p:cNvGraphicFramePr>
          <p:nvPr/>
        </p:nvGraphicFramePr>
        <p:xfrm>
          <a:off x="914400" y="3657600"/>
          <a:ext cx="6400800" cy="1360488"/>
        </p:xfrm>
        <a:graphic>
          <a:graphicData uri="http://schemas.openxmlformats.org/presentationml/2006/ole">
            <p:oleObj spid="_x0000_s10242" name="Worksheet" r:id="rId3" imgW="2419807" imgH="514807" progId="Excel.Sheet.8">
              <p:embed/>
            </p:oleObj>
          </a:graphicData>
        </a:graphic>
      </p:graphicFrame>
      <p:grpSp>
        <p:nvGrpSpPr>
          <p:cNvPr id="2" name="Group 5"/>
          <p:cNvGrpSpPr>
            <a:grpSpLocks/>
          </p:cNvGrpSpPr>
          <p:nvPr/>
        </p:nvGrpSpPr>
        <p:grpSpPr bwMode="auto">
          <a:xfrm>
            <a:off x="4572000" y="4267200"/>
            <a:ext cx="1295400" cy="228600"/>
            <a:chOff x="1200" y="2448"/>
            <a:chExt cx="816" cy="144"/>
          </a:xfrm>
        </p:grpSpPr>
        <p:sp>
          <p:nvSpPr>
            <p:cNvPr id="10247"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0248"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0249"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44745" name="AutoShape 9"/>
          <p:cNvSpPr>
            <a:spLocks noChangeArrowheads="1"/>
          </p:cNvSpPr>
          <p:nvPr/>
        </p:nvSpPr>
        <p:spPr bwMode="auto">
          <a:xfrm>
            <a:off x="2743200" y="2286000"/>
            <a:ext cx="5791200" cy="1676400"/>
          </a:xfrm>
          <a:prstGeom prst="wedgeEllipseCallout">
            <a:avLst>
              <a:gd name="adj1" fmla="val -17847"/>
              <a:gd name="adj2" fmla="val 60699"/>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All attributes are directly or indirectly determined by the primary key; therefore, the relation is at least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45"/>
                                        </p:tgtEl>
                                        <p:attrNameLst>
                                          <p:attrName>style.visibility</p:attrName>
                                        </p:attrNameLst>
                                      </p:cBhvr>
                                      <p:to>
                                        <p:strVal val="visible"/>
                                      </p:to>
                                    </p:set>
                                    <p:anim calcmode="lin" valueType="num">
                                      <p:cBhvr additive="base">
                                        <p:cTn id="13" dur="500" fill="hold"/>
                                        <p:tgtEl>
                                          <p:spTgt spid="244745"/>
                                        </p:tgtEl>
                                        <p:attrNameLst>
                                          <p:attrName>ppt_x</p:attrName>
                                        </p:attrNameLst>
                                      </p:cBhvr>
                                      <p:tavLst>
                                        <p:tav tm="0">
                                          <p:val>
                                            <p:strVal val="0-#ppt_w/2"/>
                                          </p:val>
                                        </p:tav>
                                        <p:tav tm="100000">
                                          <p:val>
                                            <p:strVal val="#ppt_x"/>
                                          </p:val>
                                        </p:tav>
                                      </p:tavLst>
                                    </p:anim>
                                    <p:anim calcmode="lin" valueType="num">
                                      <p:cBhvr additive="base">
                                        <p:cTn id="14" dur="500" fill="hold"/>
                                        <p:tgtEl>
                                          <p:spTgt spid="2447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47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3"/>
          <p:cNvSpPr>
            <a:spLocks noGrp="1" noChangeArrowheads="1"/>
          </p:cNvSpPr>
          <p:nvPr>
            <p:ph type="title"/>
          </p:nvPr>
        </p:nvSpPr>
        <p:spPr/>
        <p:txBody>
          <a:bodyPr/>
          <a:lstStyle/>
          <a:p>
            <a:r>
              <a:rPr lang="en-US" smtClean="0"/>
              <a:t>Example 2: Determine NF</a:t>
            </a:r>
          </a:p>
        </p:txBody>
      </p:sp>
      <p:sp>
        <p:nvSpPr>
          <p:cNvPr id="11267" name="Rectangle 2" descr="Rectangle: Click to edit Master text styles&#10;Second level&#10;Third level&#10;Fourth level&#10;Fifth level"/>
          <p:cNvSpPr>
            <a:spLocks noGrp="1" noChangeArrowheads="1"/>
          </p:cNvSpPr>
          <p:nvPr>
            <p:ph idx="1"/>
          </p:nvPr>
        </p:nvSpPr>
        <p:spPr>
          <a:noFill/>
        </p:spPr>
        <p:txBody>
          <a:bodyPr lIns="91440" tIns="45720" rIns="91440" bIns="45720"/>
          <a:lstStyle/>
          <a:p>
            <a:r>
              <a:rPr lang="en-US" sz="2800" smtClean="0"/>
              <a:t>Product_ID </a:t>
            </a:r>
            <a:r>
              <a:rPr lang="en-US" sz="2800" smtClean="0">
                <a:sym typeface="Wingdings" pitchFamily="2" charset="2"/>
              </a:rPr>
              <a:t> Description</a:t>
            </a:r>
          </a:p>
        </p:txBody>
      </p:sp>
      <p:grpSp>
        <p:nvGrpSpPr>
          <p:cNvPr id="11269" name="Group 4"/>
          <p:cNvGrpSpPr>
            <a:grpSpLocks/>
          </p:cNvGrpSpPr>
          <p:nvPr/>
        </p:nvGrpSpPr>
        <p:grpSpPr bwMode="auto">
          <a:xfrm>
            <a:off x="914400" y="4724400"/>
            <a:ext cx="6400800" cy="1360488"/>
            <a:chOff x="576" y="2976"/>
            <a:chExt cx="4032" cy="857"/>
          </a:xfrm>
        </p:grpSpPr>
        <p:graphicFrame>
          <p:nvGraphicFramePr>
            <p:cNvPr id="11266" name="Object 5"/>
            <p:cNvGraphicFramePr>
              <a:graphicFrameLocks noChangeAspect="1"/>
            </p:cNvGraphicFramePr>
            <p:nvPr/>
          </p:nvGraphicFramePr>
          <p:xfrm>
            <a:off x="576" y="2976"/>
            <a:ext cx="4032" cy="857"/>
          </p:xfrm>
          <a:graphic>
            <a:graphicData uri="http://schemas.openxmlformats.org/presentationml/2006/ole">
              <p:oleObj spid="_x0000_s11266" name="Worksheet" r:id="rId3" imgW="2419807" imgH="514807" progId="Excel.Sheet.8">
                <p:embed/>
              </p:oleObj>
            </a:graphicData>
          </a:graphic>
        </p:graphicFrame>
        <p:grpSp>
          <p:nvGrpSpPr>
            <p:cNvPr id="11271" name="Group 6"/>
            <p:cNvGrpSpPr>
              <a:grpSpLocks/>
            </p:cNvGrpSpPr>
            <p:nvPr/>
          </p:nvGrpSpPr>
          <p:grpSpPr bwMode="auto">
            <a:xfrm>
              <a:off x="2880" y="3360"/>
              <a:ext cx="816" cy="144"/>
              <a:chOff x="1200" y="2448"/>
              <a:chExt cx="816" cy="144"/>
            </a:xfrm>
          </p:grpSpPr>
          <p:sp>
            <p:nvSpPr>
              <p:cNvPr id="11272"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1273"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1274"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5770" name="AutoShape 10"/>
          <p:cNvSpPr>
            <a:spLocks noChangeArrowheads="1"/>
          </p:cNvSpPr>
          <p:nvPr/>
        </p:nvSpPr>
        <p:spPr bwMode="auto">
          <a:xfrm>
            <a:off x="838200" y="2362200"/>
            <a:ext cx="8305800" cy="2590800"/>
          </a:xfrm>
          <a:prstGeom prst="wedgeEllipseCallout">
            <a:avLst>
              <a:gd name="adj1" fmla="val 7741"/>
              <a:gd name="adj2" fmla="val 58394"/>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The relation is at least in 1NF. </a:t>
            </a:r>
          </a:p>
          <a:p>
            <a:pPr algn="ctr" eaLnBrk="1" hangingPunct="1"/>
            <a:r>
              <a:rPr lang="en-US" sz="1800" b="1">
                <a:solidFill>
                  <a:schemeClr val="tx2"/>
                </a:solidFill>
              </a:rPr>
              <a:t>There is a COMPOSITE Primary Key (PK) (</a:t>
            </a:r>
            <a:r>
              <a:rPr lang="en-US" sz="1800" b="1" u="sng">
                <a:solidFill>
                  <a:schemeClr val="tx2"/>
                </a:solidFill>
              </a:rPr>
              <a:t>Order_No, Product_ID</a:t>
            </a:r>
            <a:r>
              <a:rPr lang="en-US" sz="1800" b="1">
                <a:solidFill>
                  <a:schemeClr val="tx2"/>
                </a:solidFill>
              </a:rPr>
              <a:t>), therefore there can be partial dependencies.   Product_ID, which is a part of PK, determines Description; hence, there is a partial dependency.   Therefore, the relation is not 2NF.   No sense to check for transitive dependencies!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70"/>
                                        </p:tgtEl>
                                        <p:attrNameLst>
                                          <p:attrName>style.visibility</p:attrName>
                                        </p:attrNameLst>
                                      </p:cBhvr>
                                      <p:to>
                                        <p:strVal val="visible"/>
                                      </p:to>
                                    </p:set>
                                    <p:anim calcmode="lin" valueType="num">
                                      <p:cBhvr additive="base">
                                        <p:cTn id="7" dur="500" fill="hold"/>
                                        <p:tgtEl>
                                          <p:spTgt spid="245770"/>
                                        </p:tgtEl>
                                        <p:attrNameLst>
                                          <p:attrName>ppt_x</p:attrName>
                                        </p:attrNameLst>
                                      </p:cBhvr>
                                      <p:tavLst>
                                        <p:tav tm="0">
                                          <p:val>
                                            <p:strVal val="0-#ppt_w/2"/>
                                          </p:val>
                                        </p:tav>
                                        <p:tav tm="100000">
                                          <p:val>
                                            <p:strVal val="#ppt_x"/>
                                          </p:val>
                                        </p:tav>
                                      </p:tavLst>
                                    </p:anim>
                                    <p:anim calcmode="lin" valueType="num">
                                      <p:cBhvr additive="base">
                                        <p:cTn id="8" dur="500" fill="hold"/>
                                        <p:tgtEl>
                                          <p:spTgt spid="2457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57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p:txBody>
          <a:bodyPr/>
          <a:lstStyle/>
          <a:p>
            <a:r>
              <a:rPr lang="en-US" smtClean="0"/>
              <a:t>Example 2: Determine NF</a:t>
            </a:r>
          </a:p>
        </p:txBody>
      </p:sp>
      <p:sp>
        <p:nvSpPr>
          <p:cNvPr id="12291" name="Rectangle 2" descr="Rectangle: Click to edit Master text styles&#10;Second level&#10;Third level&#10;Fourth level&#10;Fifth level"/>
          <p:cNvSpPr>
            <a:spLocks noGrp="1" noChangeArrowheads="1"/>
          </p:cNvSpPr>
          <p:nvPr>
            <p:ph idx="1"/>
          </p:nvPr>
        </p:nvSpPr>
        <p:spPr>
          <a:noFill/>
        </p:spPr>
        <p:txBody>
          <a:bodyPr lIns="91440" tIns="45720" rIns="91440" bIns="45720"/>
          <a:lstStyle/>
          <a:p>
            <a:r>
              <a:rPr lang="en-US" sz="2800" smtClean="0"/>
              <a:t>Product_ID </a:t>
            </a:r>
            <a:r>
              <a:rPr lang="en-US" sz="2800" smtClean="0">
                <a:sym typeface="Wingdings" pitchFamily="2" charset="2"/>
              </a:rPr>
              <a:t> Description</a:t>
            </a:r>
          </a:p>
        </p:txBody>
      </p:sp>
      <p:grpSp>
        <p:nvGrpSpPr>
          <p:cNvPr id="12293" name="Group 4"/>
          <p:cNvGrpSpPr>
            <a:grpSpLocks/>
          </p:cNvGrpSpPr>
          <p:nvPr/>
        </p:nvGrpSpPr>
        <p:grpSpPr bwMode="auto">
          <a:xfrm>
            <a:off x="914400" y="3886200"/>
            <a:ext cx="6400800" cy="1360488"/>
            <a:chOff x="576" y="2304"/>
            <a:chExt cx="4032" cy="857"/>
          </a:xfrm>
        </p:grpSpPr>
        <p:graphicFrame>
          <p:nvGraphicFramePr>
            <p:cNvPr id="12290" name="Object 5"/>
            <p:cNvGraphicFramePr>
              <a:graphicFrameLocks noChangeAspect="1"/>
            </p:cNvGraphicFramePr>
            <p:nvPr/>
          </p:nvGraphicFramePr>
          <p:xfrm>
            <a:off x="576" y="2304"/>
            <a:ext cx="4032" cy="857"/>
          </p:xfrm>
          <a:graphic>
            <a:graphicData uri="http://schemas.openxmlformats.org/presentationml/2006/ole">
              <p:oleObj spid="_x0000_s12290" name="Worksheet" r:id="rId3" imgW="2419807" imgH="514807" progId="Excel.Sheet.8">
                <p:embed/>
              </p:oleObj>
            </a:graphicData>
          </a:graphic>
        </p:graphicFrame>
        <p:grpSp>
          <p:nvGrpSpPr>
            <p:cNvPr id="12295" name="Group 6"/>
            <p:cNvGrpSpPr>
              <a:grpSpLocks/>
            </p:cNvGrpSpPr>
            <p:nvPr/>
          </p:nvGrpSpPr>
          <p:grpSpPr bwMode="auto">
            <a:xfrm>
              <a:off x="2880" y="2688"/>
              <a:ext cx="816" cy="144"/>
              <a:chOff x="1200" y="2448"/>
              <a:chExt cx="816" cy="144"/>
            </a:xfrm>
          </p:grpSpPr>
          <p:sp>
            <p:nvSpPr>
              <p:cNvPr id="12296"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2297"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2298"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6794" name="AutoShape 10"/>
          <p:cNvSpPr>
            <a:spLocks noChangeArrowheads="1"/>
          </p:cNvSpPr>
          <p:nvPr/>
        </p:nvSpPr>
        <p:spPr bwMode="auto">
          <a:xfrm>
            <a:off x="2819400" y="2362200"/>
            <a:ext cx="5791200" cy="1676400"/>
          </a:xfrm>
          <a:prstGeom prst="wedgeEllipseCallout">
            <a:avLst>
              <a:gd name="adj1" fmla="val -33222"/>
              <a:gd name="adj2" fmla="val 74338"/>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We know that the relation is at least in 1NF, and it is not in 2 NF. Therefore, we conclude that the relation is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94"/>
                                        </p:tgtEl>
                                        <p:attrNameLst>
                                          <p:attrName>style.visibility</p:attrName>
                                        </p:attrNameLst>
                                      </p:cBhvr>
                                      <p:to>
                                        <p:strVal val="visible"/>
                                      </p:to>
                                    </p:set>
                                    <p:anim calcmode="lin" valueType="num">
                                      <p:cBhvr additive="base">
                                        <p:cTn id="7" dur="500" fill="hold"/>
                                        <p:tgtEl>
                                          <p:spTgt spid="246794"/>
                                        </p:tgtEl>
                                        <p:attrNameLst>
                                          <p:attrName>ppt_x</p:attrName>
                                        </p:attrNameLst>
                                      </p:cBhvr>
                                      <p:tavLst>
                                        <p:tav tm="0">
                                          <p:val>
                                            <p:strVal val="0-#ppt_w/2"/>
                                          </p:val>
                                        </p:tav>
                                        <p:tav tm="100000">
                                          <p:val>
                                            <p:strVal val="#ppt_x"/>
                                          </p:val>
                                        </p:tav>
                                      </p:tavLst>
                                    </p:anim>
                                    <p:anim calcmode="lin" valueType="num">
                                      <p:cBhvr additive="base">
                                        <p:cTn id="8" dur="500" fill="hold"/>
                                        <p:tgtEl>
                                          <p:spTgt spid="2467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67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p:txBody>
          <a:bodyPr/>
          <a:lstStyle/>
          <a:p>
            <a:r>
              <a:rPr lang="en-US" smtClean="0"/>
              <a:t>Example 2: Determine NF</a:t>
            </a:r>
          </a:p>
        </p:txBody>
      </p:sp>
      <p:sp>
        <p:nvSpPr>
          <p:cNvPr id="13315" name="Rectangle 2" descr="Rectangle: Click to edit Master text styles&#10;Second level&#10;Third level&#10;Fourth level&#10;Fifth level"/>
          <p:cNvSpPr>
            <a:spLocks noGrp="1" noChangeArrowheads="1"/>
          </p:cNvSpPr>
          <p:nvPr>
            <p:ph idx="1"/>
          </p:nvPr>
        </p:nvSpPr>
        <p:spPr>
          <a:xfrm>
            <a:off x="304800" y="1752600"/>
            <a:ext cx="4343400" cy="685800"/>
          </a:xfrm>
          <a:noFill/>
        </p:spPr>
        <p:txBody>
          <a:bodyPr lIns="91440" tIns="45720" rIns="91440" bIns="45720"/>
          <a:lstStyle/>
          <a:p>
            <a:r>
              <a:rPr lang="en-US" sz="2800" smtClean="0"/>
              <a:t>Product_ID </a:t>
            </a:r>
            <a:r>
              <a:rPr lang="en-US" sz="2800" smtClean="0">
                <a:sym typeface="Wingdings" pitchFamily="2" charset="2"/>
              </a:rPr>
              <a:t> Description</a:t>
            </a:r>
          </a:p>
        </p:txBody>
      </p:sp>
      <p:grpSp>
        <p:nvGrpSpPr>
          <p:cNvPr id="13317" name="Group 4"/>
          <p:cNvGrpSpPr>
            <a:grpSpLocks/>
          </p:cNvGrpSpPr>
          <p:nvPr/>
        </p:nvGrpSpPr>
        <p:grpSpPr bwMode="auto">
          <a:xfrm>
            <a:off x="1143000" y="4648200"/>
            <a:ext cx="6400800" cy="1360488"/>
            <a:chOff x="576" y="2304"/>
            <a:chExt cx="4032" cy="857"/>
          </a:xfrm>
        </p:grpSpPr>
        <p:graphicFrame>
          <p:nvGraphicFramePr>
            <p:cNvPr id="13314" name="Object 5"/>
            <p:cNvGraphicFramePr>
              <a:graphicFrameLocks noChangeAspect="1"/>
            </p:cNvGraphicFramePr>
            <p:nvPr/>
          </p:nvGraphicFramePr>
          <p:xfrm>
            <a:off x="576" y="2304"/>
            <a:ext cx="4032" cy="857"/>
          </p:xfrm>
          <a:graphic>
            <a:graphicData uri="http://schemas.openxmlformats.org/presentationml/2006/ole">
              <p:oleObj spid="_x0000_s13314" name="Worksheet" r:id="rId3" imgW="2419807" imgH="514807" progId="Excel.Sheet.8">
                <p:embed/>
              </p:oleObj>
            </a:graphicData>
          </a:graphic>
        </p:graphicFrame>
        <p:grpSp>
          <p:nvGrpSpPr>
            <p:cNvPr id="13319" name="Group 6"/>
            <p:cNvGrpSpPr>
              <a:grpSpLocks/>
            </p:cNvGrpSpPr>
            <p:nvPr/>
          </p:nvGrpSpPr>
          <p:grpSpPr bwMode="auto">
            <a:xfrm>
              <a:off x="2880" y="2688"/>
              <a:ext cx="816" cy="144"/>
              <a:chOff x="1200" y="2448"/>
              <a:chExt cx="816" cy="144"/>
            </a:xfrm>
          </p:grpSpPr>
          <p:sp>
            <p:nvSpPr>
              <p:cNvPr id="13320"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3321"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3322"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7818" name="AutoShape 10"/>
          <p:cNvSpPr>
            <a:spLocks noChangeArrowheads="1"/>
          </p:cNvSpPr>
          <p:nvPr/>
        </p:nvSpPr>
        <p:spPr bwMode="auto">
          <a:xfrm>
            <a:off x="1905000" y="2209800"/>
            <a:ext cx="6781800" cy="2819400"/>
          </a:xfrm>
          <a:prstGeom prst="wedgeEllipseCallout">
            <a:avLst>
              <a:gd name="adj1" fmla="val -36306"/>
              <a:gd name="adj2" fmla="val 53491"/>
            </a:avLst>
          </a:prstGeom>
          <a:solidFill>
            <a:schemeClr val="bg2"/>
          </a:solidFill>
          <a:ln w="12700">
            <a:solidFill>
              <a:schemeClr val="tx2"/>
            </a:solidFill>
            <a:miter lim="800000"/>
            <a:headEnd/>
            <a:tailEnd/>
          </a:ln>
        </p:spPr>
        <p:txBody>
          <a:bodyPr anchor="b"/>
          <a:lstStyle/>
          <a:p>
            <a:pPr marL="457200" indent="-457200" algn="ctr" eaLnBrk="1" hangingPunct="1"/>
            <a:r>
              <a:rPr lang="en-US" sz="1800" b="1">
                <a:solidFill>
                  <a:schemeClr val="tx2"/>
                </a:solidFill>
              </a:rPr>
              <a:t>In your solution you will write the following justification:</a:t>
            </a:r>
          </a:p>
          <a:p>
            <a:pPr marL="457200" indent="-457200" algn="ctr" eaLnBrk="1" hangingPunct="1"/>
            <a:r>
              <a:rPr lang="en-US" sz="1800" b="1">
                <a:solidFill>
                  <a:schemeClr val="tx2"/>
                </a:solidFill>
              </a:rPr>
              <a:t>1) No M/V attributes, therefore at least 1NF</a:t>
            </a:r>
          </a:p>
          <a:p>
            <a:pPr marL="457200" indent="-457200" algn="ctr" eaLnBrk="1" hangingPunct="1"/>
            <a:r>
              <a:rPr lang="en-US" sz="1800" b="1">
                <a:solidFill>
                  <a:schemeClr val="tx2"/>
                </a:solidFill>
              </a:rPr>
              <a:t>2) There is a partial dependency (Product_ID </a:t>
            </a:r>
            <a:r>
              <a:rPr lang="en-US" sz="1800" b="1">
                <a:solidFill>
                  <a:schemeClr val="tx2"/>
                </a:solidFill>
                <a:sym typeface="Wingdings" pitchFamily="2" charset="2"/>
              </a:rPr>
              <a:t> Description)</a:t>
            </a:r>
            <a:r>
              <a:rPr lang="en-US" sz="1800" b="1">
                <a:solidFill>
                  <a:schemeClr val="tx2"/>
                </a:solidFill>
              </a:rPr>
              <a:t>, therefore not in 2NF</a:t>
            </a:r>
          </a:p>
          <a:p>
            <a:pPr marL="457200" indent="-457200" algn="ctr" eaLnBrk="1" hangingPunct="1"/>
            <a:r>
              <a:rPr lang="en-US" sz="1800" b="1">
                <a:solidFill>
                  <a:schemeClr val="tx2"/>
                </a:solidFill>
              </a:rPr>
              <a:t>Conclusion: The relation is in 1NF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 calcmode="lin" valueType="num">
                                      <p:cBhvr additive="base">
                                        <p:cTn id="7" dur="500" fill="hold"/>
                                        <p:tgtEl>
                                          <p:spTgt spid="247818"/>
                                        </p:tgtEl>
                                        <p:attrNameLst>
                                          <p:attrName>ppt_x</p:attrName>
                                        </p:attrNameLst>
                                      </p:cBhvr>
                                      <p:tavLst>
                                        <p:tav tm="0">
                                          <p:val>
                                            <p:strVal val="0-#ppt_w/2"/>
                                          </p:val>
                                        </p:tav>
                                        <p:tav tm="100000">
                                          <p:val>
                                            <p:strVal val="#ppt_x"/>
                                          </p:val>
                                        </p:tav>
                                      </p:tavLst>
                                    </p:anim>
                                    <p:anim calcmode="lin" valueType="num">
                                      <p:cBhvr additive="base">
                                        <p:cTn id="8" dur="500" fill="hold"/>
                                        <p:tgtEl>
                                          <p:spTgt spid="247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US" smtClean="0"/>
              <a:t>Example 3: Determine NF</a:t>
            </a:r>
          </a:p>
        </p:txBody>
      </p:sp>
      <p:sp>
        <p:nvSpPr>
          <p:cNvPr id="14340" name="Rectangle 4"/>
          <p:cNvSpPr>
            <a:spLocks noGrp="1" noChangeArrowheads="1"/>
          </p:cNvSpPr>
          <p:nvPr>
            <p:ph idx="1"/>
          </p:nvPr>
        </p:nvSpPr>
        <p:spPr>
          <a:xfrm>
            <a:off x="457200" y="1676400"/>
            <a:ext cx="7696200" cy="1143000"/>
          </a:xfrm>
        </p:spPr>
        <p:txBody>
          <a:bodyPr>
            <a:normAutofit lnSpcReduction="10000"/>
          </a:bodyPr>
          <a:lstStyle/>
          <a:p>
            <a:pPr>
              <a:lnSpc>
                <a:spcPct val="90000"/>
              </a:lnSpc>
            </a:pPr>
            <a:r>
              <a:rPr lang="en-US" sz="2400" smtClean="0"/>
              <a:t>Part_ID </a:t>
            </a:r>
            <a:r>
              <a:rPr lang="en-US" sz="2400" smtClean="0">
                <a:sym typeface="Wingdings" pitchFamily="2" charset="2"/>
              </a:rPr>
              <a:t> Description</a:t>
            </a:r>
          </a:p>
          <a:p>
            <a:pPr>
              <a:lnSpc>
                <a:spcPct val="90000"/>
              </a:lnSpc>
            </a:pPr>
            <a:r>
              <a:rPr lang="en-US" sz="2400" smtClean="0">
                <a:sym typeface="Wingdings" pitchFamily="2" charset="2"/>
              </a:rPr>
              <a:t>Part_ID  Price</a:t>
            </a:r>
          </a:p>
          <a:p>
            <a:pPr>
              <a:lnSpc>
                <a:spcPct val="90000"/>
              </a:lnSpc>
            </a:pPr>
            <a:r>
              <a:rPr lang="en-US" sz="2400" smtClean="0"/>
              <a:t>Part_ID, Comp_ID </a:t>
            </a:r>
            <a:r>
              <a:rPr lang="en-US" sz="2400" smtClean="0">
                <a:sym typeface="Wingdings" pitchFamily="2" charset="2"/>
              </a:rPr>
              <a:t> No</a:t>
            </a:r>
            <a:endParaRPr lang="en-US" sz="2400" smtClean="0"/>
          </a:p>
        </p:txBody>
      </p:sp>
      <p:sp>
        <p:nvSpPr>
          <p:cNvPr id="248845" name="AutoShape 13"/>
          <p:cNvSpPr>
            <a:spLocks noChangeArrowheads="1"/>
          </p:cNvSpPr>
          <p:nvPr/>
        </p:nvSpPr>
        <p:spPr bwMode="auto">
          <a:xfrm>
            <a:off x="4343400" y="1524000"/>
            <a:ext cx="4419600" cy="2286000"/>
          </a:xfrm>
          <a:prstGeom prst="wedgeEllipseCallout">
            <a:avLst>
              <a:gd name="adj1" fmla="val -34806"/>
              <a:gd name="adj2" fmla="val 60347"/>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Comp_ID and No are not determined by the primary key; therefore, the relation is NOT in 1 NF.  No sense in looking at partial or transitive dependencies.</a:t>
            </a:r>
          </a:p>
        </p:txBody>
      </p:sp>
      <p:grpSp>
        <p:nvGrpSpPr>
          <p:cNvPr id="14342" name="Group 21"/>
          <p:cNvGrpSpPr>
            <a:grpSpLocks/>
          </p:cNvGrpSpPr>
          <p:nvPr/>
        </p:nvGrpSpPr>
        <p:grpSpPr bwMode="auto">
          <a:xfrm>
            <a:off x="685800" y="3810000"/>
            <a:ext cx="7467600" cy="1255713"/>
            <a:chOff x="432" y="2400"/>
            <a:chExt cx="4704" cy="791"/>
          </a:xfrm>
        </p:grpSpPr>
        <p:graphicFrame>
          <p:nvGraphicFramePr>
            <p:cNvPr id="14338" name="Object 2"/>
            <p:cNvGraphicFramePr>
              <a:graphicFrameLocks noChangeAspect="1"/>
            </p:cNvGraphicFramePr>
            <p:nvPr/>
          </p:nvGraphicFramePr>
          <p:xfrm>
            <a:off x="432" y="2400"/>
            <a:ext cx="4704" cy="791"/>
          </p:xfrm>
          <a:graphic>
            <a:graphicData uri="http://schemas.openxmlformats.org/presentationml/2006/ole">
              <p:oleObj spid="_x0000_s14338" name="Worksheet" r:id="rId3" imgW="3057754" imgH="514807" progId="Excel.Sheet.8">
                <p:embed/>
              </p:oleObj>
            </a:graphicData>
          </a:graphic>
        </p:graphicFrame>
        <p:grpSp>
          <p:nvGrpSpPr>
            <p:cNvPr id="14344" name="Group 5"/>
            <p:cNvGrpSpPr>
              <a:grpSpLocks/>
            </p:cNvGrpSpPr>
            <p:nvPr/>
          </p:nvGrpSpPr>
          <p:grpSpPr bwMode="auto">
            <a:xfrm>
              <a:off x="816" y="2736"/>
              <a:ext cx="816" cy="144"/>
              <a:chOff x="1200" y="2448"/>
              <a:chExt cx="816" cy="144"/>
            </a:xfrm>
          </p:grpSpPr>
          <p:sp>
            <p:nvSpPr>
              <p:cNvPr id="14355"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6"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7"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4345" name="Group 9"/>
            <p:cNvGrpSpPr>
              <a:grpSpLocks/>
            </p:cNvGrpSpPr>
            <p:nvPr/>
          </p:nvGrpSpPr>
          <p:grpSpPr bwMode="auto">
            <a:xfrm>
              <a:off x="816" y="2736"/>
              <a:ext cx="2064" cy="144"/>
              <a:chOff x="1200" y="2448"/>
              <a:chExt cx="816" cy="144"/>
            </a:xfrm>
          </p:grpSpPr>
          <p:sp>
            <p:nvSpPr>
              <p:cNvPr id="14352"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3"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4"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4346" name="Group 14"/>
            <p:cNvGrpSpPr>
              <a:grpSpLocks/>
            </p:cNvGrpSpPr>
            <p:nvPr/>
          </p:nvGrpSpPr>
          <p:grpSpPr bwMode="auto">
            <a:xfrm>
              <a:off x="960" y="2688"/>
              <a:ext cx="3600" cy="240"/>
              <a:chOff x="960" y="2640"/>
              <a:chExt cx="3600" cy="240"/>
            </a:xfrm>
          </p:grpSpPr>
          <p:grpSp>
            <p:nvGrpSpPr>
              <p:cNvPr id="14347" name="Group 15"/>
              <p:cNvGrpSpPr>
                <a:grpSpLocks/>
              </p:cNvGrpSpPr>
              <p:nvPr/>
            </p:nvGrpSpPr>
            <p:grpSpPr bwMode="auto">
              <a:xfrm>
                <a:off x="960" y="2640"/>
                <a:ext cx="3600" cy="240"/>
                <a:chOff x="1200" y="2448"/>
                <a:chExt cx="816" cy="144"/>
              </a:xfrm>
            </p:grpSpPr>
            <p:sp>
              <p:nvSpPr>
                <p:cNvPr id="14349" name="Line 1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0" name="Line 1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1"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4348" name="Line 19"/>
              <p:cNvSpPr>
                <a:spLocks noChangeShapeType="1"/>
              </p:cNvSpPr>
              <p:nvPr/>
            </p:nvSpPr>
            <p:spPr bwMode="auto">
              <a:xfrm flipV="1">
                <a:off x="3744" y="2640"/>
                <a:ext cx="0" cy="240"/>
              </a:xfrm>
              <a:prstGeom prst="line">
                <a:avLst/>
              </a:prstGeom>
              <a:noFill/>
              <a:ln w="28575">
                <a:solidFill>
                  <a:schemeClr val="tx1"/>
                </a:solidFill>
                <a:round/>
                <a:headEnd/>
                <a:tailEnd/>
              </a:ln>
            </p:spPr>
            <p:txBody>
              <a:bodyPr anchor="b"/>
              <a:lstStyle/>
              <a:p>
                <a:endParaRPr lang="en-US"/>
              </a:p>
            </p:txBody>
          </p:sp>
        </p:grpSp>
      </p:grpSp>
      <p:sp>
        <p:nvSpPr>
          <p:cNvPr id="248854" name="Oval 22"/>
          <p:cNvSpPr>
            <a:spLocks noChangeArrowheads="1"/>
          </p:cNvSpPr>
          <p:nvPr/>
        </p:nvSpPr>
        <p:spPr bwMode="auto">
          <a:xfrm>
            <a:off x="4876800" y="3962400"/>
            <a:ext cx="3733800" cy="1676400"/>
          </a:xfrm>
          <a:prstGeom prst="ellipse">
            <a:avLst/>
          </a:prstGeom>
          <a:noFill/>
          <a:ln w="28575">
            <a:solidFill>
              <a:schemeClr val="tx2"/>
            </a:solidFill>
            <a:round/>
            <a:headEnd/>
            <a:tailEnd/>
          </a:ln>
        </p:spPr>
        <p:txBody>
          <a:bodyPr wrap="none" anchor="ctr"/>
          <a:lstStyle/>
          <a:p>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45"/>
                                        </p:tgtEl>
                                        <p:attrNameLst>
                                          <p:attrName>style.visibility</p:attrName>
                                        </p:attrNameLst>
                                      </p:cBhvr>
                                      <p:to>
                                        <p:strVal val="visible"/>
                                      </p:to>
                                    </p:set>
                                    <p:anim calcmode="lin" valueType="num">
                                      <p:cBhvr additive="base">
                                        <p:cTn id="7" dur="500" fill="hold"/>
                                        <p:tgtEl>
                                          <p:spTgt spid="248845"/>
                                        </p:tgtEl>
                                        <p:attrNameLst>
                                          <p:attrName>ppt_x</p:attrName>
                                        </p:attrNameLst>
                                      </p:cBhvr>
                                      <p:tavLst>
                                        <p:tav tm="0">
                                          <p:val>
                                            <p:strVal val="0-#ppt_w/2"/>
                                          </p:val>
                                        </p:tav>
                                        <p:tav tm="100000">
                                          <p:val>
                                            <p:strVal val="#ppt_x"/>
                                          </p:val>
                                        </p:tav>
                                      </p:tavLst>
                                    </p:anim>
                                    <p:anim calcmode="lin" valueType="num">
                                      <p:cBhvr additive="base">
                                        <p:cTn id="8" dur="500" fill="hold"/>
                                        <p:tgtEl>
                                          <p:spTgt spid="2488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84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854"/>
                                        </p:tgtEl>
                                        <p:attrNameLst>
                                          <p:attrName>style.visibility</p:attrName>
                                        </p:attrNameLst>
                                      </p:cBhvr>
                                      <p:to>
                                        <p:strVal val="visible"/>
                                      </p:to>
                                    </p:set>
                                    <p:anim calcmode="lin" valueType="num">
                                      <p:cBhvr additive="base">
                                        <p:cTn id="13" dur="500" fill="hold"/>
                                        <p:tgtEl>
                                          <p:spTgt spid="248854"/>
                                        </p:tgtEl>
                                        <p:attrNameLst>
                                          <p:attrName>ppt_x</p:attrName>
                                        </p:attrNameLst>
                                      </p:cBhvr>
                                      <p:tavLst>
                                        <p:tav tm="0">
                                          <p:val>
                                            <p:strVal val="0-#ppt_w/2"/>
                                          </p:val>
                                        </p:tav>
                                        <p:tav tm="100000">
                                          <p:val>
                                            <p:strVal val="#ppt_x"/>
                                          </p:val>
                                        </p:tav>
                                      </p:tavLst>
                                    </p:anim>
                                    <p:anim calcmode="lin" valueType="num">
                                      <p:cBhvr additive="base">
                                        <p:cTn id="14" dur="500" fill="hold"/>
                                        <p:tgtEl>
                                          <p:spTgt spid="248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nimBg="1" autoUpdateAnimBg="0"/>
      <p:bldP spid="24885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Example 3: Determine NF</a:t>
            </a:r>
          </a:p>
        </p:txBody>
      </p:sp>
      <p:sp>
        <p:nvSpPr>
          <p:cNvPr id="15364" name="Rectangle 3"/>
          <p:cNvSpPr>
            <a:spLocks noGrp="1" noChangeArrowheads="1"/>
          </p:cNvSpPr>
          <p:nvPr>
            <p:ph idx="1"/>
          </p:nvPr>
        </p:nvSpPr>
        <p:spPr>
          <a:xfrm>
            <a:off x="685800" y="1858963"/>
            <a:ext cx="8154988" cy="1260475"/>
          </a:xfrm>
        </p:spPr>
        <p:txBody>
          <a:bodyPr/>
          <a:lstStyle/>
          <a:p>
            <a:pPr>
              <a:lnSpc>
                <a:spcPct val="90000"/>
              </a:lnSpc>
            </a:pPr>
            <a:r>
              <a:rPr lang="en-US" sz="2400" smtClean="0"/>
              <a:t>Part_ID </a:t>
            </a:r>
            <a:r>
              <a:rPr lang="en-US" sz="2400" smtClean="0">
                <a:sym typeface="Wingdings" pitchFamily="2" charset="2"/>
              </a:rPr>
              <a:t> Description</a:t>
            </a:r>
          </a:p>
          <a:p>
            <a:pPr>
              <a:lnSpc>
                <a:spcPct val="90000"/>
              </a:lnSpc>
            </a:pPr>
            <a:r>
              <a:rPr lang="en-US" sz="2400" smtClean="0">
                <a:sym typeface="Wingdings" pitchFamily="2" charset="2"/>
              </a:rPr>
              <a:t>Part_ID  Price</a:t>
            </a:r>
          </a:p>
          <a:p>
            <a:pPr>
              <a:lnSpc>
                <a:spcPct val="90000"/>
              </a:lnSpc>
            </a:pPr>
            <a:r>
              <a:rPr lang="en-US" sz="2400" smtClean="0"/>
              <a:t>Part_ID, Comp_ID </a:t>
            </a:r>
            <a:r>
              <a:rPr lang="en-US" sz="2400" smtClean="0">
                <a:sym typeface="Wingdings" pitchFamily="2" charset="2"/>
              </a:rPr>
              <a:t> No</a:t>
            </a:r>
            <a:endParaRPr lang="en-US" sz="2400" smtClean="0"/>
          </a:p>
        </p:txBody>
      </p:sp>
      <p:grpSp>
        <p:nvGrpSpPr>
          <p:cNvPr id="15365" name="Group 5"/>
          <p:cNvGrpSpPr>
            <a:grpSpLocks/>
          </p:cNvGrpSpPr>
          <p:nvPr/>
        </p:nvGrpSpPr>
        <p:grpSpPr bwMode="auto">
          <a:xfrm>
            <a:off x="685800" y="3810000"/>
            <a:ext cx="7924800" cy="1828800"/>
            <a:chOff x="432" y="2400"/>
            <a:chExt cx="4992" cy="1152"/>
          </a:xfrm>
        </p:grpSpPr>
        <p:graphicFrame>
          <p:nvGraphicFramePr>
            <p:cNvPr id="15362" name="Object 6"/>
            <p:cNvGraphicFramePr>
              <a:graphicFrameLocks noChangeAspect="1"/>
            </p:cNvGraphicFramePr>
            <p:nvPr/>
          </p:nvGraphicFramePr>
          <p:xfrm>
            <a:off x="432" y="2400"/>
            <a:ext cx="4704" cy="791"/>
          </p:xfrm>
          <a:graphic>
            <a:graphicData uri="http://schemas.openxmlformats.org/presentationml/2006/ole">
              <p:oleObj spid="_x0000_s15362" name="Worksheet" r:id="rId3" imgW="3057754" imgH="514807" progId="Excel.Sheet.8">
                <p:embed/>
              </p:oleObj>
            </a:graphicData>
          </a:graphic>
        </p:graphicFrame>
        <p:grpSp>
          <p:nvGrpSpPr>
            <p:cNvPr id="15367" name="Group 7"/>
            <p:cNvGrpSpPr>
              <a:grpSpLocks/>
            </p:cNvGrpSpPr>
            <p:nvPr/>
          </p:nvGrpSpPr>
          <p:grpSpPr bwMode="auto">
            <a:xfrm>
              <a:off x="816" y="2736"/>
              <a:ext cx="816" cy="144"/>
              <a:chOff x="1200" y="2448"/>
              <a:chExt cx="816" cy="144"/>
            </a:xfrm>
          </p:grpSpPr>
          <p:sp>
            <p:nvSpPr>
              <p:cNvPr id="15379"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5380"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5381"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5368" name="Group 11"/>
            <p:cNvGrpSpPr>
              <a:grpSpLocks/>
            </p:cNvGrpSpPr>
            <p:nvPr/>
          </p:nvGrpSpPr>
          <p:grpSpPr bwMode="auto">
            <a:xfrm>
              <a:off x="816" y="2736"/>
              <a:ext cx="2064" cy="144"/>
              <a:chOff x="1200" y="2448"/>
              <a:chExt cx="816" cy="144"/>
            </a:xfrm>
          </p:grpSpPr>
          <p:sp>
            <p:nvSpPr>
              <p:cNvPr id="15376"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5377"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5378"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5369" name="Group 15"/>
            <p:cNvGrpSpPr>
              <a:grpSpLocks/>
            </p:cNvGrpSpPr>
            <p:nvPr/>
          </p:nvGrpSpPr>
          <p:grpSpPr bwMode="auto">
            <a:xfrm>
              <a:off x="960" y="2688"/>
              <a:ext cx="3600" cy="240"/>
              <a:chOff x="960" y="2640"/>
              <a:chExt cx="3600" cy="240"/>
            </a:xfrm>
          </p:grpSpPr>
          <p:grpSp>
            <p:nvGrpSpPr>
              <p:cNvPr id="15371" name="Group 16"/>
              <p:cNvGrpSpPr>
                <a:grpSpLocks/>
              </p:cNvGrpSpPr>
              <p:nvPr/>
            </p:nvGrpSpPr>
            <p:grpSpPr bwMode="auto">
              <a:xfrm>
                <a:off x="960" y="2640"/>
                <a:ext cx="3600" cy="240"/>
                <a:chOff x="1200" y="2448"/>
                <a:chExt cx="816" cy="144"/>
              </a:xfrm>
            </p:grpSpPr>
            <p:sp>
              <p:nvSpPr>
                <p:cNvPr id="15373"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5374"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5375"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5372" name="Line 20"/>
              <p:cNvSpPr>
                <a:spLocks noChangeShapeType="1"/>
              </p:cNvSpPr>
              <p:nvPr/>
            </p:nvSpPr>
            <p:spPr bwMode="auto">
              <a:xfrm flipV="1">
                <a:off x="3744" y="2640"/>
                <a:ext cx="0" cy="240"/>
              </a:xfrm>
              <a:prstGeom prst="line">
                <a:avLst/>
              </a:prstGeom>
              <a:noFill/>
              <a:ln w="28575">
                <a:solidFill>
                  <a:schemeClr val="tx1"/>
                </a:solidFill>
                <a:round/>
                <a:headEnd/>
                <a:tailEnd/>
              </a:ln>
            </p:spPr>
            <p:txBody>
              <a:bodyPr anchor="b"/>
              <a:lstStyle/>
              <a:p>
                <a:endParaRPr lang="en-US"/>
              </a:p>
            </p:txBody>
          </p:sp>
        </p:grpSp>
        <p:sp>
          <p:nvSpPr>
            <p:cNvPr id="15370" name="Oval 21"/>
            <p:cNvSpPr>
              <a:spLocks noChangeArrowheads="1"/>
            </p:cNvSpPr>
            <p:nvPr/>
          </p:nvSpPr>
          <p:spPr bwMode="auto">
            <a:xfrm>
              <a:off x="3072" y="2496"/>
              <a:ext cx="2352" cy="1056"/>
            </a:xfrm>
            <a:prstGeom prst="ellipse">
              <a:avLst/>
            </a:prstGeom>
            <a:noFill/>
            <a:ln w="28575">
              <a:solidFill>
                <a:schemeClr val="tx2"/>
              </a:solidFill>
              <a:round/>
              <a:headEnd/>
              <a:tailEnd/>
            </a:ln>
          </p:spPr>
          <p:txBody>
            <a:bodyPr wrap="none" anchor="ctr"/>
            <a:lstStyle/>
            <a:p>
              <a:endParaRPr lang="en-US"/>
            </a:p>
          </p:txBody>
        </p:sp>
      </p:grpSp>
      <p:sp>
        <p:nvSpPr>
          <p:cNvPr id="249860" name="AutoShape 4"/>
          <p:cNvSpPr>
            <a:spLocks noChangeArrowheads="1"/>
          </p:cNvSpPr>
          <p:nvPr/>
        </p:nvSpPr>
        <p:spPr bwMode="auto">
          <a:xfrm>
            <a:off x="3733800" y="1295400"/>
            <a:ext cx="5181600" cy="2438400"/>
          </a:xfrm>
          <a:prstGeom prst="wedgeEllipseCallout">
            <a:avLst>
              <a:gd name="adj1" fmla="val -25093"/>
              <a:gd name="adj2" fmla="val 56380"/>
            </a:avLst>
          </a:prstGeom>
          <a:solidFill>
            <a:schemeClr val="bg2"/>
          </a:solidFill>
          <a:ln w="12700">
            <a:solidFill>
              <a:schemeClr val="tx2"/>
            </a:solidFill>
            <a:miter lim="800000"/>
            <a:headEnd/>
            <a:tailEnd/>
          </a:ln>
        </p:spPr>
        <p:txBody>
          <a:bodyPr anchor="b"/>
          <a:lstStyle/>
          <a:p>
            <a:pPr marL="457200" indent="-457200" algn="ctr" eaLnBrk="1" hangingPunct="1"/>
            <a:r>
              <a:rPr lang="en-US" sz="1800" b="1">
                <a:solidFill>
                  <a:schemeClr val="tx2"/>
                </a:solidFill>
              </a:rPr>
              <a:t>In your solution you will write the following justification:</a:t>
            </a:r>
          </a:p>
          <a:p>
            <a:pPr marL="457200" indent="-457200" algn="ctr" eaLnBrk="1" hangingPunct="1">
              <a:buFontTx/>
              <a:buAutoNum type="arabicParenR"/>
            </a:pPr>
            <a:r>
              <a:rPr lang="en-US" sz="1800" b="1">
                <a:solidFill>
                  <a:schemeClr val="tx2"/>
                </a:solidFill>
              </a:rPr>
              <a:t>There are M/V attributes; therefore, not 1NF</a:t>
            </a:r>
          </a:p>
          <a:p>
            <a:pPr marL="457200" indent="-457200" algn="ctr" eaLnBrk="1" hangingPunct="1"/>
            <a:r>
              <a:rPr lang="en-US" sz="1800" b="1">
                <a:solidFill>
                  <a:schemeClr val="tx2"/>
                </a:solidFill>
              </a:rPr>
              <a:t>Conclusion: The relation is not normalized.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0-#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graphicFrame>
        <p:nvGraphicFramePr>
          <p:cNvPr id="250883" name="Object 3"/>
          <p:cNvGraphicFramePr>
            <a:graphicFrameLocks noChangeAspect="1"/>
          </p:cNvGraphicFramePr>
          <p:nvPr/>
        </p:nvGraphicFramePr>
        <p:xfrm>
          <a:off x="1143000" y="2514600"/>
          <a:ext cx="6400800" cy="2393950"/>
        </p:xfrm>
        <a:graphic>
          <a:graphicData uri="http://schemas.openxmlformats.org/presentationml/2006/ole">
            <p:oleObj spid="_x0000_s16386" name="Worksheet" r:id="rId3" imgW="3133760" imgH="1171623" progId="Excel.Sheet.8">
              <p:embed/>
            </p:oleObj>
          </a:graphicData>
        </a:graphic>
      </p:graphicFrame>
      <p:grpSp>
        <p:nvGrpSpPr>
          <p:cNvPr id="2" name="Group 4"/>
          <p:cNvGrpSpPr>
            <a:grpSpLocks/>
          </p:cNvGrpSpPr>
          <p:nvPr/>
        </p:nvGrpSpPr>
        <p:grpSpPr bwMode="auto">
          <a:xfrm>
            <a:off x="4814888" y="2967038"/>
            <a:ext cx="1600200" cy="228600"/>
            <a:chOff x="1200" y="2448"/>
            <a:chExt cx="816" cy="144"/>
          </a:xfrm>
        </p:grpSpPr>
        <p:sp>
          <p:nvSpPr>
            <p:cNvPr id="16394" name="Line 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6395" name="Line 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6396" name="Line 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50888" name="Oval 8"/>
          <p:cNvSpPr>
            <a:spLocks noChangeArrowheads="1"/>
          </p:cNvSpPr>
          <p:nvPr/>
        </p:nvSpPr>
        <p:spPr bwMode="auto">
          <a:xfrm>
            <a:off x="4014788" y="2700338"/>
            <a:ext cx="3890962" cy="1447800"/>
          </a:xfrm>
          <a:prstGeom prst="ellipse">
            <a:avLst/>
          </a:prstGeom>
          <a:noFill/>
          <a:ln w="28575">
            <a:solidFill>
              <a:schemeClr val="tx2"/>
            </a:solidFill>
            <a:round/>
            <a:headEnd/>
            <a:tailEnd/>
          </a:ln>
        </p:spPr>
        <p:txBody>
          <a:bodyPr wrap="none" anchor="ctr"/>
          <a:lstStyle/>
          <a:p>
            <a:endParaRPr lang="en-US"/>
          </a:p>
        </p:txBody>
      </p:sp>
      <p:grpSp>
        <p:nvGrpSpPr>
          <p:cNvPr id="3" name="Group 9"/>
          <p:cNvGrpSpPr>
            <a:grpSpLocks/>
          </p:cNvGrpSpPr>
          <p:nvPr/>
        </p:nvGrpSpPr>
        <p:grpSpPr bwMode="auto">
          <a:xfrm>
            <a:off x="1600200" y="2971800"/>
            <a:ext cx="1600200" cy="228600"/>
            <a:chOff x="1200" y="2448"/>
            <a:chExt cx="816" cy="144"/>
          </a:xfrm>
        </p:grpSpPr>
        <p:sp>
          <p:nvSpPr>
            <p:cNvPr id="16391"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6392"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6393"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 calcmode="lin" valueType="num">
                                      <p:cBhvr additive="base">
                                        <p:cTn id="7" dur="500" fill="hold"/>
                                        <p:tgtEl>
                                          <p:spTgt spid="250883"/>
                                        </p:tgtEl>
                                        <p:attrNameLst>
                                          <p:attrName>ppt_x</p:attrName>
                                        </p:attrNameLst>
                                      </p:cBhvr>
                                      <p:tavLst>
                                        <p:tav tm="0">
                                          <p:val>
                                            <p:strVal val="0-#ppt_w/2"/>
                                          </p:val>
                                        </p:tav>
                                        <p:tav tm="100000">
                                          <p:val>
                                            <p:strVal val="#ppt_x"/>
                                          </p:val>
                                        </p:tav>
                                      </p:tavLst>
                                    </p:anim>
                                    <p:anim calcmode="lin" valueType="num">
                                      <p:cBhvr additive="base">
                                        <p:cTn id="8"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8"/>
                                        </p:tgtEl>
                                        <p:attrNameLst>
                                          <p:attrName>style.visibility</p:attrName>
                                        </p:attrNameLst>
                                      </p:cBhvr>
                                      <p:to>
                                        <p:strVal val="visible"/>
                                      </p:to>
                                    </p:set>
                                    <p:anim calcmode="lin" valueType="num">
                                      <p:cBhvr additive="base">
                                        <p:cTn id="25" dur="500" fill="hold"/>
                                        <p:tgtEl>
                                          <p:spTgt spid="250888"/>
                                        </p:tgtEl>
                                        <p:attrNameLst>
                                          <p:attrName>ppt_x</p:attrName>
                                        </p:attrNameLst>
                                      </p:cBhvr>
                                      <p:tavLst>
                                        <p:tav tm="0">
                                          <p:val>
                                            <p:strVal val="0-#ppt_w/2"/>
                                          </p:val>
                                        </p:tav>
                                        <p:tav tm="100000">
                                          <p:val>
                                            <p:strVal val="#ppt_x"/>
                                          </p:val>
                                        </p:tav>
                                      </p:tavLst>
                                    </p:anim>
                                    <p:anim calcmode="lin" valueType="num">
                                      <p:cBhvr additive="base">
                                        <p:cTn id="26" dur="500" fill="hold"/>
                                        <p:tgtEl>
                                          <p:spTgt spid="250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sp>
        <p:nvSpPr>
          <p:cNvPr id="17413" name="Rectangle 14" descr="Rectangle: Click to edit Master text styles&#10;Second level&#10;Third level&#10;Fourth level&#10;Fifth level"/>
          <p:cNvSpPr>
            <a:spLocks noGrp="1" noChangeArrowheads="1"/>
          </p:cNvSpPr>
          <p:nvPr>
            <p:ph idx="1"/>
          </p:nvPr>
        </p:nvSpPr>
        <p:spPr>
          <a:xfrm>
            <a:off x="609600" y="1524000"/>
            <a:ext cx="7924800" cy="1524000"/>
          </a:xfrm>
          <a:noFill/>
        </p:spPr>
        <p:txBody>
          <a:bodyPr lIns="91440" tIns="45720" rIns="91440" bIns="45720">
            <a:normAutofit lnSpcReduction="10000"/>
          </a:bodyPr>
          <a:lstStyle/>
          <a:p>
            <a:r>
              <a:rPr lang="en-US" smtClean="0"/>
              <a:t> Option 1: Make a determinant of the repeating group (or the multivalued attribute) a part of the primary key.</a:t>
            </a:r>
          </a:p>
        </p:txBody>
      </p:sp>
      <p:grpSp>
        <p:nvGrpSpPr>
          <p:cNvPr id="17412" name="Group 3"/>
          <p:cNvGrpSpPr>
            <a:grpSpLocks/>
          </p:cNvGrpSpPr>
          <p:nvPr/>
        </p:nvGrpSpPr>
        <p:grpSpPr bwMode="auto">
          <a:xfrm>
            <a:off x="1143000" y="3810000"/>
            <a:ext cx="6762750" cy="2393950"/>
            <a:chOff x="720" y="2160"/>
            <a:chExt cx="4260" cy="1508"/>
          </a:xfrm>
        </p:grpSpPr>
        <p:graphicFrame>
          <p:nvGraphicFramePr>
            <p:cNvPr id="17410" name="Object 4"/>
            <p:cNvGraphicFramePr>
              <a:graphicFrameLocks noChangeAspect="1"/>
            </p:cNvGraphicFramePr>
            <p:nvPr/>
          </p:nvGraphicFramePr>
          <p:xfrm>
            <a:off x="720" y="2160"/>
            <a:ext cx="4032" cy="1508"/>
          </p:xfrm>
          <a:graphic>
            <a:graphicData uri="http://schemas.openxmlformats.org/presentationml/2006/ole">
              <p:oleObj spid="_x0000_s17410" name="Worksheet" r:id="rId3" imgW="3133760" imgH="1171623" progId="Excel.Sheet.8">
                <p:embed/>
              </p:oleObj>
            </a:graphicData>
          </a:graphic>
        </p:graphicFrame>
        <p:grpSp>
          <p:nvGrpSpPr>
            <p:cNvPr id="17419" name="Group 5"/>
            <p:cNvGrpSpPr>
              <a:grpSpLocks/>
            </p:cNvGrpSpPr>
            <p:nvPr/>
          </p:nvGrpSpPr>
          <p:grpSpPr bwMode="auto">
            <a:xfrm>
              <a:off x="3033" y="2445"/>
              <a:ext cx="1008" cy="144"/>
              <a:chOff x="1200" y="2448"/>
              <a:chExt cx="816" cy="144"/>
            </a:xfrm>
          </p:grpSpPr>
          <p:sp>
            <p:nvSpPr>
              <p:cNvPr id="17425"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7426"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7427"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7420" name="Oval 9"/>
            <p:cNvSpPr>
              <a:spLocks noChangeArrowheads="1"/>
            </p:cNvSpPr>
            <p:nvPr/>
          </p:nvSpPr>
          <p:spPr bwMode="auto">
            <a:xfrm>
              <a:off x="2529" y="2277"/>
              <a:ext cx="2451" cy="912"/>
            </a:xfrm>
            <a:prstGeom prst="ellipse">
              <a:avLst/>
            </a:prstGeom>
            <a:noFill/>
            <a:ln w="28575">
              <a:solidFill>
                <a:schemeClr val="tx2"/>
              </a:solidFill>
              <a:round/>
              <a:headEnd/>
              <a:tailEnd/>
            </a:ln>
          </p:spPr>
          <p:txBody>
            <a:bodyPr wrap="none" anchor="ctr"/>
            <a:lstStyle/>
            <a:p>
              <a:endParaRPr lang="en-US"/>
            </a:p>
          </p:txBody>
        </p:sp>
        <p:grpSp>
          <p:nvGrpSpPr>
            <p:cNvPr id="17421" name="Group 10"/>
            <p:cNvGrpSpPr>
              <a:grpSpLocks/>
            </p:cNvGrpSpPr>
            <p:nvPr/>
          </p:nvGrpSpPr>
          <p:grpSpPr bwMode="auto">
            <a:xfrm>
              <a:off x="1008" y="2448"/>
              <a:ext cx="1008" cy="144"/>
              <a:chOff x="1200" y="2448"/>
              <a:chExt cx="816" cy="144"/>
            </a:xfrm>
          </p:grpSpPr>
          <p:sp>
            <p:nvSpPr>
              <p:cNvPr id="17422"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7423"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7424"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5" name="Group 15"/>
          <p:cNvGrpSpPr>
            <a:grpSpLocks/>
          </p:cNvGrpSpPr>
          <p:nvPr/>
        </p:nvGrpSpPr>
        <p:grpSpPr bwMode="auto">
          <a:xfrm>
            <a:off x="1876425" y="3038475"/>
            <a:ext cx="3457575" cy="1576388"/>
            <a:chOff x="1233" y="1350"/>
            <a:chExt cx="2178" cy="1233"/>
          </a:xfrm>
        </p:grpSpPr>
        <p:sp>
          <p:nvSpPr>
            <p:cNvPr id="17416" name="AutoShape 16"/>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17417" name="Line 17"/>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a:p>
          </p:txBody>
        </p:sp>
        <p:sp>
          <p:nvSpPr>
            <p:cNvPr id="17418" name="Line 18"/>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a:p>
          </p:txBody>
        </p:sp>
      </p:grpSp>
      <p:sp>
        <p:nvSpPr>
          <p:cNvPr id="251923" name="Line 19"/>
          <p:cNvSpPr>
            <a:spLocks noChangeShapeType="1"/>
          </p:cNvSpPr>
          <p:nvPr/>
        </p:nvSpPr>
        <p:spPr bwMode="auto">
          <a:xfrm>
            <a:off x="4114800" y="4843463"/>
            <a:ext cx="1219200" cy="0"/>
          </a:xfrm>
          <a:prstGeom prst="line">
            <a:avLst/>
          </a:prstGeom>
          <a:noFill/>
          <a:ln w="38100">
            <a:solidFill>
              <a:srgbClr val="000000"/>
            </a:solidFill>
            <a:round/>
            <a:headEnd/>
            <a:tailEnd/>
          </a:ln>
        </p:spPr>
        <p:txBody>
          <a:bodyPr anchor="b"/>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23"/>
                                        </p:tgtEl>
                                        <p:attrNameLst>
                                          <p:attrName>style.visibility</p:attrName>
                                        </p:attrNameLst>
                                      </p:cBhvr>
                                      <p:to>
                                        <p:strVal val="visible"/>
                                      </p:to>
                                    </p:set>
                                    <p:anim calcmode="lin" valueType="num">
                                      <p:cBhvr additive="base">
                                        <p:cTn id="7" dur="500" fill="hold"/>
                                        <p:tgtEl>
                                          <p:spTgt spid="251923"/>
                                        </p:tgtEl>
                                        <p:attrNameLst>
                                          <p:attrName>ppt_x</p:attrName>
                                        </p:attrNameLst>
                                      </p:cBhvr>
                                      <p:tavLst>
                                        <p:tav tm="0">
                                          <p:val>
                                            <p:strVal val="0-#ppt_w/2"/>
                                          </p:val>
                                        </p:tav>
                                        <p:tav tm="100000">
                                          <p:val>
                                            <p:strVal val="#ppt_x"/>
                                          </p:val>
                                        </p:tav>
                                      </p:tavLst>
                                    </p:anim>
                                    <p:anim calcmode="lin" valueType="num">
                                      <p:cBhvr additive="base">
                                        <p:cTn id="8" dur="500" fill="hold"/>
                                        <p:tgtEl>
                                          <p:spTgt spid="251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sp>
        <p:nvSpPr>
          <p:cNvPr id="18436" name="Rectangle 3"/>
          <p:cNvSpPr>
            <a:spLocks noGrp="1" noChangeArrowheads="1"/>
          </p:cNvSpPr>
          <p:nvPr>
            <p:ph idx="1"/>
          </p:nvPr>
        </p:nvSpPr>
        <p:spPr>
          <a:xfrm>
            <a:off x="747713" y="1509713"/>
            <a:ext cx="7696200" cy="2376487"/>
          </a:xfrm>
        </p:spPr>
        <p:txBody>
          <a:bodyPr>
            <a:normAutofit lnSpcReduction="10000"/>
          </a:bodyPr>
          <a:lstStyle/>
          <a:p>
            <a:pPr algn="just">
              <a:lnSpc>
                <a:spcPct val="90000"/>
              </a:lnSpc>
            </a:pPr>
            <a:r>
              <a:rPr lang="en-US" sz="2800" dirty="0" smtClean="0"/>
              <a:t> </a:t>
            </a:r>
            <a:r>
              <a:rPr lang="en-US" sz="2400" dirty="0" smtClean="0"/>
              <a:t>Option 2: Remove the entire repeating group from the relation. Create another relation which would contain all the attributes of the repeating group, plus the primary key from the first relation. In this new relation, the primary key from the original relation and the determinant of the repeating group will comprise a primary key. </a:t>
            </a:r>
          </a:p>
        </p:txBody>
      </p:sp>
      <p:grpSp>
        <p:nvGrpSpPr>
          <p:cNvPr id="18437" name="Group 4"/>
          <p:cNvGrpSpPr>
            <a:grpSpLocks/>
          </p:cNvGrpSpPr>
          <p:nvPr/>
        </p:nvGrpSpPr>
        <p:grpSpPr bwMode="auto">
          <a:xfrm>
            <a:off x="1071563" y="3957638"/>
            <a:ext cx="6734175" cy="2179637"/>
            <a:chOff x="675" y="2493"/>
            <a:chExt cx="4242" cy="1373"/>
          </a:xfrm>
        </p:grpSpPr>
        <p:graphicFrame>
          <p:nvGraphicFramePr>
            <p:cNvPr id="18434" name="Object 5"/>
            <p:cNvGraphicFramePr>
              <a:graphicFrameLocks noChangeAspect="1"/>
            </p:cNvGraphicFramePr>
            <p:nvPr/>
          </p:nvGraphicFramePr>
          <p:xfrm>
            <a:off x="675" y="2493"/>
            <a:ext cx="4032" cy="1373"/>
          </p:xfrm>
          <a:graphic>
            <a:graphicData uri="http://schemas.openxmlformats.org/presentationml/2006/ole">
              <p:oleObj spid="_x0000_s18434" name="Worksheet" r:id="rId3" imgW="3133760" imgH="1171623" progId="Excel.Sheet.8">
                <p:embed/>
              </p:oleObj>
            </a:graphicData>
          </a:graphic>
        </p:graphicFrame>
        <p:grpSp>
          <p:nvGrpSpPr>
            <p:cNvPr id="18438" name="Group 6"/>
            <p:cNvGrpSpPr>
              <a:grpSpLocks/>
            </p:cNvGrpSpPr>
            <p:nvPr/>
          </p:nvGrpSpPr>
          <p:grpSpPr bwMode="auto">
            <a:xfrm>
              <a:off x="2970" y="2742"/>
              <a:ext cx="1008" cy="144"/>
              <a:chOff x="1200" y="2448"/>
              <a:chExt cx="816" cy="144"/>
            </a:xfrm>
          </p:grpSpPr>
          <p:sp>
            <p:nvSpPr>
              <p:cNvPr id="18444"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8445"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8446"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8439" name="Oval 10"/>
            <p:cNvSpPr>
              <a:spLocks noChangeArrowheads="1"/>
            </p:cNvSpPr>
            <p:nvPr/>
          </p:nvSpPr>
          <p:spPr bwMode="auto">
            <a:xfrm>
              <a:off x="2466" y="2574"/>
              <a:ext cx="2451" cy="912"/>
            </a:xfrm>
            <a:prstGeom prst="ellipse">
              <a:avLst/>
            </a:prstGeom>
            <a:noFill/>
            <a:ln w="28575">
              <a:solidFill>
                <a:schemeClr val="tx2"/>
              </a:solidFill>
              <a:round/>
              <a:headEnd/>
              <a:tailEnd/>
            </a:ln>
          </p:spPr>
          <p:txBody>
            <a:bodyPr wrap="none" anchor="ctr"/>
            <a:lstStyle/>
            <a:p>
              <a:endParaRPr lang="en-US"/>
            </a:p>
          </p:txBody>
        </p:sp>
        <p:grpSp>
          <p:nvGrpSpPr>
            <p:cNvPr id="18440" name="Group 11"/>
            <p:cNvGrpSpPr>
              <a:grpSpLocks/>
            </p:cNvGrpSpPr>
            <p:nvPr/>
          </p:nvGrpSpPr>
          <p:grpSpPr bwMode="auto">
            <a:xfrm>
              <a:off x="945" y="2745"/>
              <a:ext cx="1008" cy="144"/>
              <a:chOff x="1200" y="2448"/>
              <a:chExt cx="816" cy="144"/>
            </a:xfrm>
          </p:grpSpPr>
          <p:sp>
            <p:nvSpPr>
              <p:cNvPr id="18441"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8442"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8443"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33400" y="228600"/>
            <a:ext cx="7010400" cy="928688"/>
          </a:xfrm>
        </p:spPr>
        <p:txBody>
          <a:bodyPr/>
          <a:lstStyle/>
          <a:p>
            <a:r>
              <a:rPr lang="en-US" sz="4000" smtClean="0"/>
              <a:t>Dependencies: Definitions </a:t>
            </a:r>
          </a:p>
        </p:txBody>
      </p:sp>
      <p:sp>
        <p:nvSpPr>
          <p:cNvPr id="2052" name="Rectangle 3"/>
          <p:cNvSpPr>
            <a:spLocks noGrp="1" noChangeArrowheads="1"/>
          </p:cNvSpPr>
          <p:nvPr>
            <p:ph idx="1"/>
          </p:nvPr>
        </p:nvSpPr>
        <p:spPr>
          <a:xfrm>
            <a:off x="838200" y="1371600"/>
            <a:ext cx="7696200" cy="2362200"/>
          </a:xfrm>
        </p:spPr>
        <p:txBody>
          <a:bodyPr/>
          <a:lstStyle/>
          <a:p>
            <a:pPr>
              <a:lnSpc>
                <a:spcPct val="90000"/>
              </a:lnSpc>
            </a:pPr>
            <a:r>
              <a:rPr lang="en-US" sz="2400" b="1" i="1" smtClean="0"/>
              <a:t>Multivalued Attributes</a:t>
            </a:r>
            <a:r>
              <a:rPr lang="en-US" sz="2400" smtClean="0"/>
              <a:t> (or </a:t>
            </a:r>
            <a:r>
              <a:rPr lang="en-US" sz="2400" b="1" i="1" smtClean="0"/>
              <a:t>repeating groups</a:t>
            </a:r>
            <a:r>
              <a:rPr lang="en-US" sz="2400" smtClean="0"/>
              <a:t>): non-key attributes or groups of non-key attributes the values of which are not uniquely identified  by (directly or indirectly) (not functionally dependent on) the value of the Primary Key (or its part).</a:t>
            </a:r>
          </a:p>
        </p:txBody>
      </p:sp>
      <p:grpSp>
        <p:nvGrpSpPr>
          <p:cNvPr id="2" name="Group 4"/>
          <p:cNvGrpSpPr>
            <a:grpSpLocks/>
          </p:cNvGrpSpPr>
          <p:nvPr/>
        </p:nvGrpSpPr>
        <p:grpSpPr bwMode="auto">
          <a:xfrm>
            <a:off x="1371600" y="3586163"/>
            <a:ext cx="6400800" cy="2417762"/>
            <a:chOff x="720" y="2163"/>
            <a:chExt cx="4032" cy="1523"/>
          </a:xfrm>
        </p:grpSpPr>
        <p:graphicFrame>
          <p:nvGraphicFramePr>
            <p:cNvPr id="2050" name="Object 5"/>
            <p:cNvGraphicFramePr>
              <a:graphicFrameLocks noChangeAspect="1"/>
            </p:cNvGraphicFramePr>
            <p:nvPr/>
          </p:nvGraphicFramePr>
          <p:xfrm>
            <a:off x="720" y="2163"/>
            <a:ext cx="4032" cy="1523"/>
          </p:xfrm>
          <a:graphic>
            <a:graphicData uri="http://schemas.openxmlformats.org/presentationml/2006/ole">
              <p:oleObj spid="_x0000_s2050" name="Worksheet" r:id="rId3" imgW="3133760" imgH="1171623" progId="Excel.Sheet.8">
                <p:embed/>
              </p:oleObj>
            </a:graphicData>
          </a:graphic>
        </p:graphicFrame>
        <p:grpSp>
          <p:nvGrpSpPr>
            <p:cNvPr id="2054" name="Group 6"/>
            <p:cNvGrpSpPr>
              <a:grpSpLocks/>
            </p:cNvGrpSpPr>
            <p:nvPr/>
          </p:nvGrpSpPr>
          <p:grpSpPr bwMode="auto">
            <a:xfrm>
              <a:off x="1056" y="2448"/>
              <a:ext cx="1008" cy="144"/>
              <a:chOff x="1200" y="2448"/>
              <a:chExt cx="816" cy="144"/>
            </a:xfrm>
          </p:grpSpPr>
          <p:sp>
            <p:nvSpPr>
              <p:cNvPr id="2059"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060"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06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055" name="Group 10"/>
            <p:cNvGrpSpPr>
              <a:grpSpLocks/>
            </p:cNvGrpSpPr>
            <p:nvPr/>
          </p:nvGrpSpPr>
          <p:grpSpPr bwMode="auto">
            <a:xfrm>
              <a:off x="3072" y="2448"/>
              <a:ext cx="1008" cy="144"/>
              <a:chOff x="1200" y="2448"/>
              <a:chExt cx="816" cy="144"/>
            </a:xfrm>
          </p:grpSpPr>
          <p:sp>
            <p:nvSpPr>
              <p:cNvPr id="2056"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057"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058"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grpSp>
        <p:nvGrpSpPr>
          <p:cNvPr id="2" name="Group 3"/>
          <p:cNvGrpSpPr>
            <a:grpSpLocks/>
          </p:cNvGrpSpPr>
          <p:nvPr/>
        </p:nvGrpSpPr>
        <p:grpSpPr bwMode="auto">
          <a:xfrm>
            <a:off x="1579563" y="4067175"/>
            <a:ext cx="5118100" cy="1944688"/>
            <a:chOff x="995" y="2562"/>
            <a:chExt cx="3224" cy="1225"/>
          </a:xfrm>
        </p:grpSpPr>
        <p:graphicFrame>
          <p:nvGraphicFramePr>
            <p:cNvPr id="19459" name="Object 4"/>
            <p:cNvGraphicFramePr>
              <a:graphicFrameLocks noChangeAspect="1"/>
            </p:cNvGraphicFramePr>
            <p:nvPr/>
          </p:nvGraphicFramePr>
          <p:xfrm>
            <a:off x="995" y="2562"/>
            <a:ext cx="3224" cy="1225"/>
          </p:xfrm>
          <a:graphic>
            <a:graphicData uri="http://schemas.openxmlformats.org/presentationml/2006/ole">
              <p:oleObj spid="_x0000_s19459" name="Worksheet" r:id="rId3" imgW="2381707" imgH="1171956" progId="Excel.Sheet.8">
                <p:embed/>
              </p:oleObj>
            </a:graphicData>
          </a:graphic>
        </p:graphicFrame>
        <p:grpSp>
          <p:nvGrpSpPr>
            <p:cNvPr id="19467" name="Group 5"/>
            <p:cNvGrpSpPr>
              <a:grpSpLocks/>
            </p:cNvGrpSpPr>
            <p:nvPr/>
          </p:nvGrpSpPr>
          <p:grpSpPr bwMode="auto">
            <a:xfrm>
              <a:off x="2277" y="2751"/>
              <a:ext cx="1008" cy="144"/>
              <a:chOff x="1200" y="2448"/>
              <a:chExt cx="816" cy="144"/>
            </a:xfrm>
          </p:grpSpPr>
          <p:sp>
            <p:nvSpPr>
              <p:cNvPr id="19468"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9469"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9470"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4" name="Group 9"/>
          <p:cNvGrpSpPr>
            <a:grpSpLocks/>
          </p:cNvGrpSpPr>
          <p:nvPr/>
        </p:nvGrpSpPr>
        <p:grpSpPr bwMode="auto">
          <a:xfrm>
            <a:off x="2562225" y="1624013"/>
            <a:ext cx="2803525" cy="1973262"/>
            <a:chOff x="1614" y="1023"/>
            <a:chExt cx="1766" cy="1243"/>
          </a:xfrm>
        </p:grpSpPr>
        <p:graphicFrame>
          <p:nvGraphicFramePr>
            <p:cNvPr id="19458" name="Object 10"/>
            <p:cNvGraphicFramePr>
              <a:graphicFrameLocks noChangeAspect="1"/>
            </p:cNvGraphicFramePr>
            <p:nvPr/>
          </p:nvGraphicFramePr>
          <p:xfrm>
            <a:off x="1614" y="1023"/>
            <a:ext cx="1766" cy="1243"/>
          </p:xfrm>
          <a:graphic>
            <a:graphicData uri="http://schemas.openxmlformats.org/presentationml/2006/ole">
              <p:oleObj spid="_x0000_s19458" name="Worksheet" r:id="rId4" imgW="1371689" imgH="961937" progId="Excel.Sheet.8">
                <p:embed/>
              </p:oleObj>
            </a:graphicData>
          </a:graphic>
        </p:graphicFrame>
        <p:grpSp>
          <p:nvGrpSpPr>
            <p:cNvPr id="19463" name="Group 11"/>
            <p:cNvGrpSpPr>
              <a:grpSpLocks/>
            </p:cNvGrpSpPr>
            <p:nvPr/>
          </p:nvGrpSpPr>
          <p:grpSpPr bwMode="auto">
            <a:xfrm>
              <a:off x="1971" y="1242"/>
              <a:ext cx="1008" cy="144"/>
              <a:chOff x="1200" y="2448"/>
              <a:chExt cx="816" cy="144"/>
            </a:xfrm>
          </p:grpSpPr>
          <p:sp>
            <p:nvSpPr>
              <p:cNvPr id="19464"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9465"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9466"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graphicFrame>
        <p:nvGraphicFramePr>
          <p:cNvPr id="254979" name="Object 3"/>
          <p:cNvGraphicFramePr>
            <a:graphicFrameLocks noChangeAspect="1"/>
          </p:cNvGraphicFramePr>
          <p:nvPr/>
        </p:nvGraphicFramePr>
        <p:xfrm>
          <a:off x="1143000" y="3429000"/>
          <a:ext cx="6400800" cy="2393950"/>
        </p:xfrm>
        <a:graphic>
          <a:graphicData uri="http://schemas.openxmlformats.org/presentationml/2006/ole">
            <p:oleObj spid="_x0000_s20482" name="Worksheet" r:id="rId3" imgW="3133760" imgH="1171623" progId="Excel.Sheet.8">
              <p:embed/>
            </p:oleObj>
          </a:graphicData>
        </a:graphic>
      </p:graphicFrame>
      <p:grpSp>
        <p:nvGrpSpPr>
          <p:cNvPr id="2" name="Group 4"/>
          <p:cNvGrpSpPr>
            <a:grpSpLocks/>
          </p:cNvGrpSpPr>
          <p:nvPr/>
        </p:nvGrpSpPr>
        <p:grpSpPr bwMode="auto">
          <a:xfrm>
            <a:off x="1957388" y="2143125"/>
            <a:ext cx="3457575" cy="1957388"/>
            <a:chOff x="1233" y="1350"/>
            <a:chExt cx="2178" cy="1233"/>
          </a:xfrm>
        </p:grpSpPr>
        <p:sp>
          <p:nvSpPr>
            <p:cNvPr id="20485" name="AutoShape 5"/>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20486" name="Line 6"/>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a:p>
          </p:txBody>
        </p:sp>
        <p:sp>
          <p:nvSpPr>
            <p:cNvPr id="20487" name="Line 7"/>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0-#ppt_w/2"/>
                                          </p:val>
                                        </p:tav>
                                        <p:tav tm="100000">
                                          <p:val>
                                            <p:strVal val="#ppt_x"/>
                                          </p:val>
                                        </p:tav>
                                      </p:tavLst>
                                    </p:anim>
                                    <p:anim calcmode="lin" valueType="num">
                                      <p:cBhvr additive="base">
                                        <p:cTn id="8"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sp>
        <p:nvSpPr>
          <p:cNvPr id="21510" name="Rectangle 20"/>
          <p:cNvSpPr>
            <a:spLocks noGrp="1" noChangeArrowheads="1"/>
          </p:cNvSpPr>
          <p:nvPr>
            <p:ph idx="1"/>
          </p:nvPr>
        </p:nvSpPr>
        <p:spPr>
          <a:xfrm>
            <a:off x="719138" y="1538288"/>
            <a:ext cx="7696200" cy="776287"/>
          </a:xfrm>
        </p:spPr>
        <p:txBody>
          <a:bodyPr/>
          <a:lstStyle/>
          <a:p>
            <a:r>
              <a:rPr lang="en-US" smtClean="0"/>
              <a:t>Goal: Remove Partial Dependencies</a:t>
            </a:r>
          </a:p>
        </p:txBody>
      </p:sp>
      <p:graphicFrame>
        <p:nvGraphicFramePr>
          <p:cNvPr id="256003" name="Object 3"/>
          <p:cNvGraphicFramePr>
            <a:graphicFrameLocks noChangeAspect="1"/>
          </p:cNvGraphicFramePr>
          <p:nvPr/>
        </p:nvGraphicFramePr>
        <p:xfrm>
          <a:off x="1143000" y="3429000"/>
          <a:ext cx="6400800" cy="2393950"/>
        </p:xfrm>
        <a:graphic>
          <a:graphicData uri="http://schemas.openxmlformats.org/presentationml/2006/ole">
            <p:oleObj spid="_x0000_s21506" name="Worksheet" r:id="rId3" imgW="3133760" imgH="1171623" progId="Excel.Sheet.8">
              <p:embed/>
            </p:oleObj>
          </a:graphicData>
        </a:graphic>
      </p:graphicFrame>
      <p:grpSp>
        <p:nvGrpSpPr>
          <p:cNvPr id="2" name="Group 4"/>
          <p:cNvGrpSpPr>
            <a:grpSpLocks/>
          </p:cNvGrpSpPr>
          <p:nvPr/>
        </p:nvGrpSpPr>
        <p:grpSpPr bwMode="auto">
          <a:xfrm>
            <a:off x="871538" y="2143125"/>
            <a:ext cx="3667125" cy="1957388"/>
            <a:chOff x="549" y="1350"/>
            <a:chExt cx="2310" cy="1233"/>
          </a:xfrm>
        </p:grpSpPr>
        <p:sp>
          <p:nvSpPr>
            <p:cNvPr id="21526" name="AutoShape 5"/>
            <p:cNvSpPr>
              <a:spLocks noChangeArrowheads="1"/>
            </p:cNvSpPr>
            <p:nvPr/>
          </p:nvSpPr>
          <p:spPr bwMode="auto">
            <a:xfrm>
              <a:off x="549" y="1350"/>
              <a:ext cx="1566" cy="546"/>
            </a:xfrm>
            <a:prstGeom prst="wedgeEllipseCallout">
              <a:avLst>
                <a:gd name="adj1" fmla="val 33907"/>
                <a:gd name="adj2" fmla="val 64102"/>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21527" name="Line 6"/>
            <p:cNvSpPr>
              <a:spLocks noChangeShapeType="1"/>
            </p:cNvSpPr>
            <p:nvPr/>
          </p:nvSpPr>
          <p:spPr bwMode="auto">
            <a:xfrm flipH="1">
              <a:off x="1233" y="2007"/>
              <a:ext cx="657" cy="576"/>
            </a:xfrm>
            <a:prstGeom prst="line">
              <a:avLst/>
            </a:prstGeom>
            <a:noFill/>
            <a:ln w="38100">
              <a:solidFill>
                <a:schemeClr val="tx2"/>
              </a:solidFill>
              <a:round/>
              <a:headEnd/>
              <a:tailEnd type="triangle" w="med" len="med"/>
            </a:ln>
          </p:spPr>
          <p:txBody>
            <a:bodyPr anchor="b"/>
            <a:lstStyle/>
            <a:p>
              <a:endParaRPr lang="en-US"/>
            </a:p>
          </p:txBody>
        </p:sp>
        <p:sp>
          <p:nvSpPr>
            <p:cNvPr id="21528" name="Line 7"/>
            <p:cNvSpPr>
              <a:spLocks noChangeShapeType="1"/>
            </p:cNvSpPr>
            <p:nvPr/>
          </p:nvSpPr>
          <p:spPr bwMode="auto">
            <a:xfrm>
              <a:off x="1887" y="2004"/>
              <a:ext cx="972" cy="576"/>
            </a:xfrm>
            <a:prstGeom prst="line">
              <a:avLst/>
            </a:prstGeom>
            <a:noFill/>
            <a:ln w="38100">
              <a:solidFill>
                <a:schemeClr val="tx2"/>
              </a:solidFill>
              <a:round/>
              <a:headEnd/>
              <a:tailEnd type="triangle" w="med" len="med"/>
            </a:ln>
          </p:spPr>
          <p:txBody>
            <a:bodyPr anchor="b"/>
            <a:lstStyle/>
            <a:p>
              <a:endParaRPr lang="en-US"/>
            </a:p>
          </p:txBody>
        </p:sp>
      </p:grpSp>
      <p:grpSp>
        <p:nvGrpSpPr>
          <p:cNvPr id="3" name="Group 8"/>
          <p:cNvGrpSpPr>
            <a:grpSpLocks/>
          </p:cNvGrpSpPr>
          <p:nvPr/>
        </p:nvGrpSpPr>
        <p:grpSpPr bwMode="auto">
          <a:xfrm>
            <a:off x="814388" y="3481388"/>
            <a:ext cx="6586537" cy="1452562"/>
            <a:chOff x="513" y="2193"/>
            <a:chExt cx="4149" cy="915"/>
          </a:xfrm>
        </p:grpSpPr>
        <p:grpSp>
          <p:nvGrpSpPr>
            <p:cNvPr id="21515" name="Group 9"/>
            <p:cNvGrpSpPr>
              <a:grpSpLocks/>
            </p:cNvGrpSpPr>
            <p:nvPr/>
          </p:nvGrpSpPr>
          <p:grpSpPr bwMode="auto">
            <a:xfrm>
              <a:off x="3033" y="2445"/>
              <a:ext cx="1008" cy="144"/>
              <a:chOff x="1200" y="2448"/>
              <a:chExt cx="816" cy="144"/>
            </a:xfrm>
          </p:grpSpPr>
          <p:sp>
            <p:nvSpPr>
              <p:cNvPr id="21523"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1524"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1525"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1516" name="Line 13"/>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21517" name="Group 14"/>
            <p:cNvGrpSpPr>
              <a:grpSpLocks/>
            </p:cNvGrpSpPr>
            <p:nvPr/>
          </p:nvGrpSpPr>
          <p:grpSpPr bwMode="auto">
            <a:xfrm>
              <a:off x="1008" y="2448"/>
              <a:ext cx="1008" cy="144"/>
              <a:chOff x="1200" y="2448"/>
              <a:chExt cx="816" cy="144"/>
            </a:xfrm>
          </p:grpSpPr>
          <p:sp>
            <p:nvSpPr>
              <p:cNvPr id="21520"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1521"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1522"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1518" name="Oval 18"/>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1519" name="Oval 19"/>
            <p:cNvSpPr>
              <a:spLocks noChangeArrowheads="1"/>
            </p:cNvSpPr>
            <p:nvPr/>
          </p:nvSpPr>
          <p:spPr bwMode="auto">
            <a:xfrm>
              <a:off x="2571" y="2193"/>
              <a:ext cx="2091" cy="912"/>
            </a:xfrm>
            <a:prstGeom prst="ellipse">
              <a:avLst/>
            </a:prstGeom>
            <a:noFill/>
            <a:ln w="28575">
              <a:solidFill>
                <a:schemeClr val="tx2"/>
              </a:solidFill>
              <a:round/>
              <a:headEnd/>
              <a:tailEnd/>
            </a:ln>
          </p:spPr>
          <p:txBody>
            <a:bodyPr wrap="none" anchor="ctr"/>
            <a:lstStyle/>
            <a:p>
              <a:endParaRPr lang="en-US"/>
            </a:p>
          </p:txBody>
        </p:sp>
      </p:grpSp>
      <p:grpSp>
        <p:nvGrpSpPr>
          <p:cNvPr id="6" name="Group 21"/>
          <p:cNvGrpSpPr>
            <a:grpSpLocks/>
          </p:cNvGrpSpPr>
          <p:nvPr/>
        </p:nvGrpSpPr>
        <p:grpSpPr bwMode="auto">
          <a:xfrm>
            <a:off x="3038475" y="1938338"/>
            <a:ext cx="4286250" cy="1685925"/>
            <a:chOff x="1233" y="1350"/>
            <a:chExt cx="2178" cy="1233"/>
          </a:xfrm>
        </p:grpSpPr>
        <p:sp>
          <p:nvSpPr>
            <p:cNvPr id="21512" name="AutoShape 22"/>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Partial Dependencies</a:t>
              </a:r>
            </a:p>
          </p:txBody>
        </p:sp>
        <p:sp>
          <p:nvSpPr>
            <p:cNvPr id="21513" name="Line 23"/>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a:p>
          </p:txBody>
        </p:sp>
        <p:sp>
          <p:nvSpPr>
            <p:cNvPr id="21514" name="Line 24"/>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sp>
        <p:nvSpPr>
          <p:cNvPr id="22533" name="Rectangle 16"/>
          <p:cNvSpPr>
            <a:spLocks noGrp="1" noChangeArrowheads="1"/>
          </p:cNvSpPr>
          <p:nvPr>
            <p:ph idx="1"/>
          </p:nvPr>
        </p:nvSpPr>
        <p:spPr>
          <a:xfrm>
            <a:off x="719138" y="1538288"/>
            <a:ext cx="7696200" cy="1814512"/>
          </a:xfrm>
        </p:spPr>
        <p:txBody>
          <a:bodyPr/>
          <a:lstStyle/>
          <a:p>
            <a:pPr>
              <a:lnSpc>
                <a:spcPct val="90000"/>
              </a:lnSpc>
            </a:pPr>
            <a:r>
              <a:rPr lang="en-US" sz="2400" smtClean="0"/>
              <a:t>Remove attributes that are dependent from the part but not the whole of the primary key from the original relation. For each partial dependency, create a new relation, with the corresponding part of the primary key from the original as the primary key.</a:t>
            </a:r>
          </a:p>
        </p:txBody>
      </p:sp>
      <p:grpSp>
        <p:nvGrpSpPr>
          <p:cNvPr id="22532" name="Group 3"/>
          <p:cNvGrpSpPr>
            <a:grpSpLocks/>
          </p:cNvGrpSpPr>
          <p:nvPr/>
        </p:nvGrpSpPr>
        <p:grpSpPr bwMode="auto">
          <a:xfrm>
            <a:off x="814388" y="3429000"/>
            <a:ext cx="6729412" cy="2393950"/>
            <a:chOff x="513" y="2160"/>
            <a:chExt cx="4239" cy="1508"/>
          </a:xfrm>
        </p:grpSpPr>
        <p:graphicFrame>
          <p:nvGraphicFramePr>
            <p:cNvPr id="22530" name="Object 4"/>
            <p:cNvGraphicFramePr>
              <a:graphicFrameLocks noChangeAspect="1"/>
            </p:cNvGraphicFramePr>
            <p:nvPr/>
          </p:nvGraphicFramePr>
          <p:xfrm>
            <a:off x="720" y="2160"/>
            <a:ext cx="4032" cy="1508"/>
          </p:xfrm>
          <a:graphic>
            <a:graphicData uri="http://schemas.openxmlformats.org/presentationml/2006/ole">
              <p:oleObj spid="_x0000_s22530" name="Worksheet" r:id="rId3" imgW="3133760" imgH="1171623" progId="Excel.Sheet.8">
                <p:embed/>
              </p:oleObj>
            </a:graphicData>
          </a:graphic>
        </p:graphicFrame>
        <p:grpSp>
          <p:nvGrpSpPr>
            <p:cNvPr id="22534" name="Group 5"/>
            <p:cNvGrpSpPr>
              <a:grpSpLocks/>
            </p:cNvGrpSpPr>
            <p:nvPr/>
          </p:nvGrpSpPr>
          <p:grpSpPr bwMode="auto">
            <a:xfrm>
              <a:off x="3033" y="2445"/>
              <a:ext cx="1008" cy="144"/>
              <a:chOff x="1200" y="2448"/>
              <a:chExt cx="816" cy="144"/>
            </a:xfrm>
          </p:grpSpPr>
          <p:sp>
            <p:nvSpPr>
              <p:cNvPr id="22542"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43"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44"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2535" name="Line 9"/>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22536" name="Group 10"/>
            <p:cNvGrpSpPr>
              <a:grpSpLocks/>
            </p:cNvGrpSpPr>
            <p:nvPr/>
          </p:nvGrpSpPr>
          <p:grpSpPr bwMode="auto">
            <a:xfrm>
              <a:off x="1008" y="2448"/>
              <a:ext cx="1008" cy="144"/>
              <a:chOff x="1200" y="2448"/>
              <a:chExt cx="816" cy="144"/>
            </a:xfrm>
          </p:grpSpPr>
          <p:sp>
            <p:nvSpPr>
              <p:cNvPr id="22539"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40"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4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2537" name="Oval 14"/>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2538" name="Oval 15"/>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457200" y="228600"/>
            <a:ext cx="7772400" cy="704850"/>
          </a:xfrm>
        </p:spPr>
        <p:txBody>
          <a:bodyPr/>
          <a:lstStyle/>
          <a:p>
            <a:r>
              <a:rPr lang="en-US" smtClean="0"/>
              <a:t>Bringing a Relation to 2NF</a:t>
            </a:r>
          </a:p>
        </p:txBody>
      </p:sp>
      <p:grpSp>
        <p:nvGrpSpPr>
          <p:cNvPr id="2" name="Group 3"/>
          <p:cNvGrpSpPr>
            <a:grpSpLocks/>
          </p:cNvGrpSpPr>
          <p:nvPr/>
        </p:nvGrpSpPr>
        <p:grpSpPr bwMode="auto">
          <a:xfrm>
            <a:off x="381000" y="1143000"/>
            <a:ext cx="3057525" cy="1265238"/>
            <a:chOff x="513" y="2160"/>
            <a:chExt cx="4239" cy="1508"/>
          </a:xfrm>
        </p:grpSpPr>
        <p:grpSp>
          <p:nvGrpSpPr>
            <p:cNvPr id="23570" name="Group 4"/>
            <p:cNvGrpSpPr>
              <a:grpSpLocks/>
            </p:cNvGrpSpPr>
            <p:nvPr/>
          </p:nvGrpSpPr>
          <p:grpSpPr bwMode="auto">
            <a:xfrm>
              <a:off x="720" y="2160"/>
              <a:ext cx="4032" cy="1508"/>
              <a:chOff x="720" y="2160"/>
              <a:chExt cx="4032" cy="1508"/>
            </a:xfrm>
          </p:grpSpPr>
          <p:graphicFrame>
            <p:nvGraphicFramePr>
              <p:cNvPr id="23557" name="Object 5"/>
              <p:cNvGraphicFramePr>
                <a:graphicFrameLocks noChangeAspect="1"/>
              </p:cNvGraphicFramePr>
              <p:nvPr/>
            </p:nvGraphicFramePr>
            <p:xfrm>
              <a:off x="720" y="2160"/>
              <a:ext cx="4032" cy="1508"/>
            </p:xfrm>
            <a:graphic>
              <a:graphicData uri="http://schemas.openxmlformats.org/presentationml/2006/ole">
                <p:oleObj spid="_x0000_s23557" name="Worksheet" r:id="rId3" imgW="3133760" imgH="1171623" progId="Excel.Sheet.8">
                  <p:embed/>
                </p:oleObj>
              </a:graphicData>
            </a:graphic>
          </p:graphicFrame>
          <p:grpSp>
            <p:nvGrpSpPr>
              <p:cNvPr id="23573" name="Group 6"/>
              <p:cNvGrpSpPr>
                <a:grpSpLocks/>
              </p:cNvGrpSpPr>
              <p:nvPr/>
            </p:nvGrpSpPr>
            <p:grpSpPr bwMode="auto">
              <a:xfrm>
                <a:off x="3033" y="2445"/>
                <a:ext cx="1008" cy="144"/>
                <a:chOff x="1200" y="2448"/>
                <a:chExt cx="816" cy="144"/>
              </a:xfrm>
            </p:grpSpPr>
            <p:sp>
              <p:nvSpPr>
                <p:cNvPr id="23579"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80"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8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3574" name="Line 10"/>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23575" name="Group 11"/>
              <p:cNvGrpSpPr>
                <a:grpSpLocks/>
              </p:cNvGrpSpPr>
              <p:nvPr/>
            </p:nvGrpSpPr>
            <p:grpSpPr bwMode="auto">
              <a:xfrm>
                <a:off x="1008" y="2448"/>
                <a:ext cx="1008" cy="144"/>
                <a:chOff x="1200" y="2448"/>
                <a:chExt cx="816" cy="144"/>
              </a:xfrm>
            </p:grpSpPr>
            <p:sp>
              <p:nvSpPr>
                <p:cNvPr id="23576"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77"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78"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3571" name="Oval 15"/>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3572" name="Oval 16"/>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a:p>
          </p:txBody>
        </p:sp>
      </p:grpSp>
      <p:graphicFrame>
        <p:nvGraphicFramePr>
          <p:cNvPr id="258065" name="Object 17"/>
          <p:cNvGraphicFramePr>
            <a:graphicFrameLocks noChangeAspect="1"/>
          </p:cNvGraphicFramePr>
          <p:nvPr/>
        </p:nvGraphicFramePr>
        <p:xfrm>
          <a:off x="4953000" y="1143000"/>
          <a:ext cx="2927350" cy="2438400"/>
        </p:xfrm>
        <a:graphic>
          <a:graphicData uri="http://schemas.openxmlformats.org/presentationml/2006/ole">
            <p:oleObj spid="_x0000_s23554" name="Worksheet" r:id="rId4" imgW="1410005" imgH="1171956" progId="Excel.Sheet.8">
              <p:embed/>
            </p:oleObj>
          </a:graphicData>
        </a:graphic>
      </p:graphicFrame>
      <p:grpSp>
        <p:nvGrpSpPr>
          <p:cNvPr id="6" name="Group 18"/>
          <p:cNvGrpSpPr>
            <a:grpSpLocks/>
          </p:cNvGrpSpPr>
          <p:nvPr/>
        </p:nvGrpSpPr>
        <p:grpSpPr bwMode="auto">
          <a:xfrm>
            <a:off x="4495800" y="3962400"/>
            <a:ext cx="3683000" cy="2430463"/>
            <a:chOff x="2353" y="2537"/>
            <a:chExt cx="2320" cy="1531"/>
          </a:xfrm>
        </p:grpSpPr>
        <p:graphicFrame>
          <p:nvGraphicFramePr>
            <p:cNvPr id="23556" name="Object 19"/>
            <p:cNvGraphicFramePr>
              <a:graphicFrameLocks noChangeAspect="1"/>
            </p:cNvGraphicFramePr>
            <p:nvPr/>
          </p:nvGraphicFramePr>
          <p:xfrm>
            <a:off x="2353" y="2537"/>
            <a:ext cx="2320" cy="1531"/>
          </p:xfrm>
          <a:graphic>
            <a:graphicData uri="http://schemas.openxmlformats.org/presentationml/2006/ole">
              <p:oleObj spid="_x0000_s23556" name="Worksheet" r:id="rId5" imgW="1772107" imgH="1171956" progId="Excel.Sheet.8">
                <p:embed/>
              </p:oleObj>
            </a:graphicData>
          </a:graphic>
        </p:graphicFrame>
        <p:grpSp>
          <p:nvGrpSpPr>
            <p:cNvPr id="23566" name="Group 20"/>
            <p:cNvGrpSpPr>
              <a:grpSpLocks/>
            </p:cNvGrpSpPr>
            <p:nvPr/>
          </p:nvGrpSpPr>
          <p:grpSpPr bwMode="auto">
            <a:xfrm>
              <a:off x="2964" y="2822"/>
              <a:ext cx="1077" cy="147"/>
              <a:chOff x="1200" y="2448"/>
              <a:chExt cx="816" cy="144"/>
            </a:xfrm>
          </p:grpSpPr>
          <p:sp>
            <p:nvSpPr>
              <p:cNvPr id="23567"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68"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69"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8" name="Group 24"/>
          <p:cNvGrpSpPr>
            <a:grpSpLocks/>
          </p:cNvGrpSpPr>
          <p:nvPr/>
        </p:nvGrpSpPr>
        <p:grpSpPr bwMode="auto">
          <a:xfrm>
            <a:off x="914400" y="4043363"/>
            <a:ext cx="2779713" cy="2344737"/>
            <a:chOff x="203" y="2522"/>
            <a:chExt cx="1751" cy="1477"/>
          </a:xfrm>
        </p:grpSpPr>
        <p:graphicFrame>
          <p:nvGraphicFramePr>
            <p:cNvPr id="23555" name="Object 25"/>
            <p:cNvGraphicFramePr>
              <a:graphicFrameLocks noChangeAspect="1"/>
            </p:cNvGraphicFramePr>
            <p:nvPr/>
          </p:nvGraphicFramePr>
          <p:xfrm>
            <a:off x="203" y="2522"/>
            <a:ext cx="1751" cy="1477"/>
          </p:xfrm>
          <a:graphic>
            <a:graphicData uri="http://schemas.openxmlformats.org/presentationml/2006/ole">
              <p:oleObj spid="_x0000_s23555" name="Worksheet" r:id="rId6" imgW="1371689" imgH="1171623" progId="Excel.Sheet.8">
                <p:embed/>
              </p:oleObj>
            </a:graphicData>
          </a:graphic>
        </p:graphicFrame>
        <p:grpSp>
          <p:nvGrpSpPr>
            <p:cNvPr id="23562" name="Group 26"/>
            <p:cNvGrpSpPr>
              <a:grpSpLocks/>
            </p:cNvGrpSpPr>
            <p:nvPr/>
          </p:nvGrpSpPr>
          <p:grpSpPr bwMode="auto">
            <a:xfrm>
              <a:off x="541" y="2789"/>
              <a:ext cx="1076" cy="147"/>
              <a:chOff x="1200" y="2448"/>
              <a:chExt cx="816" cy="144"/>
            </a:xfrm>
          </p:grpSpPr>
          <p:sp>
            <p:nvSpPr>
              <p:cNvPr id="23563"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64"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65"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8065"/>
                                        </p:tgtEl>
                                        <p:attrNameLst>
                                          <p:attrName>style.visibility</p:attrName>
                                        </p:attrNameLst>
                                      </p:cBhvr>
                                      <p:to>
                                        <p:strVal val="visible"/>
                                      </p:to>
                                    </p:set>
                                    <p:anim calcmode="lin" valueType="num">
                                      <p:cBhvr additive="base">
                                        <p:cTn id="13" dur="500" fill="hold"/>
                                        <p:tgtEl>
                                          <p:spTgt spid="258065"/>
                                        </p:tgtEl>
                                        <p:attrNameLst>
                                          <p:attrName>ppt_x</p:attrName>
                                        </p:attrNameLst>
                                      </p:cBhvr>
                                      <p:tavLst>
                                        <p:tav tm="0">
                                          <p:val>
                                            <p:strVal val="0-#ppt_w/2"/>
                                          </p:val>
                                        </p:tav>
                                        <p:tav tm="100000">
                                          <p:val>
                                            <p:strVal val="#ppt_x"/>
                                          </p:val>
                                        </p:tav>
                                      </p:tavLst>
                                    </p:anim>
                                    <p:anim calcmode="lin" valueType="num">
                                      <p:cBhvr additive="base">
                                        <p:cTn id="14" dur="500" fill="hold"/>
                                        <p:tgtEl>
                                          <p:spTgt spid="2580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3400" y="228600"/>
            <a:ext cx="7467600" cy="838200"/>
          </a:xfrm>
        </p:spPr>
        <p:txBody>
          <a:bodyPr/>
          <a:lstStyle/>
          <a:p>
            <a:r>
              <a:rPr lang="en-US" smtClean="0"/>
              <a:t>Bringing a Relation to 3NF</a:t>
            </a:r>
          </a:p>
        </p:txBody>
      </p:sp>
      <p:sp>
        <p:nvSpPr>
          <p:cNvPr id="24580" name="Rectangle 3"/>
          <p:cNvSpPr>
            <a:spLocks noGrp="1" noChangeArrowheads="1"/>
          </p:cNvSpPr>
          <p:nvPr>
            <p:ph idx="1"/>
          </p:nvPr>
        </p:nvSpPr>
        <p:spPr>
          <a:xfrm>
            <a:off x="685800" y="1858963"/>
            <a:ext cx="8154988" cy="862012"/>
          </a:xfrm>
        </p:spPr>
        <p:txBody>
          <a:bodyPr/>
          <a:lstStyle/>
          <a:p>
            <a:r>
              <a:rPr lang="en-US" smtClean="0"/>
              <a:t>Goal: Get rid of transitive dependencies.</a:t>
            </a:r>
          </a:p>
        </p:txBody>
      </p:sp>
      <p:grpSp>
        <p:nvGrpSpPr>
          <p:cNvPr id="2" name="Group 4"/>
          <p:cNvGrpSpPr>
            <a:grpSpLocks/>
          </p:cNvGrpSpPr>
          <p:nvPr/>
        </p:nvGrpSpPr>
        <p:grpSpPr bwMode="auto">
          <a:xfrm>
            <a:off x="685800" y="3533775"/>
            <a:ext cx="7629525" cy="2062163"/>
            <a:chOff x="486" y="2352"/>
            <a:chExt cx="4752" cy="1218"/>
          </a:xfrm>
        </p:grpSpPr>
        <p:graphicFrame>
          <p:nvGraphicFramePr>
            <p:cNvPr id="24578" name="Object 5"/>
            <p:cNvGraphicFramePr>
              <a:graphicFrameLocks noChangeAspect="1"/>
            </p:cNvGraphicFramePr>
            <p:nvPr/>
          </p:nvGraphicFramePr>
          <p:xfrm>
            <a:off x="486" y="2352"/>
            <a:ext cx="4752" cy="1218"/>
          </p:xfrm>
          <a:graphic>
            <a:graphicData uri="http://schemas.openxmlformats.org/presentationml/2006/ole">
              <p:oleObj spid="_x0000_s24578" name="Worksheet" r:id="rId3" imgW="3752757" imgH="961937" progId="Excel.Sheet.8">
                <p:embed/>
              </p:oleObj>
            </a:graphicData>
          </a:graphic>
        </p:graphicFrame>
        <p:grpSp>
          <p:nvGrpSpPr>
            <p:cNvPr id="24584" name="Group 6"/>
            <p:cNvGrpSpPr>
              <a:grpSpLocks/>
            </p:cNvGrpSpPr>
            <p:nvPr/>
          </p:nvGrpSpPr>
          <p:grpSpPr bwMode="auto">
            <a:xfrm>
              <a:off x="870" y="2592"/>
              <a:ext cx="2736" cy="192"/>
              <a:chOff x="816" y="2592"/>
              <a:chExt cx="2736" cy="192"/>
            </a:xfrm>
          </p:grpSpPr>
          <p:grpSp>
            <p:nvGrpSpPr>
              <p:cNvPr id="24589" name="Group 7"/>
              <p:cNvGrpSpPr>
                <a:grpSpLocks/>
              </p:cNvGrpSpPr>
              <p:nvPr/>
            </p:nvGrpSpPr>
            <p:grpSpPr bwMode="auto">
              <a:xfrm>
                <a:off x="816" y="2592"/>
                <a:ext cx="1008" cy="192"/>
                <a:chOff x="1200" y="2448"/>
                <a:chExt cx="816" cy="144"/>
              </a:xfrm>
            </p:grpSpPr>
            <p:sp>
              <p:nvSpPr>
                <p:cNvPr id="24598"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9"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600"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4590" name="Group 11"/>
              <p:cNvGrpSpPr>
                <a:grpSpLocks/>
              </p:cNvGrpSpPr>
              <p:nvPr/>
            </p:nvGrpSpPr>
            <p:grpSpPr bwMode="auto">
              <a:xfrm>
                <a:off x="2832" y="2592"/>
                <a:ext cx="720" cy="192"/>
                <a:chOff x="1200" y="2448"/>
                <a:chExt cx="816" cy="144"/>
              </a:xfrm>
            </p:grpSpPr>
            <p:sp>
              <p:nvSpPr>
                <p:cNvPr id="24595"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6"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97"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4591" name="Group 15"/>
              <p:cNvGrpSpPr>
                <a:grpSpLocks/>
              </p:cNvGrpSpPr>
              <p:nvPr/>
            </p:nvGrpSpPr>
            <p:grpSpPr bwMode="auto">
              <a:xfrm>
                <a:off x="1824" y="2592"/>
                <a:ext cx="1008" cy="192"/>
                <a:chOff x="1200" y="2448"/>
                <a:chExt cx="816" cy="144"/>
              </a:xfrm>
            </p:grpSpPr>
            <p:sp>
              <p:nvSpPr>
                <p:cNvPr id="24592" name="Line 1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3" name="Line 1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94"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24585" name="Group 19"/>
            <p:cNvGrpSpPr>
              <a:grpSpLocks/>
            </p:cNvGrpSpPr>
            <p:nvPr/>
          </p:nvGrpSpPr>
          <p:grpSpPr bwMode="auto">
            <a:xfrm>
              <a:off x="3894" y="2592"/>
              <a:ext cx="768" cy="192"/>
              <a:chOff x="1200" y="2448"/>
              <a:chExt cx="816" cy="144"/>
            </a:xfrm>
          </p:grpSpPr>
          <p:sp>
            <p:nvSpPr>
              <p:cNvPr id="24586" name="Line 2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87" name="Line 2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88" name="Line 2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59095" name="Oval 23"/>
          <p:cNvSpPr>
            <a:spLocks noChangeArrowheads="1"/>
          </p:cNvSpPr>
          <p:nvPr/>
        </p:nvSpPr>
        <p:spPr bwMode="auto">
          <a:xfrm>
            <a:off x="5805488" y="3524250"/>
            <a:ext cx="1981200" cy="914400"/>
          </a:xfrm>
          <a:prstGeom prst="ellipse">
            <a:avLst/>
          </a:prstGeom>
          <a:noFill/>
          <a:ln w="28575">
            <a:solidFill>
              <a:schemeClr val="tx2"/>
            </a:solidFill>
            <a:round/>
            <a:headEnd/>
            <a:tailEnd/>
          </a:ln>
        </p:spPr>
        <p:txBody>
          <a:bodyPr wrap="none" anchor="ctr"/>
          <a:lstStyle/>
          <a:p>
            <a:endParaRPr lang="en-US"/>
          </a:p>
        </p:txBody>
      </p:sp>
      <p:sp>
        <p:nvSpPr>
          <p:cNvPr id="259096" name="AutoShape 24"/>
          <p:cNvSpPr>
            <a:spLocks noChangeArrowheads="1"/>
          </p:cNvSpPr>
          <p:nvPr/>
        </p:nvSpPr>
        <p:spPr bwMode="auto">
          <a:xfrm>
            <a:off x="3386138" y="2800350"/>
            <a:ext cx="3186112" cy="809625"/>
          </a:xfrm>
          <a:prstGeom prst="wedgeEllipseCallout">
            <a:avLst>
              <a:gd name="adj1" fmla="val 30120"/>
              <a:gd name="adj2" fmla="val 61176"/>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a:solidFill>
                  <a:schemeClr val="tx2"/>
                </a:solidFill>
              </a:rPr>
              <a:t>Transitive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95"/>
                                        </p:tgtEl>
                                        <p:attrNameLst>
                                          <p:attrName>style.visibility</p:attrName>
                                        </p:attrNameLst>
                                      </p:cBhvr>
                                      <p:to>
                                        <p:strVal val="visible"/>
                                      </p:to>
                                    </p:set>
                                    <p:anim calcmode="lin" valueType="num">
                                      <p:cBhvr additive="base">
                                        <p:cTn id="13" dur="500" fill="hold"/>
                                        <p:tgtEl>
                                          <p:spTgt spid="259095"/>
                                        </p:tgtEl>
                                        <p:attrNameLst>
                                          <p:attrName>ppt_x</p:attrName>
                                        </p:attrNameLst>
                                      </p:cBhvr>
                                      <p:tavLst>
                                        <p:tav tm="0">
                                          <p:val>
                                            <p:strVal val="0-#ppt_w/2"/>
                                          </p:val>
                                        </p:tav>
                                        <p:tav tm="100000">
                                          <p:val>
                                            <p:strVal val="#ppt_x"/>
                                          </p:val>
                                        </p:tav>
                                      </p:tavLst>
                                    </p:anim>
                                    <p:anim calcmode="lin" valueType="num">
                                      <p:cBhvr additive="base">
                                        <p:cTn id="14" dur="500" fill="hold"/>
                                        <p:tgtEl>
                                          <p:spTgt spid="2590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96"/>
                                        </p:tgtEl>
                                        <p:attrNameLst>
                                          <p:attrName>style.visibility</p:attrName>
                                        </p:attrNameLst>
                                      </p:cBhvr>
                                      <p:to>
                                        <p:strVal val="visible"/>
                                      </p:to>
                                    </p:set>
                                    <p:anim calcmode="lin" valueType="num">
                                      <p:cBhvr additive="base">
                                        <p:cTn id="19" dur="500" fill="hold"/>
                                        <p:tgtEl>
                                          <p:spTgt spid="259096"/>
                                        </p:tgtEl>
                                        <p:attrNameLst>
                                          <p:attrName>ppt_x</p:attrName>
                                        </p:attrNameLst>
                                      </p:cBhvr>
                                      <p:tavLst>
                                        <p:tav tm="0">
                                          <p:val>
                                            <p:strVal val="0-#ppt_w/2"/>
                                          </p:val>
                                        </p:tav>
                                        <p:tav tm="100000">
                                          <p:val>
                                            <p:strVal val="#ppt_x"/>
                                          </p:val>
                                        </p:tav>
                                      </p:tavLst>
                                    </p:anim>
                                    <p:anim calcmode="lin" valueType="num">
                                      <p:cBhvr additive="base">
                                        <p:cTn id="20" dur="500" fill="hold"/>
                                        <p:tgtEl>
                                          <p:spTgt spid="25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5" grpId="0" animBg="1"/>
      <p:bldP spid="25909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28600"/>
            <a:ext cx="7239000" cy="838200"/>
          </a:xfrm>
        </p:spPr>
        <p:txBody>
          <a:bodyPr/>
          <a:lstStyle/>
          <a:p>
            <a:r>
              <a:rPr lang="en-US" smtClean="0"/>
              <a:t>Bringing a Relation to 3NF</a:t>
            </a:r>
          </a:p>
        </p:txBody>
      </p:sp>
      <p:sp>
        <p:nvSpPr>
          <p:cNvPr id="25604" name="Rectangle 3"/>
          <p:cNvSpPr>
            <a:spLocks noGrp="1" noChangeArrowheads="1"/>
          </p:cNvSpPr>
          <p:nvPr>
            <p:ph idx="1"/>
          </p:nvPr>
        </p:nvSpPr>
        <p:spPr>
          <a:xfrm>
            <a:off x="685800" y="1371600"/>
            <a:ext cx="7696200" cy="2362200"/>
          </a:xfrm>
        </p:spPr>
        <p:txBody>
          <a:bodyPr/>
          <a:lstStyle/>
          <a:p>
            <a:pPr>
              <a:lnSpc>
                <a:spcPct val="90000"/>
              </a:lnSpc>
            </a:pPr>
            <a:r>
              <a:rPr lang="en-US" sz="2400" smtClean="0"/>
              <a:t>Remove the attributes, which are dependent on a non-key attribute, from the original relation. For each transitive dependency, create a new relation with the non-key attribute which is a determinant in the transitive dependency as a primary key, and the dependent non-key attribute as a dependent. </a:t>
            </a:r>
          </a:p>
        </p:txBody>
      </p:sp>
      <p:grpSp>
        <p:nvGrpSpPr>
          <p:cNvPr id="25605" name="Group 4"/>
          <p:cNvGrpSpPr>
            <a:grpSpLocks/>
          </p:cNvGrpSpPr>
          <p:nvPr/>
        </p:nvGrpSpPr>
        <p:grpSpPr bwMode="auto">
          <a:xfrm>
            <a:off x="700088" y="3738563"/>
            <a:ext cx="7629525" cy="2071687"/>
            <a:chOff x="441" y="2355"/>
            <a:chExt cx="4806" cy="1305"/>
          </a:xfrm>
        </p:grpSpPr>
        <p:grpSp>
          <p:nvGrpSpPr>
            <p:cNvPr id="25606" name="Group 5"/>
            <p:cNvGrpSpPr>
              <a:grpSpLocks/>
            </p:cNvGrpSpPr>
            <p:nvPr/>
          </p:nvGrpSpPr>
          <p:grpSpPr bwMode="auto">
            <a:xfrm>
              <a:off x="441" y="2361"/>
              <a:ext cx="4806" cy="1299"/>
              <a:chOff x="486" y="2352"/>
              <a:chExt cx="4752" cy="1218"/>
            </a:xfrm>
          </p:grpSpPr>
          <p:graphicFrame>
            <p:nvGraphicFramePr>
              <p:cNvPr id="25602" name="Object 6"/>
              <p:cNvGraphicFramePr>
                <a:graphicFrameLocks noChangeAspect="1"/>
              </p:cNvGraphicFramePr>
              <p:nvPr/>
            </p:nvGraphicFramePr>
            <p:xfrm>
              <a:off x="486" y="2352"/>
              <a:ext cx="4752" cy="1218"/>
            </p:xfrm>
            <a:graphic>
              <a:graphicData uri="http://schemas.openxmlformats.org/presentationml/2006/ole">
                <p:oleObj spid="_x0000_s25602" name="Worksheet" r:id="rId3" imgW="3752757" imgH="961937" progId="Excel.Sheet.8">
                  <p:embed/>
                </p:oleObj>
              </a:graphicData>
            </a:graphic>
          </p:graphicFrame>
          <p:grpSp>
            <p:nvGrpSpPr>
              <p:cNvPr id="25608" name="Group 7"/>
              <p:cNvGrpSpPr>
                <a:grpSpLocks/>
              </p:cNvGrpSpPr>
              <p:nvPr/>
            </p:nvGrpSpPr>
            <p:grpSpPr bwMode="auto">
              <a:xfrm>
                <a:off x="870" y="2592"/>
                <a:ext cx="2736" cy="192"/>
                <a:chOff x="816" y="2592"/>
                <a:chExt cx="2736" cy="192"/>
              </a:xfrm>
            </p:grpSpPr>
            <p:grpSp>
              <p:nvGrpSpPr>
                <p:cNvPr id="25613" name="Group 8"/>
                <p:cNvGrpSpPr>
                  <a:grpSpLocks/>
                </p:cNvGrpSpPr>
                <p:nvPr/>
              </p:nvGrpSpPr>
              <p:grpSpPr bwMode="auto">
                <a:xfrm>
                  <a:off x="816" y="2592"/>
                  <a:ext cx="1008" cy="192"/>
                  <a:chOff x="1200" y="2448"/>
                  <a:chExt cx="816" cy="144"/>
                </a:xfrm>
              </p:grpSpPr>
              <p:sp>
                <p:nvSpPr>
                  <p:cNvPr id="25622" name="Line 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23" name="Line 1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24" name="Line 1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5614" name="Group 12"/>
                <p:cNvGrpSpPr>
                  <a:grpSpLocks/>
                </p:cNvGrpSpPr>
                <p:nvPr/>
              </p:nvGrpSpPr>
              <p:grpSpPr bwMode="auto">
                <a:xfrm>
                  <a:off x="2832" y="2592"/>
                  <a:ext cx="720" cy="192"/>
                  <a:chOff x="1200" y="2448"/>
                  <a:chExt cx="816" cy="144"/>
                </a:xfrm>
              </p:grpSpPr>
              <p:sp>
                <p:nvSpPr>
                  <p:cNvPr id="25619" name="Line 1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20" name="Line 1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21" name="Line 1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5615" name="Group 16"/>
                <p:cNvGrpSpPr>
                  <a:grpSpLocks/>
                </p:cNvGrpSpPr>
                <p:nvPr/>
              </p:nvGrpSpPr>
              <p:grpSpPr bwMode="auto">
                <a:xfrm>
                  <a:off x="1824" y="2592"/>
                  <a:ext cx="1008" cy="192"/>
                  <a:chOff x="1200" y="2448"/>
                  <a:chExt cx="816" cy="144"/>
                </a:xfrm>
              </p:grpSpPr>
              <p:sp>
                <p:nvSpPr>
                  <p:cNvPr id="25616"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17"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18"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25609" name="Group 20"/>
              <p:cNvGrpSpPr>
                <a:grpSpLocks/>
              </p:cNvGrpSpPr>
              <p:nvPr/>
            </p:nvGrpSpPr>
            <p:grpSpPr bwMode="auto">
              <a:xfrm>
                <a:off x="3894" y="2592"/>
                <a:ext cx="768" cy="192"/>
                <a:chOff x="1200" y="2448"/>
                <a:chExt cx="816" cy="144"/>
              </a:xfrm>
            </p:grpSpPr>
            <p:sp>
              <p:nvSpPr>
                <p:cNvPr id="25610"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11"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12"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5607" name="Oval 24"/>
            <p:cNvSpPr>
              <a:spLocks noChangeArrowheads="1"/>
            </p:cNvSpPr>
            <p:nvPr/>
          </p:nvSpPr>
          <p:spPr bwMode="auto">
            <a:xfrm>
              <a:off x="3666" y="2355"/>
              <a:ext cx="1248" cy="576"/>
            </a:xfrm>
            <a:prstGeom prst="ellipse">
              <a:avLst/>
            </a:prstGeom>
            <a:noFill/>
            <a:ln w="28575">
              <a:solidFill>
                <a:schemeClr val="tx2"/>
              </a:solidFill>
              <a:round/>
              <a:headEnd/>
              <a:tailEnd/>
            </a:ln>
          </p:spPr>
          <p:txBody>
            <a:bodyPr wrap="none" anchor="ctr"/>
            <a:lstStyle/>
            <a:p>
              <a:endParaRPr lang="en-US"/>
            </a:p>
          </p:txBody>
        </p:sp>
      </p:gr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85775" y="152400"/>
            <a:ext cx="7772400" cy="762000"/>
          </a:xfrm>
        </p:spPr>
        <p:txBody>
          <a:bodyPr/>
          <a:lstStyle/>
          <a:p>
            <a:r>
              <a:rPr lang="en-US" smtClean="0"/>
              <a:t>Bringing a Relation to 3NF</a:t>
            </a:r>
          </a:p>
        </p:txBody>
      </p:sp>
      <p:grpSp>
        <p:nvGrpSpPr>
          <p:cNvPr id="2" name="Group 3"/>
          <p:cNvGrpSpPr>
            <a:grpSpLocks/>
          </p:cNvGrpSpPr>
          <p:nvPr/>
        </p:nvGrpSpPr>
        <p:grpSpPr bwMode="auto">
          <a:xfrm>
            <a:off x="1676400" y="2133600"/>
            <a:ext cx="5872163" cy="1947863"/>
            <a:chOff x="555" y="2803"/>
            <a:chExt cx="3699" cy="1227"/>
          </a:xfrm>
        </p:grpSpPr>
        <p:graphicFrame>
          <p:nvGraphicFramePr>
            <p:cNvPr id="26628" name="Object 4"/>
            <p:cNvGraphicFramePr>
              <a:graphicFrameLocks noChangeAspect="1"/>
            </p:cNvGraphicFramePr>
            <p:nvPr/>
          </p:nvGraphicFramePr>
          <p:xfrm>
            <a:off x="555" y="2803"/>
            <a:ext cx="3699" cy="1227"/>
          </p:xfrm>
          <a:graphic>
            <a:graphicData uri="http://schemas.openxmlformats.org/presentationml/2006/ole">
              <p:oleObj spid="_x0000_s26628" name="Worksheet" r:id="rId3" imgW="2895630" imgH="961937" progId="Excel.Sheet.8">
                <p:embed/>
              </p:oleObj>
            </a:graphicData>
          </a:graphic>
        </p:graphicFrame>
        <p:grpSp>
          <p:nvGrpSpPr>
            <p:cNvPr id="26656" name="Group 5"/>
            <p:cNvGrpSpPr>
              <a:grpSpLocks/>
            </p:cNvGrpSpPr>
            <p:nvPr/>
          </p:nvGrpSpPr>
          <p:grpSpPr bwMode="auto">
            <a:xfrm>
              <a:off x="943" y="3055"/>
              <a:ext cx="2767" cy="205"/>
              <a:chOff x="816" y="2592"/>
              <a:chExt cx="2736" cy="192"/>
            </a:xfrm>
          </p:grpSpPr>
          <p:grpSp>
            <p:nvGrpSpPr>
              <p:cNvPr id="26657" name="Group 6"/>
              <p:cNvGrpSpPr>
                <a:grpSpLocks/>
              </p:cNvGrpSpPr>
              <p:nvPr/>
            </p:nvGrpSpPr>
            <p:grpSpPr bwMode="auto">
              <a:xfrm>
                <a:off x="816" y="2592"/>
                <a:ext cx="1008" cy="192"/>
                <a:chOff x="1200" y="2448"/>
                <a:chExt cx="816" cy="144"/>
              </a:xfrm>
            </p:grpSpPr>
            <p:sp>
              <p:nvSpPr>
                <p:cNvPr id="26666"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67"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68"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6658" name="Group 10"/>
              <p:cNvGrpSpPr>
                <a:grpSpLocks/>
              </p:cNvGrpSpPr>
              <p:nvPr/>
            </p:nvGrpSpPr>
            <p:grpSpPr bwMode="auto">
              <a:xfrm>
                <a:off x="2832" y="2592"/>
                <a:ext cx="720" cy="192"/>
                <a:chOff x="1200" y="2448"/>
                <a:chExt cx="816" cy="144"/>
              </a:xfrm>
            </p:grpSpPr>
            <p:sp>
              <p:nvSpPr>
                <p:cNvPr id="26663"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64"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65"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6659" name="Group 14"/>
              <p:cNvGrpSpPr>
                <a:grpSpLocks/>
              </p:cNvGrpSpPr>
              <p:nvPr/>
            </p:nvGrpSpPr>
            <p:grpSpPr bwMode="auto">
              <a:xfrm>
                <a:off x="1824" y="2592"/>
                <a:ext cx="1008" cy="192"/>
                <a:chOff x="1200" y="2448"/>
                <a:chExt cx="816" cy="144"/>
              </a:xfrm>
            </p:grpSpPr>
            <p:sp>
              <p:nvSpPr>
                <p:cNvPr id="26660"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61"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62"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grpSp>
        <p:nvGrpSpPr>
          <p:cNvPr id="7" name="Group 18"/>
          <p:cNvGrpSpPr>
            <a:grpSpLocks/>
          </p:cNvGrpSpPr>
          <p:nvPr/>
        </p:nvGrpSpPr>
        <p:grpSpPr bwMode="auto">
          <a:xfrm>
            <a:off x="533400" y="990600"/>
            <a:ext cx="3186113" cy="990600"/>
            <a:chOff x="414" y="993"/>
            <a:chExt cx="4806" cy="1299"/>
          </a:xfrm>
        </p:grpSpPr>
        <p:grpSp>
          <p:nvGrpSpPr>
            <p:cNvPr id="26637" name="Group 19"/>
            <p:cNvGrpSpPr>
              <a:grpSpLocks/>
            </p:cNvGrpSpPr>
            <p:nvPr/>
          </p:nvGrpSpPr>
          <p:grpSpPr bwMode="auto">
            <a:xfrm>
              <a:off x="414" y="993"/>
              <a:ext cx="4806" cy="1299"/>
              <a:chOff x="486" y="2352"/>
              <a:chExt cx="4752" cy="1218"/>
            </a:xfrm>
          </p:grpSpPr>
          <p:graphicFrame>
            <p:nvGraphicFramePr>
              <p:cNvPr id="26627" name="Object 20"/>
              <p:cNvGraphicFramePr>
                <a:graphicFrameLocks noChangeAspect="1"/>
              </p:cNvGraphicFramePr>
              <p:nvPr/>
            </p:nvGraphicFramePr>
            <p:xfrm>
              <a:off x="486" y="2352"/>
              <a:ext cx="4752" cy="1218"/>
            </p:xfrm>
            <a:graphic>
              <a:graphicData uri="http://schemas.openxmlformats.org/presentationml/2006/ole">
                <p:oleObj spid="_x0000_s26627" name="Worksheet" r:id="rId4" imgW="3752757" imgH="961937" progId="Excel.Sheet.8">
                  <p:embed/>
                </p:oleObj>
              </a:graphicData>
            </a:graphic>
          </p:graphicFrame>
          <p:grpSp>
            <p:nvGrpSpPr>
              <p:cNvPr id="26639" name="Group 21"/>
              <p:cNvGrpSpPr>
                <a:grpSpLocks/>
              </p:cNvGrpSpPr>
              <p:nvPr/>
            </p:nvGrpSpPr>
            <p:grpSpPr bwMode="auto">
              <a:xfrm>
                <a:off x="870" y="2592"/>
                <a:ext cx="2736" cy="192"/>
                <a:chOff x="816" y="2592"/>
                <a:chExt cx="2736" cy="192"/>
              </a:xfrm>
            </p:grpSpPr>
            <p:grpSp>
              <p:nvGrpSpPr>
                <p:cNvPr id="26644" name="Group 22"/>
                <p:cNvGrpSpPr>
                  <a:grpSpLocks/>
                </p:cNvGrpSpPr>
                <p:nvPr/>
              </p:nvGrpSpPr>
              <p:grpSpPr bwMode="auto">
                <a:xfrm>
                  <a:off x="816" y="2592"/>
                  <a:ext cx="1008" cy="192"/>
                  <a:chOff x="1200" y="2448"/>
                  <a:chExt cx="816" cy="144"/>
                </a:xfrm>
              </p:grpSpPr>
              <p:sp>
                <p:nvSpPr>
                  <p:cNvPr id="26653" name="Line 2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54" name="Line 2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55" name="Line 2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6645" name="Group 26"/>
                <p:cNvGrpSpPr>
                  <a:grpSpLocks/>
                </p:cNvGrpSpPr>
                <p:nvPr/>
              </p:nvGrpSpPr>
              <p:grpSpPr bwMode="auto">
                <a:xfrm>
                  <a:off x="2832" y="2592"/>
                  <a:ext cx="720" cy="192"/>
                  <a:chOff x="1200" y="2448"/>
                  <a:chExt cx="816" cy="144"/>
                </a:xfrm>
              </p:grpSpPr>
              <p:sp>
                <p:nvSpPr>
                  <p:cNvPr id="26650"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51"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52"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26646" name="Group 30"/>
                <p:cNvGrpSpPr>
                  <a:grpSpLocks/>
                </p:cNvGrpSpPr>
                <p:nvPr/>
              </p:nvGrpSpPr>
              <p:grpSpPr bwMode="auto">
                <a:xfrm>
                  <a:off x="1824" y="2592"/>
                  <a:ext cx="1008" cy="192"/>
                  <a:chOff x="1200" y="2448"/>
                  <a:chExt cx="816" cy="144"/>
                </a:xfrm>
              </p:grpSpPr>
              <p:sp>
                <p:nvSpPr>
                  <p:cNvPr id="26647" name="Line 3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48" name="Line 3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49" name="Line 3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26640" name="Group 34"/>
              <p:cNvGrpSpPr>
                <a:grpSpLocks/>
              </p:cNvGrpSpPr>
              <p:nvPr/>
            </p:nvGrpSpPr>
            <p:grpSpPr bwMode="auto">
              <a:xfrm>
                <a:off x="3894" y="2592"/>
                <a:ext cx="768" cy="192"/>
                <a:chOff x="1200" y="2448"/>
                <a:chExt cx="816" cy="144"/>
              </a:xfrm>
            </p:grpSpPr>
            <p:sp>
              <p:nvSpPr>
                <p:cNvPr id="26641" name="Line 3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42" name="Line 3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43" name="Line 3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6638" name="Oval 38"/>
            <p:cNvSpPr>
              <a:spLocks noChangeArrowheads="1"/>
            </p:cNvSpPr>
            <p:nvPr/>
          </p:nvSpPr>
          <p:spPr bwMode="auto">
            <a:xfrm>
              <a:off x="3621" y="1059"/>
              <a:ext cx="1248" cy="576"/>
            </a:xfrm>
            <a:prstGeom prst="ellipse">
              <a:avLst/>
            </a:prstGeom>
            <a:noFill/>
            <a:ln w="28575">
              <a:solidFill>
                <a:schemeClr val="tx2"/>
              </a:solidFill>
              <a:round/>
              <a:headEnd/>
              <a:tailEnd/>
            </a:ln>
          </p:spPr>
          <p:txBody>
            <a:bodyPr wrap="none" anchor="ctr"/>
            <a:lstStyle/>
            <a:p>
              <a:endParaRPr lang="en-US"/>
            </a:p>
          </p:txBody>
        </p:sp>
      </p:grpSp>
      <p:grpSp>
        <p:nvGrpSpPr>
          <p:cNvPr id="14" name="Group 39"/>
          <p:cNvGrpSpPr>
            <a:grpSpLocks/>
          </p:cNvGrpSpPr>
          <p:nvPr/>
        </p:nvGrpSpPr>
        <p:grpSpPr bwMode="auto">
          <a:xfrm>
            <a:off x="2971800" y="4267200"/>
            <a:ext cx="2997200" cy="1960563"/>
            <a:chOff x="3391" y="2786"/>
            <a:chExt cx="1888" cy="1235"/>
          </a:xfrm>
        </p:grpSpPr>
        <p:graphicFrame>
          <p:nvGraphicFramePr>
            <p:cNvPr id="26626" name="Object 40"/>
            <p:cNvGraphicFramePr>
              <a:graphicFrameLocks noChangeAspect="1"/>
            </p:cNvGraphicFramePr>
            <p:nvPr/>
          </p:nvGraphicFramePr>
          <p:xfrm>
            <a:off x="3391" y="2786"/>
            <a:ext cx="1888" cy="1235"/>
          </p:xfrm>
          <a:graphic>
            <a:graphicData uri="http://schemas.openxmlformats.org/presentationml/2006/ole">
              <p:oleObj spid="_x0000_s26626" name="Worksheet" r:id="rId5" imgW="1476756" imgH="905256" progId="Excel.Sheet.8">
                <p:embed/>
              </p:oleObj>
            </a:graphicData>
          </a:graphic>
        </p:graphicFrame>
        <p:grpSp>
          <p:nvGrpSpPr>
            <p:cNvPr id="26633" name="Group 41"/>
            <p:cNvGrpSpPr>
              <a:grpSpLocks/>
            </p:cNvGrpSpPr>
            <p:nvPr/>
          </p:nvGrpSpPr>
          <p:grpSpPr bwMode="auto">
            <a:xfrm>
              <a:off x="3912" y="3019"/>
              <a:ext cx="776" cy="151"/>
              <a:chOff x="1200" y="2448"/>
              <a:chExt cx="816" cy="144"/>
            </a:xfrm>
          </p:grpSpPr>
          <p:sp>
            <p:nvSpPr>
              <p:cNvPr id="26634" name="Line 4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6635" name="Line 4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6636" name="Line 4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4000" smtClean="0"/>
              <a:t>Dependencies: Definitions</a:t>
            </a:r>
          </a:p>
        </p:txBody>
      </p:sp>
      <p:sp>
        <p:nvSpPr>
          <p:cNvPr id="3076" name="Rectangle 3"/>
          <p:cNvSpPr>
            <a:spLocks noGrp="1" noChangeArrowheads="1"/>
          </p:cNvSpPr>
          <p:nvPr>
            <p:ph idx="1"/>
          </p:nvPr>
        </p:nvSpPr>
        <p:spPr>
          <a:xfrm>
            <a:off x="685800" y="1600200"/>
            <a:ext cx="8154988" cy="1371600"/>
          </a:xfrm>
        </p:spPr>
        <p:txBody>
          <a:bodyPr/>
          <a:lstStyle/>
          <a:p>
            <a:r>
              <a:rPr lang="en-US" sz="2800" b="1" i="1" smtClean="0"/>
              <a:t>Partial Dependency</a:t>
            </a:r>
            <a:r>
              <a:rPr lang="en-US" sz="2800" smtClean="0"/>
              <a:t> – when an non-key attribute is determined by a part, but not the whole, of a </a:t>
            </a:r>
            <a:r>
              <a:rPr lang="en-US" sz="2800" b="1" smtClean="0"/>
              <a:t>COMPOSITE</a:t>
            </a:r>
            <a:r>
              <a:rPr lang="en-US" sz="2800" smtClean="0"/>
              <a:t> primary key.</a:t>
            </a:r>
          </a:p>
        </p:txBody>
      </p:sp>
      <p:graphicFrame>
        <p:nvGraphicFramePr>
          <p:cNvPr id="263172" name="Object 4"/>
          <p:cNvGraphicFramePr>
            <a:graphicFrameLocks noChangeAspect="1"/>
          </p:cNvGraphicFramePr>
          <p:nvPr/>
        </p:nvGraphicFramePr>
        <p:xfrm>
          <a:off x="1985963" y="3500438"/>
          <a:ext cx="4162425" cy="2684462"/>
        </p:xfrm>
        <a:graphic>
          <a:graphicData uri="http://schemas.openxmlformats.org/presentationml/2006/ole">
            <p:oleObj spid="_x0000_s3074" name="Worksheet" r:id="rId3" imgW="1838435" imgH="1171623" progId="Excel.Sheet.8">
              <p:embed/>
            </p:oleObj>
          </a:graphicData>
        </a:graphic>
      </p:graphicFrame>
      <p:grpSp>
        <p:nvGrpSpPr>
          <p:cNvPr id="2" name="Group 5"/>
          <p:cNvGrpSpPr>
            <a:grpSpLocks/>
          </p:cNvGrpSpPr>
          <p:nvPr/>
        </p:nvGrpSpPr>
        <p:grpSpPr bwMode="auto">
          <a:xfrm>
            <a:off x="2357438" y="4033838"/>
            <a:ext cx="1600200" cy="228600"/>
            <a:chOff x="1200" y="2448"/>
            <a:chExt cx="816" cy="144"/>
          </a:xfrm>
        </p:grpSpPr>
        <p:sp>
          <p:nvSpPr>
            <p:cNvPr id="3079"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3080"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3081"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63177" name="AutoShape 9"/>
          <p:cNvSpPr>
            <a:spLocks noChangeArrowheads="1"/>
          </p:cNvSpPr>
          <p:nvPr/>
        </p:nvSpPr>
        <p:spPr bwMode="auto">
          <a:xfrm>
            <a:off x="3886200" y="3124200"/>
            <a:ext cx="2819400" cy="762000"/>
          </a:xfrm>
          <a:prstGeom prst="wedgeEllipseCallout">
            <a:avLst>
              <a:gd name="adj1" fmla="val -47634"/>
              <a:gd name="adj2" fmla="val 69167"/>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a:solidFill>
                  <a:schemeClr val="tx2"/>
                </a:solidFill>
              </a:rPr>
              <a:t>Partial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0-#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63177"/>
                                        </p:tgtEl>
                                        <p:attrNameLst>
                                          <p:attrName>style.visibility</p:attrName>
                                        </p:attrNameLst>
                                      </p:cBhvr>
                                      <p:to>
                                        <p:strVal val="visible"/>
                                      </p:to>
                                    </p:set>
                                    <p:anim calcmode="lin" valueType="num">
                                      <p:cBhvr additive="base">
                                        <p:cTn id="18" dur="500" fill="hold"/>
                                        <p:tgtEl>
                                          <p:spTgt spid="263177"/>
                                        </p:tgtEl>
                                        <p:attrNameLst>
                                          <p:attrName>ppt_x</p:attrName>
                                        </p:attrNameLst>
                                      </p:cBhvr>
                                      <p:tavLst>
                                        <p:tav tm="0">
                                          <p:val>
                                            <p:strVal val="0-#ppt_w/2"/>
                                          </p:val>
                                        </p:tav>
                                        <p:tav tm="100000">
                                          <p:val>
                                            <p:strVal val="#ppt_x"/>
                                          </p:val>
                                        </p:tav>
                                      </p:tavLst>
                                    </p:anim>
                                    <p:anim calcmode="lin" valueType="num">
                                      <p:cBhvr additive="base">
                                        <p:cTn id="19" dur="500" fill="hold"/>
                                        <p:tgtEl>
                                          <p:spTgt spid="263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4000" smtClean="0"/>
              <a:t>Dependencies: Definitions</a:t>
            </a:r>
          </a:p>
        </p:txBody>
      </p:sp>
      <p:sp>
        <p:nvSpPr>
          <p:cNvPr id="4100" name="Rectangle 3"/>
          <p:cNvSpPr>
            <a:spLocks noGrp="1" noChangeArrowheads="1"/>
          </p:cNvSpPr>
          <p:nvPr>
            <p:ph idx="1"/>
          </p:nvPr>
        </p:nvSpPr>
        <p:spPr>
          <a:xfrm>
            <a:off x="685800" y="1752600"/>
            <a:ext cx="8154988" cy="1931988"/>
          </a:xfrm>
        </p:spPr>
        <p:txBody>
          <a:bodyPr/>
          <a:lstStyle/>
          <a:p>
            <a:r>
              <a:rPr lang="en-US" b="1" i="1" smtClean="0"/>
              <a:t>Transitive Dependency</a:t>
            </a:r>
            <a:r>
              <a:rPr lang="en-US" smtClean="0"/>
              <a:t> – when a non-key attribute determines another non-key attribute.</a:t>
            </a:r>
          </a:p>
        </p:txBody>
      </p:sp>
      <p:graphicFrame>
        <p:nvGraphicFramePr>
          <p:cNvPr id="264196" name="Object 4"/>
          <p:cNvGraphicFramePr>
            <a:graphicFrameLocks noChangeAspect="1"/>
          </p:cNvGraphicFramePr>
          <p:nvPr/>
        </p:nvGraphicFramePr>
        <p:xfrm>
          <a:off x="685800" y="3733800"/>
          <a:ext cx="7543800" cy="1933575"/>
        </p:xfrm>
        <a:graphic>
          <a:graphicData uri="http://schemas.openxmlformats.org/presentationml/2006/ole">
            <p:oleObj spid="_x0000_s4098" name="Worksheet" r:id="rId3" imgW="3752757" imgH="961937" progId="Excel.Sheet.8">
              <p:embed/>
            </p:oleObj>
          </a:graphicData>
        </a:graphic>
      </p:graphicFrame>
      <p:grpSp>
        <p:nvGrpSpPr>
          <p:cNvPr id="2" name="Group 5"/>
          <p:cNvGrpSpPr>
            <a:grpSpLocks/>
          </p:cNvGrpSpPr>
          <p:nvPr/>
        </p:nvGrpSpPr>
        <p:grpSpPr bwMode="auto">
          <a:xfrm>
            <a:off x="1295400" y="4114800"/>
            <a:ext cx="4343400" cy="304800"/>
            <a:chOff x="816" y="2592"/>
            <a:chExt cx="2736" cy="192"/>
          </a:xfrm>
        </p:grpSpPr>
        <p:grpSp>
          <p:nvGrpSpPr>
            <p:cNvPr id="4108" name="Group 6"/>
            <p:cNvGrpSpPr>
              <a:grpSpLocks/>
            </p:cNvGrpSpPr>
            <p:nvPr/>
          </p:nvGrpSpPr>
          <p:grpSpPr bwMode="auto">
            <a:xfrm>
              <a:off x="816" y="2592"/>
              <a:ext cx="1008" cy="192"/>
              <a:chOff x="1200" y="2448"/>
              <a:chExt cx="816" cy="144"/>
            </a:xfrm>
          </p:grpSpPr>
          <p:sp>
            <p:nvSpPr>
              <p:cNvPr id="4117"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8"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4109" name="Group 10"/>
            <p:cNvGrpSpPr>
              <a:grpSpLocks/>
            </p:cNvGrpSpPr>
            <p:nvPr/>
          </p:nvGrpSpPr>
          <p:grpSpPr bwMode="auto">
            <a:xfrm>
              <a:off x="2832" y="2592"/>
              <a:ext cx="720" cy="192"/>
              <a:chOff x="1200" y="2448"/>
              <a:chExt cx="816" cy="144"/>
            </a:xfrm>
          </p:grpSpPr>
          <p:sp>
            <p:nvSpPr>
              <p:cNvPr id="4114"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5"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6"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4110" name="Group 14"/>
            <p:cNvGrpSpPr>
              <a:grpSpLocks/>
            </p:cNvGrpSpPr>
            <p:nvPr/>
          </p:nvGrpSpPr>
          <p:grpSpPr bwMode="auto">
            <a:xfrm>
              <a:off x="1824" y="2592"/>
              <a:ext cx="1008" cy="192"/>
              <a:chOff x="1200" y="2448"/>
              <a:chExt cx="816" cy="144"/>
            </a:xfrm>
          </p:grpSpPr>
          <p:sp>
            <p:nvSpPr>
              <p:cNvPr id="4111"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2"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3"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6" name="Group 18"/>
          <p:cNvGrpSpPr>
            <a:grpSpLocks/>
          </p:cNvGrpSpPr>
          <p:nvPr/>
        </p:nvGrpSpPr>
        <p:grpSpPr bwMode="auto">
          <a:xfrm>
            <a:off x="6096000" y="4114800"/>
            <a:ext cx="1219200" cy="304800"/>
            <a:chOff x="1200" y="2448"/>
            <a:chExt cx="816" cy="144"/>
          </a:xfrm>
        </p:grpSpPr>
        <p:sp>
          <p:nvSpPr>
            <p:cNvPr id="4105" name="Line 1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06" name="Line 2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07" name="Line 2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64214" name="Oval 22"/>
          <p:cNvSpPr>
            <a:spLocks noChangeArrowheads="1"/>
          </p:cNvSpPr>
          <p:nvPr/>
        </p:nvSpPr>
        <p:spPr bwMode="auto">
          <a:xfrm>
            <a:off x="5791200" y="3810000"/>
            <a:ext cx="1981200" cy="914400"/>
          </a:xfrm>
          <a:prstGeom prst="ellipse">
            <a:avLst/>
          </a:prstGeom>
          <a:noFill/>
          <a:ln w="28575">
            <a:solidFill>
              <a:schemeClr val="tx2"/>
            </a:solidFill>
            <a:round/>
            <a:headEnd/>
            <a:tailEnd/>
          </a:ln>
        </p:spPr>
        <p:txBody>
          <a:bodyPr wrap="none" anchor="ctr"/>
          <a:lstStyle/>
          <a:p>
            <a:endParaRPr lang="en-US"/>
          </a:p>
        </p:txBody>
      </p:sp>
      <p:sp>
        <p:nvSpPr>
          <p:cNvPr id="264215" name="AutoShape 23"/>
          <p:cNvSpPr>
            <a:spLocks noChangeArrowheads="1"/>
          </p:cNvSpPr>
          <p:nvPr/>
        </p:nvSpPr>
        <p:spPr bwMode="auto">
          <a:xfrm>
            <a:off x="3886200" y="2895600"/>
            <a:ext cx="2819400" cy="762000"/>
          </a:xfrm>
          <a:prstGeom prst="wedgeEllipseCallout">
            <a:avLst>
              <a:gd name="adj1" fmla="val 46792"/>
              <a:gd name="adj2" fmla="val 73542"/>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a:solidFill>
                  <a:schemeClr val="tx2"/>
                </a:solidFill>
              </a:rPr>
              <a:t>Transitive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500" fill="hold"/>
                                        <p:tgtEl>
                                          <p:spTgt spid="264196"/>
                                        </p:tgtEl>
                                        <p:attrNameLst>
                                          <p:attrName>ppt_x</p:attrName>
                                        </p:attrNameLst>
                                      </p:cBhvr>
                                      <p:tavLst>
                                        <p:tav tm="0">
                                          <p:val>
                                            <p:strVal val="0-#ppt_w/2"/>
                                          </p:val>
                                        </p:tav>
                                        <p:tav tm="100000">
                                          <p:val>
                                            <p:strVal val="#ppt_x"/>
                                          </p:val>
                                        </p:tav>
                                      </p:tavLst>
                                    </p:anim>
                                    <p:anim calcmode="lin" valueType="num">
                                      <p:cBhvr additive="base">
                                        <p:cTn id="8" dur="500" fill="hold"/>
                                        <p:tgtEl>
                                          <p:spTgt spid="264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4214"/>
                                        </p:tgtEl>
                                        <p:attrNameLst>
                                          <p:attrName>style.visibility</p:attrName>
                                        </p:attrNameLst>
                                      </p:cBhvr>
                                      <p:to>
                                        <p:strVal val="visible"/>
                                      </p:to>
                                    </p:set>
                                    <p:anim calcmode="lin" valueType="num">
                                      <p:cBhvr additive="base">
                                        <p:cTn id="25" dur="500" fill="hold"/>
                                        <p:tgtEl>
                                          <p:spTgt spid="264214"/>
                                        </p:tgtEl>
                                        <p:attrNameLst>
                                          <p:attrName>ppt_x</p:attrName>
                                        </p:attrNameLst>
                                      </p:cBhvr>
                                      <p:tavLst>
                                        <p:tav tm="0">
                                          <p:val>
                                            <p:strVal val="0-#ppt_w/2"/>
                                          </p:val>
                                        </p:tav>
                                        <p:tav tm="100000">
                                          <p:val>
                                            <p:strVal val="#ppt_x"/>
                                          </p:val>
                                        </p:tav>
                                      </p:tavLst>
                                    </p:anim>
                                    <p:anim calcmode="lin" valueType="num">
                                      <p:cBhvr additive="base">
                                        <p:cTn id="26" dur="500" fill="hold"/>
                                        <p:tgtEl>
                                          <p:spTgt spid="26421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4215"/>
                                        </p:tgtEl>
                                        <p:attrNameLst>
                                          <p:attrName>style.visibility</p:attrName>
                                        </p:attrNameLst>
                                      </p:cBhvr>
                                      <p:to>
                                        <p:strVal val="visible"/>
                                      </p:to>
                                    </p:set>
                                    <p:anim calcmode="lin" valueType="num">
                                      <p:cBhvr additive="base">
                                        <p:cTn id="30" dur="500" fill="hold"/>
                                        <p:tgtEl>
                                          <p:spTgt spid="264215"/>
                                        </p:tgtEl>
                                        <p:attrNameLst>
                                          <p:attrName>ppt_x</p:attrName>
                                        </p:attrNameLst>
                                      </p:cBhvr>
                                      <p:tavLst>
                                        <p:tav tm="0">
                                          <p:val>
                                            <p:strVal val="0-#ppt_w/2"/>
                                          </p:val>
                                        </p:tav>
                                        <p:tav tm="100000">
                                          <p:val>
                                            <p:strVal val="#ppt_x"/>
                                          </p:val>
                                        </p:tav>
                                      </p:tavLst>
                                    </p:anim>
                                    <p:anim calcmode="lin" valueType="num">
                                      <p:cBhvr additive="base">
                                        <p:cTn id="31" dur="500" fill="hold"/>
                                        <p:tgtEl>
                                          <p:spTgt spid="264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4" grpId="0" animBg="1"/>
      <p:bldP spid="2642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Normal Forms: Review</a:t>
            </a:r>
          </a:p>
        </p:txBody>
      </p:sp>
      <p:sp>
        <p:nvSpPr>
          <p:cNvPr id="28675" name="Rectangle 3"/>
          <p:cNvSpPr>
            <a:spLocks noGrp="1" noChangeArrowheads="1"/>
          </p:cNvSpPr>
          <p:nvPr>
            <p:ph idx="1"/>
          </p:nvPr>
        </p:nvSpPr>
        <p:spPr>
          <a:xfrm>
            <a:off x="685800" y="1858963"/>
            <a:ext cx="8001000" cy="4389437"/>
          </a:xfrm>
        </p:spPr>
        <p:txBody>
          <a:bodyPr/>
          <a:lstStyle/>
          <a:p>
            <a:pPr marL="609600" indent="-609600"/>
            <a:r>
              <a:rPr lang="en-US" smtClean="0"/>
              <a:t>Unnormalized – There are multivalued attributes or repeating groups</a:t>
            </a:r>
          </a:p>
          <a:p>
            <a:pPr marL="609600" indent="-609600"/>
            <a:r>
              <a:rPr lang="en-US" smtClean="0"/>
              <a:t>1 NF – No multivalued attributes or repeating groups.</a:t>
            </a:r>
          </a:p>
          <a:p>
            <a:pPr marL="609600" indent="-609600"/>
            <a:r>
              <a:rPr lang="en-US" smtClean="0"/>
              <a:t>2 NF – 1 NF plus no partial dependencies</a:t>
            </a:r>
          </a:p>
          <a:p>
            <a:pPr marL="609600" indent="-609600"/>
            <a:r>
              <a:rPr lang="en-US" smtClean="0"/>
              <a:t>3 NF – 2 NF plus no transitive dependencies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Example 1: Determine NF</a:t>
            </a:r>
          </a:p>
        </p:txBody>
      </p:sp>
      <p:sp>
        <p:nvSpPr>
          <p:cNvPr id="5124" name="Rectangle 3"/>
          <p:cNvSpPr>
            <a:spLocks noGrp="1" noChangeArrowheads="1"/>
          </p:cNvSpPr>
          <p:nvPr>
            <p:ph idx="1"/>
          </p:nvPr>
        </p:nvSpPr>
        <p:spPr>
          <a:xfrm>
            <a:off x="685800" y="1858963"/>
            <a:ext cx="8154988" cy="1260475"/>
          </a:xfrm>
        </p:spPr>
        <p:txBody>
          <a:bodyPr/>
          <a:lstStyle/>
          <a:p>
            <a:pPr>
              <a:lnSpc>
                <a:spcPct val="90000"/>
              </a:lnSpc>
            </a:pPr>
            <a:r>
              <a:rPr lang="en-US" sz="2400" smtClean="0"/>
              <a:t>ISBN </a:t>
            </a:r>
            <a:r>
              <a:rPr lang="en-US" sz="2400" smtClean="0">
                <a:sym typeface="Wingdings" pitchFamily="2" charset="2"/>
              </a:rPr>
              <a:t> Title</a:t>
            </a:r>
          </a:p>
          <a:p>
            <a:pPr>
              <a:lnSpc>
                <a:spcPct val="90000"/>
              </a:lnSpc>
            </a:pPr>
            <a:r>
              <a:rPr lang="en-US" sz="2400" smtClean="0">
                <a:sym typeface="Wingdings" pitchFamily="2" charset="2"/>
              </a:rPr>
              <a:t>ISBN  Publisher</a:t>
            </a:r>
          </a:p>
          <a:p>
            <a:pPr>
              <a:lnSpc>
                <a:spcPct val="90000"/>
              </a:lnSpc>
            </a:pPr>
            <a:r>
              <a:rPr lang="en-US" sz="2400" smtClean="0">
                <a:sym typeface="Wingdings" pitchFamily="2" charset="2"/>
              </a:rPr>
              <a:t>Publisher  Address</a:t>
            </a:r>
            <a:endParaRPr lang="en-US" sz="2400" smtClean="0"/>
          </a:p>
        </p:txBody>
      </p:sp>
      <p:graphicFrame>
        <p:nvGraphicFramePr>
          <p:cNvPr id="5122" name="Object 4"/>
          <p:cNvGraphicFramePr>
            <a:graphicFrameLocks noChangeAspect="1"/>
          </p:cNvGraphicFramePr>
          <p:nvPr/>
        </p:nvGraphicFramePr>
        <p:xfrm>
          <a:off x="990600" y="3429000"/>
          <a:ext cx="7315200" cy="1349375"/>
        </p:xfrm>
        <a:graphic>
          <a:graphicData uri="http://schemas.openxmlformats.org/presentationml/2006/ole">
            <p:oleObj spid="_x0000_s5122" name="Worksheet" r:id="rId3" imgW="2791054" imgH="514807" progId="Excel.Sheet.8">
              <p:embed/>
            </p:oleObj>
          </a:graphicData>
        </a:graphic>
      </p:graphicFrame>
      <p:grpSp>
        <p:nvGrpSpPr>
          <p:cNvPr id="2" name="Group 5"/>
          <p:cNvGrpSpPr>
            <a:grpSpLocks/>
          </p:cNvGrpSpPr>
          <p:nvPr/>
        </p:nvGrpSpPr>
        <p:grpSpPr bwMode="auto">
          <a:xfrm>
            <a:off x="1905000" y="4038600"/>
            <a:ext cx="1295400" cy="228600"/>
            <a:chOff x="1200" y="2448"/>
            <a:chExt cx="816" cy="144"/>
          </a:xfrm>
        </p:grpSpPr>
        <p:sp>
          <p:nvSpPr>
            <p:cNvPr id="5135"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5136"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5137"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3" name="Group 9"/>
          <p:cNvGrpSpPr>
            <a:grpSpLocks/>
          </p:cNvGrpSpPr>
          <p:nvPr/>
        </p:nvGrpSpPr>
        <p:grpSpPr bwMode="auto">
          <a:xfrm>
            <a:off x="1905000" y="4038600"/>
            <a:ext cx="3276600" cy="228600"/>
            <a:chOff x="1200" y="2448"/>
            <a:chExt cx="816" cy="144"/>
          </a:xfrm>
        </p:grpSpPr>
        <p:sp>
          <p:nvSpPr>
            <p:cNvPr id="5132"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5133"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5134"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4" name="Group 13"/>
          <p:cNvGrpSpPr>
            <a:grpSpLocks/>
          </p:cNvGrpSpPr>
          <p:nvPr/>
        </p:nvGrpSpPr>
        <p:grpSpPr bwMode="auto">
          <a:xfrm>
            <a:off x="5791200" y="4038600"/>
            <a:ext cx="1295400" cy="228600"/>
            <a:chOff x="1200" y="2448"/>
            <a:chExt cx="816" cy="144"/>
          </a:xfrm>
        </p:grpSpPr>
        <p:sp>
          <p:nvSpPr>
            <p:cNvPr id="5129" name="Line 14"/>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5130" name="Line 15"/>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5131" name="Line 16"/>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39633" name="AutoShape 17"/>
          <p:cNvSpPr>
            <a:spLocks noChangeArrowheads="1"/>
          </p:cNvSpPr>
          <p:nvPr/>
        </p:nvSpPr>
        <p:spPr bwMode="auto">
          <a:xfrm>
            <a:off x="4343400" y="1447800"/>
            <a:ext cx="4114800" cy="1981200"/>
          </a:xfrm>
          <a:prstGeom prst="wedgeEllipseCallout">
            <a:avLst>
              <a:gd name="adj1" fmla="val -24537"/>
              <a:gd name="adj2" fmla="val 69389"/>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All attributes are directly or indirectly determined by the primary key; therefore, the relation is at least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9633"/>
                                        </p:tgtEl>
                                        <p:attrNameLst>
                                          <p:attrName>style.visibility</p:attrName>
                                        </p:attrNameLst>
                                      </p:cBhvr>
                                      <p:to>
                                        <p:strVal val="visible"/>
                                      </p:to>
                                    </p:set>
                                    <p:anim calcmode="lin" valueType="num">
                                      <p:cBhvr additive="base">
                                        <p:cTn id="25" dur="500" fill="hold"/>
                                        <p:tgtEl>
                                          <p:spTgt spid="239633"/>
                                        </p:tgtEl>
                                        <p:attrNameLst>
                                          <p:attrName>ppt_x</p:attrName>
                                        </p:attrNameLst>
                                      </p:cBhvr>
                                      <p:tavLst>
                                        <p:tav tm="0">
                                          <p:val>
                                            <p:strVal val="0-#ppt_w/2"/>
                                          </p:val>
                                        </p:tav>
                                        <p:tav tm="100000">
                                          <p:val>
                                            <p:strVal val="#ppt_x"/>
                                          </p:val>
                                        </p:tav>
                                      </p:tavLst>
                                    </p:anim>
                                    <p:anim calcmode="lin" valueType="num">
                                      <p:cBhvr additive="base">
                                        <p:cTn id="26" dur="500" fill="hold"/>
                                        <p:tgtEl>
                                          <p:spTgt spid="2396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96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Example 1: Determine NF</a:t>
            </a:r>
          </a:p>
        </p:txBody>
      </p:sp>
      <p:sp>
        <p:nvSpPr>
          <p:cNvPr id="6148" name="Rectangle 3"/>
          <p:cNvSpPr>
            <a:spLocks noGrp="1" noChangeArrowheads="1"/>
          </p:cNvSpPr>
          <p:nvPr>
            <p:ph idx="1"/>
          </p:nvPr>
        </p:nvSpPr>
        <p:spPr>
          <a:xfrm>
            <a:off x="685800" y="1858963"/>
            <a:ext cx="8154988" cy="1260475"/>
          </a:xfrm>
        </p:spPr>
        <p:txBody>
          <a:bodyPr/>
          <a:lstStyle/>
          <a:p>
            <a:pPr>
              <a:lnSpc>
                <a:spcPct val="90000"/>
              </a:lnSpc>
            </a:pPr>
            <a:r>
              <a:rPr lang="en-US" sz="2400" smtClean="0"/>
              <a:t>ISBN </a:t>
            </a:r>
            <a:r>
              <a:rPr lang="en-US" sz="2400" smtClean="0">
                <a:sym typeface="Wingdings" pitchFamily="2" charset="2"/>
              </a:rPr>
              <a:t> Title</a:t>
            </a:r>
          </a:p>
          <a:p>
            <a:pPr>
              <a:lnSpc>
                <a:spcPct val="90000"/>
              </a:lnSpc>
            </a:pPr>
            <a:r>
              <a:rPr lang="en-US" sz="2400" smtClean="0">
                <a:sym typeface="Wingdings" pitchFamily="2" charset="2"/>
              </a:rPr>
              <a:t>ISBN  Publisher</a:t>
            </a:r>
          </a:p>
          <a:p>
            <a:pPr>
              <a:lnSpc>
                <a:spcPct val="90000"/>
              </a:lnSpc>
            </a:pPr>
            <a:r>
              <a:rPr lang="en-US" sz="2400" smtClean="0">
                <a:sym typeface="Wingdings" pitchFamily="2" charset="2"/>
              </a:rPr>
              <a:t>Publisher  Address</a:t>
            </a:r>
            <a:endParaRPr lang="en-US" sz="2400" smtClean="0"/>
          </a:p>
        </p:txBody>
      </p:sp>
      <p:grpSp>
        <p:nvGrpSpPr>
          <p:cNvPr id="6149" name="Group 4"/>
          <p:cNvGrpSpPr>
            <a:grpSpLocks/>
          </p:cNvGrpSpPr>
          <p:nvPr/>
        </p:nvGrpSpPr>
        <p:grpSpPr bwMode="auto">
          <a:xfrm>
            <a:off x="990600" y="3429000"/>
            <a:ext cx="7315200" cy="1349375"/>
            <a:chOff x="624" y="2160"/>
            <a:chExt cx="4608" cy="850"/>
          </a:xfrm>
        </p:grpSpPr>
        <p:graphicFrame>
          <p:nvGraphicFramePr>
            <p:cNvPr id="6146" name="Object 5"/>
            <p:cNvGraphicFramePr>
              <a:graphicFrameLocks noChangeAspect="1"/>
            </p:cNvGraphicFramePr>
            <p:nvPr/>
          </p:nvGraphicFramePr>
          <p:xfrm>
            <a:off x="624" y="2160"/>
            <a:ext cx="4608" cy="850"/>
          </p:xfrm>
          <a:graphic>
            <a:graphicData uri="http://schemas.openxmlformats.org/presentationml/2006/ole">
              <p:oleObj spid="_x0000_s6146" name="Worksheet" r:id="rId3" imgW="2791054" imgH="514807" progId="Excel.Sheet.8">
                <p:embed/>
              </p:oleObj>
            </a:graphicData>
          </a:graphic>
        </p:graphicFrame>
        <p:grpSp>
          <p:nvGrpSpPr>
            <p:cNvPr id="6151" name="Group 6"/>
            <p:cNvGrpSpPr>
              <a:grpSpLocks/>
            </p:cNvGrpSpPr>
            <p:nvPr/>
          </p:nvGrpSpPr>
          <p:grpSpPr bwMode="auto">
            <a:xfrm>
              <a:off x="1200" y="2544"/>
              <a:ext cx="816" cy="144"/>
              <a:chOff x="1200" y="2448"/>
              <a:chExt cx="816" cy="144"/>
            </a:xfrm>
          </p:grpSpPr>
          <p:sp>
            <p:nvSpPr>
              <p:cNvPr id="6160"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6161"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6162"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6152" name="Group 10"/>
            <p:cNvGrpSpPr>
              <a:grpSpLocks/>
            </p:cNvGrpSpPr>
            <p:nvPr/>
          </p:nvGrpSpPr>
          <p:grpSpPr bwMode="auto">
            <a:xfrm>
              <a:off x="1200" y="2544"/>
              <a:ext cx="2064" cy="144"/>
              <a:chOff x="1200" y="2448"/>
              <a:chExt cx="816" cy="144"/>
            </a:xfrm>
          </p:grpSpPr>
          <p:sp>
            <p:nvSpPr>
              <p:cNvPr id="6157"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6158"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6159"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6153" name="Group 14"/>
            <p:cNvGrpSpPr>
              <a:grpSpLocks/>
            </p:cNvGrpSpPr>
            <p:nvPr/>
          </p:nvGrpSpPr>
          <p:grpSpPr bwMode="auto">
            <a:xfrm>
              <a:off x="3648" y="2544"/>
              <a:ext cx="816" cy="144"/>
              <a:chOff x="1200" y="2448"/>
              <a:chExt cx="816" cy="144"/>
            </a:xfrm>
          </p:grpSpPr>
          <p:sp>
            <p:nvSpPr>
              <p:cNvPr id="6154"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6155"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6156"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0658" name="AutoShape 18"/>
          <p:cNvSpPr>
            <a:spLocks noChangeArrowheads="1"/>
          </p:cNvSpPr>
          <p:nvPr/>
        </p:nvSpPr>
        <p:spPr bwMode="auto">
          <a:xfrm>
            <a:off x="3657600" y="1600200"/>
            <a:ext cx="4953000" cy="2209800"/>
          </a:xfrm>
          <a:prstGeom prst="wedgeEllipseCallout">
            <a:avLst>
              <a:gd name="adj1" fmla="val -45194"/>
              <a:gd name="adj2" fmla="val 50792"/>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The relation is at least in 1NF. There is no COMPOSITE primary key, therefore there can’t be partial dependencies.  Therefore, the relation is at least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58"/>
                                        </p:tgtEl>
                                        <p:attrNameLst>
                                          <p:attrName>style.visibility</p:attrName>
                                        </p:attrNameLst>
                                      </p:cBhvr>
                                      <p:to>
                                        <p:strVal val="visible"/>
                                      </p:to>
                                    </p:set>
                                    <p:anim calcmode="lin" valueType="num">
                                      <p:cBhvr additive="base">
                                        <p:cTn id="7" dur="500" fill="hold"/>
                                        <p:tgtEl>
                                          <p:spTgt spid="240658"/>
                                        </p:tgtEl>
                                        <p:attrNameLst>
                                          <p:attrName>ppt_x</p:attrName>
                                        </p:attrNameLst>
                                      </p:cBhvr>
                                      <p:tavLst>
                                        <p:tav tm="0">
                                          <p:val>
                                            <p:strVal val="0-#ppt_w/2"/>
                                          </p:val>
                                        </p:tav>
                                        <p:tav tm="100000">
                                          <p:val>
                                            <p:strVal val="#ppt_x"/>
                                          </p:val>
                                        </p:tav>
                                      </p:tavLst>
                                    </p:anim>
                                    <p:anim calcmode="lin" valueType="num">
                                      <p:cBhvr additive="base">
                                        <p:cTn id="8" dur="500" fill="hold"/>
                                        <p:tgtEl>
                                          <p:spTgt spid="24065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06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Example 1: Determine NF</a:t>
            </a:r>
          </a:p>
        </p:txBody>
      </p:sp>
      <p:sp>
        <p:nvSpPr>
          <p:cNvPr id="7172" name="Rectangle 3"/>
          <p:cNvSpPr>
            <a:spLocks noGrp="1" noChangeArrowheads="1"/>
          </p:cNvSpPr>
          <p:nvPr>
            <p:ph idx="1"/>
          </p:nvPr>
        </p:nvSpPr>
        <p:spPr>
          <a:xfrm>
            <a:off x="685800" y="1858963"/>
            <a:ext cx="8154988" cy="1260475"/>
          </a:xfrm>
        </p:spPr>
        <p:txBody>
          <a:bodyPr/>
          <a:lstStyle/>
          <a:p>
            <a:pPr>
              <a:lnSpc>
                <a:spcPct val="90000"/>
              </a:lnSpc>
            </a:pPr>
            <a:r>
              <a:rPr lang="en-US" sz="2400" smtClean="0"/>
              <a:t>ISBN </a:t>
            </a:r>
            <a:r>
              <a:rPr lang="en-US" sz="2400" smtClean="0">
                <a:sym typeface="Wingdings" pitchFamily="2" charset="2"/>
              </a:rPr>
              <a:t> Title</a:t>
            </a:r>
          </a:p>
          <a:p>
            <a:pPr>
              <a:lnSpc>
                <a:spcPct val="90000"/>
              </a:lnSpc>
            </a:pPr>
            <a:r>
              <a:rPr lang="en-US" sz="2400" smtClean="0">
                <a:sym typeface="Wingdings" pitchFamily="2" charset="2"/>
              </a:rPr>
              <a:t>ISBN  Publisher</a:t>
            </a:r>
          </a:p>
          <a:p>
            <a:pPr>
              <a:lnSpc>
                <a:spcPct val="90000"/>
              </a:lnSpc>
            </a:pPr>
            <a:r>
              <a:rPr lang="en-US" sz="2400" smtClean="0">
                <a:sym typeface="Wingdings" pitchFamily="2" charset="2"/>
              </a:rPr>
              <a:t>Publisher  Address</a:t>
            </a:r>
            <a:endParaRPr lang="en-US" sz="2400" smtClean="0"/>
          </a:p>
        </p:txBody>
      </p:sp>
      <p:graphicFrame>
        <p:nvGraphicFramePr>
          <p:cNvPr id="7170" name="Object 4"/>
          <p:cNvGraphicFramePr>
            <a:graphicFrameLocks noChangeAspect="1"/>
          </p:cNvGraphicFramePr>
          <p:nvPr/>
        </p:nvGraphicFramePr>
        <p:xfrm>
          <a:off x="990600" y="3429000"/>
          <a:ext cx="7315200" cy="1349375"/>
        </p:xfrm>
        <a:graphic>
          <a:graphicData uri="http://schemas.openxmlformats.org/presentationml/2006/ole">
            <p:oleObj spid="_x0000_s7170" name="Worksheet" r:id="rId3" imgW="2791054" imgH="514807" progId="Excel.Sheet.8">
              <p:embed/>
            </p:oleObj>
          </a:graphicData>
        </a:graphic>
      </p:graphicFrame>
      <p:grpSp>
        <p:nvGrpSpPr>
          <p:cNvPr id="7173" name="Group 5"/>
          <p:cNvGrpSpPr>
            <a:grpSpLocks/>
          </p:cNvGrpSpPr>
          <p:nvPr/>
        </p:nvGrpSpPr>
        <p:grpSpPr bwMode="auto">
          <a:xfrm>
            <a:off x="1905000" y="4038600"/>
            <a:ext cx="5181600" cy="228600"/>
            <a:chOff x="1200" y="2544"/>
            <a:chExt cx="3264" cy="144"/>
          </a:xfrm>
        </p:grpSpPr>
        <p:grpSp>
          <p:nvGrpSpPr>
            <p:cNvPr id="7175" name="Group 6"/>
            <p:cNvGrpSpPr>
              <a:grpSpLocks/>
            </p:cNvGrpSpPr>
            <p:nvPr/>
          </p:nvGrpSpPr>
          <p:grpSpPr bwMode="auto">
            <a:xfrm>
              <a:off x="1200" y="2544"/>
              <a:ext cx="816" cy="144"/>
              <a:chOff x="1200" y="2448"/>
              <a:chExt cx="816" cy="144"/>
            </a:xfrm>
          </p:grpSpPr>
          <p:sp>
            <p:nvSpPr>
              <p:cNvPr id="7184"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7185"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7186"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7176" name="Group 10"/>
            <p:cNvGrpSpPr>
              <a:grpSpLocks/>
            </p:cNvGrpSpPr>
            <p:nvPr/>
          </p:nvGrpSpPr>
          <p:grpSpPr bwMode="auto">
            <a:xfrm>
              <a:off x="1200" y="2544"/>
              <a:ext cx="2064" cy="144"/>
              <a:chOff x="1200" y="2448"/>
              <a:chExt cx="816" cy="144"/>
            </a:xfrm>
          </p:grpSpPr>
          <p:sp>
            <p:nvSpPr>
              <p:cNvPr id="7181"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7182"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7183"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7177" name="Group 14"/>
            <p:cNvGrpSpPr>
              <a:grpSpLocks/>
            </p:cNvGrpSpPr>
            <p:nvPr/>
          </p:nvGrpSpPr>
          <p:grpSpPr bwMode="auto">
            <a:xfrm>
              <a:off x="3648" y="2544"/>
              <a:ext cx="816" cy="144"/>
              <a:chOff x="1200" y="2448"/>
              <a:chExt cx="816" cy="144"/>
            </a:xfrm>
          </p:grpSpPr>
          <p:sp>
            <p:nvSpPr>
              <p:cNvPr id="7178"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7179"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7180"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1682" name="AutoShape 18"/>
          <p:cNvSpPr>
            <a:spLocks noChangeArrowheads="1"/>
          </p:cNvSpPr>
          <p:nvPr/>
        </p:nvSpPr>
        <p:spPr bwMode="auto">
          <a:xfrm>
            <a:off x="3657600" y="1371600"/>
            <a:ext cx="5486400" cy="2362200"/>
          </a:xfrm>
          <a:prstGeom prst="wedgeEllipseCallout">
            <a:avLst>
              <a:gd name="adj1" fmla="val -40537"/>
              <a:gd name="adj2" fmla="val 59208"/>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Publisher is a non-key attribute, and it determines Address, another non-key attribute. Therefore, there is a transitive dependency, which means that the relation is NOT in 3 NF.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82"/>
                                        </p:tgtEl>
                                        <p:attrNameLst>
                                          <p:attrName>style.visibility</p:attrName>
                                        </p:attrNameLst>
                                      </p:cBhvr>
                                      <p:to>
                                        <p:strVal val="visible"/>
                                      </p:to>
                                    </p:set>
                                    <p:anim calcmode="lin" valueType="num">
                                      <p:cBhvr additive="base">
                                        <p:cTn id="7" dur="500" fill="hold"/>
                                        <p:tgtEl>
                                          <p:spTgt spid="241682"/>
                                        </p:tgtEl>
                                        <p:attrNameLst>
                                          <p:attrName>ppt_x</p:attrName>
                                        </p:attrNameLst>
                                      </p:cBhvr>
                                      <p:tavLst>
                                        <p:tav tm="0">
                                          <p:val>
                                            <p:strVal val="0-#ppt_w/2"/>
                                          </p:val>
                                        </p:tav>
                                        <p:tav tm="100000">
                                          <p:val>
                                            <p:strVal val="#ppt_x"/>
                                          </p:val>
                                        </p:tav>
                                      </p:tavLst>
                                    </p:anim>
                                    <p:anim calcmode="lin" valueType="num">
                                      <p:cBhvr additive="base">
                                        <p:cTn id="8" dur="500" fill="hold"/>
                                        <p:tgtEl>
                                          <p:spTgt spid="2416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16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Example 1: Determine NF</a:t>
            </a:r>
          </a:p>
        </p:txBody>
      </p:sp>
      <p:sp>
        <p:nvSpPr>
          <p:cNvPr id="8196" name="Rectangle 3"/>
          <p:cNvSpPr>
            <a:spLocks noGrp="1" noChangeArrowheads="1"/>
          </p:cNvSpPr>
          <p:nvPr>
            <p:ph idx="1"/>
          </p:nvPr>
        </p:nvSpPr>
        <p:spPr>
          <a:xfrm>
            <a:off x="685800" y="1858963"/>
            <a:ext cx="8154988" cy="1260475"/>
          </a:xfrm>
        </p:spPr>
        <p:txBody>
          <a:bodyPr/>
          <a:lstStyle/>
          <a:p>
            <a:pPr>
              <a:lnSpc>
                <a:spcPct val="90000"/>
              </a:lnSpc>
            </a:pPr>
            <a:r>
              <a:rPr lang="en-US" sz="2400" smtClean="0"/>
              <a:t>ISBN </a:t>
            </a:r>
            <a:r>
              <a:rPr lang="en-US" sz="2400" smtClean="0">
                <a:sym typeface="Wingdings" pitchFamily="2" charset="2"/>
              </a:rPr>
              <a:t> Title</a:t>
            </a:r>
          </a:p>
          <a:p>
            <a:pPr>
              <a:lnSpc>
                <a:spcPct val="90000"/>
              </a:lnSpc>
            </a:pPr>
            <a:r>
              <a:rPr lang="en-US" sz="2400" smtClean="0">
                <a:sym typeface="Wingdings" pitchFamily="2" charset="2"/>
              </a:rPr>
              <a:t>ISBN  Publisher</a:t>
            </a:r>
          </a:p>
          <a:p>
            <a:pPr>
              <a:lnSpc>
                <a:spcPct val="90000"/>
              </a:lnSpc>
            </a:pPr>
            <a:r>
              <a:rPr lang="en-US" sz="2400" smtClean="0">
                <a:sym typeface="Wingdings" pitchFamily="2" charset="2"/>
              </a:rPr>
              <a:t>Publisher  Address</a:t>
            </a:r>
            <a:endParaRPr lang="en-US" sz="2400" smtClean="0"/>
          </a:p>
        </p:txBody>
      </p:sp>
      <p:graphicFrame>
        <p:nvGraphicFramePr>
          <p:cNvPr id="8194" name="Object 4"/>
          <p:cNvGraphicFramePr>
            <a:graphicFrameLocks noChangeAspect="1"/>
          </p:cNvGraphicFramePr>
          <p:nvPr/>
        </p:nvGraphicFramePr>
        <p:xfrm>
          <a:off x="990600" y="3429000"/>
          <a:ext cx="7315200" cy="1349375"/>
        </p:xfrm>
        <a:graphic>
          <a:graphicData uri="http://schemas.openxmlformats.org/presentationml/2006/ole">
            <p:oleObj spid="_x0000_s8194" name="Worksheet" r:id="rId3" imgW="2791054" imgH="514807" progId="Excel.Sheet.8">
              <p:embed/>
            </p:oleObj>
          </a:graphicData>
        </a:graphic>
      </p:graphicFrame>
      <p:grpSp>
        <p:nvGrpSpPr>
          <p:cNvPr id="8197" name="Group 5"/>
          <p:cNvGrpSpPr>
            <a:grpSpLocks/>
          </p:cNvGrpSpPr>
          <p:nvPr/>
        </p:nvGrpSpPr>
        <p:grpSpPr bwMode="auto">
          <a:xfrm>
            <a:off x="1905000" y="4038600"/>
            <a:ext cx="5181600" cy="228600"/>
            <a:chOff x="1200" y="2544"/>
            <a:chExt cx="3264" cy="144"/>
          </a:xfrm>
        </p:grpSpPr>
        <p:grpSp>
          <p:nvGrpSpPr>
            <p:cNvPr id="8199" name="Group 6"/>
            <p:cNvGrpSpPr>
              <a:grpSpLocks/>
            </p:cNvGrpSpPr>
            <p:nvPr/>
          </p:nvGrpSpPr>
          <p:grpSpPr bwMode="auto">
            <a:xfrm>
              <a:off x="1200" y="2544"/>
              <a:ext cx="816" cy="144"/>
              <a:chOff x="1200" y="2448"/>
              <a:chExt cx="816" cy="144"/>
            </a:xfrm>
          </p:grpSpPr>
          <p:sp>
            <p:nvSpPr>
              <p:cNvPr id="8208"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8209"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8210"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8200" name="Group 10"/>
            <p:cNvGrpSpPr>
              <a:grpSpLocks/>
            </p:cNvGrpSpPr>
            <p:nvPr/>
          </p:nvGrpSpPr>
          <p:grpSpPr bwMode="auto">
            <a:xfrm>
              <a:off x="1200" y="2544"/>
              <a:ext cx="2064" cy="144"/>
              <a:chOff x="1200" y="2448"/>
              <a:chExt cx="816" cy="144"/>
            </a:xfrm>
          </p:grpSpPr>
          <p:sp>
            <p:nvSpPr>
              <p:cNvPr id="8205"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8206"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820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8201" name="Group 14"/>
            <p:cNvGrpSpPr>
              <a:grpSpLocks/>
            </p:cNvGrpSpPr>
            <p:nvPr/>
          </p:nvGrpSpPr>
          <p:grpSpPr bwMode="auto">
            <a:xfrm>
              <a:off x="3648" y="2544"/>
              <a:ext cx="816" cy="144"/>
              <a:chOff x="1200" y="2448"/>
              <a:chExt cx="816" cy="144"/>
            </a:xfrm>
          </p:grpSpPr>
          <p:sp>
            <p:nvSpPr>
              <p:cNvPr id="8202"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8203"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8204"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2706" name="AutoShape 18"/>
          <p:cNvSpPr>
            <a:spLocks noChangeArrowheads="1"/>
          </p:cNvSpPr>
          <p:nvPr/>
        </p:nvSpPr>
        <p:spPr bwMode="auto">
          <a:xfrm>
            <a:off x="3581400" y="1447800"/>
            <a:ext cx="4953000" cy="1676400"/>
          </a:xfrm>
          <a:prstGeom prst="wedgeEllipseCallout">
            <a:avLst>
              <a:gd name="adj1" fmla="val -23463"/>
              <a:gd name="adj2" fmla="val 85699"/>
            </a:avLst>
          </a:prstGeom>
          <a:solidFill>
            <a:schemeClr val="bg2"/>
          </a:solidFill>
          <a:ln w="12700">
            <a:solidFill>
              <a:schemeClr val="tx2"/>
            </a:solidFill>
            <a:miter lim="800000"/>
            <a:headEnd/>
            <a:tailEnd/>
          </a:ln>
        </p:spPr>
        <p:txBody>
          <a:bodyPr anchor="b"/>
          <a:lstStyle/>
          <a:p>
            <a:pPr algn="ctr" eaLnBrk="1" hangingPunct="1"/>
            <a:r>
              <a:rPr lang="en-US" sz="1800" b="1">
                <a:solidFill>
                  <a:schemeClr val="tx2"/>
                </a:solidFill>
              </a:rPr>
              <a:t>We know that the relation is at least in 2NF, and it is not in 3 NF. Therefore, we conclude that the relation is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706"/>
                                        </p:tgtEl>
                                        <p:attrNameLst>
                                          <p:attrName>style.visibility</p:attrName>
                                        </p:attrNameLst>
                                      </p:cBhvr>
                                      <p:to>
                                        <p:strVal val="visible"/>
                                      </p:to>
                                    </p:set>
                                    <p:anim calcmode="lin" valueType="num">
                                      <p:cBhvr additive="base">
                                        <p:cTn id="7" dur="500" fill="hold"/>
                                        <p:tgtEl>
                                          <p:spTgt spid="242706"/>
                                        </p:tgtEl>
                                        <p:attrNameLst>
                                          <p:attrName>ppt_x</p:attrName>
                                        </p:attrNameLst>
                                      </p:cBhvr>
                                      <p:tavLst>
                                        <p:tav tm="0">
                                          <p:val>
                                            <p:strVal val="0-#ppt_w/2"/>
                                          </p:val>
                                        </p:tav>
                                        <p:tav tm="100000">
                                          <p:val>
                                            <p:strVal val="#ppt_x"/>
                                          </p:val>
                                        </p:tav>
                                      </p:tavLst>
                                    </p:anim>
                                    <p:anim calcmode="lin" valueType="num">
                                      <p:cBhvr additive="base">
                                        <p:cTn id="8" dur="500" fill="hold"/>
                                        <p:tgtEl>
                                          <p:spTgt spid="24270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27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6"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1782</TotalTime>
  <Pages>59</Pages>
  <Words>922</Words>
  <Application>Microsoft PowerPoint 4.0</Application>
  <PresentationFormat>Letter Paper (8.5x11 in)</PresentationFormat>
  <Paragraphs>94</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5" baseType="lpstr">
      <vt:lpstr>Arial</vt:lpstr>
      <vt:lpstr>Monotype Sorts</vt:lpstr>
      <vt:lpstr>Book Antiqua</vt:lpstr>
      <vt:lpstr>Times New Roman</vt:lpstr>
      <vt:lpstr>Wingdings</vt:lpstr>
      <vt:lpstr>Office Theme</vt:lpstr>
      <vt:lpstr>Microsoft Office Excel Worksheet</vt:lpstr>
      <vt:lpstr>Microsoft Excel Worksheet</vt:lpstr>
      <vt:lpstr>Slide 1</vt:lpstr>
      <vt:lpstr>Dependencies: Definitions </vt:lpstr>
      <vt:lpstr>Dependencies: Definitions</vt:lpstr>
      <vt:lpstr>Dependencies: Definitions</vt:lpstr>
      <vt:lpstr>Normal Forms: Review</vt:lpstr>
      <vt:lpstr>Example 1: Determine NF</vt:lpstr>
      <vt:lpstr>Example 1: Determine NF</vt:lpstr>
      <vt:lpstr>Example 1: Determine NF</vt:lpstr>
      <vt:lpstr>Example 1: Determine NF</vt:lpstr>
      <vt:lpstr>Example 1: Determine NF</vt:lpstr>
      <vt:lpstr>Example 2: Determine NF</vt:lpstr>
      <vt:lpstr>Example 2: Determine NF</vt:lpstr>
      <vt:lpstr>Example 2: Determine NF</vt:lpstr>
      <vt:lpstr>Example 2: Determine NF</vt:lpstr>
      <vt:lpstr>Example 3: Determine NF</vt:lpstr>
      <vt:lpstr>Example 3: Determine NF</vt:lpstr>
      <vt:lpstr>Bringing a Relation to 1NF</vt:lpstr>
      <vt:lpstr>Bringing a Relation to 1NF</vt:lpstr>
      <vt:lpstr>Bringing a Relation to 1NF</vt:lpstr>
      <vt:lpstr>Bringing a Relation to 1NF</vt:lpstr>
      <vt:lpstr>Bringing a Relation to 2NF</vt:lpstr>
      <vt:lpstr>Bringing a Relation to 2NF</vt:lpstr>
      <vt:lpstr>Bringing a Relation to 2NF</vt:lpstr>
      <vt:lpstr>Bringing a Relation to 2NF</vt:lpstr>
      <vt:lpstr>Bringing a Relation to 3NF</vt:lpstr>
      <vt:lpstr>Bringing a Relation to 3NF</vt:lpstr>
      <vt:lpstr>Bringing a Relation to 3NF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Shikha</dc:creator>
  <cp:lastModifiedBy>RS</cp:lastModifiedBy>
  <cp:revision>199</cp:revision>
  <cp:lastPrinted>1998-03-13T01:38:04Z</cp:lastPrinted>
  <dcterms:created xsi:type="dcterms:W3CDTF">1998-03-09T15:36:56Z</dcterms:created>
  <dcterms:modified xsi:type="dcterms:W3CDTF">2018-04-06T05:14:11Z</dcterms:modified>
</cp:coreProperties>
</file>