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9" r:id="rId9"/>
    <p:sldId id="264" r:id="rId10"/>
    <p:sldId id="281" r:id="rId11"/>
    <p:sldId id="30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15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27DB42E8-FBFE-411D-A914-5BE4C1828A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653707D-0EA0-43D5-B0C9-34AE874598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4E84C-D1CD-4EAF-9B82-FB8F23A4194D}" type="slidenum">
              <a:rPr lang="en-US"/>
              <a:pPr/>
              <a:t>1</a:t>
            </a:fld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3 and 4 (of 7) in Module (5). </a:t>
            </a:r>
          </a:p>
          <a:p>
            <a:endParaRPr lang="en-US" smtClean="0"/>
          </a:p>
          <a:p>
            <a:r>
              <a:rPr lang="en-US" smtClean="0"/>
              <a:t>Module (1):  Introduction (DBMS, Relational Model)</a:t>
            </a:r>
          </a:p>
          <a:p>
            <a:r>
              <a:rPr lang="en-US" smtClean="0"/>
              <a:t>Module (2):  Storage and File Organizations (Disks, Buffering, Indexes)</a:t>
            </a:r>
          </a:p>
          <a:p>
            <a:r>
              <a:rPr lang="en-US" smtClean="0"/>
              <a:t>Module (3):  Database Concepts (Relational Queries, DDL/ICs, Views and Security)</a:t>
            </a:r>
          </a:p>
          <a:p>
            <a:r>
              <a:rPr lang="en-US" smtClean="0"/>
              <a:t>Module (4):  Relational Implementation (Query Evaluation, Optimization)</a:t>
            </a:r>
          </a:p>
          <a:p>
            <a:r>
              <a:rPr lang="en-US" smtClean="0"/>
              <a:t>Module (5): Database Design (ER Model, Normalization, Physical Design, Tuning)</a:t>
            </a:r>
          </a:p>
          <a:p>
            <a:r>
              <a:rPr lang="en-US" smtClean="0"/>
              <a:t>Module (6): Transaction Processing (Concurrency Control, Recovery)</a:t>
            </a:r>
          </a:p>
          <a:p>
            <a:r>
              <a:rPr lang="en-US" smtClean="0"/>
              <a:t>Module (7): Advanced Topics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5DE57-496B-4BFE-9E7C-7A2DF1F4FE10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39482-54BF-4F61-AA25-5273411543CF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37A7B-3270-4127-B3E9-728C05AB198B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27600-A636-4F56-AAC8-38A3D87DD0AE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26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C569F-CC98-413A-85A4-1615EC35014C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F2C15-60A2-422A-9B75-755B53EB070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922CB-7E4E-493C-84BF-16BEBC6AC1C9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0C8CD-D009-42E5-A281-DDC38AC07DA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C8791-0764-484B-B0A4-BFBDD56E609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68AFC-0468-481B-9DEF-09AC06628C13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5AD5F-5C14-497C-940B-A2D93AF20E6E}" type="slidenum">
              <a:rPr lang="en-US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4BB40-2883-4459-B39A-5472BBB7940E}" type="slidenum">
              <a:rPr lang="en-US"/>
              <a:pPr/>
              <a:t>23</a:t>
            </a:fld>
            <a:endParaRPr lang="en-US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C850F-12C0-459A-B012-E0EEB1E65190}" type="slidenum">
              <a:rPr lang="en-US"/>
              <a:pPr/>
              <a:t>24</a:t>
            </a:fld>
            <a:endParaRPr lang="en-US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298C3-A0EE-4C8A-A481-7D7AD20E52A4}" type="slidenum">
              <a:rPr lang="en-US"/>
              <a:pPr/>
              <a:t>25</a:t>
            </a:fld>
            <a:endParaRPr 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7CE75-E703-4EAE-8F50-0C7BEB96997E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8CA74-D026-4A2B-8954-ADDD8B91EEAF}" type="slidenum">
              <a:rPr lang="en-US"/>
              <a:pPr/>
              <a:t>4</a:t>
            </a:fld>
            <a:endParaRPr lang="en-US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02B04-F641-431D-BFE6-4A987E960652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8D43C-D1FB-445F-9BB1-0D6AE78B25B4}" type="slidenum">
              <a:rPr lang="en-US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B7A91E-CFB1-4902-882E-3EFA1C74196D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BE8B-D7EB-4019-B852-0FECBECE710C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991EE-5945-4DB3-95AF-AA1DEFC57A08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EB45-8DDF-4961-9944-4B6FE0A5C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0674-5A3F-4C25-B753-28C3738B2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507-2E9F-41B1-88C3-D337D507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CA627-771C-4087-94E3-A8F5E4070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81200"/>
            <a:ext cx="3810000" cy="196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95750"/>
            <a:ext cx="3810000" cy="196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54D73-880C-431C-AFD0-5B0CD0059E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8B0C-669C-47F2-B5A1-62796648F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7139-2E78-4C25-B37E-AF58E668B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05C-CB17-4B64-B3BF-E61BD19A2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AE4B-94B8-47C6-80B7-5B7B5F3D6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8070-EDCE-47C2-A114-9E48ACBF9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E19-83B3-479C-A010-8A552E6D2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C5A3-C6BE-47A8-A0D5-F66A69262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C0C-BFAF-4F00-95F1-7E89CB1B6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AD5F-1826-4B5D-B98C-18E61296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Schema Refinement and </a:t>
            </a:r>
            <a:br>
              <a:rPr lang="en-US" smtClean="0"/>
            </a:br>
            <a:r>
              <a:rPr lang="en-US" smtClean="0"/>
              <a:t>Normal Forms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Closure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Algorithm</a:t>
            </a:r>
          </a:p>
          <a:p>
            <a:pPr lvl="1"/>
            <a:r>
              <a:rPr lang="en-US" sz="2000" dirty="0" smtClean="0"/>
              <a:t>Closure = X;</a:t>
            </a:r>
          </a:p>
          <a:p>
            <a:pPr lvl="1"/>
            <a:r>
              <a:rPr lang="en-US" sz="2000" dirty="0" smtClean="0"/>
              <a:t>Repeat until there is no change{</a:t>
            </a:r>
          </a:p>
          <a:p>
            <a:pPr lvl="2"/>
            <a:r>
              <a:rPr lang="en-US" sz="2000" dirty="0" smtClean="0"/>
              <a:t>If there is an FD                   in F such that</a:t>
            </a:r>
          </a:p>
          <a:p>
            <a:pPr lvl="2">
              <a:buFont typeface="Monotype Sorts" pitchFamily="2" charset="2"/>
              <a:buNone/>
            </a:pPr>
            <a:r>
              <a:rPr lang="en-US" sz="2000" dirty="0" smtClean="0"/>
              <a:t>       U         closure</a:t>
            </a:r>
          </a:p>
          <a:p>
            <a:pPr lvl="2"/>
            <a:r>
              <a:rPr lang="en-US" sz="2000" dirty="0" smtClean="0"/>
              <a:t>Then set closure = closure       V</a:t>
            </a:r>
          </a:p>
          <a:p>
            <a:pPr lvl="2">
              <a:buFont typeface="Monotype Sorts" pitchFamily="2" charset="2"/>
              <a:buNone/>
            </a:pP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dirty="0" smtClean="0"/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3352800" y="2743200"/>
          <a:ext cx="990600" cy="384175"/>
        </p:xfrm>
        <a:graphic>
          <a:graphicData uri="http://schemas.openxmlformats.org/presentationml/2006/ole">
            <p:oleObj spid="_x0000_s8194" name="Equation" r:id="rId3" imgW="482400" imgH="177480" progId="Equation.3">
              <p:embed/>
            </p:oleObj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2057400" y="3200400"/>
          <a:ext cx="609600" cy="419100"/>
        </p:xfrm>
        <a:graphic>
          <a:graphicData uri="http://schemas.openxmlformats.org/presentationml/2006/ole">
            <p:oleObj spid="_x0000_s8195" name="Equation" r:id="rId4" imgW="152280" imgH="152280" progId="Equation.3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4343400" y="3573462"/>
          <a:ext cx="457200" cy="312738"/>
        </p:xfrm>
        <a:graphic>
          <a:graphicData uri="http://schemas.openxmlformats.org/presentationml/2006/ole">
            <p:oleObj spid="_x0000_s8196" name="Equation" r:id="rId5" imgW="15228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relation R has attributes (A,B,C,D,E) with FDs </a:t>
            </a:r>
          </a:p>
          <a:p>
            <a:pPr lvl="1"/>
            <a:r>
              <a:rPr lang="en-US" smtClean="0"/>
              <a:t>A-&gt;B</a:t>
            </a:r>
          </a:p>
          <a:p>
            <a:pPr lvl="1"/>
            <a:r>
              <a:rPr lang="en-US" smtClean="0"/>
              <a:t> BC-&gt;E</a:t>
            </a:r>
          </a:p>
          <a:p>
            <a:pPr lvl="1"/>
            <a:r>
              <a:rPr lang="en-US" smtClean="0"/>
              <a:t> ED-&gt;A</a:t>
            </a:r>
          </a:p>
          <a:p>
            <a:pPr lvl="1">
              <a:buFontTx/>
              <a:buNone/>
            </a:pPr>
            <a:r>
              <a:rPr lang="en-US" smtClean="0"/>
              <a:t>compute all keys for 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Normal Forms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5105400"/>
          </a:xfrm>
          <a:noFill/>
        </p:spPr>
        <p:txBody>
          <a:bodyPr>
            <a:normAutofit fontScale="92500"/>
          </a:bodyPr>
          <a:lstStyle/>
          <a:p>
            <a:r>
              <a:rPr lang="en-US" smtClean="0"/>
              <a:t>Returning to the issue of schema refinement, the first question to ask is whether any refinement is needed!</a:t>
            </a:r>
          </a:p>
          <a:p>
            <a:r>
              <a:rPr lang="en-US" smtClean="0"/>
              <a:t>If a relation is in a certain </a:t>
            </a:r>
            <a:r>
              <a:rPr lang="en-US" i="1" smtClean="0">
                <a:solidFill>
                  <a:schemeClr val="accent2"/>
                </a:solidFill>
              </a:rPr>
              <a:t>normal form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</a:t>
            </a:r>
            <a:r>
              <a:rPr lang="en-US" smtClean="0">
                <a:solidFill>
                  <a:schemeClr val="accent1"/>
                </a:solidFill>
              </a:rPr>
              <a:t>BCNF, 3NF </a:t>
            </a:r>
            <a:r>
              <a:rPr lang="en-US" smtClean="0"/>
              <a:t>etc.), it is known that certain kinds of problems are avoided/minimized.  This can be used to help us decide whether decomposing the relation will help.</a:t>
            </a:r>
          </a:p>
          <a:p>
            <a:r>
              <a:rPr lang="en-US" smtClean="0"/>
              <a:t>Role of FDs in detecting redundancy:</a:t>
            </a:r>
          </a:p>
          <a:p>
            <a:pPr lvl="1"/>
            <a:r>
              <a:rPr lang="en-US" smtClean="0"/>
              <a:t>Consider a relation R with 3 attributes, ABC.  </a:t>
            </a:r>
          </a:p>
          <a:p>
            <a:pPr lvl="2"/>
            <a:r>
              <a:rPr lang="en-US" smtClean="0">
                <a:solidFill>
                  <a:schemeClr val="accent2"/>
                </a:solidFill>
              </a:rPr>
              <a:t>No FDs hold:   </a:t>
            </a:r>
            <a:r>
              <a:rPr lang="en-US" smtClean="0"/>
              <a:t>There is no redundancy here.</a:t>
            </a:r>
          </a:p>
          <a:p>
            <a:pPr lvl="2"/>
            <a:r>
              <a:rPr lang="en-US" smtClean="0">
                <a:solidFill>
                  <a:schemeClr val="accent2"/>
                </a:solidFill>
              </a:rPr>
              <a:t>Given A       B:   </a:t>
            </a:r>
            <a:r>
              <a:rPr lang="en-US" smtClean="0"/>
              <a:t>Several tuples could have the same A value, and if so, they’ll all have the same B value!</a:t>
            </a:r>
          </a:p>
        </p:txBody>
      </p:sp>
      <p:graphicFrame>
        <p:nvGraphicFramePr>
          <p:cNvPr id="9218" name="Object 6"/>
          <p:cNvGraphicFramePr>
            <a:graphicFrameLocks/>
          </p:cNvGraphicFramePr>
          <p:nvPr/>
        </p:nvGraphicFramePr>
        <p:xfrm>
          <a:off x="2209800" y="5989638"/>
          <a:ext cx="546100" cy="258762"/>
        </p:xfrm>
        <a:graphic>
          <a:graphicData uri="http://schemas.openxmlformats.org/presentationml/2006/ole">
            <p:oleObj spid="_x0000_s9218" name="Equation" r:id="rId4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Boyce-Codd Normal Form  (BCNF)</a:t>
            </a:r>
          </a:p>
        </p:txBody>
      </p:sp>
      <p:sp>
        <p:nvSpPr>
          <p:cNvPr id="10249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800600"/>
          </a:xfrm>
          <a:noFill/>
        </p:spPr>
        <p:txBody>
          <a:bodyPr/>
          <a:lstStyle/>
          <a:p>
            <a:r>
              <a:rPr lang="en-US" smtClean="0"/>
              <a:t>Reln R with FDs </a:t>
            </a:r>
            <a:r>
              <a:rPr lang="en-US" i="1" smtClean="0"/>
              <a:t>F</a:t>
            </a:r>
            <a:r>
              <a:rPr lang="en-US" smtClean="0"/>
              <a:t> is in </a:t>
            </a:r>
            <a:r>
              <a:rPr lang="en-US" smtClean="0">
                <a:solidFill>
                  <a:schemeClr val="accent2"/>
                </a:solidFill>
              </a:rPr>
              <a:t>BCNF</a:t>
            </a:r>
            <a:r>
              <a:rPr lang="en-US" smtClean="0"/>
              <a:t> if, for all X      A  in</a:t>
            </a:r>
          </a:p>
          <a:p>
            <a:pPr lvl="1"/>
            <a:r>
              <a:rPr lang="en-US" smtClean="0"/>
              <a:t>A      X   (called a </a:t>
            </a:r>
            <a:r>
              <a:rPr lang="en-US" i="1" smtClean="0">
                <a:solidFill>
                  <a:schemeClr val="accent2"/>
                </a:solidFill>
              </a:rPr>
              <a:t>trivial</a:t>
            </a:r>
            <a:r>
              <a:rPr lang="en-US" smtClean="0"/>
              <a:t> FD), or</a:t>
            </a:r>
          </a:p>
          <a:p>
            <a:pPr lvl="1"/>
            <a:r>
              <a:rPr lang="en-US" smtClean="0"/>
              <a:t>X contains a key for R.</a:t>
            </a:r>
          </a:p>
          <a:p>
            <a:r>
              <a:rPr lang="en-US" smtClean="0"/>
              <a:t>In other words, R is in BCNF if the only non-trivial FDs that hold over R are key constraints.</a:t>
            </a:r>
          </a:p>
          <a:p>
            <a:pPr lvl="1"/>
            <a:r>
              <a:rPr lang="en-US" smtClean="0"/>
              <a:t>No redundancy in R that can be predicted using FDs alone.</a:t>
            </a:r>
          </a:p>
          <a:p>
            <a:pPr lvl="1"/>
            <a:r>
              <a:rPr lang="en-US" smtClean="0"/>
              <a:t>If example relation is in BCNF, the 2 tuples                                  must be identical  (since X is a key).</a:t>
            </a:r>
          </a:p>
        </p:txBody>
      </p:sp>
      <p:graphicFrame>
        <p:nvGraphicFramePr>
          <p:cNvPr id="10242" name="Object 6"/>
          <p:cNvGraphicFramePr>
            <a:graphicFrameLocks/>
          </p:cNvGraphicFramePr>
          <p:nvPr/>
        </p:nvGraphicFramePr>
        <p:xfrm>
          <a:off x="8261350" y="1741488"/>
          <a:ext cx="882650" cy="468312"/>
        </p:xfrm>
        <a:graphic>
          <a:graphicData uri="http://schemas.openxmlformats.org/presentationml/2006/ole">
            <p:oleObj spid="_x0000_s10242" name="Equation" r:id="rId4" imgW="973080" imgH="525240" progId="Equation.2">
              <p:embed/>
            </p:oleObj>
          </a:graphicData>
        </a:graphic>
      </p:graphicFrame>
      <p:graphicFrame>
        <p:nvGraphicFramePr>
          <p:cNvPr id="10243" name="Object 7"/>
          <p:cNvGraphicFramePr>
            <a:graphicFrameLocks/>
          </p:cNvGraphicFramePr>
          <p:nvPr/>
        </p:nvGraphicFramePr>
        <p:xfrm>
          <a:off x="6921500" y="1722438"/>
          <a:ext cx="546100" cy="258762"/>
        </p:xfrm>
        <a:graphic>
          <a:graphicData uri="http://schemas.openxmlformats.org/presentationml/2006/ole">
            <p:oleObj spid="_x0000_s10243" name="Equation" r:id="rId5" imgW="591840" imgH="285480" progId="Equation.2">
              <p:embed/>
            </p:oleObj>
          </a:graphicData>
        </a:graphic>
      </p:graphicFrame>
      <p:graphicFrame>
        <p:nvGraphicFramePr>
          <p:cNvPr id="10244" name="Object 8"/>
          <p:cNvGraphicFramePr>
            <a:graphicFrameLocks/>
          </p:cNvGraphicFramePr>
          <p:nvPr/>
        </p:nvGraphicFramePr>
        <p:xfrm>
          <a:off x="1143000" y="2235200"/>
          <a:ext cx="381000" cy="285750"/>
        </p:xfrm>
        <a:graphic>
          <a:graphicData uri="http://schemas.openxmlformats.org/presentationml/2006/ole">
            <p:oleObj spid="_x0000_s10244" name="Equation" r:id="rId6" imgW="465120" imgH="352080" progId="Equation.2">
              <p:embed/>
            </p:oleObj>
          </a:graphicData>
        </a:graphic>
      </p:graphicFrame>
      <p:graphicFrame>
        <p:nvGraphicFramePr>
          <p:cNvPr id="10245" name="Object 9"/>
          <p:cNvGraphicFramePr>
            <a:graphicFrameLocks/>
          </p:cNvGraphicFramePr>
          <p:nvPr/>
        </p:nvGraphicFramePr>
        <p:xfrm>
          <a:off x="6934200" y="4884738"/>
          <a:ext cx="1933575" cy="1897062"/>
        </p:xfrm>
        <a:graphic>
          <a:graphicData uri="http://schemas.openxmlformats.org/presentationml/2006/ole">
            <p:oleObj spid="_x0000_s10245" name="Document" r:id="rId7" imgW="1947600" imgH="191124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Third Normal Form  (3NF)</a:t>
            </a:r>
          </a:p>
        </p:txBody>
      </p:sp>
      <p:sp>
        <p:nvSpPr>
          <p:cNvPr id="11272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50292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Reln R with FDs </a:t>
            </a:r>
            <a:r>
              <a:rPr lang="en-US" i="1" smtClean="0"/>
              <a:t>F</a:t>
            </a:r>
            <a:r>
              <a:rPr lang="en-US" smtClean="0"/>
              <a:t> is in </a:t>
            </a:r>
            <a:r>
              <a:rPr lang="en-US" smtClean="0">
                <a:solidFill>
                  <a:schemeClr val="accent2"/>
                </a:solidFill>
              </a:rPr>
              <a:t>3NF</a:t>
            </a:r>
            <a:r>
              <a:rPr lang="en-US" smtClean="0"/>
              <a:t> if, for all X      A  in</a:t>
            </a:r>
          </a:p>
          <a:p>
            <a:pPr lvl="1"/>
            <a:r>
              <a:rPr lang="en-US" smtClean="0"/>
              <a:t>A      X   (called a </a:t>
            </a:r>
            <a:r>
              <a:rPr lang="en-US" i="1" smtClean="0"/>
              <a:t>trivial</a:t>
            </a:r>
            <a:r>
              <a:rPr lang="en-US" smtClean="0"/>
              <a:t> FD), or</a:t>
            </a:r>
          </a:p>
          <a:p>
            <a:pPr lvl="1"/>
            <a:r>
              <a:rPr lang="en-US" smtClean="0"/>
              <a:t>X contains a key for R, or</a:t>
            </a:r>
          </a:p>
          <a:p>
            <a:pPr lvl="1"/>
            <a:r>
              <a:rPr lang="en-US" smtClean="0"/>
              <a:t>A is part of some key for R.  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Minimality</a:t>
            </a:r>
            <a:r>
              <a:rPr lang="en-US" smtClean="0"/>
              <a:t> of a key is crucial in third condition above!  </a:t>
            </a:r>
          </a:p>
          <a:p>
            <a:r>
              <a:rPr lang="en-US" smtClean="0"/>
              <a:t>If R is in BCNF, obviously in 3NF.</a:t>
            </a:r>
          </a:p>
          <a:p>
            <a:r>
              <a:rPr lang="en-US" smtClean="0"/>
              <a:t>If R is in 3NF, some redundancy is possible.  It is a compromise, used when BCNF not achievable (e.g., no “good’’ decomp, or performance considerations).</a:t>
            </a:r>
          </a:p>
          <a:p>
            <a:pPr lvl="1"/>
            <a:r>
              <a:rPr lang="en-US" i="1" smtClean="0">
                <a:solidFill>
                  <a:schemeClr val="accent2"/>
                </a:solidFill>
              </a:rPr>
              <a:t>Lossless-join, dependency-preserving decomposition of R into a collection of 3NF relations always possible.</a:t>
            </a:r>
          </a:p>
        </p:txBody>
      </p:sp>
      <p:graphicFrame>
        <p:nvGraphicFramePr>
          <p:cNvPr id="11266" name="Object 6"/>
          <p:cNvGraphicFramePr>
            <a:graphicFrameLocks/>
          </p:cNvGraphicFramePr>
          <p:nvPr/>
        </p:nvGraphicFramePr>
        <p:xfrm>
          <a:off x="7956550" y="1741488"/>
          <a:ext cx="882650" cy="468312"/>
        </p:xfrm>
        <a:graphic>
          <a:graphicData uri="http://schemas.openxmlformats.org/presentationml/2006/ole">
            <p:oleObj spid="_x0000_s11266" name="Equation" r:id="rId4" imgW="973080" imgH="525240" progId="Equation.2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/>
          </p:cNvGraphicFramePr>
          <p:nvPr/>
        </p:nvGraphicFramePr>
        <p:xfrm>
          <a:off x="6692900" y="1722438"/>
          <a:ext cx="546100" cy="258762"/>
        </p:xfrm>
        <a:graphic>
          <a:graphicData uri="http://schemas.openxmlformats.org/presentationml/2006/ole">
            <p:oleObj spid="_x0000_s11267" name="Equation" r:id="rId5" imgW="591840" imgH="285480" progId="Equation.2">
              <p:embed/>
            </p:oleObj>
          </a:graphicData>
        </a:graphic>
      </p:graphicFrame>
      <p:graphicFrame>
        <p:nvGraphicFramePr>
          <p:cNvPr id="11268" name="Object 8"/>
          <p:cNvGraphicFramePr>
            <a:graphicFrameLocks/>
          </p:cNvGraphicFramePr>
          <p:nvPr/>
        </p:nvGraphicFramePr>
        <p:xfrm>
          <a:off x="1143000" y="2235200"/>
          <a:ext cx="381000" cy="285750"/>
        </p:xfrm>
        <a:graphic>
          <a:graphicData uri="http://schemas.openxmlformats.org/presentationml/2006/ole">
            <p:oleObj spid="_x0000_s11268" name="Equation" r:id="rId6" imgW="465120" imgH="3520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What Does 3NF Achieve?</a:t>
            </a:r>
          </a:p>
        </p:txBody>
      </p:sp>
      <p:sp>
        <p:nvSpPr>
          <p:cNvPr id="12296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724400"/>
          </a:xfrm>
          <a:noFill/>
        </p:spPr>
        <p:txBody>
          <a:bodyPr/>
          <a:lstStyle/>
          <a:p>
            <a:r>
              <a:rPr lang="en-US" smtClean="0"/>
              <a:t>If 3NF violated by X     A, one of the following holds:</a:t>
            </a:r>
          </a:p>
          <a:p>
            <a:pPr lvl="1"/>
            <a:r>
              <a:rPr lang="en-US" smtClean="0"/>
              <a:t>X is a subset of some key K</a:t>
            </a:r>
          </a:p>
          <a:p>
            <a:pPr lvl="2"/>
            <a:r>
              <a:rPr lang="en-US" smtClean="0"/>
              <a:t>We store (X, A) pairs redundantly.</a:t>
            </a:r>
          </a:p>
          <a:p>
            <a:pPr lvl="1"/>
            <a:r>
              <a:rPr lang="en-US" smtClean="0"/>
              <a:t>X is not a proper subset of any key.</a:t>
            </a:r>
          </a:p>
          <a:p>
            <a:pPr lvl="2"/>
            <a:r>
              <a:rPr lang="en-US" smtClean="0"/>
              <a:t>There is a chain of FDs  K        X        A, which means that we cannot associate an X value with a K value unless we also associate an A value with an X value.</a:t>
            </a:r>
          </a:p>
        </p:txBody>
      </p:sp>
      <p:graphicFrame>
        <p:nvGraphicFramePr>
          <p:cNvPr id="12290" name="Object 1024"/>
          <p:cNvGraphicFramePr>
            <a:graphicFrameLocks/>
          </p:cNvGraphicFramePr>
          <p:nvPr/>
        </p:nvGraphicFramePr>
        <p:xfrm>
          <a:off x="3721100" y="1722438"/>
          <a:ext cx="546100" cy="258762"/>
        </p:xfrm>
        <a:graphic>
          <a:graphicData uri="http://schemas.openxmlformats.org/presentationml/2006/ole">
            <p:oleObj spid="_x0000_s12290" name="Equation" r:id="rId4" imgW="591840" imgH="285480" progId="Equation.2">
              <p:embed/>
            </p:oleObj>
          </a:graphicData>
        </a:graphic>
      </p:graphicFrame>
      <p:graphicFrame>
        <p:nvGraphicFramePr>
          <p:cNvPr id="12291" name="Object 1025"/>
          <p:cNvGraphicFramePr>
            <a:graphicFrameLocks/>
          </p:cNvGraphicFramePr>
          <p:nvPr/>
        </p:nvGraphicFramePr>
        <p:xfrm>
          <a:off x="4419600" y="3703638"/>
          <a:ext cx="546100" cy="258762"/>
        </p:xfrm>
        <a:graphic>
          <a:graphicData uri="http://schemas.openxmlformats.org/presentationml/2006/ole">
            <p:oleObj spid="_x0000_s12291" name="Equation" r:id="rId5" imgW="591840" imgH="285480" progId="Equation.2">
              <p:embed/>
            </p:oleObj>
          </a:graphicData>
        </a:graphic>
      </p:graphicFrame>
      <p:graphicFrame>
        <p:nvGraphicFramePr>
          <p:cNvPr id="12292" name="Object 1026"/>
          <p:cNvGraphicFramePr>
            <a:graphicFrameLocks/>
          </p:cNvGraphicFramePr>
          <p:nvPr/>
        </p:nvGraphicFramePr>
        <p:xfrm>
          <a:off x="5105400" y="3703638"/>
          <a:ext cx="546100" cy="258762"/>
        </p:xfrm>
        <a:graphic>
          <a:graphicData uri="http://schemas.openxmlformats.org/presentationml/2006/ole">
            <p:oleObj spid="_x0000_s12292" name="Equation" r:id="rId6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Decomposition of a Relation Scheme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800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Suppose that relation R contains attributes </a:t>
            </a:r>
            <a:r>
              <a:rPr lang="en-US" i="1" smtClean="0"/>
              <a:t>A1 ... An.  </a:t>
            </a:r>
            <a:r>
              <a:rPr lang="en-US" smtClean="0"/>
              <a:t>A </a:t>
            </a:r>
            <a:r>
              <a:rPr lang="en-US" i="1" u="sng" smtClean="0">
                <a:solidFill>
                  <a:schemeClr val="accent2"/>
                </a:solidFill>
              </a:rPr>
              <a:t>decomposition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R consists of replacing R by two or more relations such that:</a:t>
            </a:r>
          </a:p>
          <a:p>
            <a:pPr lvl="1"/>
            <a:r>
              <a:rPr lang="en-US" smtClean="0"/>
              <a:t>Each new relation scheme contains a subset of the attributes of R (and no attributes that do not appear in R), and</a:t>
            </a:r>
          </a:p>
          <a:p>
            <a:pPr lvl="1"/>
            <a:r>
              <a:rPr lang="en-US" smtClean="0"/>
              <a:t>Every attribute of R appears as an attribute of one of the new relations.</a:t>
            </a:r>
          </a:p>
          <a:p>
            <a:r>
              <a:rPr lang="en-US" smtClean="0"/>
              <a:t>Intuitively, decomposing R means we will store instances of the relation schemes produced by the decomposition, instead of instances of R.</a:t>
            </a:r>
          </a:p>
          <a:p>
            <a:r>
              <a:rPr lang="en-US" smtClean="0"/>
              <a:t>E.g.,  Can decompose </a:t>
            </a:r>
            <a:r>
              <a:rPr lang="en-US" smtClean="0">
                <a:solidFill>
                  <a:schemeClr val="accent2"/>
                </a:solidFill>
              </a:rPr>
              <a:t>SNLRWH</a:t>
            </a:r>
            <a:r>
              <a:rPr lang="en-US" smtClean="0"/>
              <a:t> into </a:t>
            </a:r>
            <a:r>
              <a:rPr lang="en-US" smtClean="0">
                <a:solidFill>
                  <a:schemeClr val="accent2"/>
                </a:solidFill>
              </a:rPr>
              <a:t>SNLRH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</a:rPr>
              <a:t>RW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Decomposition</a:t>
            </a:r>
          </a:p>
        </p:txBody>
      </p:sp>
      <p:sp>
        <p:nvSpPr>
          <p:cNvPr id="13319" name="Rectangle 5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067800" cy="4800600"/>
          </a:xfrm>
          <a:noFill/>
        </p:spPr>
        <p:txBody>
          <a:bodyPr/>
          <a:lstStyle/>
          <a:p>
            <a:r>
              <a:rPr lang="en-US" smtClean="0"/>
              <a:t>Decompositions should be used only when needed.</a:t>
            </a:r>
          </a:p>
          <a:p>
            <a:pPr lvl="1"/>
            <a:r>
              <a:rPr lang="en-US" smtClean="0"/>
              <a:t>SNLRWH has FDs  S        SNLRWH  and  R       W</a:t>
            </a:r>
          </a:p>
          <a:p>
            <a:pPr lvl="1"/>
            <a:r>
              <a:rPr lang="en-US" smtClean="0"/>
              <a:t>Second FD causes violation of 3NF; W values repeatedly associated with R values.  Easiest way to fix this is to create a relation RW to store these associations, and to remove W from the main schema: </a:t>
            </a:r>
          </a:p>
          <a:p>
            <a:pPr lvl="2"/>
            <a:r>
              <a:rPr lang="en-US" smtClean="0"/>
              <a:t>i.e., we decompose SNLRWH into SNLRH and RW </a:t>
            </a:r>
          </a:p>
          <a:p>
            <a:r>
              <a:rPr lang="en-US" smtClean="0"/>
              <a:t>The information to be stored consists of SNLRWH tuples.  </a:t>
            </a:r>
          </a:p>
        </p:txBody>
      </p:sp>
      <p:graphicFrame>
        <p:nvGraphicFramePr>
          <p:cNvPr id="13314" name="Object 6"/>
          <p:cNvGraphicFramePr>
            <a:graphicFrameLocks/>
          </p:cNvGraphicFramePr>
          <p:nvPr/>
        </p:nvGraphicFramePr>
        <p:xfrm>
          <a:off x="3729038" y="2408238"/>
          <a:ext cx="614362" cy="258762"/>
        </p:xfrm>
        <a:graphic>
          <a:graphicData uri="http://schemas.openxmlformats.org/presentationml/2006/ole">
            <p:oleObj spid="_x0000_s13314" name="Equation" r:id="rId4" imgW="591840" imgH="285480" progId="Equation.2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/>
          </p:cNvGraphicFramePr>
          <p:nvPr/>
        </p:nvGraphicFramePr>
        <p:xfrm>
          <a:off x="6705600" y="2408238"/>
          <a:ext cx="546100" cy="258762"/>
        </p:xfrm>
        <a:graphic>
          <a:graphicData uri="http://schemas.openxmlformats.org/presentationml/2006/ole">
            <p:oleObj spid="_x0000_s13315" name="Equation" r:id="rId5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Problems with Decompositions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067800" cy="4876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There are three potential problems to consider:</a:t>
            </a:r>
          </a:p>
          <a:p>
            <a:pPr lvl="1">
              <a:buSzPct val="110000"/>
              <a:buFont typeface="Monotype Sorts" pitchFamily="2" charset="2"/>
              <a:buChar char="¶"/>
            </a:pPr>
            <a:r>
              <a:rPr lang="en-US" smtClean="0">
                <a:solidFill>
                  <a:schemeClr val="accent2"/>
                </a:solidFill>
              </a:rPr>
              <a:t> Some queries become more expensive.  </a:t>
            </a:r>
            <a:endParaRPr lang="en-US" smtClean="0"/>
          </a:p>
          <a:p>
            <a:pPr lvl="2"/>
            <a:r>
              <a:rPr lang="en-US" smtClean="0"/>
              <a:t>e.g.,  How much did sailor Joe earn?  (salary = W*H)</a:t>
            </a:r>
          </a:p>
          <a:p>
            <a:pPr lvl="1">
              <a:buSzPct val="110000"/>
              <a:buFont typeface="Monotype Sorts" pitchFamily="2" charset="2"/>
              <a:buChar char="·"/>
            </a:pPr>
            <a:r>
              <a:rPr lang="en-US" smtClean="0">
                <a:solidFill>
                  <a:schemeClr val="accent2"/>
                </a:solidFill>
              </a:rPr>
              <a:t> Given instances of the decomposed relations, we may not be able to reconstruct the corresponding instance of the original relation!  </a:t>
            </a:r>
            <a:endParaRPr lang="en-US" smtClean="0"/>
          </a:p>
          <a:p>
            <a:pPr lvl="2"/>
            <a:r>
              <a:rPr lang="en-US" smtClean="0"/>
              <a:t>Fortunately, not in the SNLRWH example.</a:t>
            </a:r>
          </a:p>
          <a:p>
            <a:pPr lvl="1">
              <a:buSzPct val="110000"/>
              <a:buFont typeface="Monotype Sorts" pitchFamily="2" charset="2"/>
              <a:buChar char="¸"/>
            </a:pPr>
            <a:r>
              <a:rPr lang="en-US" smtClean="0">
                <a:solidFill>
                  <a:schemeClr val="accent2"/>
                </a:solidFill>
              </a:rPr>
              <a:t> Checking some dependencies may require joining the instances of the decomposed relations.</a:t>
            </a:r>
          </a:p>
          <a:p>
            <a:pPr lvl="2"/>
            <a:r>
              <a:rPr lang="en-US" smtClean="0"/>
              <a:t>Fortunately, not in the SNLRWH example.</a:t>
            </a:r>
          </a:p>
          <a:p>
            <a:r>
              <a:rPr lang="en-US" i="1" u="sng" smtClean="0">
                <a:solidFill>
                  <a:schemeClr val="accent2"/>
                </a:solidFill>
              </a:rPr>
              <a:t>Tradeoff</a:t>
            </a:r>
            <a:r>
              <a:rPr lang="en-US" smtClean="0">
                <a:solidFill>
                  <a:schemeClr val="accent2"/>
                </a:solidFill>
              </a:rPr>
              <a:t>:   </a:t>
            </a:r>
            <a:r>
              <a:rPr lang="en-US" smtClean="0"/>
              <a:t>Must consider these issues vs. redundancy.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Lossless Join Decompositions</a:t>
            </a:r>
          </a:p>
        </p:txBody>
      </p:sp>
      <p:sp>
        <p:nvSpPr>
          <p:cNvPr id="14344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991600" cy="4724400"/>
          </a:xfrm>
          <a:noFill/>
        </p:spPr>
        <p:txBody>
          <a:bodyPr/>
          <a:lstStyle/>
          <a:p>
            <a:r>
              <a:rPr lang="en-US" dirty="0" smtClean="0"/>
              <a:t>Decomposition of R into X and Y is </a:t>
            </a:r>
            <a:r>
              <a:rPr lang="en-US" i="1" u="sng" dirty="0" smtClean="0">
                <a:solidFill>
                  <a:schemeClr val="accent2"/>
                </a:solidFill>
              </a:rPr>
              <a:t>lossless-join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. a set of FDs F if, for every instance </a:t>
            </a:r>
            <a:r>
              <a:rPr lang="en-US" i="1" dirty="0" smtClean="0"/>
              <a:t>r</a:t>
            </a:r>
            <a:r>
              <a:rPr lang="en-US" dirty="0" smtClean="0"/>
              <a:t> that satisfies F:</a:t>
            </a:r>
          </a:p>
          <a:p>
            <a:pPr lvl="1"/>
            <a:r>
              <a:rPr lang="en-US" dirty="0" smtClean="0"/>
              <a:t>          (</a:t>
            </a:r>
            <a:r>
              <a:rPr lang="en-US" i="1" dirty="0" smtClean="0"/>
              <a:t>r</a:t>
            </a:r>
            <a:r>
              <a:rPr lang="en-US" dirty="0" smtClean="0"/>
              <a:t>)              (</a:t>
            </a:r>
            <a:r>
              <a:rPr lang="en-US" i="1" dirty="0" smtClean="0"/>
              <a:t>r</a:t>
            </a:r>
            <a:r>
              <a:rPr lang="en-US" dirty="0" smtClean="0"/>
              <a:t>)   =  </a:t>
            </a:r>
            <a:r>
              <a:rPr lang="en-US" i="1" dirty="0" smtClean="0"/>
              <a:t>r</a:t>
            </a:r>
          </a:p>
          <a:p>
            <a:r>
              <a:rPr lang="en-US" dirty="0" smtClean="0"/>
              <a:t>Definition extended to decomposition into 3 or more relations in a straightforward way.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It is essential that all decompositions used to deal with redundancy be lossless!  </a:t>
            </a:r>
            <a:r>
              <a:rPr lang="en-US" i="1" u="sng" dirty="0" smtClean="0">
                <a:solidFill>
                  <a:schemeClr val="accent2"/>
                </a:solidFill>
              </a:rPr>
              <a:t>(Avoids Problem (2).) </a:t>
            </a:r>
          </a:p>
        </p:txBody>
      </p:sp>
      <p:graphicFrame>
        <p:nvGraphicFramePr>
          <p:cNvPr id="14338" name="Object 6"/>
          <p:cNvGraphicFramePr>
            <a:graphicFrameLocks/>
          </p:cNvGraphicFramePr>
          <p:nvPr/>
        </p:nvGraphicFramePr>
        <p:xfrm>
          <a:off x="1219200" y="3200400"/>
          <a:ext cx="1476375" cy="584200"/>
        </p:xfrm>
        <a:graphic>
          <a:graphicData uri="http://schemas.openxmlformats.org/presentationml/2006/ole">
            <p:oleObj spid="_x0000_s14338" name="Equation" r:id="rId4" imgW="637920" imgH="261720" progId="Equation.2">
              <p:embed/>
            </p:oleObj>
          </a:graphicData>
        </a:graphic>
      </p:graphicFrame>
      <p:graphicFrame>
        <p:nvGraphicFramePr>
          <p:cNvPr id="14339" name="Object 7"/>
          <p:cNvGraphicFramePr>
            <a:graphicFrameLocks/>
          </p:cNvGraphicFramePr>
          <p:nvPr/>
        </p:nvGraphicFramePr>
        <p:xfrm>
          <a:off x="2743200" y="3200400"/>
          <a:ext cx="1473200" cy="581025"/>
        </p:xfrm>
        <a:graphic>
          <a:graphicData uri="http://schemas.openxmlformats.org/presentationml/2006/ole">
            <p:oleObj spid="_x0000_s14339" name="Equation" r:id="rId5" imgW="636480" imgH="260280" progId="Equation.2">
              <p:embed/>
            </p:oleObj>
          </a:graphicData>
        </a:graphic>
      </p:graphicFrame>
      <p:graphicFrame>
        <p:nvGraphicFramePr>
          <p:cNvPr id="14340" name="Object 8"/>
          <p:cNvGraphicFramePr>
            <a:graphicFrameLocks/>
          </p:cNvGraphicFramePr>
          <p:nvPr/>
        </p:nvGraphicFramePr>
        <p:xfrm>
          <a:off x="2209800" y="3352800"/>
          <a:ext cx="414338" cy="304800"/>
        </p:xfrm>
        <a:graphic>
          <a:graphicData uri="http://schemas.openxmlformats.org/presentationml/2006/ole">
            <p:oleObj spid="_x0000_s14340" name="Equation" r:id="rId6" imgW="428400" imgH="26352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Evils of Redundancy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91600" cy="47244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i="1" smtClean="0">
                <a:solidFill>
                  <a:schemeClr val="accent2"/>
                </a:solidFill>
              </a:rPr>
              <a:t>Redundancy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is at the root of several problems associated with relational schemas:</a:t>
            </a:r>
          </a:p>
          <a:p>
            <a:pPr lvl="1"/>
            <a:r>
              <a:rPr lang="en-US" b="1" i="1" smtClean="0">
                <a:solidFill>
                  <a:schemeClr val="accent2"/>
                </a:solidFill>
              </a:rPr>
              <a:t>redundant storage, insert/delete/update anomalies</a:t>
            </a:r>
            <a:endParaRPr lang="en-US" smtClean="0"/>
          </a:p>
          <a:p>
            <a:r>
              <a:rPr lang="en-US" smtClean="0"/>
              <a:t>Integrity constraints, in particular</a:t>
            </a:r>
            <a:r>
              <a:rPr lang="en-US" i="1" smtClean="0"/>
              <a:t> </a:t>
            </a:r>
            <a:r>
              <a:rPr lang="en-US" i="1" smtClean="0">
                <a:solidFill>
                  <a:schemeClr val="accent2"/>
                </a:solidFill>
              </a:rPr>
              <a:t>functional dependencies</a:t>
            </a:r>
            <a:r>
              <a:rPr lang="en-US" smtClean="0"/>
              <a:t>, can be used to identify schemas with such problems and to suggest refinements.</a:t>
            </a:r>
          </a:p>
          <a:p>
            <a:r>
              <a:rPr lang="en-US" smtClean="0"/>
              <a:t>Main refinement technique:  </a:t>
            </a:r>
            <a:r>
              <a:rPr lang="en-US" i="1" u="sng" smtClean="0">
                <a:solidFill>
                  <a:schemeClr val="accent2"/>
                </a:solidFill>
              </a:rPr>
              <a:t>decomposition</a:t>
            </a:r>
            <a:r>
              <a:rPr lang="en-US" smtClean="0"/>
              <a:t> (replacing ABCD with, say, AB and BCD, or ACD and ABD).</a:t>
            </a:r>
          </a:p>
          <a:p>
            <a:r>
              <a:rPr lang="en-US" smtClean="0"/>
              <a:t>Decomposition should be used judiciously:</a:t>
            </a:r>
          </a:p>
          <a:p>
            <a:pPr lvl="1"/>
            <a:r>
              <a:rPr lang="en-US" smtClean="0"/>
              <a:t>Is there reason to decompose a relation?</a:t>
            </a:r>
          </a:p>
          <a:p>
            <a:pPr lvl="1"/>
            <a:r>
              <a:rPr lang="en-US" smtClean="0"/>
              <a:t>What problems (if any) does the decomposition cause?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smtClean="0"/>
              <a:t>More on Lossless Join</a:t>
            </a:r>
          </a:p>
        </p:txBody>
      </p:sp>
      <p:sp>
        <p:nvSpPr>
          <p:cNvPr id="15375" name="Rectangle 5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5410200" cy="48006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decomposition of R into   X and Y is </a:t>
            </a:r>
            <a:r>
              <a:rPr lang="en-US" dirty="0" smtClean="0">
                <a:solidFill>
                  <a:schemeClr val="accent2"/>
                </a:solidFill>
              </a:rPr>
              <a:t>lossless-join </a:t>
            </a:r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F  if and only if </a:t>
            </a:r>
            <a:r>
              <a:rPr lang="en-US" dirty="0" smtClean="0"/>
              <a:t>the closure of F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X        Y          X,   or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X        Y          </a:t>
            </a:r>
            <a:r>
              <a:rPr lang="en-US" dirty="0" err="1" smtClean="0">
                <a:solidFill>
                  <a:schemeClr val="accent2"/>
                </a:solidFill>
              </a:rPr>
              <a:t>Y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In particular, the decomposition of R into        UV and R - V is lossless-join     if  U       V is empty and U   V holds over R.</a:t>
            </a:r>
          </a:p>
        </p:txBody>
      </p:sp>
      <p:graphicFrame>
        <p:nvGraphicFramePr>
          <p:cNvPr id="15362" name="Object 6"/>
          <p:cNvGraphicFramePr>
            <a:graphicFrameLocks/>
          </p:cNvGraphicFramePr>
          <p:nvPr/>
        </p:nvGraphicFramePr>
        <p:xfrm>
          <a:off x="1981200" y="3429000"/>
          <a:ext cx="614362" cy="258762"/>
        </p:xfrm>
        <a:graphic>
          <a:graphicData uri="http://schemas.openxmlformats.org/presentationml/2006/ole">
            <p:oleObj spid="_x0000_s15362" name="Equation" r:id="rId4" imgW="591840" imgH="285480" progId="Equation.2">
              <p:embed/>
            </p:oleObj>
          </a:graphicData>
        </a:graphic>
      </p:graphicFrame>
      <p:graphicFrame>
        <p:nvGraphicFramePr>
          <p:cNvPr id="15363" name="Object 7"/>
          <p:cNvGraphicFramePr>
            <a:graphicFrameLocks/>
          </p:cNvGraphicFramePr>
          <p:nvPr/>
        </p:nvGraphicFramePr>
        <p:xfrm>
          <a:off x="1981201" y="3810000"/>
          <a:ext cx="609600" cy="304800"/>
        </p:xfrm>
        <a:graphic>
          <a:graphicData uri="http://schemas.openxmlformats.org/presentationml/2006/ole">
            <p:oleObj spid="_x0000_s15363" name="Equation" r:id="rId5" imgW="591840" imgH="285480" progId="Equation.2">
              <p:embed/>
            </p:oleObj>
          </a:graphicData>
        </a:graphic>
      </p:graphicFrame>
      <p:graphicFrame>
        <p:nvGraphicFramePr>
          <p:cNvPr id="15364" name="Object 8"/>
          <p:cNvGraphicFramePr>
            <a:graphicFrameLocks/>
          </p:cNvGraphicFramePr>
          <p:nvPr/>
        </p:nvGraphicFramePr>
        <p:xfrm>
          <a:off x="1219200" y="3276600"/>
          <a:ext cx="762000" cy="889000"/>
        </p:xfrm>
        <a:graphic>
          <a:graphicData uri="http://schemas.openxmlformats.org/presentationml/2006/ole">
            <p:oleObj spid="_x0000_s15364" name="Equation" r:id="rId6" imgW="637920" imgH="314280" progId="Equation.2">
              <p:embed/>
            </p:oleObj>
          </a:graphicData>
        </a:graphic>
      </p:graphicFrame>
      <p:graphicFrame>
        <p:nvGraphicFramePr>
          <p:cNvPr id="15365" name="Object 9"/>
          <p:cNvGraphicFramePr>
            <a:graphicFrameLocks/>
          </p:cNvGraphicFramePr>
          <p:nvPr/>
        </p:nvGraphicFramePr>
        <p:xfrm>
          <a:off x="1143000" y="3733800"/>
          <a:ext cx="479425" cy="328613"/>
        </p:xfrm>
        <a:graphic>
          <a:graphicData uri="http://schemas.openxmlformats.org/presentationml/2006/ole">
            <p:oleObj spid="_x0000_s15365" name="Equation" r:id="rId7" imgW="164880" imgH="126720" progId="Equation.3">
              <p:embed/>
            </p:oleObj>
          </a:graphicData>
        </a:graphic>
      </p:graphicFrame>
      <p:graphicFrame>
        <p:nvGraphicFramePr>
          <p:cNvPr id="15366" name="Object 11"/>
          <p:cNvGraphicFramePr>
            <a:graphicFrameLocks/>
          </p:cNvGraphicFramePr>
          <p:nvPr/>
        </p:nvGraphicFramePr>
        <p:xfrm>
          <a:off x="5486400" y="3981450"/>
          <a:ext cx="1876425" cy="2711450"/>
        </p:xfrm>
        <a:graphic>
          <a:graphicData uri="http://schemas.openxmlformats.org/presentationml/2006/ole">
            <p:oleObj spid="_x0000_s15366" name="Document" r:id="rId8" imgW="1884240" imgH="2719080" progId="Word.Document.8">
              <p:embed/>
            </p:oleObj>
          </a:graphicData>
        </a:graphic>
      </p:graphicFrame>
      <p:graphicFrame>
        <p:nvGraphicFramePr>
          <p:cNvPr id="15367" name="Object 12"/>
          <p:cNvGraphicFramePr>
            <a:graphicFrameLocks/>
          </p:cNvGraphicFramePr>
          <p:nvPr/>
        </p:nvGraphicFramePr>
        <p:xfrm>
          <a:off x="5362575" y="1466850"/>
          <a:ext cx="1876425" cy="1876425"/>
        </p:xfrm>
        <a:graphic>
          <a:graphicData uri="http://schemas.openxmlformats.org/presentationml/2006/ole">
            <p:oleObj spid="_x0000_s15367" name="Document" r:id="rId9" imgW="1884240" imgH="1884240" progId="Word.Document.8">
              <p:embed/>
            </p:oleObj>
          </a:graphicData>
        </a:graphic>
      </p:graphicFrame>
      <p:graphicFrame>
        <p:nvGraphicFramePr>
          <p:cNvPr id="15368" name="Object 13"/>
          <p:cNvGraphicFramePr>
            <a:graphicFrameLocks/>
          </p:cNvGraphicFramePr>
          <p:nvPr/>
        </p:nvGraphicFramePr>
        <p:xfrm>
          <a:off x="7696200" y="552450"/>
          <a:ext cx="1266825" cy="1876425"/>
        </p:xfrm>
        <a:graphic>
          <a:graphicData uri="http://schemas.openxmlformats.org/presentationml/2006/ole">
            <p:oleObj spid="_x0000_s15368" name="Document" r:id="rId10" imgW="1274760" imgH="1884240" progId="Word.Document.8">
              <p:embed/>
            </p:oleObj>
          </a:graphicData>
        </a:graphic>
      </p:graphicFrame>
      <p:graphicFrame>
        <p:nvGraphicFramePr>
          <p:cNvPr id="15369" name="Object 14"/>
          <p:cNvGraphicFramePr>
            <a:graphicFrameLocks/>
          </p:cNvGraphicFramePr>
          <p:nvPr/>
        </p:nvGraphicFramePr>
        <p:xfrm>
          <a:off x="7696200" y="2533650"/>
          <a:ext cx="1284288" cy="1949450"/>
        </p:xfrm>
        <a:graphic>
          <a:graphicData uri="http://schemas.openxmlformats.org/presentationml/2006/ole">
            <p:oleObj spid="_x0000_s15369" name="Document" r:id="rId11" imgW="1292040" imgH="1957320" progId="Word.Document.8">
              <p:embed/>
            </p:oleObj>
          </a:graphicData>
        </a:graphic>
      </p:graphicFrame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7175500" y="2139950"/>
            <a:ext cx="444500" cy="5969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 rot="2580000">
            <a:off x="7854950" y="4730750"/>
            <a:ext cx="215900" cy="977900"/>
          </a:xfrm>
          <a:prstGeom prst="downArrow">
            <a:avLst>
              <a:gd name="adj1" fmla="val 50000"/>
              <a:gd name="adj2" fmla="val 22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0" name="Object 17"/>
          <p:cNvGraphicFramePr>
            <a:graphicFrameLocks/>
          </p:cNvGraphicFramePr>
          <p:nvPr/>
        </p:nvGraphicFramePr>
        <p:xfrm>
          <a:off x="1219200" y="5257800"/>
          <a:ext cx="1849438" cy="889000"/>
        </p:xfrm>
        <a:graphic>
          <a:graphicData uri="http://schemas.openxmlformats.org/presentationml/2006/ole">
            <p:oleObj spid="_x0000_s15370" name="Equation" r:id="rId12" imgW="636480" imgH="314280" progId="Equation.2">
              <p:embed/>
            </p:oleObj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819400" y="6019800"/>
            <a:ext cx="2722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Not a Lossless Join</a:t>
            </a:r>
          </a:p>
        </p:txBody>
      </p:sp>
      <p:graphicFrame>
        <p:nvGraphicFramePr>
          <p:cNvPr id="15371" name="Object 19"/>
          <p:cNvGraphicFramePr>
            <a:graphicFrameLocks noChangeAspect="1"/>
          </p:cNvGraphicFramePr>
          <p:nvPr/>
        </p:nvGraphicFramePr>
        <p:xfrm>
          <a:off x="4419600" y="5334000"/>
          <a:ext cx="381000" cy="279400"/>
        </p:xfrm>
        <a:graphic>
          <a:graphicData uri="http://schemas.openxmlformats.org/presentationml/2006/ole">
            <p:oleObj spid="_x0000_s15371" name="Equation" r:id="rId13" imgW="190440" imgH="1396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smtClean="0"/>
              <a:t>Dependency Preserving Decomposition</a:t>
            </a:r>
          </a:p>
        </p:txBody>
      </p:sp>
      <p:sp>
        <p:nvSpPr>
          <p:cNvPr id="16392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991600" cy="4800600"/>
          </a:xfrm>
          <a:noFill/>
        </p:spPr>
        <p:txBody>
          <a:bodyPr/>
          <a:lstStyle/>
          <a:p>
            <a:r>
              <a:rPr lang="en-US" smtClean="0"/>
              <a:t>Consider CSJDPQV,  C is key,  JP       C  and  SD       P.</a:t>
            </a:r>
          </a:p>
          <a:p>
            <a:pPr lvl="1"/>
            <a:r>
              <a:rPr lang="en-US" smtClean="0"/>
              <a:t>BCNF decomposition:   CSJDQV and SDP</a:t>
            </a:r>
          </a:p>
          <a:p>
            <a:pPr lvl="1"/>
            <a:r>
              <a:rPr lang="en-US" smtClean="0"/>
              <a:t>Problem:  Checking  JP        C  on tuple insert requires a join!</a:t>
            </a:r>
          </a:p>
          <a:p>
            <a:r>
              <a:rPr lang="en-US" smtClean="0">
                <a:solidFill>
                  <a:schemeClr val="accent2"/>
                </a:solidFill>
              </a:rPr>
              <a:t>Dependency preserving decomposition </a:t>
            </a:r>
            <a:r>
              <a:rPr lang="en-US" smtClean="0"/>
              <a:t>(Intuitive):</a:t>
            </a:r>
          </a:p>
          <a:p>
            <a:pPr lvl="1"/>
            <a:r>
              <a:rPr lang="en-US" smtClean="0"/>
              <a:t>If R is decomposed into X, Y and Z, and we enforce the FDs that hold on X, on Y and on Z, then all FDs that were given to hold on R must also hold.  </a:t>
            </a:r>
            <a:r>
              <a:rPr lang="en-US" i="1" u="sng" smtClean="0">
                <a:solidFill>
                  <a:schemeClr val="accent2"/>
                </a:solidFill>
              </a:rPr>
              <a:t>(Avoids Problem (3).)</a:t>
            </a:r>
            <a:endParaRPr lang="en-US" i="1" smtClean="0">
              <a:solidFill>
                <a:schemeClr val="accent2"/>
              </a:solidFill>
            </a:endParaRPr>
          </a:p>
        </p:txBody>
      </p:sp>
      <p:graphicFrame>
        <p:nvGraphicFramePr>
          <p:cNvPr id="16386" name="Object 6"/>
          <p:cNvGraphicFramePr>
            <a:graphicFrameLocks/>
          </p:cNvGraphicFramePr>
          <p:nvPr/>
        </p:nvGraphicFramePr>
        <p:xfrm>
          <a:off x="5854700" y="1798638"/>
          <a:ext cx="546100" cy="258762"/>
        </p:xfrm>
        <a:graphic>
          <a:graphicData uri="http://schemas.openxmlformats.org/presentationml/2006/ole">
            <p:oleObj spid="_x0000_s16386" name="Equation" r:id="rId4" imgW="591840" imgH="285480" progId="Equation.2">
              <p:embed/>
            </p:oleObj>
          </a:graphicData>
        </a:graphic>
      </p:graphicFrame>
      <p:graphicFrame>
        <p:nvGraphicFramePr>
          <p:cNvPr id="16387" name="Object 7"/>
          <p:cNvGraphicFramePr>
            <a:graphicFrameLocks/>
          </p:cNvGraphicFramePr>
          <p:nvPr/>
        </p:nvGraphicFramePr>
        <p:xfrm>
          <a:off x="8140700" y="1798638"/>
          <a:ext cx="546100" cy="258762"/>
        </p:xfrm>
        <a:graphic>
          <a:graphicData uri="http://schemas.openxmlformats.org/presentationml/2006/ole">
            <p:oleObj spid="_x0000_s16387" name="Equation" r:id="rId5" imgW="591840" imgH="285480" progId="Equation.2">
              <p:embed/>
            </p:oleObj>
          </a:graphicData>
        </a:graphic>
      </p:graphicFrame>
      <p:graphicFrame>
        <p:nvGraphicFramePr>
          <p:cNvPr id="16388" name="Object 8"/>
          <p:cNvGraphicFramePr>
            <a:graphicFrameLocks/>
          </p:cNvGraphicFramePr>
          <p:nvPr/>
        </p:nvGraphicFramePr>
        <p:xfrm>
          <a:off x="4114800" y="2895600"/>
          <a:ext cx="546100" cy="258762"/>
        </p:xfrm>
        <a:graphic>
          <a:graphicData uri="http://schemas.openxmlformats.org/presentationml/2006/ole">
            <p:oleObj spid="_x0000_s16388" name="Equation" r:id="rId6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Decomposition into BCNF</a:t>
            </a:r>
          </a:p>
        </p:txBody>
      </p:sp>
      <p:sp>
        <p:nvSpPr>
          <p:cNvPr id="17419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8768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relation R with FDs F.  </a:t>
            </a:r>
            <a:r>
              <a:rPr lang="en-US" dirty="0" smtClean="0">
                <a:solidFill>
                  <a:schemeClr val="accent2"/>
                </a:solidFill>
              </a:rPr>
              <a:t>If X      Y violates BCNF and Y is single attribute, decompose R into  R - Y and XY.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Repeated application </a:t>
            </a:r>
            <a:r>
              <a:rPr lang="en-US" dirty="0" smtClean="0"/>
              <a:t>of this idea will give us a collection of relations that are in </a:t>
            </a:r>
            <a:r>
              <a:rPr lang="en-US" dirty="0" smtClean="0">
                <a:solidFill>
                  <a:schemeClr val="accent2"/>
                </a:solidFill>
              </a:rPr>
              <a:t>BCNF; lossless join decomposition</a:t>
            </a:r>
            <a:r>
              <a:rPr lang="en-US" dirty="0" smtClean="0"/>
              <a:t>, and guaranteed to terminate.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 CSJDPQV,  key C,  JP      C,  SD       P,   J       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deal with SD      P, decompose into  SDP, CSJDQV.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deal with J       S, decompose CSJDQV into JS and CJDQV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general, several dependencies may cause violation of BCNF.  The order in which we ``deal with’’ them could lead to very different sets of relations!</a:t>
            </a:r>
          </a:p>
        </p:txBody>
      </p:sp>
      <p:graphicFrame>
        <p:nvGraphicFramePr>
          <p:cNvPr id="17410" name="Object 6"/>
          <p:cNvGraphicFramePr>
            <a:graphicFrameLocks/>
          </p:cNvGraphicFramePr>
          <p:nvPr/>
        </p:nvGraphicFramePr>
        <p:xfrm>
          <a:off x="5791200" y="1676400"/>
          <a:ext cx="614362" cy="258762"/>
        </p:xfrm>
        <a:graphic>
          <a:graphicData uri="http://schemas.openxmlformats.org/presentationml/2006/ole">
            <p:oleObj spid="_x0000_s17410" name="Equation" r:id="rId4" imgW="591840" imgH="285480" progId="Equation.2">
              <p:embed/>
            </p:oleObj>
          </a:graphicData>
        </a:graphic>
      </p:graphicFrame>
      <p:graphicFrame>
        <p:nvGraphicFramePr>
          <p:cNvPr id="17411" name="Object 7"/>
          <p:cNvGraphicFramePr>
            <a:graphicFrameLocks/>
          </p:cNvGraphicFramePr>
          <p:nvPr/>
        </p:nvGraphicFramePr>
        <p:xfrm>
          <a:off x="4191000" y="3886200"/>
          <a:ext cx="614363" cy="258763"/>
        </p:xfrm>
        <a:graphic>
          <a:graphicData uri="http://schemas.openxmlformats.org/presentationml/2006/ole">
            <p:oleObj spid="_x0000_s17411" name="Equation" r:id="rId5" imgW="591840" imgH="285480" progId="Equation.2">
              <p:embed/>
            </p:oleObj>
          </a:graphicData>
        </a:graphic>
      </p:graphicFrame>
      <p:graphicFrame>
        <p:nvGraphicFramePr>
          <p:cNvPr id="17412" name="Object 8"/>
          <p:cNvGraphicFramePr>
            <a:graphicFrameLocks/>
          </p:cNvGraphicFramePr>
          <p:nvPr/>
        </p:nvGraphicFramePr>
        <p:xfrm>
          <a:off x="5410200" y="3810000"/>
          <a:ext cx="614363" cy="258763"/>
        </p:xfrm>
        <a:graphic>
          <a:graphicData uri="http://schemas.openxmlformats.org/presentationml/2006/ole">
            <p:oleObj spid="_x0000_s17412" name="Equation" r:id="rId6" imgW="591840" imgH="285480" progId="Equation.2">
              <p:embed/>
            </p:oleObj>
          </a:graphicData>
        </a:graphic>
      </p:graphicFrame>
      <p:graphicFrame>
        <p:nvGraphicFramePr>
          <p:cNvPr id="17413" name="Object 9"/>
          <p:cNvGraphicFramePr>
            <a:graphicFrameLocks/>
          </p:cNvGraphicFramePr>
          <p:nvPr/>
        </p:nvGraphicFramePr>
        <p:xfrm>
          <a:off x="6477000" y="3810000"/>
          <a:ext cx="614363" cy="258763"/>
        </p:xfrm>
        <a:graphic>
          <a:graphicData uri="http://schemas.openxmlformats.org/presentationml/2006/ole">
            <p:oleObj spid="_x0000_s17413" name="Equation" r:id="rId7" imgW="591840" imgH="285480" progId="Equation.2">
              <p:embed/>
            </p:oleObj>
          </a:graphicData>
        </a:graphic>
      </p:graphicFrame>
      <p:graphicFrame>
        <p:nvGraphicFramePr>
          <p:cNvPr id="17414" name="Object 10"/>
          <p:cNvGraphicFramePr>
            <a:graphicFrameLocks/>
          </p:cNvGraphicFramePr>
          <p:nvPr/>
        </p:nvGraphicFramePr>
        <p:xfrm>
          <a:off x="2895600" y="4267200"/>
          <a:ext cx="614363" cy="258763"/>
        </p:xfrm>
        <a:graphic>
          <a:graphicData uri="http://schemas.openxmlformats.org/presentationml/2006/ole">
            <p:oleObj spid="_x0000_s17414" name="Equation" r:id="rId8" imgW="591840" imgH="285480" progId="Equation.2">
              <p:embed/>
            </p:oleObj>
          </a:graphicData>
        </a:graphic>
      </p:graphicFrame>
      <p:graphicFrame>
        <p:nvGraphicFramePr>
          <p:cNvPr id="17415" name="Object 11"/>
          <p:cNvGraphicFramePr>
            <a:graphicFrameLocks/>
          </p:cNvGraphicFramePr>
          <p:nvPr/>
        </p:nvGraphicFramePr>
        <p:xfrm>
          <a:off x="2590800" y="4648200"/>
          <a:ext cx="614363" cy="258763"/>
        </p:xfrm>
        <a:graphic>
          <a:graphicData uri="http://schemas.openxmlformats.org/presentationml/2006/ole">
            <p:oleObj spid="_x0000_s17415" name="Equation" r:id="rId9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BCNF and Dependency Preservation</a:t>
            </a:r>
          </a:p>
        </p:txBody>
      </p:sp>
      <p:sp>
        <p:nvSpPr>
          <p:cNvPr id="18442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991600" cy="47244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In general,</a:t>
            </a:r>
            <a:r>
              <a:rPr lang="en-US" smtClean="0">
                <a:solidFill>
                  <a:schemeClr val="accent2"/>
                </a:solidFill>
              </a:rPr>
              <a:t> there may not be a dependency preserving decomposition into BCNF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e.g.,  CSZ,  CS       Z,  Z       C</a:t>
            </a:r>
          </a:p>
          <a:p>
            <a:pPr lvl="1"/>
            <a:r>
              <a:rPr lang="en-US" smtClean="0"/>
              <a:t>Can’t decompose while preserving 1st FD;  not in BCNF.</a:t>
            </a:r>
          </a:p>
          <a:p>
            <a:r>
              <a:rPr lang="en-US" smtClean="0"/>
              <a:t>Similarly,  decomposition of CSJDQV into SDP, JS and CJDQV is not dependency preserving  (w.r.t. the FDs      JP      C,  SD        P  and  J        S).</a:t>
            </a:r>
          </a:p>
          <a:p>
            <a:pPr lvl="1"/>
            <a:r>
              <a:rPr lang="en-US" smtClean="0"/>
              <a:t>However, it is a lossless join decomposition.</a:t>
            </a:r>
          </a:p>
          <a:p>
            <a:pPr lvl="1"/>
            <a:r>
              <a:rPr lang="en-US" smtClean="0"/>
              <a:t>In this case, adding   JPC to the collection of relations gives us a dependency preserving decomposition.</a:t>
            </a:r>
          </a:p>
          <a:p>
            <a:pPr lvl="2"/>
            <a:r>
              <a:rPr lang="en-US" smtClean="0"/>
              <a:t>JPC tuples stored only for checking FD!  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Redundancy!</a:t>
            </a:r>
            <a:r>
              <a:rPr lang="en-US" smtClean="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18434" name="Object 6"/>
          <p:cNvGraphicFramePr>
            <a:graphicFrameLocks/>
          </p:cNvGraphicFramePr>
          <p:nvPr/>
        </p:nvGraphicFramePr>
        <p:xfrm>
          <a:off x="2738438" y="2636837"/>
          <a:ext cx="614362" cy="258763"/>
        </p:xfrm>
        <a:graphic>
          <a:graphicData uri="http://schemas.openxmlformats.org/presentationml/2006/ole">
            <p:oleObj spid="_x0000_s18434" name="Equation" r:id="rId4" imgW="591840" imgH="285480" progId="Equation.2">
              <p:embed/>
            </p:oleObj>
          </a:graphicData>
        </a:graphic>
      </p:graphicFrame>
      <p:graphicFrame>
        <p:nvGraphicFramePr>
          <p:cNvPr id="18435" name="Object 7"/>
          <p:cNvGraphicFramePr>
            <a:graphicFrameLocks/>
          </p:cNvGraphicFramePr>
          <p:nvPr/>
        </p:nvGraphicFramePr>
        <p:xfrm>
          <a:off x="3733800" y="2667000"/>
          <a:ext cx="614363" cy="258762"/>
        </p:xfrm>
        <a:graphic>
          <a:graphicData uri="http://schemas.openxmlformats.org/presentationml/2006/ole">
            <p:oleObj spid="_x0000_s18435" name="Equation" r:id="rId5" imgW="591840" imgH="285480" progId="Equation.2">
              <p:embed/>
            </p:oleObj>
          </a:graphicData>
        </a:graphic>
      </p:graphicFrame>
      <p:graphicFrame>
        <p:nvGraphicFramePr>
          <p:cNvPr id="18436" name="Object 8"/>
          <p:cNvGraphicFramePr>
            <a:graphicFrameLocks/>
          </p:cNvGraphicFramePr>
          <p:nvPr/>
        </p:nvGraphicFramePr>
        <p:xfrm>
          <a:off x="838200" y="4419600"/>
          <a:ext cx="614362" cy="258762"/>
        </p:xfrm>
        <a:graphic>
          <a:graphicData uri="http://schemas.openxmlformats.org/presentationml/2006/ole">
            <p:oleObj spid="_x0000_s18436" name="Equation" r:id="rId6" imgW="591840" imgH="285480" progId="Equation.2">
              <p:embed/>
            </p:oleObj>
          </a:graphicData>
        </a:graphic>
      </p:graphicFrame>
      <p:graphicFrame>
        <p:nvGraphicFramePr>
          <p:cNvPr id="18437" name="Object 9"/>
          <p:cNvGraphicFramePr>
            <a:graphicFrameLocks/>
          </p:cNvGraphicFramePr>
          <p:nvPr/>
        </p:nvGraphicFramePr>
        <p:xfrm>
          <a:off x="2209800" y="4419600"/>
          <a:ext cx="614362" cy="258762"/>
        </p:xfrm>
        <a:graphic>
          <a:graphicData uri="http://schemas.openxmlformats.org/presentationml/2006/ole">
            <p:oleObj spid="_x0000_s18437" name="Equation" r:id="rId7" imgW="591840" imgH="285480" progId="Equation.2">
              <p:embed/>
            </p:oleObj>
          </a:graphicData>
        </a:graphic>
      </p:graphicFrame>
      <p:graphicFrame>
        <p:nvGraphicFramePr>
          <p:cNvPr id="18438" name="Object 10"/>
          <p:cNvGraphicFramePr>
            <a:graphicFrameLocks/>
          </p:cNvGraphicFramePr>
          <p:nvPr/>
        </p:nvGraphicFramePr>
        <p:xfrm>
          <a:off x="4191000" y="4419600"/>
          <a:ext cx="614362" cy="258762"/>
        </p:xfrm>
        <a:graphic>
          <a:graphicData uri="http://schemas.openxmlformats.org/presentationml/2006/ole">
            <p:oleObj spid="_x0000_s18438" name="Equation" r:id="rId8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Decomposition into 3NF</a:t>
            </a:r>
          </a:p>
        </p:txBody>
      </p:sp>
      <p:sp>
        <p:nvSpPr>
          <p:cNvPr id="1946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876800"/>
          </a:xfrm>
          <a:noFill/>
        </p:spPr>
        <p:txBody>
          <a:bodyPr/>
          <a:lstStyle/>
          <a:p>
            <a:r>
              <a:rPr lang="en-US" smtClean="0"/>
              <a:t>Obviously, the algorithm for lossless join decomp into BCNF can be used to obtain a lossless join decomp into 3NF (typically, can stop earlier).</a:t>
            </a:r>
          </a:p>
          <a:p>
            <a:r>
              <a:rPr lang="en-US" smtClean="0">
                <a:solidFill>
                  <a:schemeClr val="accent2"/>
                </a:solidFill>
              </a:rPr>
              <a:t>To ensure dependency preservation, one idea:</a:t>
            </a:r>
            <a:endParaRPr lang="en-US" smtClean="0"/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If  X      Y  is not preserved,  add relation XY.</a:t>
            </a:r>
          </a:p>
          <a:p>
            <a:pPr lvl="1"/>
            <a:r>
              <a:rPr lang="en-US" smtClean="0"/>
              <a:t>Problem is that XY may violate 3NF!  e.g.,  consider the addition of CJP to `preserve’  JP        C. </a:t>
            </a:r>
          </a:p>
        </p:txBody>
      </p:sp>
      <p:graphicFrame>
        <p:nvGraphicFramePr>
          <p:cNvPr id="19458" name="Object 7"/>
          <p:cNvGraphicFramePr>
            <a:graphicFrameLocks/>
          </p:cNvGraphicFramePr>
          <p:nvPr/>
        </p:nvGraphicFramePr>
        <p:xfrm>
          <a:off x="1443038" y="3856038"/>
          <a:ext cx="614362" cy="258762"/>
        </p:xfrm>
        <a:graphic>
          <a:graphicData uri="http://schemas.openxmlformats.org/presentationml/2006/ole">
            <p:oleObj spid="_x0000_s19458" name="Equation" r:id="rId4" imgW="591840" imgH="285480" progId="Equation.2">
              <p:embed/>
            </p:oleObj>
          </a:graphicData>
        </a:graphic>
      </p:graphicFrame>
      <p:graphicFrame>
        <p:nvGraphicFramePr>
          <p:cNvPr id="19459" name="Object 8"/>
          <p:cNvGraphicFramePr>
            <a:graphicFrameLocks/>
          </p:cNvGraphicFramePr>
          <p:nvPr/>
        </p:nvGraphicFramePr>
        <p:xfrm>
          <a:off x="5405438" y="4846637"/>
          <a:ext cx="614362" cy="258763"/>
        </p:xfrm>
        <a:graphic>
          <a:graphicData uri="http://schemas.openxmlformats.org/presentationml/2006/ole">
            <p:oleObj spid="_x0000_s19459" name="Equation" r:id="rId5" imgW="591840" imgH="28548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 of Schema Refinement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91600" cy="4876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If a relation is in BCNF, it is free of redundancies that can be detected using FDs.  Thus, trying to ensure that all relations are in BCNF is a good heuristic.</a:t>
            </a:r>
          </a:p>
          <a:p>
            <a:r>
              <a:rPr lang="en-US" smtClean="0"/>
              <a:t>If a relation is not in BCNF, we can try to decompose it into a collection of BCNF relations.</a:t>
            </a:r>
          </a:p>
          <a:p>
            <a:pPr lvl="1"/>
            <a:r>
              <a:rPr lang="en-US" smtClean="0"/>
              <a:t>Must consider whether all FDs are preserved.  If a lossless-join, dependency preserving decomposition into BCNF is not possible (or unsuitable, given typical queries), should consider decomposition into 3NF.</a:t>
            </a:r>
          </a:p>
          <a:p>
            <a:pPr lvl="1"/>
            <a:r>
              <a:rPr lang="en-US" smtClean="0"/>
              <a:t>Decompositions should be carried out and/or re-examined while keeping </a:t>
            </a:r>
            <a:r>
              <a:rPr lang="en-US" i="1" smtClean="0"/>
              <a:t>performance requirements</a:t>
            </a:r>
            <a:r>
              <a:rPr lang="en-US" smtClean="0"/>
              <a:t> in mind.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Form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A company obtains parts from a number of suppliers. </a:t>
            </a:r>
          </a:p>
          <a:p>
            <a:pPr lvl="1"/>
            <a:r>
              <a:rPr lang="en-US" smtClean="0"/>
              <a:t>Each supplier is located in one city. </a:t>
            </a:r>
          </a:p>
          <a:p>
            <a:pPr lvl="1"/>
            <a:r>
              <a:rPr lang="en-US" smtClean="0"/>
              <a:t>A city can have more than one supplier located there </a:t>
            </a:r>
          </a:p>
          <a:p>
            <a:pPr lvl="1"/>
            <a:r>
              <a:rPr lang="en-US" smtClean="0"/>
              <a:t>and each city has a status code associated with it.</a:t>
            </a:r>
          </a:p>
          <a:p>
            <a:pPr lvl="1"/>
            <a:r>
              <a:rPr lang="en-US" smtClean="0"/>
              <a:t>Each supplier may provide many parts. 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normal form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286000"/>
            <a:ext cx="7772400" cy="4076700"/>
          </a:xfrm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90600" y="1524000"/>
            <a:ext cx="61499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en-US" sz="2800">
                <a:solidFill>
                  <a:schemeClr val="tx1"/>
                </a:solidFill>
              </a:rPr>
              <a:t>All values of the columns are atomic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Anomalies with 1NF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INSERT. </a:t>
            </a:r>
          </a:p>
          <a:p>
            <a:pPr lvl="1"/>
            <a:r>
              <a:rPr lang="en-US" sz="2000" smtClean="0"/>
              <a:t>The fact that a certain supplier (s5) is located in a particular city (Athens) cannot be added until they supplied a part. </a:t>
            </a:r>
          </a:p>
          <a:p>
            <a:r>
              <a:rPr lang="en-US" sz="2400" smtClean="0"/>
              <a:t>DELETE. </a:t>
            </a:r>
          </a:p>
          <a:p>
            <a:pPr lvl="1"/>
            <a:r>
              <a:rPr lang="en-US" sz="2000" smtClean="0"/>
              <a:t>If a row is deleted, then not only is the information about quantity and part lost but also information about the supplier. </a:t>
            </a:r>
          </a:p>
          <a:p>
            <a:r>
              <a:rPr lang="en-US" sz="2400" smtClean="0"/>
              <a:t>UPDATE. </a:t>
            </a:r>
          </a:p>
          <a:p>
            <a:pPr lvl="1"/>
            <a:r>
              <a:rPr lang="en-US" sz="2000" smtClean="0"/>
              <a:t>If supplier s1 moved from London to New York, then six rows would have to be updated with this new information. 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2NF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relational table is in second normal form 2NF if it is in 1NF and every non-key column is fully dependent upon the primary key. </a:t>
            </a:r>
          </a:p>
          <a:p>
            <a:r>
              <a:rPr lang="en-US" smtClean="0"/>
              <a:t>Is FIRST in 2NF?</a:t>
            </a:r>
          </a:p>
          <a:p>
            <a:pPr lvl="1"/>
            <a:r>
              <a:rPr lang="en-US" smtClean="0"/>
              <a:t>S#-&gt;city,status</a:t>
            </a:r>
          </a:p>
          <a:p>
            <a:pPr lvl="1"/>
            <a:r>
              <a:rPr lang="en-US" smtClean="0"/>
              <a:t>City-&gt;status</a:t>
            </a:r>
          </a:p>
          <a:p>
            <a:pPr lvl="1"/>
            <a:r>
              <a:rPr lang="en-US" smtClean="0"/>
              <a:t>(s#,p#)-&gt;qty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Functional Dependencies (FDs)</a:t>
            </a:r>
          </a:p>
        </p:txBody>
      </p:sp>
      <p:sp>
        <p:nvSpPr>
          <p:cNvPr id="1036" name="Rectangle 5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8991600" cy="4724400"/>
          </a:xfrm>
          <a:noFill/>
        </p:spPr>
        <p:txBody>
          <a:bodyPr>
            <a:normAutofit fontScale="92500"/>
          </a:bodyPr>
          <a:lstStyle/>
          <a:p>
            <a:r>
              <a:rPr lang="en-US" smtClean="0"/>
              <a:t>A </a:t>
            </a:r>
            <a:r>
              <a:rPr lang="en-US" u="sng" smtClean="0"/>
              <a:t>functional dependency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X      Y </a:t>
            </a:r>
            <a:r>
              <a:rPr lang="en-US" smtClean="0"/>
              <a:t>holds over relation R if, for every allowable instance </a:t>
            </a:r>
            <a:r>
              <a:rPr lang="en-US" i="1" smtClean="0"/>
              <a:t>r</a:t>
            </a:r>
            <a:r>
              <a:rPr lang="en-US" smtClean="0"/>
              <a:t> of R:</a:t>
            </a:r>
          </a:p>
          <a:p>
            <a:pPr lvl="1"/>
            <a:r>
              <a:rPr lang="en-US" i="1" smtClean="0"/>
              <a:t>t1    r,  t2    r,        </a:t>
            </a:r>
            <a:r>
              <a:rPr lang="en-US" smtClean="0"/>
              <a:t>(</a:t>
            </a:r>
            <a:r>
              <a:rPr lang="en-US" i="1" smtClean="0"/>
              <a:t>t1</a:t>
            </a:r>
            <a:r>
              <a:rPr lang="en-US" smtClean="0"/>
              <a:t>) =        (</a:t>
            </a:r>
            <a:r>
              <a:rPr lang="en-US" i="1" smtClean="0"/>
              <a:t>t2</a:t>
            </a:r>
            <a:r>
              <a:rPr lang="en-US" smtClean="0"/>
              <a:t>)  implies        (</a:t>
            </a:r>
            <a:r>
              <a:rPr lang="en-US" i="1" smtClean="0"/>
              <a:t>t1</a:t>
            </a:r>
            <a:r>
              <a:rPr lang="en-US" smtClean="0"/>
              <a:t>) =        (</a:t>
            </a:r>
            <a:r>
              <a:rPr lang="en-US" i="1" smtClean="0"/>
              <a:t>t2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i.e., given two tuples in </a:t>
            </a:r>
            <a:r>
              <a:rPr lang="en-US" i="1" smtClean="0"/>
              <a:t>r</a:t>
            </a:r>
            <a:r>
              <a:rPr lang="en-US" smtClean="0"/>
              <a:t>, if the X values agree, then the Y values must also agree.  (X and Y are </a:t>
            </a:r>
            <a:r>
              <a:rPr lang="en-US" i="1" smtClean="0"/>
              <a:t>sets</a:t>
            </a:r>
            <a:r>
              <a:rPr lang="en-US" smtClean="0"/>
              <a:t> of attributes.)</a:t>
            </a:r>
          </a:p>
          <a:p>
            <a:r>
              <a:rPr lang="en-US" smtClean="0"/>
              <a:t>An FD is a statement about </a:t>
            </a:r>
            <a:r>
              <a:rPr lang="en-US" i="1" smtClean="0">
                <a:solidFill>
                  <a:schemeClr val="accent2"/>
                </a:solidFill>
              </a:rPr>
              <a:t>all</a:t>
            </a:r>
            <a:r>
              <a:rPr lang="en-US" smtClean="0"/>
              <a:t> allowable relations.</a:t>
            </a:r>
          </a:p>
          <a:p>
            <a:pPr lvl="1"/>
            <a:r>
              <a:rPr lang="en-US" smtClean="0"/>
              <a:t>Must be identified based on semantics of enterprise.</a:t>
            </a:r>
          </a:p>
          <a:p>
            <a:pPr lvl="1"/>
            <a:r>
              <a:rPr lang="en-US" smtClean="0"/>
              <a:t>Given some allowable instance </a:t>
            </a:r>
            <a:r>
              <a:rPr lang="en-US" i="1" smtClean="0"/>
              <a:t>r1</a:t>
            </a:r>
            <a:r>
              <a:rPr lang="en-US" smtClean="0"/>
              <a:t> of R, we can check if it violates some FD </a:t>
            </a:r>
            <a:r>
              <a:rPr lang="en-US" i="1" smtClean="0"/>
              <a:t>f</a:t>
            </a:r>
            <a:r>
              <a:rPr lang="en-US" smtClean="0"/>
              <a:t>, but we cannot tell if </a:t>
            </a:r>
            <a:r>
              <a:rPr lang="en-US" i="1" smtClean="0"/>
              <a:t>f</a:t>
            </a:r>
            <a:r>
              <a:rPr lang="en-US" smtClean="0"/>
              <a:t> holds over R!</a:t>
            </a:r>
          </a:p>
        </p:txBody>
      </p:sp>
      <p:graphicFrame>
        <p:nvGraphicFramePr>
          <p:cNvPr id="1026" name="Object 6"/>
          <p:cNvGraphicFramePr>
            <a:graphicFrameLocks/>
          </p:cNvGraphicFramePr>
          <p:nvPr/>
        </p:nvGraphicFramePr>
        <p:xfrm>
          <a:off x="4648200" y="1758950"/>
          <a:ext cx="1560512" cy="527050"/>
        </p:xfrm>
        <a:graphic>
          <a:graphicData uri="http://schemas.openxmlformats.org/presentationml/2006/ole">
            <p:oleObj spid="_x0000_s1026" name="Equation" r:id="rId4" imgW="591840" imgH="203040" progId="Equation.2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/>
          </p:cNvGraphicFramePr>
          <p:nvPr/>
        </p:nvGraphicFramePr>
        <p:xfrm>
          <a:off x="1066800" y="2692400"/>
          <a:ext cx="773113" cy="584200"/>
        </p:xfrm>
        <a:graphic>
          <a:graphicData uri="http://schemas.openxmlformats.org/presentationml/2006/ole">
            <p:oleObj spid="_x0000_s1027" name="Equation" r:id="rId5" imgW="393480" imgH="301320" progId="Equation.2">
              <p:embed/>
            </p:oleObj>
          </a:graphicData>
        </a:graphic>
      </p:graphicFrame>
      <p:graphicFrame>
        <p:nvGraphicFramePr>
          <p:cNvPr id="1028" name="Object 8"/>
          <p:cNvGraphicFramePr>
            <a:graphicFrameLocks/>
          </p:cNvGraphicFramePr>
          <p:nvPr/>
        </p:nvGraphicFramePr>
        <p:xfrm>
          <a:off x="1981200" y="2692400"/>
          <a:ext cx="773113" cy="584200"/>
        </p:xfrm>
        <a:graphic>
          <a:graphicData uri="http://schemas.openxmlformats.org/presentationml/2006/ole">
            <p:oleObj spid="_x0000_s1028" name="Equation" r:id="rId6" imgW="393480" imgH="301320" progId="Equation.2">
              <p:embed/>
            </p:oleObj>
          </a:graphicData>
        </a:graphic>
      </p:graphicFrame>
      <p:graphicFrame>
        <p:nvGraphicFramePr>
          <p:cNvPr id="1029" name="Object 9"/>
          <p:cNvGraphicFramePr>
            <a:graphicFrameLocks/>
          </p:cNvGraphicFramePr>
          <p:nvPr/>
        </p:nvGraphicFramePr>
        <p:xfrm>
          <a:off x="2514600" y="2540000"/>
          <a:ext cx="1981200" cy="1003300"/>
        </p:xfrm>
        <a:graphic>
          <a:graphicData uri="http://schemas.openxmlformats.org/presentationml/2006/ole">
            <p:oleObj spid="_x0000_s1029" name="Equation" r:id="rId7" imgW="677520" imgH="352080" progId="Equation.2">
              <p:embed/>
            </p:oleObj>
          </a:graphicData>
        </a:graphic>
      </p:graphicFrame>
      <p:graphicFrame>
        <p:nvGraphicFramePr>
          <p:cNvPr id="1030" name="Object 10"/>
          <p:cNvGraphicFramePr>
            <a:graphicFrameLocks/>
          </p:cNvGraphicFramePr>
          <p:nvPr/>
        </p:nvGraphicFramePr>
        <p:xfrm>
          <a:off x="3810000" y="2540000"/>
          <a:ext cx="1905000" cy="965200"/>
        </p:xfrm>
        <a:graphic>
          <a:graphicData uri="http://schemas.openxmlformats.org/presentationml/2006/ole">
            <p:oleObj spid="_x0000_s1030" name="Equation" r:id="rId8" imgW="677520" imgH="352080" progId="Equation.2">
              <p:embed/>
            </p:oleObj>
          </a:graphicData>
        </a:graphic>
      </p:graphicFrame>
      <p:graphicFrame>
        <p:nvGraphicFramePr>
          <p:cNvPr id="1031" name="Object 11"/>
          <p:cNvGraphicFramePr>
            <a:graphicFrameLocks/>
          </p:cNvGraphicFramePr>
          <p:nvPr/>
        </p:nvGraphicFramePr>
        <p:xfrm>
          <a:off x="6100763" y="2540000"/>
          <a:ext cx="1976437" cy="998538"/>
        </p:xfrm>
        <a:graphic>
          <a:graphicData uri="http://schemas.openxmlformats.org/presentationml/2006/ole">
            <p:oleObj spid="_x0000_s1031" name="Equation" r:id="rId9" imgW="676080" imgH="350640" progId="Equation.2">
              <p:embed/>
            </p:oleObj>
          </a:graphicData>
        </a:graphic>
      </p:graphicFrame>
      <p:graphicFrame>
        <p:nvGraphicFramePr>
          <p:cNvPr id="1032" name="Object 12"/>
          <p:cNvGraphicFramePr>
            <a:graphicFrameLocks/>
          </p:cNvGraphicFramePr>
          <p:nvPr/>
        </p:nvGraphicFramePr>
        <p:xfrm>
          <a:off x="7472363" y="2540000"/>
          <a:ext cx="1443037" cy="993775"/>
        </p:xfrm>
        <a:graphic>
          <a:graphicData uri="http://schemas.openxmlformats.org/presentationml/2006/ole">
            <p:oleObj spid="_x0000_s1032" name="Equation" r:id="rId10" imgW="607680" imgH="34920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Decompose 1NF into 2NF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/>
              <a:t>Identify any determinants other than the composite key, and the columns they determine.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Create and name a new table for each determinant and the unique columns it determines.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Move the determined columns from the original table to the new table. The determinate becomes the primary key of the new table.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Delete the columns you just moved from the original table except for the determinate which will serve as a foreign key.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The original table may be renamed to maintain semantic meaning. </a:t>
            </a:r>
          </a:p>
          <a:p>
            <a:pPr marL="533400" indent="-533400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2NF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7156655" cy="40386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of 2NF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INSERT. </a:t>
            </a:r>
          </a:p>
          <a:p>
            <a:pPr lvl="1"/>
            <a:r>
              <a:rPr lang="en-US" smtClean="0"/>
              <a:t>The fact that a particular city has a certain status (Rome has a status of 50) cannot be inserted until there is a supplier in the city. </a:t>
            </a:r>
          </a:p>
          <a:p>
            <a:r>
              <a:rPr lang="en-US" smtClean="0"/>
              <a:t>DELETE. </a:t>
            </a:r>
          </a:p>
          <a:p>
            <a:pPr lvl="1"/>
            <a:r>
              <a:rPr lang="en-US" smtClean="0"/>
              <a:t>Deleting any row in SUPPLIER destroys the status information about the city as well as the association between supplier and city. 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3NF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relational table is in third normal form (3NF) if it is already in 2NF and every non-key column is non transitively dependent upon its primary key. In other words, all nonkey attributes are functionally dependent only upon the primary key. </a:t>
            </a:r>
          </a:p>
          <a:p>
            <a:r>
              <a:rPr lang="en-US" sz="2400" smtClean="0"/>
              <a:t>SUPPLIER is in 2NF but not in 3NF because it contains a </a:t>
            </a:r>
            <a:r>
              <a:rPr lang="en-US" sz="2400" i="1" smtClean="0"/>
              <a:t>transitive dependency</a:t>
            </a:r>
            <a:r>
              <a:rPr lang="en-US" sz="2400" smtClean="0"/>
              <a:t>. </a:t>
            </a:r>
          </a:p>
          <a:p>
            <a:pPr lvl="1"/>
            <a:r>
              <a:rPr lang="en-US" sz="2000" smtClean="0"/>
              <a:t>A transitive dependency is occurs when a non-key column that is a determinant of the primary key is the determinate of other columns.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Decompose to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076700"/>
          </a:xfrm>
        </p:spPr>
        <p:txBody>
          <a:bodyPr/>
          <a:lstStyle/>
          <a:p>
            <a:pPr marL="533400" indent="-533400"/>
            <a:r>
              <a:rPr lang="en-US" sz="2000" smtClean="0">
                <a:latin typeface="Verdana" pitchFamily="34" charset="0"/>
              </a:rPr>
              <a:t>Identify any determinants, other the primary key, and the columns they determine. </a:t>
            </a:r>
          </a:p>
          <a:p>
            <a:pPr marL="533400" indent="-533400"/>
            <a:r>
              <a:rPr lang="en-US" sz="2000" smtClean="0">
                <a:latin typeface="Verdana" pitchFamily="34" charset="0"/>
              </a:rPr>
              <a:t>Create and name a new table for each determinant and the unique columns it determines. </a:t>
            </a:r>
          </a:p>
          <a:p>
            <a:pPr marL="533400" indent="-533400"/>
            <a:r>
              <a:rPr lang="en-US" sz="2000" smtClean="0">
                <a:latin typeface="Verdana" pitchFamily="34" charset="0"/>
              </a:rPr>
              <a:t>Move the determined columns from the original table to the new table. The determinate becomes the primary key of the new table. </a:t>
            </a:r>
          </a:p>
          <a:p>
            <a:pPr marL="533400" indent="-533400"/>
            <a:r>
              <a:rPr lang="en-US" sz="2000" smtClean="0">
                <a:latin typeface="Verdana" pitchFamily="34" charset="0"/>
              </a:rPr>
              <a:t>Delete the columns you just moved from the original table except for the determinate which will serve as a foreign key. </a:t>
            </a:r>
          </a:p>
          <a:p>
            <a:pPr marL="533400" indent="-533400"/>
            <a:r>
              <a:rPr lang="en-US" sz="2000" smtClean="0">
                <a:latin typeface="Verdana" pitchFamily="34" charset="0"/>
              </a:rPr>
              <a:t>The original table may be renamed to maintain semantic meaning. </a:t>
            </a:r>
          </a:p>
          <a:p>
            <a:pPr marL="533400" indent="-533400"/>
            <a:endParaRPr lang="en-US" sz="20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3NF results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6843654" cy="2848861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3NF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it eliminates redundant data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INSERT.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Facts about the status of a city, Rome has a status of 50, can be added even though there is not supplier in that city.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 Likewise, facts about new suppliers can be added even though they have not yet supplied parts.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DELETE.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Information about parts supplied can be deleted without destroying information about a supplier or a city.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UPDATE.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Changing the location of a supplier or the status of a city requires modifying only one row. 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NFs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Verdana" pitchFamily="34" charset="0"/>
              </a:rPr>
              <a:t>After 3NF, all normalization problems involve only tables which have three or more columns and all the columns are keys. </a:t>
            </a:r>
          </a:p>
          <a:p>
            <a:r>
              <a:rPr lang="en-US" sz="2400" smtClean="0">
                <a:latin typeface="Verdana" pitchFamily="34" charset="0"/>
              </a:rPr>
              <a:t>Many practitioners argue that placing entities in 3NF is generally sufficient because it is rare that entities that are in 3NF are not also in 4NF and 5NF. </a:t>
            </a:r>
          </a:p>
          <a:p>
            <a:r>
              <a:rPr lang="en-US" sz="2400" smtClean="0">
                <a:latin typeface="Verdana" pitchFamily="34" charset="0"/>
              </a:rPr>
              <a:t>They further argue that the benefits gained from transforming entities into 4NF and 5NF are so slight that it is not worth the effort. </a:t>
            </a:r>
            <a:endParaRPr lang="en-US" sz="24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BCNF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Verdana" pitchFamily="34" charset="0"/>
              </a:rPr>
              <a:t>Boyce-Codd normal form (BCNF) is a more rigorous version of the 3NF deal with relational tables that had (a) multiple candidate keys, (b) composite candidate keys, and (c) candidate keys that overlapped . </a:t>
            </a:r>
          </a:p>
          <a:p>
            <a:r>
              <a:rPr lang="en-US" sz="2400" smtClean="0">
                <a:latin typeface="Verdana" pitchFamily="34" charset="0"/>
              </a:rPr>
              <a:t>BCNF is based on the concept of determinants. A determinant column is one on which some of the columns are fully functionally dependent. </a:t>
            </a:r>
          </a:p>
          <a:p>
            <a:r>
              <a:rPr lang="en-US" sz="2400" smtClean="0">
                <a:latin typeface="Verdana" pitchFamily="34" charset="0"/>
              </a:rPr>
              <a:t>A relational table is in BCNF if and only if every determinant is a candidate key. </a:t>
            </a:r>
          </a:p>
          <a:p>
            <a:pPr>
              <a:buFont typeface="Monotype Sort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4NF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0767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latin typeface="Verdana" pitchFamily="34" charset="0"/>
              </a:rPr>
              <a:t>A relational table is in the </a:t>
            </a:r>
            <a:r>
              <a:rPr lang="en-US" sz="2400" i="1" smtClean="0">
                <a:latin typeface="Verdana" pitchFamily="34" charset="0"/>
              </a:rPr>
              <a:t>fourth normal form </a:t>
            </a:r>
            <a:r>
              <a:rPr lang="en-US" sz="2400" smtClean="0">
                <a:latin typeface="Verdana" pitchFamily="34" charset="0"/>
              </a:rPr>
              <a:t>(4NF) if it is in BCNF and all multivalued dependencies are also functional dependencies. 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latin typeface="Verdana" pitchFamily="34" charset="0"/>
              </a:rPr>
              <a:t>Multi-valued dependencies 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given a relational table R with columns A, B, and C then R.A —&gt;&gt; R.B (column A multidetermines column B) is true if and only if the set of B-values matching a given pair of A-values and C-values in R depends only on the A-value and is independent of the C-value. 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MVD always occur in pairs. That is R.A —&gt;&gt; R.B holds if and only if R.A —&gt;&gt; R.C also holds. 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Example:  Constraints on Entity Set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067800" cy="46482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Consider relation obtained from Hourly_Emps:</a:t>
            </a:r>
          </a:p>
          <a:p>
            <a:pPr lvl="1"/>
            <a:r>
              <a:rPr lang="en-US" smtClean="0"/>
              <a:t>Hourly_Emps (</a:t>
            </a:r>
            <a:r>
              <a:rPr lang="en-US" i="1" u="sng" smtClean="0"/>
              <a:t>ssn</a:t>
            </a:r>
            <a:r>
              <a:rPr lang="en-US" i="1" smtClean="0"/>
              <a:t>, name, lot, rating, hrly_wages</a:t>
            </a:r>
            <a:r>
              <a:rPr lang="en-US" smtClean="0"/>
              <a:t>, </a:t>
            </a:r>
            <a:r>
              <a:rPr lang="en-US" i="1" smtClean="0"/>
              <a:t>hrs_worked</a:t>
            </a:r>
            <a:r>
              <a:rPr lang="en-US" smtClean="0"/>
              <a:t>)</a:t>
            </a:r>
          </a:p>
          <a:p>
            <a:r>
              <a:rPr lang="en-US" i="1" u="sng" smtClean="0">
                <a:solidFill>
                  <a:schemeClr val="accent2"/>
                </a:solidFill>
              </a:rPr>
              <a:t>Notation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We will denote this relation schema by listing the attributes:   </a:t>
            </a:r>
            <a:r>
              <a:rPr lang="en-US" smtClean="0">
                <a:solidFill>
                  <a:schemeClr val="accent2"/>
                </a:solidFill>
              </a:rPr>
              <a:t>SNLRWH</a:t>
            </a:r>
          </a:p>
          <a:p>
            <a:pPr lvl="1"/>
            <a:r>
              <a:rPr lang="en-US" smtClean="0"/>
              <a:t>This is really the </a:t>
            </a:r>
            <a:r>
              <a:rPr lang="en-US" i="1" smtClean="0">
                <a:solidFill>
                  <a:schemeClr val="accent2"/>
                </a:solidFill>
              </a:rPr>
              <a:t>set</a:t>
            </a:r>
            <a:r>
              <a:rPr lang="en-US" smtClean="0"/>
              <a:t> of attributes {S,N,L,R,W,H}.</a:t>
            </a:r>
          </a:p>
          <a:p>
            <a:pPr lvl="1"/>
            <a:r>
              <a:rPr lang="en-US" smtClean="0"/>
              <a:t>Sometimes, we will refer to all attributes of a relation by using the relation name.  (e.g., Hourly_Emps for SNLRWH)</a:t>
            </a:r>
          </a:p>
          <a:p>
            <a:r>
              <a:rPr lang="en-US" smtClean="0"/>
              <a:t>Some FDs on Hourly_Emps:</a:t>
            </a:r>
          </a:p>
          <a:p>
            <a:pPr lvl="1"/>
            <a:r>
              <a:rPr lang="en-US" i="1" smtClean="0">
                <a:solidFill>
                  <a:schemeClr val="accent2"/>
                </a:solidFill>
              </a:rPr>
              <a:t>ssn</a:t>
            </a:r>
            <a:r>
              <a:rPr lang="en-US" smtClean="0">
                <a:solidFill>
                  <a:schemeClr val="accent2"/>
                </a:solidFill>
              </a:rPr>
              <a:t> is the key:    </a:t>
            </a:r>
            <a:r>
              <a:rPr lang="en-US" smtClean="0"/>
              <a:t>S        SNLRWH </a:t>
            </a:r>
          </a:p>
          <a:p>
            <a:pPr lvl="1"/>
            <a:r>
              <a:rPr lang="en-US" i="1" smtClean="0">
                <a:solidFill>
                  <a:schemeClr val="accent2"/>
                </a:solidFill>
              </a:rPr>
              <a:t>rating</a:t>
            </a:r>
            <a:r>
              <a:rPr lang="en-US" smtClean="0">
                <a:solidFill>
                  <a:schemeClr val="accent2"/>
                </a:solidFill>
              </a:rPr>
              <a:t> determines </a:t>
            </a:r>
            <a:r>
              <a:rPr lang="en-US" i="1" smtClean="0">
                <a:solidFill>
                  <a:schemeClr val="accent2"/>
                </a:solidFill>
              </a:rPr>
              <a:t>hrly_wages</a:t>
            </a:r>
            <a:r>
              <a:rPr lang="en-US" smtClean="0">
                <a:solidFill>
                  <a:schemeClr val="accent2"/>
                </a:solidFill>
              </a:rPr>
              <a:t>:    </a:t>
            </a:r>
            <a:r>
              <a:rPr lang="en-US" smtClean="0"/>
              <a:t>R       W</a:t>
            </a:r>
          </a:p>
        </p:txBody>
      </p:sp>
      <p:graphicFrame>
        <p:nvGraphicFramePr>
          <p:cNvPr id="2050" name="Object 6"/>
          <p:cNvGraphicFramePr>
            <a:graphicFrameLocks/>
          </p:cNvGraphicFramePr>
          <p:nvPr/>
        </p:nvGraphicFramePr>
        <p:xfrm>
          <a:off x="3222625" y="5380038"/>
          <a:ext cx="1577975" cy="715962"/>
        </p:xfrm>
        <a:graphic>
          <a:graphicData uri="http://schemas.openxmlformats.org/presentationml/2006/ole">
            <p:oleObj spid="_x0000_s2050" name="Equation" r:id="rId4" imgW="598320" imgH="274320" progId="Equation.2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/>
          </p:cNvGraphicFramePr>
          <p:nvPr/>
        </p:nvGraphicFramePr>
        <p:xfrm>
          <a:off x="5432425" y="5684838"/>
          <a:ext cx="1577975" cy="715962"/>
        </p:xfrm>
        <a:graphic>
          <a:graphicData uri="http://schemas.openxmlformats.org/presentationml/2006/ole">
            <p:oleObj spid="_x0000_s2051" name="Equation" r:id="rId5" imgW="598320" imgH="27432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Verdana" pitchFamily="34" charset="0"/>
              </a:rPr>
              <a:t>employees can be assigned to multiple projects and employees can have multiple job skills. </a:t>
            </a:r>
          </a:p>
          <a:p>
            <a:r>
              <a:rPr lang="en-US" sz="2000" smtClean="0">
                <a:latin typeface="Verdana" pitchFamily="34" charset="0"/>
              </a:rPr>
              <a:t>The primary key should be (emp#,prj#,skill#)</a:t>
            </a:r>
          </a:p>
          <a:p>
            <a:r>
              <a:rPr lang="en-US" sz="2000" smtClean="0">
                <a:latin typeface="Verdana" pitchFamily="34" charset="0"/>
              </a:rPr>
              <a:t>The relationship between emp# and prj# is a multivalued dependency because for each pair of emp#/skill values in the table, the associated set of prj# values is determined only by emp# and is independent of skill. </a:t>
            </a:r>
          </a:p>
          <a:p>
            <a:r>
              <a:rPr lang="en-US" sz="2000" smtClean="0">
                <a:latin typeface="Verdana" pitchFamily="34" charset="0"/>
              </a:rPr>
              <a:t>The relationship between emp# and skill is also a multivalued dependency, since the set of Skill values for an emp#/prj# pair is always dependent upon emp# only.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4NF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400800" cy="289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is in the </a:t>
            </a:r>
            <a:r>
              <a:rPr lang="en-US" i="1" dirty="0" smtClean="0"/>
              <a:t>fifth normal form </a:t>
            </a:r>
            <a:r>
              <a:rPr lang="en-US" dirty="0" smtClean="0"/>
              <a:t>(5NF) if it cannot have a lossless decomposition into any number of smaller tables.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title"/>
          </p:nvPr>
        </p:nvSpPr>
        <p:spPr>
          <a:xfrm>
            <a:off x="-1752600" y="228600"/>
            <a:ext cx="7772400" cy="1104900"/>
          </a:xfrm>
          <a:noFill/>
        </p:spPr>
        <p:txBody>
          <a:bodyPr/>
          <a:lstStyle/>
          <a:p>
            <a:r>
              <a:rPr lang="en-US" dirty="0" smtClean="0"/>
              <a:t>Example (Contd.)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5029200" cy="5029200"/>
          </a:xfrm>
          <a:noFill/>
        </p:spPr>
        <p:txBody>
          <a:bodyPr>
            <a:normAutofit fontScale="92500"/>
          </a:bodyPr>
          <a:lstStyle/>
          <a:p>
            <a:r>
              <a:rPr lang="en-US" sz="2400" smtClean="0"/>
              <a:t>Problems due to R     W :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Update anomaly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Can we change W in just the 1st          tuple of SNLRWH?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Insertion anomaly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What if we want to insert an employee and don’t know the hourly wage for his rating?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Deletion anomaly</a:t>
            </a:r>
            <a:r>
              <a:rPr lang="en-US" smtClean="0">
                <a:solidFill>
                  <a:schemeClr val="accent2"/>
                </a:solidFill>
              </a:rPr>
              <a:t>: </a:t>
            </a:r>
            <a:r>
              <a:rPr lang="en-US" smtClean="0"/>
              <a:t>If we delete all employees with rating 5, we lose the information about the wage for rating 5!  </a:t>
            </a:r>
          </a:p>
        </p:txBody>
      </p:sp>
      <p:graphicFrame>
        <p:nvGraphicFramePr>
          <p:cNvPr id="3074" name="Object 6"/>
          <p:cNvGraphicFramePr>
            <a:graphicFrameLocks/>
          </p:cNvGraphicFramePr>
          <p:nvPr/>
        </p:nvGraphicFramePr>
        <p:xfrm>
          <a:off x="3146425" y="1676400"/>
          <a:ext cx="1577975" cy="762000"/>
        </p:xfrm>
        <a:graphic>
          <a:graphicData uri="http://schemas.openxmlformats.org/presentationml/2006/ole">
            <p:oleObj spid="_x0000_s3074" name="Equation" r:id="rId4" imgW="598320" imgH="274320" progId="Equation.2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/>
          </p:cNvGraphicFramePr>
          <p:nvPr/>
        </p:nvGraphicFramePr>
        <p:xfrm>
          <a:off x="4048125" y="203200"/>
          <a:ext cx="5026025" cy="2616200"/>
        </p:xfrm>
        <a:graphic>
          <a:graphicData uri="http://schemas.openxmlformats.org/presentationml/2006/ole">
            <p:oleObj spid="_x0000_s3075" name="Document" r:id="rId5" imgW="6611760" imgH="3450960" progId="Word.Document.8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/>
          </p:cNvGraphicFramePr>
          <p:nvPr/>
        </p:nvGraphicFramePr>
        <p:xfrm>
          <a:off x="4800600" y="2794000"/>
          <a:ext cx="4329113" cy="2616200"/>
        </p:xfrm>
        <a:graphic>
          <a:graphicData uri="http://schemas.openxmlformats.org/presentationml/2006/ole">
            <p:oleObj spid="_x0000_s3076" name="Document" r:id="rId6" imgW="5790960" imgH="3450960" progId="Word.Document.8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/>
          </p:cNvGraphicFramePr>
          <p:nvPr/>
        </p:nvGraphicFramePr>
        <p:xfrm>
          <a:off x="7599363" y="5410200"/>
          <a:ext cx="1063625" cy="1392238"/>
        </p:xfrm>
        <a:graphic>
          <a:graphicData uri="http://schemas.openxmlformats.org/presentationml/2006/ole">
            <p:oleObj spid="_x0000_s3077" name="Document" r:id="rId7" imgW="1477800" imgH="1831680" progId="Word.Document.8">
              <p:embed/>
            </p:oleObj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165725" y="5241925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Hourly_Emps2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384925" y="6308725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Wages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Reasoning About FDs</a:t>
            </a:r>
          </a:p>
        </p:txBody>
      </p:sp>
      <p:sp>
        <p:nvSpPr>
          <p:cNvPr id="4112" name="Rectangle 5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067800" cy="4876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some FDs, we can usually infer additional FDs:</a:t>
            </a:r>
          </a:p>
          <a:p>
            <a:pPr lvl="1"/>
            <a:r>
              <a:rPr lang="en-US" i="1" smtClean="0"/>
              <a:t>ssn       did</a:t>
            </a:r>
            <a:r>
              <a:rPr lang="en-US" smtClean="0"/>
              <a:t>,  </a:t>
            </a:r>
            <a:r>
              <a:rPr lang="en-US" i="1" smtClean="0"/>
              <a:t>did        lot    </a:t>
            </a:r>
            <a:r>
              <a:rPr lang="en-US" smtClean="0"/>
              <a:t>implies    </a:t>
            </a:r>
            <a:r>
              <a:rPr lang="en-US" i="1" smtClean="0"/>
              <a:t>ssn        lot</a:t>
            </a:r>
          </a:p>
          <a:p>
            <a:r>
              <a:rPr lang="en-US" smtClean="0"/>
              <a:t>An FD </a:t>
            </a:r>
            <a:r>
              <a:rPr lang="en-US" i="1" smtClean="0"/>
              <a:t>f</a:t>
            </a:r>
            <a:r>
              <a:rPr lang="en-US" smtClean="0"/>
              <a:t> is </a:t>
            </a:r>
            <a:r>
              <a:rPr lang="en-US" i="1" u="sng" smtClean="0">
                <a:solidFill>
                  <a:schemeClr val="accent2"/>
                </a:solidFill>
              </a:rPr>
              <a:t>implied by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a set of FDs </a:t>
            </a:r>
            <a:r>
              <a:rPr lang="en-US" i="1" smtClean="0"/>
              <a:t>F</a:t>
            </a:r>
            <a:r>
              <a:rPr lang="en-US" smtClean="0"/>
              <a:t> if </a:t>
            </a:r>
            <a:r>
              <a:rPr lang="en-US" i="1" smtClean="0"/>
              <a:t>f</a:t>
            </a:r>
            <a:r>
              <a:rPr lang="en-US" smtClean="0"/>
              <a:t>  holds whenever all FDs in </a:t>
            </a:r>
            <a:r>
              <a:rPr lang="en-US" i="1" smtClean="0"/>
              <a:t>F</a:t>
            </a:r>
            <a:r>
              <a:rPr lang="en-US" smtClean="0"/>
              <a:t> hold.</a:t>
            </a:r>
          </a:p>
          <a:p>
            <a:pPr lvl="1"/>
            <a:r>
              <a:rPr lang="en-US" smtClean="0"/>
              <a:t>      = </a:t>
            </a:r>
            <a:r>
              <a:rPr lang="en-US" i="1" smtClean="0">
                <a:solidFill>
                  <a:schemeClr val="accent2"/>
                </a:solidFill>
              </a:rPr>
              <a:t>closure of F </a:t>
            </a:r>
            <a:r>
              <a:rPr lang="en-US" smtClean="0"/>
              <a:t>is the set of all FDs that are implied by </a:t>
            </a:r>
            <a:r>
              <a:rPr lang="en-US" i="1" smtClean="0"/>
              <a:t>F</a:t>
            </a:r>
            <a:r>
              <a:rPr lang="en-US" smtClean="0"/>
              <a:t>.</a:t>
            </a:r>
          </a:p>
          <a:p>
            <a:r>
              <a:rPr lang="en-US" smtClean="0"/>
              <a:t>Armstrong’s Axioms (X, Y, Z are sets of attributes):</a:t>
            </a:r>
          </a:p>
          <a:p>
            <a:pPr lvl="1"/>
            <a:r>
              <a:rPr lang="en-US" i="1" u="sng" smtClean="0">
                <a:solidFill>
                  <a:schemeClr val="accent1"/>
                </a:solidFill>
              </a:rPr>
              <a:t>Reflexivity</a:t>
            </a:r>
            <a:r>
              <a:rPr lang="en-US" smtClean="0">
                <a:solidFill>
                  <a:schemeClr val="accent1"/>
                </a:solidFill>
              </a:rPr>
              <a:t>:  </a:t>
            </a:r>
            <a:r>
              <a:rPr lang="en-US" smtClean="0"/>
              <a:t>If  X       Y,  then   X        Y </a:t>
            </a:r>
          </a:p>
          <a:p>
            <a:pPr lvl="1"/>
            <a:r>
              <a:rPr lang="en-US" i="1" u="sng" smtClean="0">
                <a:solidFill>
                  <a:schemeClr val="accent1"/>
                </a:solidFill>
              </a:rPr>
              <a:t>Augmentation</a:t>
            </a:r>
            <a:r>
              <a:rPr lang="en-US" smtClean="0">
                <a:solidFill>
                  <a:schemeClr val="accent1"/>
                </a:solidFill>
              </a:rPr>
              <a:t>:  </a:t>
            </a:r>
            <a:r>
              <a:rPr lang="en-US" smtClean="0"/>
              <a:t>If  X       Y,  then   XZ         YZ   for any Z</a:t>
            </a:r>
          </a:p>
          <a:p>
            <a:pPr lvl="1"/>
            <a:r>
              <a:rPr lang="en-US" i="1" u="sng" smtClean="0">
                <a:solidFill>
                  <a:schemeClr val="accent1"/>
                </a:solidFill>
              </a:rPr>
              <a:t>Transitivity</a:t>
            </a:r>
            <a:r>
              <a:rPr lang="en-US" smtClean="0">
                <a:solidFill>
                  <a:schemeClr val="accent1"/>
                </a:solidFill>
              </a:rPr>
              <a:t>:  </a:t>
            </a:r>
            <a:r>
              <a:rPr lang="en-US" smtClean="0"/>
              <a:t>If  X       Y  and  Y        Z,  then   X        Z</a:t>
            </a:r>
          </a:p>
          <a:p>
            <a:r>
              <a:rPr lang="en-US" smtClean="0"/>
              <a:t>These are </a:t>
            </a:r>
            <a:r>
              <a:rPr lang="en-US" i="1" smtClean="0">
                <a:solidFill>
                  <a:schemeClr val="accent2"/>
                </a:solidFill>
              </a:rPr>
              <a:t>sound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accent2"/>
                </a:solidFill>
              </a:rPr>
              <a:t>complete</a:t>
            </a:r>
            <a:r>
              <a:rPr lang="en-US" i="1" smtClean="0"/>
              <a:t> </a:t>
            </a:r>
            <a:r>
              <a:rPr lang="en-US" smtClean="0"/>
              <a:t>inference rules for FDs!</a:t>
            </a:r>
          </a:p>
        </p:txBody>
      </p:sp>
      <p:graphicFrame>
        <p:nvGraphicFramePr>
          <p:cNvPr id="4098" name="Object 6"/>
          <p:cNvGraphicFramePr>
            <a:graphicFrameLocks/>
          </p:cNvGraphicFramePr>
          <p:nvPr/>
        </p:nvGraphicFramePr>
        <p:xfrm>
          <a:off x="1219200" y="2027238"/>
          <a:ext cx="1577975" cy="715962"/>
        </p:xfrm>
        <a:graphic>
          <a:graphicData uri="http://schemas.openxmlformats.org/presentationml/2006/ole">
            <p:oleObj spid="_x0000_s4098" name="Equation" r:id="rId4" imgW="598320" imgH="274320" progId="Equation.2">
              <p:embed/>
            </p:oleObj>
          </a:graphicData>
        </a:graphic>
      </p:graphicFrame>
      <p:graphicFrame>
        <p:nvGraphicFramePr>
          <p:cNvPr id="4099" name="Object 7"/>
          <p:cNvGraphicFramePr>
            <a:graphicFrameLocks/>
          </p:cNvGraphicFramePr>
          <p:nvPr/>
        </p:nvGraphicFramePr>
        <p:xfrm>
          <a:off x="2819400" y="2027238"/>
          <a:ext cx="1577975" cy="715962"/>
        </p:xfrm>
        <a:graphic>
          <a:graphicData uri="http://schemas.openxmlformats.org/presentationml/2006/ole">
            <p:oleObj spid="_x0000_s4099" name="Equation" r:id="rId5" imgW="598320" imgH="274320" progId="Equation.2">
              <p:embed/>
            </p:oleObj>
          </a:graphicData>
        </a:graphic>
      </p:graphicFrame>
      <p:graphicFrame>
        <p:nvGraphicFramePr>
          <p:cNvPr id="4100" name="Object 8"/>
          <p:cNvGraphicFramePr>
            <a:graphicFrameLocks/>
          </p:cNvGraphicFramePr>
          <p:nvPr/>
        </p:nvGraphicFramePr>
        <p:xfrm>
          <a:off x="5715000" y="2027238"/>
          <a:ext cx="1577975" cy="715962"/>
        </p:xfrm>
        <a:graphic>
          <a:graphicData uri="http://schemas.openxmlformats.org/presentationml/2006/ole">
            <p:oleObj spid="_x0000_s4100" name="Equation" r:id="rId6" imgW="598320" imgH="274320" progId="Equation.2">
              <p:embed/>
            </p:oleObj>
          </a:graphicData>
        </a:graphic>
      </p:graphicFrame>
      <p:graphicFrame>
        <p:nvGraphicFramePr>
          <p:cNvPr id="4101" name="Object 9"/>
          <p:cNvGraphicFramePr>
            <a:graphicFrameLocks/>
          </p:cNvGraphicFramePr>
          <p:nvPr/>
        </p:nvGraphicFramePr>
        <p:xfrm>
          <a:off x="762000" y="3302000"/>
          <a:ext cx="838200" cy="690563"/>
        </p:xfrm>
        <a:graphic>
          <a:graphicData uri="http://schemas.openxmlformats.org/presentationml/2006/ole">
            <p:oleObj spid="_x0000_s4101" name="Equation" r:id="rId7" imgW="372960" imgH="312480" progId="Equation.2">
              <p:embed/>
            </p:oleObj>
          </a:graphicData>
        </a:graphic>
      </p:graphicFrame>
      <p:graphicFrame>
        <p:nvGraphicFramePr>
          <p:cNvPr id="4102" name="Object 10"/>
          <p:cNvGraphicFramePr>
            <a:graphicFrameLocks/>
          </p:cNvGraphicFramePr>
          <p:nvPr/>
        </p:nvGraphicFramePr>
        <p:xfrm>
          <a:off x="3048000" y="4343400"/>
          <a:ext cx="379413" cy="369888"/>
        </p:xfrm>
        <a:graphic>
          <a:graphicData uri="http://schemas.openxmlformats.org/presentationml/2006/ole">
            <p:oleObj spid="_x0000_s4102" name="Equation" r:id="rId8" imgW="152280" imgH="152280" progId="Equation.3">
              <p:embed/>
            </p:oleObj>
          </a:graphicData>
        </a:graphic>
      </p:graphicFrame>
      <p:graphicFrame>
        <p:nvGraphicFramePr>
          <p:cNvPr id="4103" name="Object 11"/>
          <p:cNvGraphicFramePr>
            <a:graphicFrameLocks/>
          </p:cNvGraphicFramePr>
          <p:nvPr/>
        </p:nvGraphicFramePr>
        <p:xfrm>
          <a:off x="4953000" y="4313238"/>
          <a:ext cx="1577975" cy="715962"/>
        </p:xfrm>
        <a:graphic>
          <a:graphicData uri="http://schemas.openxmlformats.org/presentationml/2006/ole">
            <p:oleObj spid="_x0000_s4103" name="Equation" r:id="rId9" imgW="598320" imgH="274320" progId="Equation.2">
              <p:embed/>
            </p:oleObj>
          </a:graphicData>
        </a:graphic>
      </p:graphicFrame>
      <p:graphicFrame>
        <p:nvGraphicFramePr>
          <p:cNvPr id="4104" name="Object 12"/>
          <p:cNvGraphicFramePr>
            <a:graphicFrameLocks/>
          </p:cNvGraphicFramePr>
          <p:nvPr/>
        </p:nvGraphicFramePr>
        <p:xfrm>
          <a:off x="3429000" y="4770438"/>
          <a:ext cx="1577975" cy="715962"/>
        </p:xfrm>
        <a:graphic>
          <a:graphicData uri="http://schemas.openxmlformats.org/presentationml/2006/ole">
            <p:oleObj spid="_x0000_s4104" name="Equation" r:id="rId10" imgW="598320" imgH="274320" progId="Equation.2">
              <p:embed/>
            </p:oleObj>
          </a:graphicData>
        </a:graphic>
      </p:graphicFrame>
      <p:graphicFrame>
        <p:nvGraphicFramePr>
          <p:cNvPr id="4105" name="Object 13"/>
          <p:cNvGraphicFramePr>
            <a:graphicFrameLocks/>
          </p:cNvGraphicFramePr>
          <p:nvPr/>
        </p:nvGraphicFramePr>
        <p:xfrm>
          <a:off x="5715000" y="4770438"/>
          <a:ext cx="1577975" cy="715962"/>
        </p:xfrm>
        <a:graphic>
          <a:graphicData uri="http://schemas.openxmlformats.org/presentationml/2006/ole">
            <p:oleObj spid="_x0000_s4105" name="Equation" r:id="rId11" imgW="598320" imgH="274320" progId="Equation.2">
              <p:embed/>
            </p:oleObj>
          </a:graphicData>
        </a:graphic>
      </p:graphicFrame>
      <p:graphicFrame>
        <p:nvGraphicFramePr>
          <p:cNvPr id="4106" name="Object 14"/>
          <p:cNvGraphicFramePr>
            <a:graphicFrameLocks/>
          </p:cNvGraphicFramePr>
          <p:nvPr/>
        </p:nvGraphicFramePr>
        <p:xfrm>
          <a:off x="3124200" y="5227638"/>
          <a:ext cx="1577975" cy="715962"/>
        </p:xfrm>
        <a:graphic>
          <a:graphicData uri="http://schemas.openxmlformats.org/presentationml/2006/ole">
            <p:oleObj spid="_x0000_s4106" name="Equation" r:id="rId12" imgW="598320" imgH="274320" progId="Equation.2">
              <p:embed/>
            </p:oleObj>
          </a:graphicData>
        </a:graphic>
      </p:graphicFrame>
      <p:graphicFrame>
        <p:nvGraphicFramePr>
          <p:cNvPr id="4107" name="Object 15"/>
          <p:cNvGraphicFramePr>
            <a:graphicFrameLocks/>
          </p:cNvGraphicFramePr>
          <p:nvPr/>
        </p:nvGraphicFramePr>
        <p:xfrm>
          <a:off x="4800600" y="5227638"/>
          <a:ext cx="1577975" cy="715962"/>
        </p:xfrm>
        <a:graphic>
          <a:graphicData uri="http://schemas.openxmlformats.org/presentationml/2006/ole">
            <p:oleObj spid="_x0000_s4107" name="Equation" r:id="rId13" imgW="598320" imgH="274320" progId="Equation.2">
              <p:embed/>
            </p:oleObj>
          </a:graphicData>
        </a:graphic>
      </p:graphicFrame>
      <p:graphicFrame>
        <p:nvGraphicFramePr>
          <p:cNvPr id="4108" name="Object 16"/>
          <p:cNvGraphicFramePr>
            <a:graphicFrameLocks/>
          </p:cNvGraphicFramePr>
          <p:nvPr/>
        </p:nvGraphicFramePr>
        <p:xfrm>
          <a:off x="6781800" y="5029200"/>
          <a:ext cx="1577975" cy="715962"/>
        </p:xfrm>
        <a:graphic>
          <a:graphicData uri="http://schemas.openxmlformats.org/presentationml/2006/ole">
            <p:oleObj spid="_x0000_s4108" name="Equation" r:id="rId14" imgW="598320" imgH="27432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Reasoning About FDs  (Contd.)</a:t>
            </a:r>
          </a:p>
        </p:txBody>
      </p:sp>
      <p:sp>
        <p:nvSpPr>
          <p:cNvPr id="5131" name="Rectangle 5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067800" cy="4876800"/>
          </a:xfrm>
          <a:noFill/>
        </p:spPr>
        <p:txBody>
          <a:bodyPr/>
          <a:lstStyle/>
          <a:p>
            <a:r>
              <a:rPr lang="en-US" smtClean="0"/>
              <a:t>Couple of additional rules :</a:t>
            </a:r>
          </a:p>
          <a:p>
            <a:pPr lvl="1"/>
            <a:r>
              <a:rPr lang="en-US" i="1" smtClean="0">
                <a:solidFill>
                  <a:schemeClr val="accent1"/>
                </a:solidFill>
              </a:rPr>
              <a:t>Union</a:t>
            </a:r>
            <a:r>
              <a:rPr lang="en-US" smtClean="0">
                <a:solidFill>
                  <a:schemeClr val="accent1"/>
                </a:solidFill>
              </a:rPr>
              <a:t>:   </a:t>
            </a:r>
            <a:r>
              <a:rPr lang="en-US" smtClean="0"/>
              <a:t>If X       Y  and  X        Z,   then  X          YZ</a:t>
            </a:r>
          </a:p>
          <a:p>
            <a:pPr lvl="1"/>
            <a:r>
              <a:rPr lang="en-US" i="1" smtClean="0">
                <a:solidFill>
                  <a:schemeClr val="accent1"/>
                </a:solidFill>
              </a:rPr>
              <a:t>Decomposition</a:t>
            </a:r>
            <a:r>
              <a:rPr lang="en-US" smtClean="0">
                <a:solidFill>
                  <a:schemeClr val="accent1"/>
                </a:solidFill>
              </a:rPr>
              <a:t>:   </a:t>
            </a:r>
            <a:r>
              <a:rPr lang="en-US" smtClean="0"/>
              <a:t>If X         YZ,   then  X        Y  and  X        Z</a:t>
            </a:r>
          </a:p>
        </p:txBody>
      </p:sp>
      <p:graphicFrame>
        <p:nvGraphicFramePr>
          <p:cNvPr id="5122" name="Object 6"/>
          <p:cNvGraphicFramePr>
            <a:graphicFrameLocks/>
          </p:cNvGraphicFramePr>
          <p:nvPr/>
        </p:nvGraphicFramePr>
        <p:xfrm>
          <a:off x="2514600" y="1981200"/>
          <a:ext cx="1577975" cy="715963"/>
        </p:xfrm>
        <a:graphic>
          <a:graphicData uri="http://schemas.openxmlformats.org/presentationml/2006/ole">
            <p:oleObj spid="_x0000_s5122" name="Equation" r:id="rId4" imgW="598320" imgH="274320" progId="Equation.2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/>
          </p:cNvGraphicFramePr>
          <p:nvPr/>
        </p:nvGraphicFramePr>
        <p:xfrm>
          <a:off x="4267200" y="1981200"/>
          <a:ext cx="1577975" cy="715963"/>
        </p:xfrm>
        <a:graphic>
          <a:graphicData uri="http://schemas.openxmlformats.org/presentationml/2006/ole">
            <p:oleObj spid="_x0000_s5123" name="Equation" r:id="rId5" imgW="598320" imgH="274320" progId="Equation.2">
              <p:embed/>
            </p:oleObj>
          </a:graphicData>
        </a:graphic>
      </p:graphicFrame>
      <p:graphicFrame>
        <p:nvGraphicFramePr>
          <p:cNvPr id="5124" name="Object 8"/>
          <p:cNvGraphicFramePr>
            <a:graphicFrameLocks/>
          </p:cNvGraphicFramePr>
          <p:nvPr/>
        </p:nvGraphicFramePr>
        <p:xfrm>
          <a:off x="6553200" y="1981200"/>
          <a:ext cx="1577975" cy="715963"/>
        </p:xfrm>
        <a:graphic>
          <a:graphicData uri="http://schemas.openxmlformats.org/presentationml/2006/ole">
            <p:oleObj spid="_x0000_s5124" name="Equation" r:id="rId6" imgW="598320" imgH="274320" progId="Equation.2">
              <p:embed/>
            </p:oleObj>
          </a:graphicData>
        </a:graphic>
      </p:graphicFrame>
      <p:graphicFrame>
        <p:nvGraphicFramePr>
          <p:cNvPr id="5125" name="Object 9"/>
          <p:cNvGraphicFramePr>
            <a:graphicFrameLocks/>
          </p:cNvGraphicFramePr>
          <p:nvPr/>
        </p:nvGraphicFramePr>
        <p:xfrm>
          <a:off x="3810000" y="2438400"/>
          <a:ext cx="1577975" cy="715963"/>
        </p:xfrm>
        <a:graphic>
          <a:graphicData uri="http://schemas.openxmlformats.org/presentationml/2006/ole">
            <p:oleObj spid="_x0000_s5125" name="Equation" r:id="rId7" imgW="598320" imgH="274320" progId="Equation.2">
              <p:embed/>
            </p:oleObj>
          </a:graphicData>
        </a:graphic>
      </p:graphicFrame>
      <p:graphicFrame>
        <p:nvGraphicFramePr>
          <p:cNvPr id="5126" name="Object 10"/>
          <p:cNvGraphicFramePr>
            <a:graphicFrameLocks/>
          </p:cNvGraphicFramePr>
          <p:nvPr/>
        </p:nvGraphicFramePr>
        <p:xfrm>
          <a:off x="6324600" y="2514600"/>
          <a:ext cx="1577975" cy="715963"/>
        </p:xfrm>
        <a:graphic>
          <a:graphicData uri="http://schemas.openxmlformats.org/presentationml/2006/ole">
            <p:oleObj spid="_x0000_s5126" name="Equation" r:id="rId8" imgW="598320" imgH="274320" progId="Equation.2">
              <p:embed/>
            </p:oleObj>
          </a:graphicData>
        </a:graphic>
      </p:graphicFrame>
      <p:graphicFrame>
        <p:nvGraphicFramePr>
          <p:cNvPr id="5127" name="Object 11"/>
          <p:cNvGraphicFramePr>
            <a:graphicFrameLocks/>
          </p:cNvGraphicFramePr>
          <p:nvPr/>
        </p:nvGraphicFramePr>
        <p:xfrm>
          <a:off x="8077200" y="2438400"/>
          <a:ext cx="1358900" cy="708025"/>
        </p:xfrm>
        <a:graphic>
          <a:graphicData uri="http://schemas.openxmlformats.org/presentationml/2006/ole">
            <p:oleObj spid="_x0000_s5127" name="Equation" r:id="rId9" imgW="515880" imgH="271440" progId="Equation.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620000" cy="4076700"/>
          </a:xfrm>
        </p:spPr>
        <p:txBody>
          <a:bodyPr/>
          <a:lstStyle/>
          <a:p>
            <a:r>
              <a:rPr lang="en-US" sz="2400" dirty="0" smtClean="0"/>
              <a:t>A relation R has attributes (</a:t>
            </a:r>
            <a:r>
              <a:rPr lang="en-US" sz="2400" dirty="0" smtClean="0">
                <a:solidFill>
                  <a:schemeClr val="folHlink"/>
                </a:solidFill>
              </a:rPr>
              <a:t>S, C, T, R, G</a:t>
            </a:r>
            <a:r>
              <a:rPr lang="en-US" sz="2400" dirty="0" smtClean="0"/>
              <a:t>) which denotes </a:t>
            </a:r>
            <a:r>
              <a:rPr lang="en-US" sz="2400" dirty="0" smtClean="0">
                <a:solidFill>
                  <a:schemeClr val="folHlink"/>
                </a:solidFill>
              </a:rPr>
              <a:t>student, course, time, room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folHlink"/>
                </a:solidFill>
              </a:rPr>
              <a:t>grade</a:t>
            </a:r>
            <a:r>
              <a:rPr lang="en-US" sz="2400" dirty="0" smtClean="0"/>
              <a:t> respectively. From requirements, the following FDs hold.</a:t>
            </a:r>
          </a:p>
          <a:p>
            <a:pPr lvl="1"/>
            <a:r>
              <a:rPr lang="en-US" sz="2000" dirty="0" smtClean="0"/>
              <a:t>SC             G</a:t>
            </a:r>
          </a:p>
          <a:p>
            <a:pPr lvl="1"/>
            <a:r>
              <a:rPr lang="en-US" sz="2000" dirty="0" smtClean="0"/>
              <a:t>ST              R</a:t>
            </a:r>
          </a:p>
          <a:p>
            <a:pPr lvl="1"/>
            <a:r>
              <a:rPr lang="en-US" sz="2000" dirty="0" smtClean="0"/>
              <a:t>C                T</a:t>
            </a:r>
          </a:p>
          <a:p>
            <a:pPr lvl="1"/>
            <a:r>
              <a:rPr lang="en-US" sz="2000" dirty="0" smtClean="0"/>
              <a:t>TR             C</a:t>
            </a:r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ph sz="quarter" idx="2"/>
          </p:nvPr>
        </p:nvGraphicFramePr>
        <p:xfrm>
          <a:off x="2057400" y="4276725"/>
          <a:ext cx="1143000" cy="523875"/>
        </p:xfrm>
        <a:graphic>
          <a:graphicData uri="http://schemas.openxmlformats.org/presentationml/2006/ole">
            <p:oleObj spid="_x0000_s6146" name="Equation" r:id="rId3" imgW="598320" imgH="274320" progId="Equation.2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/>
          </p:cNvGraphicFramePr>
          <p:nvPr>
            <p:ph sz="quarter" idx="3"/>
          </p:nvPr>
        </p:nvGraphicFramePr>
        <p:xfrm>
          <a:off x="1981200" y="3048000"/>
          <a:ext cx="1646237" cy="685800"/>
        </p:xfrm>
        <a:graphic>
          <a:graphicData uri="http://schemas.openxmlformats.org/presentationml/2006/ole">
            <p:oleObj spid="_x0000_s6147" name="Equation" r:id="rId4" imgW="598320" imgH="274320" progId="Equation.2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/>
          </p:cNvGraphicFramePr>
          <p:nvPr/>
        </p:nvGraphicFramePr>
        <p:xfrm>
          <a:off x="1981200" y="3886200"/>
          <a:ext cx="436563" cy="349250"/>
        </p:xfrm>
        <a:graphic>
          <a:graphicData uri="http://schemas.openxmlformats.org/presentationml/2006/ole">
            <p:oleObj spid="_x0000_s6148" name="Equation" r:id="rId5" imgW="190440" imgH="139680" progId="Equation.3">
              <p:embed/>
            </p:oleObj>
          </a:graphicData>
        </a:graphic>
      </p:graphicFrame>
      <p:graphicFrame>
        <p:nvGraphicFramePr>
          <p:cNvPr id="6149" name="Object 9"/>
          <p:cNvGraphicFramePr>
            <a:graphicFrameLocks/>
          </p:cNvGraphicFramePr>
          <p:nvPr/>
        </p:nvGraphicFramePr>
        <p:xfrm>
          <a:off x="2209800" y="3429000"/>
          <a:ext cx="1143000" cy="685800"/>
        </p:xfrm>
        <a:graphic>
          <a:graphicData uri="http://schemas.openxmlformats.org/presentationml/2006/ole">
            <p:oleObj spid="_x0000_s6149" name="Equation" r:id="rId6" imgW="598320" imgH="274320" progId="Equation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Attribute Closure  </a:t>
            </a:r>
          </a:p>
        </p:txBody>
      </p:sp>
      <p:sp>
        <p:nvSpPr>
          <p:cNvPr id="7178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876800"/>
          </a:xfrm>
          <a:noFill/>
        </p:spPr>
        <p:txBody>
          <a:bodyPr>
            <a:normAutofit lnSpcReduction="10000"/>
          </a:bodyPr>
          <a:lstStyle/>
          <a:p>
            <a:r>
              <a:rPr lang="en-US" smtClean="0"/>
              <a:t>Computing the closure of a set of FDs can be expensive.  (Size of closure is exponential in # attrs!)</a:t>
            </a:r>
          </a:p>
          <a:p>
            <a:r>
              <a:rPr lang="en-US" smtClean="0"/>
              <a:t>Typically, we just want to check if a given FD </a:t>
            </a:r>
            <a:r>
              <a:rPr lang="en-US" i="1" smtClean="0"/>
              <a:t>X     Y </a:t>
            </a:r>
            <a:r>
              <a:rPr lang="en-US" smtClean="0"/>
              <a:t>is in the closure of a set of FDs </a:t>
            </a:r>
            <a:r>
              <a:rPr lang="en-US" i="1" smtClean="0"/>
              <a:t>F</a:t>
            </a:r>
            <a:r>
              <a:rPr lang="en-US" smtClean="0"/>
              <a:t>.  An efficient check:</a:t>
            </a:r>
          </a:p>
          <a:p>
            <a:pPr lvl="1"/>
            <a:r>
              <a:rPr lang="en-US" smtClean="0"/>
              <a:t>Compute </a:t>
            </a:r>
            <a:r>
              <a:rPr lang="en-US" i="1" u="sng" smtClean="0">
                <a:solidFill>
                  <a:schemeClr val="accent2"/>
                </a:solidFill>
              </a:rPr>
              <a:t>attribute closure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X (denoted        ) wrt </a:t>
            </a:r>
            <a:r>
              <a:rPr lang="en-US" i="1" smtClean="0"/>
              <a:t>F:</a:t>
            </a:r>
          </a:p>
          <a:p>
            <a:pPr lvl="2"/>
            <a:r>
              <a:rPr lang="en-US" smtClean="0"/>
              <a:t>Set of all attributes A such that X       A is in</a:t>
            </a:r>
          </a:p>
          <a:p>
            <a:pPr lvl="2"/>
            <a:r>
              <a:rPr lang="en-US" smtClean="0"/>
              <a:t>There is a linear time algorithm to compute this. </a:t>
            </a:r>
          </a:p>
          <a:p>
            <a:pPr lvl="1"/>
            <a:r>
              <a:rPr lang="en-US" smtClean="0"/>
              <a:t>Check if Y is in</a:t>
            </a:r>
          </a:p>
        </p:txBody>
      </p:sp>
      <p:graphicFrame>
        <p:nvGraphicFramePr>
          <p:cNvPr id="7170" name="Object 6"/>
          <p:cNvGraphicFramePr>
            <a:graphicFrameLocks/>
          </p:cNvGraphicFramePr>
          <p:nvPr/>
        </p:nvGraphicFramePr>
        <p:xfrm>
          <a:off x="8001000" y="3124200"/>
          <a:ext cx="546100" cy="258762"/>
        </p:xfrm>
        <a:graphic>
          <a:graphicData uri="http://schemas.openxmlformats.org/presentationml/2006/ole">
            <p:oleObj spid="_x0000_s7170" name="Equation" r:id="rId4" imgW="591840" imgH="285480" progId="Equation.2">
              <p:embed/>
            </p:oleObj>
          </a:graphicData>
        </a:graphic>
      </p:graphicFrame>
      <p:graphicFrame>
        <p:nvGraphicFramePr>
          <p:cNvPr id="7171" name="Object 7"/>
          <p:cNvGraphicFramePr>
            <a:graphicFrameLocks/>
          </p:cNvGraphicFramePr>
          <p:nvPr/>
        </p:nvGraphicFramePr>
        <p:xfrm>
          <a:off x="6705600" y="4343400"/>
          <a:ext cx="1676400" cy="619125"/>
        </p:xfrm>
        <a:graphic>
          <a:graphicData uri="http://schemas.openxmlformats.org/presentationml/2006/ole">
            <p:oleObj spid="_x0000_s7171" name="Equation" r:id="rId5" imgW="795240" imgH="301320" progId="Equation.2">
              <p:embed/>
            </p:oleObj>
          </a:graphicData>
        </a:graphic>
      </p:graphicFrame>
      <p:graphicFrame>
        <p:nvGraphicFramePr>
          <p:cNvPr id="7172" name="Object 8"/>
          <p:cNvGraphicFramePr>
            <a:graphicFrameLocks/>
          </p:cNvGraphicFramePr>
          <p:nvPr/>
        </p:nvGraphicFramePr>
        <p:xfrm>
          <a:off x="5257800" y="4953000"/>
          <a:ext cx="546100" cy="258762"/>
        </p:xfrm>
        <a:graphic>
          <a:graphicData uri="http://schemas.openxmlformats.org/presentationml/2006/ole">
            <p:oleObj spid="_x0000_s7172" name="Equation" r:id="rId6" imgW="591840" imgH="285480" progId="Equation.2">
              <p:embed/>
            </p:oleObj>
          </a:graphicData>
        </a:graphic>
      </p:graphicFrame>
      <p:graphicFrame>
        <p:nvGraphicFramePr>
          <p:cNvPr id="7173" name="Object 9"/>
          <p:cNvGraphicFramePr>
            <a:graphicFrameLocks/>
          </p:cNvGraphicFramePr>
          <p:nvPr/>
        </p:nvGraphicFramePr>
        <p:xfrm>
          <a:off x="2895600" y="5562600"/>
          <a:ext cx="1789112" cy="660400"/>
        </p:xfrm>
        <a:graphic>
          <a:graphicData uri="http://schemas.openxmlformats.org/presentationml/2006/ole">
            <p:oleObj spid="_x0000_s7173" name="Equation" r:id="rId7" imgW="795240" imgH="301320" progId="Equation.2">
              <p:embed/>
            </p:oleObj>
          </a:graphicData>
        </a:graphic>
      </p:graphicFrame>
      <p:graphicFrame>
        <p:nvGraphicFramePr>
          <p:cNvPr id="7174" name="Object 10"/>
          <p:cNvGraphicFramePr>
            <a:graphicFrameLocks/>
          </p:cNvGraphicFramePr>
          <p:nvPr/>
        </p:nvGraphicFramePr>
        <p:xfrm>
          <a:off x="6477000" y="4800600"/>
          <a:ext cx="1524000" cy="733425"/>
        </p:xfrm>
        <a:graphic>
          <a:graphicData uri="http://schemas.openxmlformats.org/presentationml/2006/ole">
            <p:oleObj spid="_x0000_s7174" name="Equation" r:id="rId8" imgW="698400" imgH="342720" progId="Equation.2">
              <p:embed/>
            </p:oleObj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1490415571</TotalTime>
  <Pages>25</Pages>
  <Words>3259</Words>
  <Application>Microsoft PowerPoint 4.0</Application>
  <PresentationFormat>On-screen Show (4:3)</PresentationFormat>
  <Paragraphs>294</Paragraphs>
  <Slides>42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Equation</vt:lpstr>
      <vt:lpstr>Document</vt:lpstr>
      <vt:lpstr>Microsoft Equation 3.0</vt:lpstr>
      <vt:lpstr>Schema Refinement and  Normal Forms</vt:lpstr>
      <vt:lpstr>The Evils of Redundancy</vt:lpstr>
      <vt:lpstr>Functional Dependencies (FDs)</vt:lpstr>
      <vt:lpstr>Example:  Constraints on Entity Set</vt:lpstr>
      <vt:lpstr>Example (Contd.)</vt:lpstr>
      <vt:lpstr>Reasoning About FDs</vt:lpstr>
      <vt:lpstr>Reasoning About FDs  (Contd.)</vt:lpstr>
      <vt:lpstr>Example</vt:lpstr>
      <vt:lpstr>Attribute Closure  </vt:lpstr>
      <vt:lpstr>Attribute Closure</vt:lpstr>
      <vt:lpstr>Example 2</vt:lpstr>
      <vt:lpstr>Normal Forms</vt:lpstr>
      <vt:lpstr>Boyce-Codd Normal Form  (BCNF)</vt:lpstr>
      <vt:lpstr>Third Normal Form  (3NF)</vt:lpstr>
      <vt:lpstr>What Does 3NF Achieve?</vt:lpstr>
      <vt:lpstr>Decomposition of a Relation Scheme</vt:lpstr>
      <vt:lpstr>Example Decomposition</vt:lpstr>
      <vt:lpstr>Problems with Decompositions</vt:lpstr>
      <vt:lpstr>Lossless Join Decompositions</vt:lpstr>
      <vt:lpstr>More on Lossless Join</vt:lpstr>
      <vt:lpstr>Dependency Preserving Decomposition</vt:lpstr>
      <vt:lpstr>Decomposition into BCNF</vt:lpstr>
      <vt:lpstr>BCNF and Dependency Preservation</vt:lpstr>
      <vt:lpstr>Decomposition into 3NF</vt:lpstr>
      <vt:lpstr>Summary of Schema Refinement</vt:lpstr>
      <vt:lpstr>Normal Form </vt:lpstr>
      <vt:lpstr>First normal form</vt:lpstr>
      <vt:lpstr>Anomalies with 1NF</vt:lpstr>
      <vt:lpstr>2NF</vt:lpstr>
      <vt:lpstr>Decompose 1NF into 2NF</vt:lpstr>
      <vt:lpstr>2NF</vt:lpstr>
      <vt:lpstr>Problems of 2NF</vt:lpstr>
      <vt:lpstr>3NF</vt:lpstr>
      <vt:lpstr>Decompose to 3NF</vt:lpstr>
      <vt:lpstr>3NF results</vt:lpstr>
      <vt:lpstr>Advantages of 3NF</vt:lpstr>
      <vt:lpstr>Advanced NFs</vt:lpstr>
      <vt:lpstr>BCNF</vt:lpstr>
      <vt:lpstr>4NF</vt:lpstr>
      <vt:lpstr>Examples</vt:lpstr>
      <vt:lpstr>4NF</vt:lpstr>
      <vt:lpstr>5NF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Refinement and  Normal Forms</dc:title>
  <dc:creator>Shikha</dc:creator>
  <cp:lastModifiedBy>RS</cp:lastModifiedBy>
  <cp:revision>83</cp:revision>
  <cp:lastPrinted>1995-11-22T12:55:14Z</cp:lastPrinted>
  <dcterms:created xsi:type="dcterms:W3CDTF">1997-01-16T23:03:36Z</dcterms:created>
  <dcterms:modified xsi:type="dcterms:W3CDTF">2018-04-06T15:43:36Z</dcterms:modified>
</cp:coreProperties>
</file>