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460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005C20B1-DD3D-4ACF-A1A0-57F8BAC213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C6F62-26D1-4D60-8BCC-67D245DD392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BA3AA3-8391-41ED-8FA1-BEF6E7D732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E070A7-50EB-4CCA-AE12-5B8332FBE3B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5082B6-19A4-4809-B744-136AD7BC825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747E98-DD6E-4D5E-961C-5221CA6F84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904266-416C-475D-BEEC-046B5F60F6A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0F2F68B-967E-4747-8C4F-706256E281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C53D979-F258-49DD-9BD9-AF5695DD80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81A3DF3-052B-4654-A2FE-F6F2F3F06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8E41F0-EC9E-4D9E-BB6B-476C7BC04A9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9B8872-52B6-43A5-8ADC-D52A5AE62A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7BFBF1E-C863-42BB-8BEC-F884907E04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4375" y="247650"/>
            <a:ext cx="8077200" cy="609600"/>
          </a:xfrm>
        </p:spPr>
        <p:txBody>
          <a:bodyPr rtlCol="0">
            <a:normAutofit fontScale="90000"/>
          </a:bodyPr>
          <a:lstStyle/>
          <a:p>
            <a:pPr fontAlgn="auto">
              <a:spcAft>
                <a:spcPts val="0"/>
              </a:spcAft>
              <a:defRPr/>
            </a:pPr>
            <a:r>
              <a:rPr lang="en-US" dirty="0" smtClean="0"/>
              <a:t>Relational Database Design</a:t>
            </a:r>
          </a:p>
        </p:txBody>
      </p:sp>
      <p:sp>
        <p:nvSpPr>
          <p:cNvPr id="30723" name="Rectangle 3"/>
          <p:cNvSpPr>
            <a:spLocks noGrp="1" noChangeArrowheads="1"/>
          </p:cNvSpPr>
          <p:nvPr>
            <p:ph idx="1"/>
          </p:nvPr>
        </p:nvSpPr>
        <p:spPr>
          <a:xfrm>
            <a:off x="1219200" y="1066800"/>
            <a:ext cx="7848600" cy="4876800"/>
          </a:xfrm>
        </p:spPr>
        <p:txBody>
          <a:bodyPr rtlCol="0">
            <a:normAutofit lnSpcReduction="10000"/>
          </a:bodyPr>
          <a:lstStyle/>
          <a:p>
            <a:pPr fontAlgn="auto">
              <a:spcAft>
                <a:spcPts val="0"/>
              </a:spcAft>
              <a:buFont typeface="Arial" pitchFamily="34" charset="0"/>
              <a:buChar char="•"/>
              <a:defRPr/>
            </a:pPr>
            <a:r>
              <a:rPr lang="en-US" smtClean="0"/>
              <a:t>Pitfalls in Relational Database Design</a:t>
            </a:r>
          </a:p>
          <a:p>
            <a:pPr fontAlgn="auto">
              <a:spcAft>
                <a:spcPts val="0"/>
              </a:spcAft>
              <a:buFont typeface="Arial" pitchFamily="34" charset="0"/>
              <a:buChar char="•"/>
              <a:defRPr/>
            </a:pPr>
            <a:r>
              <a:rPr lang="en-US" smtClean="0"/>
              <a:t>Decomposition</a:t>
            </a:r>
          </a:p>
          <a:p>
            <a:pPr fontAlgn="auto">
              <a:spcAft>
                <a:spcPts val="0"/>
              </a:spcAft>
              <a:buFont typeface="Arial" pitchFamily="34" charset="0"/>
              <a:buChar char="•"/>
              <a:defRPr/>
            </a:pPr>
            <a:r>
              <a:rPr lang="en-US" smtClean="0"/>
              <a:t>Normalization Using Functional Dependencies</a:t>
            </a:r>
          </a:p>
          <a:p>
            <a:pPr fontAlgn="auto">
              <a:spcAft>
                <a:spcPts val="0"/>
              </a:spcAft>
              <a:buFont typeface="Arial" pitchFamily="34" charset="0"/>
              <a:buChar char="•"/>
              <a:defRPr/>
            </a:pPr>
            <a:r>
              <a:rPr lang="en-US" smtClean="0"/>
              <a:t>Normalization Using Multivalued Dependencies</a:t>
            </a:r>
          </a:p>
          <a:p>
            <a:pPr fontAlgn="auto">
              <a:spcAft>
                <a:spcPts val="0"/>
              </a:spcAft>
              <a:buFont typeface="Arial" pitchFamily="34" charset="0"/>
              <a:buChar char="•"/>
              <a:defRPr/>
            </a:pPr>
            <a:r>
              <a:rPr lang="en-US" smtClean="0"/>
              <a:t>Normalization Using Join Dependencies</a:t>
            </a:r>
          </a:p>
          <a:p>
            <a:pPr fontAlgn="auto">
              <a:spcAft>
                <a:spcPts val="0"/>
              </a:spcAft>
              <a:buFont typeface="Arial" pitchFamily="34" charset="0"/>
              <a:buChar char="•"/>
              <a:defRPr/>
            </a:pPr>
            <a:r>
              <a:rPr lang="en-US" smtClean="0"/>
              <a:t>Domain-Key Normal Form</a:t>
            </a:r>
          </a:p>
          <a:p>
            <a:pPr fontAlgn="auto">
              <a:spcAft>
                <a:spcPts val="0"/>
              </a:spcAft>
              <a:buFont typeface="Arial" pitchFamily="34" charset="0"/>
              <a:buChar char="•"/>
              <a:defRPr/>
            </a:pPr>
            <a:r>
              <a:rPr lang="en-US" smtClean="0"/>
              <a:t>Alternative Approaches to Database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Example</a:t>
            </a:r>
          </a:p>
        </p:txBody>
      </p:sp>
      <p:sp>
        <p:nvSpPr>
          <p:cNvPr id="11267" name="Rectangle 3"/>
          <p:cNvSpPr>
            <a:spLocks noGrp="1" noChangeArrowheads="1"/>
          </p:cNvSpPr>
          <p:nvPr>
            <p:ph idx="1"/>
          </p:nvPr>
        </p:nvSpPr>
        <p:spPr>
          <a:xfrm>
            <a:off x="1066800" y="1066800"/>
            <a:ext cx="7848600" cy="4876800"/>
          </a:xfrm>
        </p:spPr>
        <p:txBody>
          <a:bodyPr/>
          <a:lstStyle/>
          <a:p>
            <a:pPr>
              <a:tabLst>
                <a:tab pos="744538" algn="l"/>
              </a:tabLst>
            </a:pPr>
            <a:r>
              <a:rPr lang="en-US" i="1" smtClean="0"/>
              <a:t>R = (A, B, C)</a:t>
            </a:r>
            <a:br>
              <a:rPr lang="en-US" i="1" smtClean="0"/>
            </a:br>
            <a:r>
              <a:rPr lang="en-US" i="1" smtClean="0"/>
              <a:t>F = {A</a:t>
            </a:r>
            <a:r>
              <a:rPr lang="en-US" smtClean="0"/>
              <a:t> </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B </a:t>
            </a:r>
            <a:r>
              <a:rPr lang="en-US" smtClean="0">
                <a:sym typeface="Monotype Sorts" pitchFamily="2" charset="2"/>
              </a:rPr>
              <a:t></a:t>
            </a:r>
            <a:r>
              <a:rPr lang="en-US" i="1" smtClean="0">
                <a:sym typeface="Monotype Sorts" pitchFamily="2" charset="2"/>
              </a:rPr>
              <a:t> C</a:t>
            </a:r>
            <a:r>
              <a:rPr lang="en-US" smtClean="0">
                <a:sym typeface="Monotype Sorts" pitchFamily="2" charset="2"/>
              </a:rPr>
              <a:t>}</a:t>
            </a:r>
            <a:br>
              <a:rPr lang="en-US" smtClean="0">
                <a:sym typeface="Monotype Sorts" pitchFamily="2" charset="2"/>
              </a:rPr>
            </a:br>
            <a:r>
              <a:rPr lang="en-US" smtClean="0">
                <a:sym typeface="Monotype Sorts" pitchFamily="2" charset="2"/>
              </a:rPr>
              <a:t>Key = {</a:t>
            </a:r>
            <a:r>
              <a:rPr lang="en-US" i="1" smtClean="0">
                <a:sym typeface="Monotype Sorts" pitchFamily="2" charset="2"/>
              </a:rPr>
              <a:t>A</a:t>
            </a:r>
            <a:r>
              <a:rPr lang="en-US" smtClean="0">
                <a:sym typeface="Monotype Sorts" pitchFamily="2" charset="2"/>
              </a:rPr>
              <a:t>}</a:t>
            </a:r>
          </a:p>
          <a:p>
            <a:pPr>
              <a:tabLst>
                <a:tab pos="744538" algn="l"/>
              </a:tabLst>
            </a:pPr>
            <a:r>
              <a:rPr lang="en-US" i="1" smtClean="0">
                <a:sym typeface="Monotype Sorts" pitchFamily="2" charset="2"/>
              </a:rPr>
              <a:t>R</a:t>
            </a:r>
            <a:r>
              <a:rPr lang="en-US" smtClean="0">
                <a:sym typeface="Monotype Sorts" pitchFamily="2" charset="2"/>
              </a:rPr>
              <a:t> is not in BCNF</a:t>
            </a:r>
          </a:p>
          <a:p>
            <a:pPr>
              <a:tabLst>
                <a:tab pos="744538" algn="l"/>
              </a:tabLst>
            </a:pPr>
            <a:r>
              <a:rPr lang="en-US" smtClean="0">
                <a:sym typeface="Monotype Sorts" pitchFamily="2" charset="2"/>
              </a:rPr>
              <a:t>Decomposition </a:t>
            </a:r>
            <a:r>
              <a:rPr lang="en-US" i="1" smtClean="0">
                <a:sym typeface="Monotype Sorts" pitchFamily="2" charset="2"/>
              </a:rPr>
              <a:t>R</a:t>
            </a:r>
            <a:r>
              <a:rPr lang="en-US" baseline="-25000" smtClean="0">
                <a:sym typeface="Monotype Sorts" pitchFamily="2" charset="2"/>
              </a:rPr>
              <a:t>1</a:t>
            </a:r>
            <a:r>
              <a:rPr lang="en-US" smtClean="0">
                <a:sym typeface="Monotype Sorts" pitchFamily="2" charset="2"/>
              </a:rPr>
              <a:t> = (</a:t>
            </a:r>
            <a:r>
              <a:rPr lang="en-US" i="1" smtClean="0">
                <a:sym typeface="Monotype Sorts" pitchFamily="2" charset="2"/>
              </a:rPr>
              <a:t>A, B),  R</a:t>
            </a:r>
            <a:r>
              <a:rPr lang="en-US" baseline="-25000" smtClean="0">
                <a:sym typeface="Monotype Sorts" pitchFamily="2" charset="2"/>
              </a:rPr>
              <a:t>2</a:t>
            </a:r>
            <a:r>
              <a:rPr lang="en-US" smtClean="0">
                <a:sym typeface="Monotype Sorts" pitchFamily="2" charset="2"/>
              </a:rPr>
              <a:t> = </a:t>
            </a:r>
            <a:r>
              <a:rPr lang="en-US" i="1" smtClean="0">
                <a:sym typeface="Monotype Sorts" pitchFamily="2" charset="2"/>
              </a:rPr>
              <a:t>(B, C)</a:t>
            </a:r>
          </a:p>
          <a:p>
            <a:pPr lvl="1">
              <a:tabLst>
                <a:tab pos="744538" algn="l"/>
              </a:tabLst>
            </a:pPr>
            <a:r>
              <a:rPr lang="en-US" i="1" smtClean="0">
                <a:sym typeface="Monotype Sorts" pitchFamily="2" charset="2"/>
              </a:rPr>
              <a:t>R</a:t>
            </a:r>
            <a:r>
              <a:rPr lang="en-US" baseline="-25000" smtClean="0">
                <a:sym typeface="Monotype Sorts" pitchFamily="2" charset="2"/>
              </a:rPr>
              <a:t>1</a:t>
            </a:r>
            <a:r>
              <a:rPr lang="en-US" i="1" baseline="-25000" smtClean="0">
                <a:sym typeface="Monotype Sorts" pitchFamily="2" charset="2"/>
              </a:rPr>
              <a:t> </a:t>
            </a:r>
            <a:r>
              <a:rPr lang="en-US" smtClean="0">
                <a:sym typeface="Monotype Sorts" pitchFamily="2" charset="2"/>
              </a:rPr>
              <a:t>and </a:t>
            </a:r>
            <a:r>
              <a:rPr lang="en-US" i="1" smtClean="0">
                <a:sym typeface="Monotype Sorts" pitchFamily="2" charset="2"/>
              </a:rPr>
              <a:t>R</a:t>
            </a:r>
            <a:r>
              <a:rPr lang="en-US" baseline="-25000" smtClean="0">
                <a:sym typeface="Monotype Sorts" pitchFamily="2" charset="2"/>
              </a:rPr>
              <a:t>2</a:t>
            </a:r>
            <a:r>
              <a:rPr lang="en-US" smtClean="0">
                <a:sym typeface="Monotype Sorts" pitchFamily="2" charset="2"/>
              </a:rPr>
              <a:t> in BCNF</a:t>
            </a:r>
          </a:p>
          <a:p>
            <a:pPr lvl="1">
              <a:tabLst>
                <a:tab pos="744538" algn="l"/>
              </a:tabLst>
            </a:pPr>
            <a:r>
              <a:rPr lang="en-US" smtClean="0">
                <a:sym typeface="Monotype Sorts" pitchFamily="2" charset="2"/>
              </a:rPr>
              <a:t>Lossless-join decomposition</a:t>
            </a:r>
          </a:p>
          <a:p>
            <a:pPr lvl="1">
              <a:tabLst>
                <a:tab pos="744538" algn="l"/>
              </a:tabLst>
            </a:pPr>
            <a:r>
              <a:rPr lang="en-US" smtClean="0">
                <a:sym typeface="Monotype Sorts" pitchFamily="2" charset="2"/>
              </a:rPr>
              <a:t>Dependency preserving</a:t>
            </a:r>
            <a:endParaRPr lang="en-US" baseline="-25000" smtClean="0">
              <a:sym typeface="Monotype Sorts"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BCNF Decomposition Algorithm</a:t>
            </a:r>
          </a:p>
        </p:txBody>
      </p:sp>
      <p:sp>
        <p:nvSpPr>
          <p:cNvPr id="71683" name="Rectangle 3"/>
          <p:cNvSpPr>
            <a:spLocks noGrp="1" noChangeArrowheads="1"/>
          </p:cNvSpPr>
          <p:nvPr>
            <p:ph idx="1"/>
          </p:nvPr>
        </p:nvSpPr>
        <p:spPr>
          <a:xfrm>
            <a:off x="1066800" y="990600"/>
            <a:ext cx="6724650" cy="4114800"/>
          </a:xfrm>
        </p:spPr>
        <p:txBody>
          <a:bodyPr rtlCol="0">
            <a:normAutofit fontScale="62500" lnSpcReduction="20000"/>
          </a:bodyPr>
          <a:lstStyle/>
          <a:p>
            <a:pPr fontAlgn="auto">
              <a:spcAft>
                <a:spcPts val="0"/>
              </a:spcAft>
              <a:buFont typeface="Monotype Sorts" pitchFamily="2" charset="2"/>
              <a:buNone/>
              <a:tabLst>
                <a:tab pos="565150" algn="l"/>
                <a:tab pos="803275" algn="l"/>
                <a:tab pos="1489075" algn="l"/>
                <a:tab pos="1771650" algn="l"/>
              </a:tabLst>
              <a:defRPr/>
            </a:pPr>
            <a:r>
              <a:rPr lang="en-US" i="1" dirty="0" smtClean="0"/>
              <a:t>	result </a:t>
            </a:r>
            <a:r>
              <a:rPr lang="en-US" dirty="0" smtClean="0"/>
              <a:t>:= {</a:t>
            </a:r>
            <a:r>
              <a:rPr lang="en-US" i="1" dirty="0" smtClean="0"/>
              <a:t>R</a:t>
            </a:r>
            <a:r>
              <a:rPr lang="en-US" dirty="0" smtClean="0"/>
              <a:t>};</a:t>
            </a:r>
            <a:br>
              <a:rPr lang="en-US" dirty="0" smtClean="0"/>
            </a:br>
            <a:r>
              <a:rPr lang="en-US" i="1" dirty="0" smtClean="0"/>
              <a:t>done </a:t>
            </a:r>
            <a:r>
              <a:rPr lang="en-US" dirty="0" smtClean="0"/>
              <a:t>:= false;</a:t>
            </a:r>
            <a:br>
              <a:rPr lang="en-US" dirty="0" smtClean="0"/>
            </a:br>
            <a:r>
              <a:rPr lang="en-US" dirty="0" smtClean="0"/>
              <a:t>compute </a:t>
            </a:r>
            <a:r>
              <a:rPr lang="en-US" i="1" dirty="0" smtClean="0"/>
              <a:t>F</a:t>
            </a:r>
            <a:r>
              <a:rPr lang="en-US" baseline="30000" dirty="0" smtClean="0"/>
              <a:t>+</a:t>
            </a:r>
            <a:r>
              <a:rPr lang="en-US" dirty="0" smtClean="0"/>
              <a:t>;</a:t>
            </a:r>
            <a:br>
              <a:rPr lang="en-US" dirty="0" smtClean="0"/>
            </a:br>
            <a:r>
              <a:rPr lang="en-US" b="1" dirty="0" smtClean="0"/>
              <a:t>while (not </a:t>
            </a:r>
            <a:r>
              <a:rPr lang="en-US" i="1" dirty="0" smtClean="0"/>
              <a:t>done) </a:t>
            </a:r>
            <a:r>
              <a:rPr lang="en-US" b="1" dirty="0" smtClean="0"/>
              <a:t>do</a:t>
            </a:r>
            <a:br>
              <a:rPr lang="en-US" b="1" dirty="0" smtClean="0"/>
            </a:br>
            <a:r>
              <a:rPr lang="en-US" b="1" dirty="0" smtClean="0"/>
              <a:t>	if </a:t>
            </a:r>
            <a:r>
              <a:rPr lang="en-US" dirty="0" smtClean="0"/>
              <a:t>(there is a schema </a:t>
            </a:r>
            <a:r>
              <a:rPr lang="en-US" i="1" dirty="0" err="1" smtClean="0"/>
              <a:t>R</a:t>
            </a:r>
            <a:r>
              <a:rPr lang="en-US" i="1" baseline="-25000" dirty="0" err="1" smtClean="0"/>
              <a:t>i</a:t>
            </a:r>
            <a:r>
              <a:rPr lang="en-US" i="1" dirty="0" smtClean="0"/>
              <a:t> </a:t>
            </a:r>
            <a:r>
              <a:rPr lang="en-US" dirty="0" smtClean="0"/>
              <a:t>in </a:t>
            </a:r>
            <a:r>
              <a:rPr lang="en-US" i="1" dirty="0" smtClean="0"/>
              <a:t>result </a:t>
            </a:r>
            <a:r>
              <a:rPr lang="en-US" dirty="0" smtClean="0"/>
              <a:t> that is not in BCNF)</a:t>
            </a:r>
            <a:br>
              <a:rPr lang="en-US" dirty="0" smtClean="0"/>
            </a:br>
            <a:r>
              <a:rPr lang="en-US" dirty="0" smtClean="0"/>
              <a:t>		</a:t>
            </a:r>
            <a:r>
              <a:rPr lang="en-US" b="1" dirty="0" smtClean="0"/>
              <a:t>then begin</a:t>
            </a:r>
            <a:br>
              <a:rPr lang="en-US" b="1" dirty="0" smtClean="0"/>
            </a:br>
            <a:r>
              <a:rPr lang="en-US" b="1" dirty="0" smtClean="0"/>
              <a:t>			</a:t>
            </a:r>
            <a:r>
              <a:rPr lang="en-US" dirty="0" smtClean="0"/>
              <a:t>let </a:t>
            </a:r>
            <a:r>
              <a:rPr lang="en-US" dirty="0" smtClean="0">
                <a:sym typeface="Greek Symbols" pitchFamily="18" charset="2"/>
              </a:rPr>
              <a:t></a:t>
            </a:r>
            <a:r>
              <a:rPr lang="en-US" dirty="0" smtClean="0">
                <a:sym typeface="Monotype Sorts" pitchFamily="2" charset="2"/>
              </a:rPr>
              <a:t></a:t>
            </a:r>
            <a:r>
              <a:rPr lang="en-US" i="1" dirty="0" smtClean="0">
                <a:sym typeface="Monotype Sorts" pitchFamily="2" charset="2"/>
              </a:rPr>
              <a:t></a:t>
            </a:r>
            <a:r>
              <a:rPr lang="en-US" i="1" dirty="0" smtClean="0">
                <a:sym typeface="Greek Symbols" pitchFamily="18" charset="2"/>
              </a:rPr>
              <a:t> </a:t>
            </a:r>
            <a:r>
              <a:rPr lang="en-US" dirty="0" smtClean="0">
                <a:sym typeface="Greek Symbols" pitchFamily="18" charset="2"/>
              </a:rPr>
              <a:t> be a nontrivial functional</a:t>
            </a:r>
            <a:br>
              <a:rPr lang="en-US" dirty="0" smtClean="0">
                <a:sym typeface="Greek Symbols" pitchFamily="18" charset="2"/>
              </a:rPr>
            </a:br>
            <a:r>
              <a:rPr lang="en-US" dirty="0" smtClean="0">
                <a:sym typeface="Greek Symbols" pitchFamily="18" charset="2"/>
              </a:rPr>
              <a:t>				dependency that holds on </a:t>
            </a:r>
            <a:r>
              <a:rPr lang="en-US" i="1" dirty="0" err="1" smtClean="0">
                <a:sym typeface="Greek Symbols" pitchFamily="18" charset="2"/>
              </a:rPr>
              <a:t>R</a:t>
            </a:r>
            <a:r>
              <a:rPr lang="en-US" i="1" baseline="-25000" dirty="0" err="1" smtClean="0">
                <a:sym typeface="Greek Symbols" pitchFamily="18" charset="2"/>
              </a:rPr>
              <a:t>i</a:t>
            </a:r>
            <a:r>
              <a:rPr lang="en-US" i="1" dirty="0" smtClean="0">
                <a:sym typeface="Greek Symbols" pitchFamily="18" charset="2"/>
              </a:rPr>
              <a:t/>
            </a:r>
            <a:br>
              <a:rPr lang="en-US" i="1" dirty="0" smtClean="0">
                <a:sym typeface="Greek Symbols" pitchFamily="18" charset="2"/>
              </a:rPr>
            </a:br>
            <a:r>
              <a:rPr lang="en-US" i="1" dirty="0" smtClean="0">
                <a:sym typeface="Greek Symbols" pitchFamily="18" charset="2"/>
              </a:rPr>
              <a:t>				</a:t>
            </a:r>
            <a:r>
              <a:rPr lang="en-US" dirty="0" smtClean="0">
                <a:sym typeface="Greek Symbols" pitchFamily="18" charset="2"/>
              </a:rPr>
              <a:t>such that </a:t>
            </a:r>
            <a:r>
              <a:rPr lang="en-US" dirty="0" smtClean="0">
                <a:sym typeface="Monotype Sorts" pitchFamily="2" charset="2"/>
              </a:rPr>
              <a:t></a:t>
            </a:r>
            <a:r>
              <a:rPr lang="en-US" i="1" dirty="0" smtClean="0">
                <a:sym typeface="Monotype Sorts" pitchFamily="2" charset="2"/>
              </a:rPr>
              <a:t></a:t>
            </a:r>
            <a:r>
              <a:rPr lang="en-US" i="1" dirty="0" err="1" smtClean="0">
                <a:sym typeface="Greek Symbols" pitchFamily="18" charset="2"/>
              </a:rPr>
              <a:t>R</a:t>
            </a:r>
            <a:r>
              <a:rPr lang="en-US" i="1" baseline="-25000" dirty="0" err="1" smtClean="0">
                <a:sym typeface="Greek Symbols" pitchFamily="18" charset="2"/>
              </a:rPr>
              <a:t>i</a:t>
            </a:r>
            <a:r>
              <a:rPr lang="en-US" i="1" dirty="0" smtClean="0">
                <a:sym typeface="Greek Symbols" pitchFamily="18" charset="2"/>
              </a:rPr>
              <a:t> </a:t>
            </a:r>
            <a:r>
              <a:rPr lang="en-US" dirty="0" smtClean="0">
                <a:sym typeface="Greek Symbols" pitchFamily="18" charset="2"/>
              </a:rPr>
              <a:t>is not in </a:t>
            </a:r>
            <a:r>
              <a:rPr lang="en-US" i="1" dirty="0" smtClean="0">
                <a:sym typeface="Greek Symbols" pitchFamily="18" charset="2"/>
              </a:rPr>
              <a:t>F</a:t>
            </a:r>
            <a:r>
              <a:rPr lang="en-US" baseline="30000" dirty="0" smtClean="0">
                <a:sym typeface="Greek Symbols"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and  </a:t>
            </a:r>
            <a:r>
              <a:rPr lang="en-US" dirty="0" smtClean="0">
                <a:sym typeface="Symbol" pitchFamily="18" charset="2"/>
              </a:rPr>
              <a:t></a:t>
            </a:r>
            <a:r>
              <a:rPr lang="en-US" i="1" dirty="0" smtClean="0">
                <a:sym typeface="Monotype Sorts" pitchFamily="2" charset="2"/>
              </a:rPr>
              <a:t></a:t>
            </a:r>
            <a:r>
              <a:rPr lang="en-US" i="1" dirty="0" smtClean="0">
                <a:sym typeface="Greek Symbols" pitchFamily="18" charset="2"/>
              </a:rPr>
              <a:t>  = </a:t>
            </a:r>
            <a:r>
              <a:rPr lang="en-US" dirty="0" smtClean="0">
                <a:sym typeface="Symbol" pitchFamily="18" charset="2"/>
              </a:rPr>
              <a:t>;</a:t>
            </a:r>
            <a:br>
              <a:rPr lang="en-US" dirty="0" smtClean="0">
                <a:sym typeface="Symbol" pitchFamily="18" charset="2"/>
              </a:rPr>
            </a:br>
            <a:r>
              <a:rPr lang="en-US" dirty="0" smtClean="0">
                <a:sym typeface="Symbol" pitchFamily="18" charset="2"/>
              </a:rPr>
              <a:t>			   </a:t>
            </a:r>
            <a:r>
              <a:rPr lang="en-US" i="1" dirty="0" smtClean="0">
                <a:sym typeface="Symbol" pitchFamily="18" charset="2"/>
              </a:rPr>
              <a:t>result </a:t>
            </a:r>
            <a:r>
              <a:rPr lang="en-US" dirty="0" smtClean="0">
                <a:sym typeface="Symbol" pitchFamily="18" charset="2"/>
              </a:rPr>
              <a:t>:= (</a:t>
            </a:r>
            <a:r>
              <a:rPr lang="en-US" i="1" dirty="0" smtClean="0">
                <a:sym typeface="Symbol" pitchFamily="18" charset="2"/>
              </a:rPr>
              <a:t>result – </a:t>
            </a:r>
            <a:r>
              <a:rPr lang="en-US" i="1" dirty="0" err="1" smtClean="0">
                <a:sym typeface="Symbol" pitchFamily="18" charset="2"/>
              </a:rPr>
              <a:t>R</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a:t>
            </a:r>
            <a:r>
              <a:rPr lang="en-US" i="1" dirty="0" err="1" smtClean="0">
                <a:sym typeface="Symbol" pitchFamily="18" charset="2"/>
              </a:rPr>
              <a:t>R</a:t>
            </a:r>
            <a:r>
              <a:rPr lang="en-US" i="1" baseline="-25000" dirty="0" err="1" smtClean="0">
                <a:sym typeface="Symbol" pitchFamily="18" charset="2"/>
              </a:rPr>
              <a:t>i</a:t>
            </a:r>
            <a:r>
              <a:rPr lang="en-US" i="1" dirty="0" smtClean="0">
                <a:sym typeface="Symbol" pitchFamily="18" charset="2"/>
              </a:rPr>
              <a:t> – </a:t>
            </a:r>
            <a:r>
              <a:rPr lang="en-US" i="1" dirty="0" smtClean="0">
                <a:sym typeface="Greek Symbols" pitchFamily="18" charset="2"/>
              </a:rPr>
              <a:t></a:t>
            </a:r>
            <a:r>
              <a:rPr lang="en-US" dirty="0" smtClean="0">
                <a:sym typeface="Greek Symbols" pitchFamily="18" charset="2"/>
              </a:rPr>
              <a:t>) </a:t>
            </a:r>
            <a:r>
              <a:rPr lang="en-US" dirty="0" smtClean="0">
                <a:sym typeface="Symbol" pitchFamily="18" charset="2"/>
              </a:rPr>
              <a:t>(</a:t>
            </a:r>
            <a:r>
              <a:rPr lang="en-US" dirty="0" smtClean="0">
                <a:sym typeface="Greek Symbols" pitchFamily="18" charset="2"/>
              </a:rPr>
              <a:t>, </a:t>
            </a:r>
            <a:r>
              <a:rPr lang="en-US" i="1" dirty="0" smtClean="0">
                <a:sym typeface="Greek Symbols" pitchFamily="18" charset="2"/>
              </a:rPr>
              <a:t> );</a:t>
            </a:r>
            <a:br>
              <a:rPr lang="en-US" i="1" dirty="0" smtClean="0">
                <a:sym typeface="Greek Symbols" pitchFamily="18" charset="2"/>
              </a:rPr>
            </a:br>
            <a:r>
              <a:rPr lang="en-US" i="1" dirty="0" smtClean="0">
                <a:sym typeface="Greek Symbols" pitchFamily="18" charset="2"/>
              </a:rPr>
              <a:t>	    	</a:t>
            </a:r>
            <a:r>
              <a:rPr lang="en-US" b="1" dirty="0" smtClean="0">
                <a:sym typeface="Greek Symbols" pitchFamily="18" charset="2"/>
              </a:rPr>
              <a:t>end</a:t>
            </a:r>
            <a:br>
              <a:rPr lang="en-US" b="1" dirty="0" smtClean="0">
                <a:sym typeface="Greek Symbols" pitchFamily="18" charset="2"/>
              </a:rPr>
            </a:br>
            <a:r>
              <a:rPr lang="en-US" b="1" dirty="0" smtClean="0">
                <a:sym typeface="Greek Symbols" pitchFamily="18" charset="2"/>
              </a:rPr>
              <a:t>		else</a:t>
            </a:r>
            <a:r>
              <a:rPr lang="en-US" i="1" dirty="0" smtClean="0">
                <a:sym typeface="Greek Symbols" pitchFamily="18" charset="2"/>
              </a:rPr>
              <a:t> done </a:t>
            </a:r>
            <a:r>
              <a:rPr lang="en-US" dirty="0" smtClean="0">
                <a:sym typeface="Greek Symbols" pitchFamily="18" charset="2"/>
              </a:rPr>
              <a:t>:= </a:t>
            </a:r>
            <a:r>
              <a:rPr lang="en-US" b="1" dirty="0" smtClean="0">
                <a:sym typeface="Greek Symbols" pitchFamily="18" charset="2"/>
              </a:rPr>
              <a:t>true;</a:t>
            </a:r>
          </a:p>
          <a:p>
            <a:pPr fontAlgn="auto">
              <a:spcAft>
                <a:spcPts val="0"/>
              </a:spcAft>
              <a:buFont typeface="Monotype Sorts" pitchFamily="2" charset="2"/>
              <a:buNone/>
              <a:tabLst>
                <a:tab pos="565150" algn="l"/>
                <a:tab pos="803275" algn="l"/>
                <a:tab pos="1489075" algn="l"/>
                <a:tab pos="1771650" algn="l"/>
              </a:tabLst>
              <a:defRPr/>
            </a:pPr>
            <a:r>
              <a:rPr lang="en-US" dirty="0" smtClean="0">
                <a:sym typeface="Greek Symbols" pitchFamily="18" charset="2"/>
              </a:rPr>
              <a:t>Note:  each </a:t>
            </a:r>
            <a:r>
              <a:rPr lang="en-US" i="1" dirty="0" err="1" smtClean="0">
                <a:sym typeface="Greek Symbols" pitchFamily="18" charset="2"/>
              </a:rPr>
              <a:t>R</a:t>
            </a:r>
            <a:r>
              <a:rPr lang="en-US" i="1" baseline="-25000" dirty="0" err="1" smtClean="0">
                <a:sym typeface="Greek Symbols" pitchFamily="18" charset="2"/>
              </a:rPr>
              <a:t>i</a:t>
            </a:r>
            <a:r>
              <a:rPr lang="en-US" i="1" dirty="0" smtClean="0">
                <a:sym typeface="Greek Symbols" pitchFamily="18" charset="2"/>
              </a:rPr>
              <a:t> </a:t>
            </a:r>
            <a:r>
              <a:rPr lang="en-US" dirty="0" smtClean="0">
                <a:sym typeface="Greek Symbols" pitchFamily="18" charset="2"/>
              </a:rPr>
              <a:t>is in BCNF, and decomposition is lossless-join.</a:t>
            </a:r>
            <a:endParaRPr lang="en-US" i="1" dirty="0" smtClean="0">
              <a:sym typeface="Greek Symbols"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Example of BCNF Decomposition</a:t>
            </a:r>
          </a:p>
        </p:txBody>
      </p:sp>
      <p:sp>
        <p:nvSpPr>
          <p:cNvPr id="72707" name="Rectangle 3"/>
          <p:cNvSpPr>
            <a:spLocks noGrp="1" noChangeArrowheads="1"/>
          </p:cNvSpPr>
          <p:nvPr>
            <p:ph idx="1"/>
          </p:nvPr>
        </p:nvSpPr>
        <p:spPr>
          <a:xfrm>
            <a:off x="1066800" y="1066800"/>
            <a:ext cx="7029450" cy="4114800"/>
          </a:xfrm>
        </p:spPr>
        <p:txBody>
          <a:bodyPr rtlCol="0">
            <a:normAutofit fontScale="70000" lnSpcReduction="20000"/>
          </a:bodyPr>
          <a:lstStyle/>
          <a:p>
            <a:pPr fontAlgn="auto">
              <a:spcAft>
                <a:spcPts val="0"/>
              </a:spcAft>
              <a:buFont typeface="Arial" pitchFamily="34" charset="0"/>
              <a:buChar char="•"/>
              <a:tabLst>
                <a:tab pos="744538" algn="l"/>
                <a:tab pos="2574925" algn="l"/>
              </a:tabLst>
              <a:defRPr/>
            </a:pPr>
            <a:r>
              <a:rPr lang="en-US" i="1" smtClean="0"/>
              <a:t>R = (branch-name, branch-city, assets,</a:t>
            </a:r>
            <a:br>
              <a:rPr lang="en-US" i="1" smtClean="0"/>
            </a:br>
            <a:r>
              <a:rPr lang="en-US" i="1" smtClean="0"/>
              <a:t>	customer-name, loan-number, amount)</a:t>
            </a:r>
            <a:br>
              <a:rPr lang="en-US" i="1" smtClean="0"/>
            </a:br>
            <a:r>
              <a:rPr lang="en-US" i="1" smtClean="0"/>
              <a:t>F = {branch-name </a:t>
            </a:r>
            <a:r>
              <a:rPr lang="en-US" smtClean="0">
                <a:sym typeface="Monotype Sorts" pitchFamily="2" charset="2"/>
              </a:rPr>
              <a:t> </a:t>
            </a:r>
            <a:r>
              <a:rPr lang="en-US" i="1" smtClean="0">
                <a:sym typeface="Monotype Sorts" pitchFamily="2" charset="2"/>
              </a:rPr>
              <a:t>assets branch-city</a:t>
            </a:r>
            <a:br>
              <a:rPr lang="en-US" i="1" smtClean="0">
                <a:sym typeface="Monotype Sorts" pitchFamily="2" charset="2"/>
              </a:rPr>
            </a:br>
            <a:r>
              <a:rPr lang="en-US" i="1" smtClean="0">
                <a:sym typeface="Monotype Sorts" pitchFamily="2" charset="2"/>
              </a:rPr>
              <a:t>	loan-number </a:t>
            </a:r>
            <a:r>
              <a:rPr lang="en-US" smtClean="0">
                <a:sym typeface="Monotype Sorts" pitchFamily="2" charset="2"/>
              </a:rPr>
              <a:t> </a:t>
            </a:r>
            <a:r>
              <a:rPr lang="en-US" i="1" smtClean="0">
                <a:sym typeface="Monotype Sorts" pitchFamily="2" charset="2"/>
              </a:rPr>
              <a:t>amount branch-name}</a:t>
            </a:r>
            <a:br>
              <a:rPr lang="en-US" i="1" smtClean="0">
                <a:sym typeface="Monotype Sorts" pitchFamily="2" charset="2"/>
              </a:rPr>
            </a:br>
            <a:r>
              <a:rPr lang="en-US" smtClean="0">
                <a:sym typeface="Monotype Sorts" pitchFamily="2" charset="2"/>
              </a:rPr>
              <a:t>Key = </a:t>
            </a:r>
            <a:r>
              <a:rPr lang="en-US" i="1" smtClean="0">
                <a:sym typeface="Monotype Sorts" pitchFamily="2" charset="2"/>
              </a:rPr>
              <a:t>{loan-number, customer-name}</a:t>
            </a:r>
          </a:p>
          <a:p>
            <a:pPr fontAlgn="auto">
              <a:spcAft>
                <a:spcPts val="0"/>
              </a:spcAft>
              <a:buFont typeface="Arial" pitchFamily="34" charset="0"/>
              <a:buChar char="•"/>
              <a:tabLst>
                <a:tab pos="744538" algn="l"/>
                <a:tab pos="2574925" algn="l"/>
              </a:tabLst>
              <a:defRPr/>
            </a:pPr>
            <a:r>
              <a:rPr lang="en-US" smtClean="0">
                <a:sym typeface="Monotype Sorts" pitchFamily="2" charset="2"/>
              </a:rPr>
              <a:t>Decomposition</a:t>
            </a:r>
          </a:p>
          <a:p>
            <a:pPr lvl="1" fontAlgn="auto">
              <a:spcAft>
                <a:spcPts val="0"/>
              </a:spcAft>
              <a:buFont typeface="Arial" pitchFamily="34" charset="0"/>
              <a:buChar char="–"/>
              <a:tabLst>
                <a:tab pos="744538" algn="l"/>
                <a:tab pos="2574925" algn="l"/>
              </a:tabLst>
              <a:defRPr/>
            </a:pPr>
            <a:r>
              <a:rPr lang="en-US" i="1" smtClean="0">
                <a:sym typeface="Monotype Sorts" pitchFamily="2" charset="2"/>
              </a:rPr>
              <a:t>R</a:t>
            </a:r>
            <a:r>
              <a:rPr lang="en-US" baseline="-25000" smtClean="0">
                <a:sym typeface="Monotype Sorts" pitchFamily="2" charset="2"/>
              </a:rPr>
              <a:t>1</a:t>
            </a:r>
            <a:r>
              <a:rPr lang="en-US" smtClean="0">
                <a:sym typeface="Monotype Sorts" pitchFamily="2" charset="2"/>
              </a:rPr>
              <a:t> = (</a:t>
            </a:r>
            <a:r>
              <a:rPr lang="en-US" i="1" smtClean="0">
                <a:sym typeface="Monotype Sorts" pitchFamily="2" charset="2"/>
              </a:rPr>
              <a:t>branch-name, branch-city, assets)</a:t>
            </a:r>
          </a:p>
          <a:p>
            <a:pPr lvl="1" fontAlgn="auto">
              <a:spcAft>
                <a:spcPts val="0"/>
              </a:spcAft>
              <a:buFont typeface="Arial" pitchFamily="34" charset="0"/>
              <a:buChar char="–"/>
              <a:tabLst>
                <a:tab pos="744538" algn="l"/>
                <a:tab pos="2574925" algn="l"/>
              </a:tabLst>
              <a:defRPr/>
            </a:pPr>
            <a:r>
              <a:rPr lang="en-US" i="1" smtClean="0">
                <a:sym typeface="Monotype Sorts" pitchFamily="2" charset="2"/>
              </a:rPr>
              <a:t>R</a:t>
            </a:r>
            <a:r>
              <a:rPr lang="en-US" baseline="-25000" smtClean="0">
                <a:sym typeface="Monotype Sorts" pitchFamily="2" charset="2"/>
              </a:rPr>
              <a:t>2</a:t>
            </a:r>
            <a:r>
              <a:rPr lang="en-US" smtClean="0">
                <a:sym typeface="Monotype Sorts" pitchFamily="2" charset="2"/>
              </a:rPr>
              <a:t> = </a:t>
            </a:r>
            <a:r>
              <a:rPr lang="en-US" i="1" smtClean="0">
                <a:sym typeface="Monotype Sorts" pitchFamily="2" charset="2"/>
              </a:rPr>
              <a:t>(branch-name, customer-name, loan-number, amount)</a:t>
            </a:r>
          </a:p>
          <a:p>
            <a:pPr lvl="1" fontAlgn="auto">
              <a:spcAft>
                <a:spcPts val="0"/>
              </a:spcAft>
              <a:buFont typeface="Arial" pitchFamily="34" charset="0"/>
              <a:buChar char="–"/>
              <a:tabLst>
                <a:tab pos="744538" algn="l"/>
                <a:tab pos="2574925" algn="l"/>
              </a:tabLst>
              <a:defRPr/>
            </a:pPr>
            <a:r>
              <a:rPr lang="en-US" i="1" smtClean="0">
                <a:sym typeface="Monotype Sorts" pitchFamily="2" charset="2"/>
              </a:rPr>
              <a:t>R</a:t>
            </a:r>
            <a:r>
              <a:rPr lang="en-US" baseline="-25000" smtClean="0">
                <a:sym typeface="Monotype Sorts" pitchFamily="2" charset="2"/>
              </a:rPr>
              <a:t>3</a:t>
            </a:r>
            <a:r>
              <a:rPr lang="en-US" smtClean="0">
                <a:sym typeface="Monotype Sorts" pitchFamily="2" charset="2"/>
              </a:rPr>
              <a:t> = </a:t>
            </a:r>
            <a:r>
              <a:rPr lang="en-US" i="1" smtClean="0">
                <a:sym typeface="Monotype Sorts" pitchFamily="2" charset="2"/>
              </a:rPr>
              <a:t>(branch-name, loan-number, amount)</a:t>
            </a:r>
          </a:p>
          <a:p>
            <a:pPr lvl="1" fontAlgn="auto">
              <a:spcAft>
                <a:spcPts val="0"/>
              </a:spcAft>
              <a:buFont typeface="Arial" pitchFamily="34" charset="0"/>
              <a:buChar char="–"/>
              <a:tabLst>
                <a:tab pos="744538" algn="l"/>
                <a:tab pos="2574925" algn="l"/>
              </a:tabLst>
              <a:defRPr/>
            </a:pPr>
            <a:r>
              <a:rPr lang="en-US" i="1" smtClean="0">
                <a:sym typeface="Monotype Sorts" pitchFamily="2" charset="2"/>
              </a:rPr>
              <a:t>R</a:t>
            </a:r>
            <a:r>
              <a:rPr lang="en-US" baseline="-25000" smtClean="0">
                <a:sym typeface="Monotype Sorts" pitchFamily="2" charset="2"/>
              </a:rPr>
              <a:t>4</a:t>
            </a:r>
            <a:r>
              <a:rPr lang="en-US" smtClean="0">
                <a:sym typeface="Monotype Sorts" pitchFamily="2" charset="2"/>
              </a:rPr>
              <a:t> = </a:t>
            </a:r>
            <a:r>
              <a:rPr lang="en-US" i="1" smtClean="0">
                <a:sym typeface="Monotype Sorts" pitchFamily="2" charset="2"/>
              </a:rPr>
              <a:t>(customer-name, loan-number)</a:t>
            </a:r>
          </a:p>
          <a:p>
            <a:pPr fontAlgn="auto">
              <a:spcAft>
                <a:spcPts val="0"/>
              </a:spcAft>
              <a:buFont typeface="Arial" pitchFamily="34" charset="0"/>
              <a:buChar char="•"/>
              <a:tabLst>
                <a:tab pos="744538" algn="l"/>
                <a:tab pos="2574925" algn="l"/>
              </a:tabLst>
              <a:defRPr/>
            </a:pPr>
            <a:r>
              <a:rPr lang="en-US" smtClean="0">
                <a:sym typeface="Monotype Sorts" pitchFamily="2" charset="2"/>
              </a:rPr>
              <a:t>Final decomposition </a:t>
            </a:r>
            <a:br>
              <a:rPr lang="en-US" smtClean="0">
                <a:sym typeface="Monotype Sorts" pitchFamily="2" charset="2"/>
              </a:rPr>
            </a:br>
            <a:r>
              <a:rPr lang="en-US" smtClean="0">
                <a:sym typeface="Monotype Sorts" pitchFamily="2" charset="2"/>
              </a:rPr>
              <a:t>		</a:t>
            </a:r>
            <a:r>
              <a:rPr lang="en-US" i="1" smtClean="0">
                <a:sym typeface="Monotype Sorts" pitchFamily="2" charset="2"/>
              </a:rPr>
              <a:t>R</a:t>
            </a:r>
            <a:r>
              <a:rPr lang="en-US" baseline="-25000" smtClean="0">
                <a:sym typeface="Monotype Sorts" pitchFamily="2" charset="2"/>
              </a:rPr>
              <a:t>1</a:t>
            </a:r>
            <a:r>
              <a:rPr lang="en-US" smtClean="0">
                <a:sym typeface="Monotype Sorts" pitchFamily="2" charset="2"/>
              </a:rPr>
              <a:t>, </a:t>
            </a:r>
            <a:r>
              <a:rPr lang="en-US" i="1" smtClean="0">
                <a:sym typeface="Monotype Sorts" pitchFamily="2" charset="2"/>
              </a:rPr>
              <a:t>R</a:t>
            </a:r>
            <a:r>
              <a:rPr lang="en-US" baseline="-25000" smtClean="0">
                <a:sym typeface="Monotype Sorts" pitchFamily="2" charset="2"/>
              </a:rPr>
              <a:t>3</a:t>
            </a:r>
            <a:r>
              <a:rPr lang="en-US" smtClean="0">
                <a:sym typeface="Monotype Sorts" pitchFamily="2" charset="2"/>
              </a:rPr>
              <a:t>, </a:t>
            </a:r>
            <a:r>
              <a:rPr lang="en-US" i="1" smtClean="0">
                <a:sym typeface="Monotype Sorts" pitchFamily="2" charset="2"/>
              </a:rPr>
              <a:t>R</a:t>
            </a:r>
            <a:r>
              <a:rPr lang="en-US" baseline="-25000" smtClean="0">
                <a:sym typeface="Monotype Sorts" pitchFamily="2" charset="2"/>
              </a:rPr>
              <a:t>4</a:t>
            </a:r>
            <a:endParaRPr lang="en-US" smtClean="0">
              <a:sym typeface="Monotype Sorts" pitchFamily="2"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rtlCol="0">
            <a:normAutofit fontScale="90000"/>
          </a:bodyPr>
          <a:lstStyle/>
          <a:p>
            <a:pPr fontAlgn="auto">
              <a:spcAft>
                <a:spcPts val="0"/>
              </a:spcAft>
              <a:defRPr/>
            </a:pPr>
            <a:r>
              <a:rPr lang="en-US" smtClean="0"/>
              <a:t>BCNF and Dependency Preservation</a:t>
            </a:r>
          </a:p>
        </p:txBody>
      </p:sp>
      <p:sp>
        <p:nvSpPr>
          <p:cNvPr id="73733" name="Text Box 5"/>
          <p:cNvSpPr txBox="1">
            <a:spLocks noGrp="1" noChangeArrowheads="1"/>
          </p:cNvSpPr>
          <p:nvPr>
            <p:ph idx="1"/>
          </p:nvPr>
        </p:nvSpPr>
        <p:spPr>
          <a:xfrm>
            <a:off x="1219200" y="2133600"/>
            <a:ext cx="6724650" cy="4114800"/>
          </a:xfrm>
        </p:spPr>
        <p:txBody>
          <a:bodyPr rtlCol="0">
            <a:normAutofit fontScale="92500" lnSpcReduction="10000"/>
          </a:bodyPr>
          <a:lstStyle/>
          <a:p>
            <a:pPr fontAlgn="auto">
              <a:spcAft>
                <a:spcPts val="0"/>
              </a:spcAft>
              <a:buFont typeface="Arial" pitchFamily="34" charset="0"/>
              <a:buChar char="•"/>
              <a:tabLst>
                <a:tab pos="744538" algn="l"/>
                <a:tab pos="2679700" algn="l"/>
              </a:tabLst>
              <a:defRPr/>
            </a:pPr>
            <a:r>
              <a:rPr lang="en-US" i="1" smtClean="0"/>
              <a:t>R = (J, K, L)</a:t>
            </a:r>
            <a:br>
              <a:rPr lang="en-US" i="1" smtClean="0"/>
            </a:br>
            <a:r>
              <a:rPr lang="en-US" i="1" smtClean="0"/>
              <a:t>F = {JK </a:t>
            </a:r>
            <a:r>
              <a:rPr lang="en-US" smtClean="0">
                <a:sym typeface="Monotype Sorts" pitchFamily="2" charset="2"/>
              </a:rPr>
              <a:t> </a:t>
            </a:r>
            <a:r>
              <a:rPr lang="en-US" i="1" smtClean="0">
                <a:sym typeface="Monotype Sorts" pitchFamily="2" charset="2"/>
              </a:rPr>
              <a:t>L</a:t>
            </a:r>
            <a:br>
              <a:rPr lang="en-US" i="1" smtClean="0">
                <a:sym typeface="Monotype Sorts" pitchFamily="2" charset="2"/>
              </a:rPr>
            </a:br>
            <a:r>
              <a:rPr lang="en-US" i="1" smtClean="0">
                <a:sym typeface="Monotype Sorts" pitchFamily="2" charset="2"/>
              </a:rPr>
              <a:t>	L </a:t>
            </a:r>
            <a:r>
              <a:rPr lang="en-US" smtClean="0">
                <a:sym typeface="Monotype Sorts" pitchFamily="2" charset="2"/>
              </a:rPr>
              <a:t> </a:t>
            </a:r>
            <a:r>
              <a:rPr lang="en-US" i="1" smtClean="0">
                <a:sym typeface="Monotype Sorts" pitchFamily="2" charset="2"/>
              </a:rPr>
              <a:t>K</a:t>
            </a:r>
            <a:r>
              <a:rPr lang="en-US" smtClean="0">
                <a:sym typeface="Monotype Sorts" pitchFamily="2" charset="2"/>
              </a:rPr>
              <a:t>}</a:t>
            </a:r>
            <a:br>
              <a:rPr lang="en-US" smtClean="0">
                <a:sym typeface="Monotype Sorts" pitchFamily="2" charset="2"/>
              </a:rPr>
            </a:br>
            <a:r>
              <a:rPr lang="en-US" smtClean="0">
                <a:sym typeface="Monotype Sorts" pitchFamily="2" charset="2"/>
              </a:rPr>
              <a:t>Two candidate keys = </a:t>
            </a:r>
            <a:r>
              <a:rPr lang="en-US" i="1" smtClean="0">
                <a:sym typeface="Monotype Sorts" pitchFamily="2" charset="2"/>
              </a:rPr>
              <a:t>JK </a:t>
            </a:r>
            <a:r>
              <a:rPr lang="en-US" smtClean="0">
                <a:sym typeface="Monotype Sorts" pitchFamily="2" charset="2"/>
              </a:rPr>
              <a:t>and </a:t>
            </a:r>
            <a:r>
              <a:rPr lang="en-US" i="1" smtClean="0">
                <a:sym typeface="Monotype Sorts" pitchFamily="2" charset="2"/>
              </a:rPr>
              <a:t>JL</a:t>
            </a:r>
          </a:p>
          <a:p>
            <a:pPr fontAlgn="auto">
              <a:spcAft>
                <a:spcPts val="0"/>
              </a:spcAft>
              <a:buFont typeface="Arial" pitchFamily="34" charset="0"/>
              <a:buChar char="•"/>
              <a:tabLst>
                <a:tab pos="744538" algn="l"/>
                <a:tab pos="2679700" algn="l"/>
              </a:tabLst>
              <a:defRPr/>
            </a:pPr>
            <a:r>
              <a:rPr lang="en-US" i="1" smtClean="0">
                <a:sym typeface="Monotype Sorts" pitchFamily="2" charset="2"/>
              </a:rPr>
              <a:t>R </a:t>
            </a:r>
            <a:r>
              <a:rPr lang="en-US" smtClean="0">
                <a:sym typeface="Monotype Sorts" pitchFamily="2" charset="2"/>
              </a:rPr>
              <a:t>is not in BCNF</a:t>
            </a:r>
          </a:p>
          <a:p>
            <a:pPr fontAlgn="auto">
              <a:spcAft>
                <a:spcPts val="0"/>
              </a:spcAft>
              <a:buFont typeface="Arial" pitchFamily="34" charset="0"/>
              <a:buChar char="•"/>
              <a:tabLst>
                <a:tab pos="744538" algn="l"/>
                <a:tab pos="2679700" algn="l"/>
              </a:tabLst>
              <a:defRPr/>
            </a:pPr>
            <a:r>
              <a:rPr lang="en-US" smtClean="0">
                <a:sym typeface="Monotype Sorts" pitchFamily="2" charset="2"/>
              </a:rPr>
              <a:t>Any decomposition of </a:t>
            </a:r>
            <a:r>
              <a:rPr lang="en-US" i="1" smtClean="0">
                <a:sym typeface="Monotype Sorts" pitchFamily="2" charset="2"/>
              </a:rPr>
              <a:t>R</a:t>
            </a:r>
            <a:r>
              <a:rPr lang="en-US" smtClean="0">
                <a:sym typeface="Monotype Sorts" pitchFamily="2" charset="2"/>
              </a:rPr>
              <a:t> will fail to preserve</a:t>
            </a:r>
            <a:br>
              <a:rPr lang="en-US" smtClean="0">
                <a:sym typeface="Monotype Sorts" pitchFamily="2" charset="2"/>
              </a:rPr>
            </a:br>
            <a:r>
              <a:rPr lang="en-US" smtClean="0">
                <a:sym typeface="Monotype Sorts" pitchFamily="2" charset="2"/>
              </a:rPr>
              <a:t>		</a:t>
            </a:r>
          </a:p>
          <a:p>
            <a:pPr fontAlgn="auto">
              <a:spcAft>
                <a:spcPts val="0"/>
              </a:spcAft>
              <a:buFont typeface="Monotype Sorts" pitchFamily="2" charset="2"/>
              <a:buNone/>
              <a:tabLst>
                <a:tab pos="744538" algn="l"/>
                <a:tab pos="2679700" algn="l"/>
              </a:tabLst>
              <a:defRPr/>
            </a:pPr>
            <a:r>
              <a:rPr lang="en-US" smtClean="0"/>
              <a:t>			</a:t>
            </a:r>
            <a:r>
              <a:rPr lang="en-US" i="1" smtClean="0"/>
              <a:t>JK </a:t>
            </a:r>
            <a:r>
              <a:rPr lang="en-US" smtClean="0">
                <a:sym typeface="Monotype Sorts" pitchFamily="2" charset="2"/>
              </a:rPr>
              <a:t> </a:t>
            </a:r>
            <a:r>
              <a:rPr lang="en-US" i="1" smtClean="0">
                <a:sym typeface="Monotype Sorts" pitchFamily="2" charset="2"/>
              </a:rPr>
              <a:t>L</a:t>
            </a:r>
            <a:endParaRPr lang="en-US" smtClean="0"/>
          </a:p>
          <a:p>
            <a:pPr fontAlgn="auto">
              <a:spcAft>
                <a:spcPts val="0"/>
              </a:spcAft>
              <a:buFont typeface="Arial" pitchFamily="34" charset="0"/>
              <a:buChar char="•"/>
              <a:tabLst>
                <a:tab pos="744538" algn="l"/>
                <a:tab pos="2679700" algn="l"/>
              </a:tabLst>
              <a:defRPr/>
            </a:pPr>
            <a:endParaRPr lang="en-US" sz="1600" smtClean="0"/>
          </a:p>
        </p:txBody>
      </p:sp>
      <p:sp>
        <p:nvSpPr>
          <p:cNvPr id="14340" name="Text Box 6"/>
          <p:cNvSpPr txBox="1">
            <a:spLocks noChangeArrowheads="1"/>
          </p:cNvSpPr>
          <p:nvPr/>
        </p:nvSpPr>
        <p:spPr bwMode="auto">
          <a:xfrm>
            <a:off x="1066800" y="1333500"/>
            <a:ext cx="7053263" cy="701675"/>
          </a:xfrm>
          <a:prstGeom prst="rect">
            <a:avLst/>
          </a:prstGeom>
          <a:noFill/>
          <a:ln w="9525">
            <a:noFill/>
            <a:miter lim="800000"/>
            <a:headEnd/>
            <a:tailEnd/>
          </a:ln>
        </p:spPr>
        <p:txBody>
          <a:bodyPr wrap="none" anchor="ctr">
            <a:spAutoFit/>
          </a:bodyPr>
          <a:lstStyle/>
          <a:p>
            <a:r>
              <a:rPr lang="en-US" sz="2000"/>
              <a:t>It is not always possible to get a BCNF decomposition that is </a:t>
            </a:r>
          </a:p>
          <a:p>
            <a:r>
              <a:rPr lang="en-US" sz="2000"/>
              <a:t>dependency preserving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Third Normal Form</a:t>
            </a:r>
          </a:p>
        </p:txBody>
      </p:sp>
      <p:sp>
        <p:nvSpPr>
          <p:cNvPr id="75779" name="Rectangle 3"/>
          <p:cNvSpPr>
            <a:spLocks noGrp="1" noChangeArrowheads="1"/>
          </p:cNvSpPr>
          <p:nvPr>
            <p:ph idx="1"/>
          </p:nvPr>
        </p:nvSpPr>
        <p:spPr/>
        <p:txBody>
          <a:bodyPr rtlCol="0">
            <a:normAutofit fontScale="92500" lnSpcReduction="10000"/>
          </a:bodyPr>
          <a:lstStyle/>
          <a:p>
            <a:pPr fontAlgn="auto">
              <a:spcAft>
                <a:spcPts val="0"/>
              </a:spcAft>
              <a:buFont typeface="Arial" pitchFamily="34" charset="0"/>
              <a:buChar char="•"/>
              <a:tabLst>
                <a:tab pos="2738438" algn="l"/>
              </a:tabLst>
              <a:defRPr/>
            </a:pPr>
            <a:r>
              <a:rPr lang="en-US" smtClean="0"/>
              <a:t>A relation schema </a:t>
            </a:r>
            <a:r>
              <a:rPr lang="en-US" i="1" smtClean="0"/>
              <a:t>R</a:t>
            </a:r>
            <a:r>
              <a:rPr lang="en-US" smtClean="0"/>
              <a:t> is in third normal form (3NF) if for all:</a:t>
            </a:r>
          </a:p>
          <a:p>
            <a:pPr fontAlgn="auto">
              <a:spcAft>
                <a:spcPts val="0"/>
              </a:spcAft>
              <a:buFont typeface="Monotype Sorts" pitchFamily="2" charset="2"/>
              <a:buNone/>
              <a:tabLst>
                <a:tab pos="2738438" algn="l"/>
              </a:tabLst>
              <a:defRPr/>
            </a:pPr>
            <a:r>
              <a:rPr lang="en-US" smtClean="0"/>
              <a:t>		</a:t>
            </a:r>
            <a:r>
              <a:rPr lang="en-US" smtClean="0">
                <a:sym typeface="Greek Symbols" pitchFamily="18" charset="2"/>
              </a:rPr>
              <a:t> </a:t>
            </a:r>
            <a:r>
              <a:rPr lang="en-US" smtClean="0">
                <a:sym typeface="Monotype Sorts" pitchFamily="2" charset="2"/>
              </a:rPr>
              <a:t></a:t>
            </a:r>
            <a:r>
              <a:rPr lang="en-US" i="1" smtClean="0">
                <a:sym typeface="Monotype Sorts" pitchFamily="2" charset="2"/>
              </a:rPr>
              <a:t> </a:t>
            </a:r>
            <a:r>
              <a:rPr lang="en-US" i="1" smtClean="0">
                <a:sym typeface="Greek Symbols" pitchFamily="18" charset="2"/>
              </a:rPr>
              <a:t></a:t>
            </a:r>
            <a:r>
              <a:rPr lang="en-US" smtClean="0">
                <a:sym typeface="Monotype Sorts" pitchFamily="2" charset="2"/>
              </a:rPr>
              <a:t> in </a:t>
            </a:r>
            <a:r>
              <a:rPr lang="en-US" i="1" smtClean="0">
                <a:sym typeface="Monotype Sorts" pitchFamily="2" charset="2"/>
              </a:rPr>
              <a:t>F</a:t>
            </a:r>
            <a:r>
              <a:rPr lang="en-US" baseline="30000" smtClean="0">
                <a:sym typeface="Monotype Sorts" pitchFamily="2" charset="2"/>
              </a:rPr>
              <a:t>+</a:t>
            </a:r>
            <a:r>
              <a:rPr lang="en-US" smtClean="0">
                <a:sym typeface="Monotype Sorts" pitchFamily="2" charset="2"/>
              </a:rPr>
              <a:t/>
            </a:r>
            <a:br>
              <a:rPr lang="en-US" smtClean="0">
                <a:sym typeface="Monotype Sorts" pitchFamily="2" charset="2"/>
              </a:rPr>
            </a:br>
            <a:r>
              <a:rPr lang="en-US" smtClean="0">
                <a:sym typeface="Monotype Sorts" pitchFamily="2" charset="2"/>
              </a:rPr>
              <a:t>at least one of the following holds:</a:t>
            </a:r>
          </a:p>
          <a:p>
            <a:pPr lvl="1" fontAlgn="auto">
              <a:spcAft>
                <a:spcPts val="0"/>
              </a:spcAft>
              <a:buFont typeface="Arial" pitchFamily="34" charset="0"/>
              <a:buChar char="–"/>
              <a:tabLst>
                <a:tab pos="2738438" algn="l"/>
              </a:tabLst>
              <a:defRPr/>
            </a:pPr>
            <a:r>
              <a:rPr lang="en-US" smtClean="0">
                <a:sym typeface="Greek Symbols" pitchFamily="18" charset="2"/>
              </a:rPr>
              <a:t> </a:t>
            </a:r>
            <a:r>
              <a:rPr lang="en-US" smtClean="0">
                <a:sym typeface="Monotype Sorts" pitchFamily="2" charset="2"/>
              </a:rPr>
              <a:t></a:t>
            </a:r>
            <a:r>
              <a:rPr lang="en-US" i="1" smtClean="0">
                <a:sym typeface="Monotype Sorts" pitchFamily="2" charset="2"/>
              </a:rPr>
              <a:t> </a:t>
            </a:r>
            <a:r>
              <a:rPr lang="en-US" i="1" smtClean="0">
                <a:sym typeface="Greek Symbols" pitchFamily="18" charset="2"/>
              </a:rPr>
              <a:t> </a:t>
            </a:r>
            <a:r>
              <a:rPr lang="en-US" smtClean="0">
                <a:sym typeface="Greek Symbols" pitchFamily="18" charset="2"/>
              </a:rPr>
              <a:t>is trivial (i.e., </a:t>
            </a:r>
            <a:r>
              <a:rPr lang="en-US" i="1" smtClean="0">
                <a:sym typeface="Greek Symbols" pitchFamily="18" charset="2"/>
              </a:rPr>
              <a:t> </a:t>
            </a:r>
            <a:r>
              <a:rPr lang="en-US" smtClean="0">
                <a:sym typeface="Symbol" pitchFamily="18" charset="2"/>
              </a:rPr>
              <a:t> </a:t>
            </a:r>
            <a:r>
              <a:rPr lang="en-US" smtClean="0">
                <a:sym typeface="Greek Symbols" pitchFamily="18" charset="2"/>
              </a:rPr>
              <a:t>)</a:t>
            </a:r>
          </a:p>
          <a:p>
            <a:pPr lvl="1" fontAlgn="auto">
              <a:spcAft>
                <a:spcPts val="0"/>
              </a:spcAft>
              <a:buFont typeface="Arial" pitchFamily="34" charset="0"/>
              <a:buChar char="–"/>
              <a:tabLst>
                <a:tab pos="2738438" algn="l"/>
              </a:tabLst>
              <a:defRPr/>
            </a:pPr>
            <a:r>
              <a:rPr lang="en-US" smtClean="0">
                <a:sym typeface="Greek Symbols" pitchFamily="18" charset="2"/>
              </a:rPr>
              <a:t> is a superkey for </a:t>
            </a:r>
            <a:r>
              <a:rPr lang="en-US" i="1" smtClean="0">
                <a:sym typeface="Greek Symbols" pitchFamily="18" charset="2"/>
              </a:rPr>
              <a:t>R</a:t>
            </a:r>
            <a:endParaRPr lang="en-US" smtClean="0">
              <a:sym typeface="Greek Symbols" pitchFamily="18" charset="2"/>
            </a:endParaRPr>
          </a:p>
          <a:p>
            <a:pPr lvl="1" fontAlgn="auto">
              <a:spcAft>
                <a:spcPts val="0"/>
              </a:spcAft>
              <a:buFont typeface="Arial" pitchFamily="34" charset="0"/>
              <a:buChar char="–"/>
              <a:tabLst>
                <a:tab pos="2738438" algn="l"/>
              </a:tabLst>
              <a:defRPr/>
            </a:pPr>
            <a:r>
              <a:rPr lang="en-US" smtClean="0">
                <a:sym typeface="Greek Symbols" pitchFamily="18" charset="2"/>
              </a:rPr>
              <a:t>Each attribute </a:t>
            </a:r>
            <a:r>
              <a:rPr lang="en-US" i="1" smtClean="0">
                <a:sym typeface="Greek Symbols" pitchFamily="18" charset="2"/>
              </a:rPr>
              <a:t>A</a:t>
            </a:r>
            <a:r>
              <a:rPr lang="en-US" smtClean="0">
                <a:sym typeface="Greek Symbols" pitchFamily="18" charset="2"/>
              </a:rPr>
              <a:t> in </a:t>
            </a:r>
            <a:r>
              <a:rPr lang="en-US" i="1" smtClean="0">
                <a:sym typeface="Greek Symbols" pitchFamily="18" charset="2"/>
              </a:rPr>
              <a:t></a:t>
            </a:r>
            <a:r>
              <a:rPr lang="en-US" smtClean="0">
                <a:sym typeface="Greek Symbols" pitchFamily="18" charset="2"/>
              </a:rPr>
              <a:t> –  is contained in a candidate key for </a:t>
            </a:r>
            <a:r>
              <a:rPr lang="en-US" i="1" smtClean="0">
                <a:sym typeface="Greek Symbols" pitchFamily="18" charset="2"/>
              </a:rPr>
              <a:t>R.</a:t>
            </a:r>
          </a:p>
          <a:p>
            <a:pPr fontAlgn="auto">
              <a:spcAft>
                <a:spcPts val="0"/>
              </a:spcAft>
              <a:buFont typeface="Arial" pitchFamily="34" charset="0"/>
              <a:buChar char="•"/>
              <a:tabLst>
                <a:tab pos="2738438" algn="l"/>
              </a:tabLst>
              <a:defRPr/>
            </a:pPr>
            <a:r>
              <a:rPr lang="en-US" smtClean="0">
                <a:sym typeface="Greek Symbols" pitchFamily="18" charset="2"/>
              </a:rPr>
              <a:t>If a relation is in BCNF it is in 3NF (since in BCNF one of the first two conditions above must hold).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3NF (Cont.)</a:t>
            </a:r>
          </a:p>
        </p:txBody>
      </p:sp>
      <p:sp>
        <p:nvSpPr>
          <p:cNvPr id="76803" name="Rectangle 3"/>
          <p:cNvSpPr>
            <a:spLocks noGrp="1" noChangeArrowheads="1"/>
          </p:cNvSpPr>
          <p:nvPr>
            <p:ph idx="1"/>
          </p:nvPr>
        </p:nvSpPr>
        <p:spPr>
          <a:xfrm>
            <a:off x="1143000" y="1219200"/>
            <a:ext cx="6724650" cy="4114800"/>
          </a:xfrm>
        </p:spPr>
        <p:txBody>
          <a:bodyPr rtlCol="0">
            <a:normAutofit fontScale="70000" lnSpcReduction="20000"/>
          </a:bodyPr>
          <a:lstStyle/>
          <a:p>
            <a:pPr fontAlgn="auto">
              <a:spcAft>
                <a:spcPts val="0"/>
              </a:spcAft>
              <a:buFont typeface="Arial" pitchFamily="34" charset="0"/>
              <a:buChar char="•"/>
              <a:tabLst>
                <a:tab pos="1027113" algn="l"/>
                <a:tab pos="2455863" algn="l"/>
              </a:tabLst>
              <a:defRPr/>
            </a:pPr>
            <a:r>
              <a:rPr lang="en-US" dirty="0" smtClean="0"/>
              <a:t>Example</a:t>
            </a:r>
          </a:p>
          <a:p>
            <a:pPr lvl="1" fontAlgn="auto">
              <a:spcAft>
                <a:spcPts val="0"/>
              </a:spcAft>
              <a:buFont typeface="Arial" pitchFamily="34" charset="0"/>
              <a:buChar char="–"/>
              <a:tabLst>
                <a:tab pos="1027113" algn="l"/>
                <a:tab pos="2455863" algn="l"/>
              </a:tabLst>
              <a:defRPr/>
            </a:pPr>
            <a:r>
              <a:rPr lang="en-US" i="1" dirty="0" smtClean="0"/>
              <a:t>R = (J, K, L)</a:t>
            </a:r>
            <a:br>
              <a:rPr lang="en-US" i="1" dirty="0" smtClean="0"/>
            </a:br>
            <a:r>
              <a:rPr lang="en-US" i="1" dirty="0" smtClean="0"/>
              <a:t>F = </a:t>
            </a:r>
            <a:r>
              <a:rPr lang="en-US" dirty="0" smtClean="0"/>
              <a:t>{</a:t>
            </a:r>
            <a:r>
              <a:rPr lang="en-US" i="1" dirty="0" smtClean="0"/>
              <a:t>JK </a:t>
            </a:r>
            <a:r>
              <a:rPr lang="en-US" dirty="0" smtClean="0">
                <a:sym typeface="Monotype Sorts" pitchFamily="2" charset="2"/>
              </a:rPr>
              <a:t> </a:t>
            </a:r>
            <a:r>
              <a:rPr lang="en-US" i="1" dirty="0" smtClean="0">
                <a:sym typeface="Monotype Sorts" pitchFamily="2" charset="2"/>
              </a:rPr>
              <a:t>L, L </a:t>
            </a:r>
            <a:r>
              <a:rPr lang="en-US" dirty="0" smtClean="0">
                <a:sym typeface="Monotype Sorts" pitchFamily="2" charset="2"/>
              </a:rPr>
              <a:t> </a:t>
            </a:r>
            <a:r>
              <a:rPr lang="en-US" i="1" dirty="0" smtClean="0">
                <a:sym typeface="Monotype Sorts" pitchFamily="2" charset="2"/>
              </a:rPr>
              <a:t>K</a:t>
            </a:r>
            <a:r>
              <a:rPr lang="en-US" dirty="0" smtClean="0">
                <a:sym typeface="Monotype Sorts" pitchFamily="2" charset="2"/>
              </a:rPr>
              <a:t>}</a:t>
            </a:r>
          </a:p>
          <a:p>
            <a:pPr lvl="1" fontAlgn="auto">
              <a:spcAft>
                <a:spcPts val="0"/>
              </a:spcAft>
              <a:buFont typeface="Arial" pitchFamily="34" charset="0"/>
              <a:buChar char="–"/>
              <a:tabLst>
                <a:tab pos="1027113" algn="l"/>
                <a:tab pos="2455863" algn="l"/>
              </a:tabLst>
              <a:defRPr/>
            </a:pPr>
            <a:r>
              <a:rPr lang="en-US" dirty="0" smtClean="0">
                <a:sym typeface="Monotype Sorts" pitchFamily="2" charset="2"/>
              </a:rPr>
              <a:t>Two candidate keys:  </a:t>
            </a:r>
            <a:r>
              <a:rPr lang="en-US" i="1" dirty="0" smtClean="0">
                <a:sym typeface="Monotype Sorts" pitchFamily="2" charset="2"/>
              </a:rPr>
              <a:t>JK </a:t>
            </a:r>
            <a:r>
              <a:rPr lang="en-US" dirty="0" smtClean="0">
                <a:sym typeface="Monotype Sorts" pitchFamily="2" charset="2"/>
              </a:rPr>
              <a:t>and </a:t>
            </a:r>
            <a:r>
              <a:rPr lang="en-US" i="1" dirty="0" smtClean="0">
                <a:sym typeface="Monotype Sorts" pitchFamily="2" charset="2"/>
              </a:rPr>
              <a:t>JL</a:t>
            </a:r>
          </a:p>
          <a:p>
            <a:pPr lvl="1" fontAlgn="auto">
              <a:spcAft>
                <a:spcPts val="0"/>
              </a:spcAft>
              <a:buFont typeface="Arial" pitchFamily="34" charset="0"/>
              <a:buChar char="–"/>
              <a:tabLst>
                <a:tab pos="1027113" algn="l"/>
                <a:tab pos="2455863" algn="l"/>
              </a:tabLst>
              <a:defRPr/>
            </a:pPr>
            <a:r>
              <a:rPr lang="en-US" i="1" dirty="0" smtClean="0">
                <a:sym typeface="Monotype Sorts" pitchFamily="2" charset="2"/>
              </a:rPr>
              <a:t>R</a:t>
            </a:r>
            <a:r>
              <a:rPr lang="en-US" dirty="0" smtClean="0">
                <a:sym typeface="Monotype Sorts" pitchFamily="2" charset="2"/>
              </a:rPr>
              <a:t> is in 3NF</a:t>
            </a:r>
          </a:p>
          <a:p>
            <a:pPr lvl="1" fontAlgn="auto">
              <a:spcAft>
                <a:spcPts val="0"/>
              </a:spcAft>
              <a:buFont typeface="Monotype Sorts" pitchFamily="2" charset="2"/>
              <a:buNone/>
              <a:tabLst>
                <a:tab pos="1027113" algn="l"/>
                <a:tab pos="2455863" algn="l"/>
              </a:tabLst>
              <a:defRPr/>
            </a:pPr>
            <a:r>
              <a:rPr lang="en-US" dirty="0" smtClean="0">
                <a:sym typeface="Monotype Sorts" pitchFamily="2" charset="2"/>
              </a:rPr>
              <a:t>		</a:t>
            </a:r>
            <a:r>
              <a:rPr lang="en-US" i="1" dirty="0" smtClean="0">
                <a:sym typeface="Monotype Sorts" pitchFamily="2" charset="2"/>
              </a:rPr>
              <a:t>JK </a:t>
            </a:r>
            <a:r>
              <a:rPr lang="en-US" dirty="0" smtClean="0">
                <a:sym typeface="Monotype Sorts" pitchFamily="2" charset="2"/>
              </a:rPr>
              <a:t> </a:t>
            </a:r>
            <a:r>
              <a:rPr lang="en-US" i="1" dirty="0" smtClean="0">
                <a:sym typeface="Monotype Sorts" pitchFamily="2" charset="2"/>
              </a:rPr>
              <a:t>L	JK </a:t>
            </a:r>
            <a:r>
              <a:rPr lang="en-US" dirty="0" smtClean="0">
                <a:sym typeface="Monotype Sorts" pitchFamily="2" charset="2"/>
              </a:rPr>
              <a:t>is a </a:t>
            </a:r>
            <a:r>
              <a:rPr lang="en-US" dirty="0" err="1" smtClean="0">
                <a:sym typeface="Monotype Sorts" pitchFamily="2" charset="2"/>
              </a:rPr>
              <a:t>superkey</a:t>
            </a:r>
            <a:r>
              <a:rPr lang="en-US" dirty="0" smtClean="0">
                <a:sym typeface="Monotype Sorts" pitchFamily="2" charset="2"/>
              </a:rPr>
              <a:t/>
            </a:r>
            <a:br>
              <a:rPr lang="en-US" dirty="0" smtClean="0">
                <a:sym typeface="Monotype Sorts" pitchFamily="2" charset="2"/>
              </a:rPr>
            </a:br>
            <a:r>
              <a:rPr lang="en-US" dirty="0" smtClean="0">
                <a:sym typeface="Monotype Sorts" pitchFamily="2" charset="2"/>
              </a:rPr>
              <a:t>	</a:t>
            </a:r>
            <a:r>
              <a:rPr lang="en-US" i="1" dirty="0" smtClean="0">
                <a:sym typeface="Monotype Sorts" pitchFamily="2" charset="2"/>
              </a:rPr>
              <a:t>L </a:t>
            </a:r>
            <a:r>
              <a:rPr lang="en-US" dirty="0" smtClean="0">
                <a:sym typeface="Monotype Sorts" pitchFamily="2" charset="2"/>
              </a:rPr>
              <a:t> </a:t>
            </a:r>
            <a:r>
              <a:rPr lang="en-US" i="1" dirty="0" smtClean="0">
                <a:sym typeface="Monotype Sorts" pitchFamily="2" charset="2"/>
              </a:rPr>
              <a:t>K	</a:t>
            </a:r>
            <a:r>
              <a:rPr lang="en-US" i="1" dirty="0" err="1" smtClean="0">
                <a:sym typeface="Monotype Sorts" pitchFamily="2" charset="2"/>
              </a:rPr>
              <a:t>K</a:t>
            </a:r>
            <a:r>
              <a:rPr lang="en-US" i="1" dirty="0" smtClean="0">
                <a:sym typeface="Monotype Sorts" pitchFamily="2" charset="2"/>
              </a:rPr>
              <a:t> </a:t>
            </a:r>
            <a:r>
              <a:rPr lang="en-US" dirty="0" smtClean="0">
                <a:sym typeface="Monotype Sorts" pitchFamily="2" charset="2"/>
              </a:rPr>
              <a:t>is contained in a candidate key</a:t>
            </a:r>
          </a:p>
          <a:p>
            <a:pPr fontAlgn="auto">
              <a:spcAft>
                <a:spcPts val="0"/>
              </a:spcAft>
              <a:buFont typeface="Arial" pitchFamily="34" charset="0"/>
              <a:buChar char="•"/>
              <a:tabLst>
                <a:tab pos="1027113" algn="l"/>
                <a:tab pos="2455863" algn="l"/>
              </a:tabLst>
              <a:defRPr/>
            </a:pPr>
            <a:r>
              <a:rPr lang="en-US" dirty="0" smtClean="0">
                <a:sym typeface="Monotype Sorts" pitchFamily="2" charset="2"/>
              </a:rPr>
              <a:t>Algorithm to decompose a relation schema </a:t>
            </a:r>
            <a:r>
              <a:rPr lang="en-US" i="1" dirty="0" smtClean="0">
                <a:sym typeface="Monotype Sorts" pitchFamily="2" charset="2"/>
              </a:rPr>
              <a:t>R</a:t>
            </a:r>
            <a:r>
              <a:rPr lang="en-US" dirty="0" smtClean="0">
                <a:sym typeface="Monotype Sorts" pitchFamily="2" charset="2"/>
              </a:rPr>
              <a:t> into a set of relation schemas {</a:t>
            </a:r>
            <a:r>
              <a:rPr lang="en-US" i="1" dirty="0" smtClean="0">
                <a:sym typeface="Monotype Sorts" pitchFamily="2" charset="2"/>
              </a:rPr>
              <a:t>R</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2</a:t>
            </a:r>
            <a:r>
              <a:rPr lang="en-US" dirty="0" smtClean="0">
                <a:sym typeface="Monotype Sorts" pitchFamily="2" charset="2"/>
              </a:rPr>
              <a:t>, ..., </a:t>
            </a:r>
            <a:r>
              <a:rPr lang="en-US" i="1" dirty="0" err="1" smtClean="0">
                <a:sym typeface="Monotype Sorts" pitchFamily="2" charset="2"/>
              </a:rPr>
              <a:t>R</a:t>
            </a:r>
            <a:r>
              <a:rPr lang="en-US" i="1" baseline="-25000" dirty="0" err="1" smtClean="0">
                <a:sym typeface="Monotype Sorts" pitchFamily="2" charset="2"/>
              </a:rPr>
              <a:t>n</a:t>
            </a:r>
            <a:r>
              <a:rPr lang="en-US" dirty="0" smtClean="0">
                <a:sym typeface="Monotype Sorts" pitchFamily="2" charset="2"/>
              </a:rPr>
              <a:t>} such that:</a:t>
            </a:r>
          </a:p>
          <a:p>
            <a:pPr lvl="1" fontAlgn="auto">
              <a:spcAft>
                <a:spcPts val="0"/>
              </a:spcAft>
              <a:buFont typeface="Arial" pitchFamily="34" charset="0"/>
              <a:buChar char="–"/>
              <a:tabLst>
                <a:tab pos="1027113" algn="l"/>
                <a:tab pos="2455863" algn="l"/>
              </a:tabLst>
              <a:defRPr/>
            </a:pPr>
            <a:r>
              <a:rPr lang="en-US" dirty="0" smtClean="0">
                <a:sym typeface="Monotype Sorts" pitchFamily="2" charset="2"/>
              </a:rPr>
              <a:t>each relation schema </a:t>
            </a:r>
            <a:r>
              <a:rPr lang="en-US" i="1" dirty="0" err="1" smtClean="0">
                <a:sym typeface="Monotype Sorts" pitchFamily="2" charset="2"/>
              </a:rPr>
              <a:t>R</a:t>
            </a:r>
            <a:r>
              <a:rPr lang="en-US" i="1" baseline="-25000" dirty="0" err="1" smtClean="0">
                <a:sym typeface="Monotype Sorts" pitchFamily="2" charset="2"/>
              </a:rPr>
              <a:t>i</a:t>
            </a:r>
            <a:r>
              <a:rPr lang="en-US" i="1" dirty="0" smtClean="0">
                <a:sym typeface="Monotype Sorts" pitchFamily="2" charset="2"/>
              </a:rPr>
              <a:t> </a:t>
            </a:r>
            <a:r>
              <a:rPr lang="en-US" dirty="0" smtClean="0">
                <a:sym typeface="Monotype Sorts" pitchFamily="2" charset="2"/>
              </a:rPr>
              <a:t>is in 3NF</a:t>
            </a:r>
          </a:p>
          <a:p>
            <a:pPr lvl="1" fontAlgn="auto">
              <a:spcAft>
                <a:spcPts val="0"/>
              </a:spcAft>
              <a:buFont typeface="Arial" pitchFamily="34" charset="0"/>
              <a:buChar char="–"/>
              <a:tabLst>
                <a:tab pos="1027113" algn="l"/>
                <a:tab pos="2455863" algn="l"/>
              </a:tabLst>
              <a:defRPr/>
            </a:pPr>
            <a:r>
              <a:rPr lang="en-US" dirty="0" smtClean="0">
                <a:sym typeface="Monotype Sorts" pitchFamily="2" charset="2"/>
              </a:rPr>
              <a:t>lossless-join decomposition</a:t>
            </a:r>
          </a:p>
          <a:p>
            <a:pPr lvl="1" fontAlgn="auto">
              <a:spcAft>
                <a:spcPts val="0"/>
              </a:spcAft>
              <a:buFont typeface="Arial" pitchFamily="34" charset="0"/>
              <a:buChar char="–"/>
              <a:tabLst>
                <a:tab pos="1027113" algn="l"/>
                <a:tab pos="2455863" algn="l"/>
              </a:tabLst>
              <a:defRPr/>
            </a:pPr>
            <a:r>
              <a:rPr lang="en-US" dirty="0" smtClean="0">
                <a:sym typeface="Monotype Sorts" pitchFamily="2" charset="2"/>
              </a:rPr>
              <a:t>dependency preserving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1438"/>
            <a:ext cx="8229600" cy="1143000"/>
          </a:xfrm>
        </p:spPr>
        <p:txBody>
          <a:bodyPr/>
          <a:lstStyle/>
          <a:p>
            <a:r>
              <a:rPr lang="en-US" smtClean="0"/>
              <a:t>3NF Decomposition Algorithm</a:t>
            </a:r>
          </a:p>
        </p:txBody>
      </p:sp>
      <p:sp>
        <p:nvSpPr>
          <p:cNvPr id="77827" name="Rectangle 3"/>
          <p:cNvSpPr>
            <a:spLocks noGrp="1" noChangeArrowheads="1"/>
          </p:cNvSpPr>
          <p:nvPr>
            <p:ph idx="1"/>
          </p:nvPr>
        </p:nvSpPr>
        <p:spPr>
          <a:xfrm>
            <a:off x="990600" y="914400"/>
            <a:ext cx="6724650" cy="4114800"/>
          </a:xfrm>
        </p:spPr>
        <p:txBody>
          <a:bodyPr rtlCol="0">
            <a:normAutofit fontScale="70000" lnSpcReduction="20000"/>
          </a:bodyPr>
          <a:lstStyle/>
          <a:p>
            <a:pPr fontAlgn="auto">
              <a:spcAft>
                <a:spcPts val="0"/>
              </a:spcAft>
              <a:buFont typeface="Monotype Sorts" pitchFamily="2" charset="2"/>
              <a:buNone/>
              <a:tabLst>
                <a:tab pos="461963" algn="l"/>
                <a:tab pos="1027113" algn="l"/>
                <a:tab pos="1309688" algn="l"/>
                <a:tab pos="1711325" algn="l"/>
              </a:tabLst>
              <a:defRPr/>
            </a:pPr>
            <a:r>
              <a:rPr lang="en-US" smtClean="0"/>
              <a:t>	Let </a:t>
            </a:r>
            <a:r>
              <a:rPr lang="en-US" i="1" smtClean="0"/>
              <a:t>F</a:t>
            </a:r>
            <a:r>
              <a:rPr lang="en-US" i="1" baseline="-25000" smtClean="0"/>
              <a:t>c</a:t>
            </a:r>
            <a:r>
              <a:rPr lang="en-US" i="1" smtClean="0"/>
              <a:t> </a:t>
            </a:r>
            <a:r>
              <a:rPr lang="en-US" smtClean="0"/>
              <a:t>be a canonical cover for </a:t>
            </a:r>
            <a:r>
              <a:rPr lang="en-US" i="1" smtClean="0"/>
              <a:t>F;</a:t>
            </a:r>
            <a:br>
              <a:rPr lang="en-US" i="1" smtClean="0"/>
            </a:br>
            <a:r>
              <a:rPr lang="en-US" i="1" smtClean="0"/>
              <a:t>i </a:t>
            </a:r>
            <a:r>
              <a:rPr lang="en-US" smtClean="0"/>
              <a:t>:= 0;</a:t>
            </a:r>
            <a:br>
              <a:rPr lang="en-US" smtClean="0"/>
            </a:br>
            <a:r>
              <a:rPr lang="en-US" b="1" smtClean="0"/>
              <a:t>for each </a:t>
            </a:r>
            <a:r>
              <a:rPr lang="en-US" smtClean="0"/>
              <a:t> functional dependency </a:t>
            </a:r>
            <a:r>
              <a:rPr lang="en-US" smtClean="0">
                <a:sym typeface="Greek Symbols" pitchFamily="18" charset="2"/>
              </a:rPr>
              <a:t> </a:t>
            </a:r>
            <a:r>
              <a:rPr lang="en-US" smtClean="0">
                <a:sym typeface="Monotype Sorts" pitchFamily="2" charset="2"/>
              </a:rPr>
              <a:t></a:t>
            </a:r>
            <a:r>
              <a:rPr lang="en-US" i="1" smtClean="0">
                <a:sym typeface="Monotype Sorts" pitchFamily="2" charset="2"/>
              </a:rPr>
              <a:t> </a:t>
            </a:r>
            <a:r>
              <a:rPr lang="en-US" i="1" smtClean="0">
                <a:sym typeface="Greek Symbols" pitchFamily="18" charset="2"/>
              </a:rPr>
              <a:t> </a:t>
            </a:r>
            <a:r>
              <a:rPr lang="en-US" smtClean="0">
                <a:sym typeface="Greek Symbols" pitchFamily="18" charset="2"/>
              </a:rPr>
              <a:t>in </a:t>
            </a:r>
            <a:r>
              <a:rPr lang="en-US" i="1" smtClean="0">
                <a:sym typeface="Greek Symbols" pitchFamily="18" charset="2"/>
              </a:rPr>
              <a:t>F</a:t>
            </a:r>
            <a:r>
              <a:rPr lang="en-US" i="1" baseline="-25000" smtClean="0">
                <a:sym typeface="Greek Symbols" pitchFamily="18" charset="2"/>
              </a:rPr>
              <a:t>c</a:t>
            </a:r>
            <a:r>
              <a:rPr lang="en-US" i="1" smtClean="0">
                <a:sym typeface="Greek Symbols" pitchFamily="18" charset="2"/>
              </a:rPr>
              <a:t> </a:t>
            </a:r>
            <a:r>
              <a:rPr lang="en-US" b="1" smtClean="0">
                <a:sym typeface="Greek Symbols" pitchFamily="18" charset="2"/>
              </a:rPr>
              <a:t>do</a:t>
            </a:r>
            <a:br>
              <a:rPr lang="en-US" b="1" smtClean="0">
                <a:sym typeface="Greek Symbols" pitchFamily="18" charset="2"/>
              </a:rPr>
            </a:br>
            <a:r>
              <a:rPr lang="en-US" b="1" smtClean="0">
                <a:sym typeface="Greek Symbols" pitchFamily="18" charset="2"/>
              </a:rPr>
              <a:t>	if </a:t>
            </a:r>
            <a:r>
              <a:rPr lang="en-US" smtClean="0">
                <a:sym typeface="Greek Symbols" pitchFamily="18" charset="2"/>
              </a:rPr>
              <a:t>none of the schemas </a:t>
            </a:r>
            <a:r>
              <a:rPr lang="en-US" i="1" smtClean="0">
                <a:sym typeface="Greek Symbols" pitchFamily="18" charset="2"/>
              </a:rPr>
              <a:t>R</a:t>
            </a:r>
            <a:r>
              <a:rPr lang="en-US" i="1" baseline="-25000" smtClean="0">
                <a:sym typeface="Greek Symbols" pitchFamily="18" charset="2"/>
              </a:rPr>
              <a:t>j</a:t>
            </a:r>
            <a:r>
              <a:rPr lang="en-US" i="1" smtClean="0">
                <a:sym typeface="Greek Symbols" pitchFamily="18" charset="2"/>
              </a:rPr>
              <a:t>, </a:t>
            </a:r>
            <a:r>
              <a:rPr lang="en-US" smtClean="0">
                <a:sym typeface="Greek Symbols" pitchFamily="18" charset="2"/>
              </a:rPr>
              <a:t>1 </a:t>
            </a:r>
            <a:r>
              <a:rPr lang="en-US" smtClean="0">
                <a:sym typeface="Symbol" pitchFamily="18" charset="2"/>
              </a:rPr>
              <a:t> </a:t>
            </a:r>
            <a:r>
              <a:rPr lang="en-US" i="1" smtClean="0">
                <a:sym typeface="Symbol" pitchFamily="18" charset="2"/>
              </a:rPr>
              <a:t>j </a:t>
            </a:r>
            <a:r>
              <a:rPr lang="en-US" smtClean="0">
                <a:sym typeface="Greek Symbols" pitchFamily="18" charset="2"/>
              </a:rPr>
              <a:t> </a:t>
            </a:r>
            <a:r>
              <a:rPr lang="en-US" smtClean="0">
                <a:sym typeface="Symbol" pitchFamily="18" charset="2"/>
              </a:rPr>
              <a:t></a:t>
            </a:r>
            <a:r>
              <a:rPr lang="en-US" i="1" smtClean="0">
                <a:sym typeface="Symbol" pitchFamily="18" charset="2"/>
              </a:rPr>
              <a:t> i </a:t>
            </a:r>
            <a:r>
              <a:rPr lang="en-US" smtClean="0">
                <a:sym typeface="Symbol" pitchFamily="18" charset="2"/>
              </a:rPr>
              <a:t>contains </a:t>
            </a:r>
            <a:r>
              <a:rPr lang="en-US" smtClean="0">
                <a:sym typeface="Greek Symbols" pitchFamily="18" charset="2"/>
              </a:rPr>
              <a:t> </a:t>
            </a:r>
            <a:r>
              <a:rPr lang="en-US" i="1" smtClean="0">
                <a:sym typeface="Greek Symbols" pitchFamily="18" charset="2"/>
              </a:rPr>
              <a:t> </a:t>
            </a:r>
            <a:r>
              <a:rPr lang="en-US" smtClean="0">
                <a:sym typeface="Greek Symbols" pitchFamily="18" charset="2"/>
              </a:rPr>
              <a:t/>
            </a:r>
            <a:br>
              <a:rPr lang="en-US" smtClean="0">
                <a:sym typeface="Greek Symbols" pitchFamily="18" charset="2"/>
              </a:rPr>
            </a:br>
            <a:r>
              <a:rPr lang="en-US" smtClean="0">
                <a:sym typeface="Greek Symbols" pitchFamily="18" charset="2"/>
              </a:rPr>
              <a:t>		</a:t>
            </a:r>
            <a:r>
              <a:rPr lang="en-US" b="1" smtClean="0">
                <a:sym typeface="Greek Symbols" pitchFamily="18" charset="2"/>
              </a:rPr>
              <a:t>then begin</a:t>
            </a:r>
            <a:br>
              <a:rPr lang="en-US" b="1" smtClean="0">
                <a:sym typeface="Greek Symbols" pitchFamily="18" charset="2"/>
              </a:rPr>
            </a:br>
            <a:r>
              <a:rPr lang="en-US" b="1" smtClean="0">
                <a:sym typeface="Greek Symbols" pitchFamily="18" charset="2"/>
              </a:rPr>
              <a:t>				</a:t>
            </a:r>
            <a:r>
              <a:rPr lang="en-US" i="1" smtClean="0">
                <a:sym typeface="Greek Symbols" pitchFamily="18" charset="2"/>
              </a:rPr>
              <a:t>i </a:t>
            </a:r>
            <a:r>
              <a:rPr lang="en-US" smtClean="0">
                <a:sym typeface="Greek Symbols" pitchFamily="18" charset="2"/>
              </a:rPr>
              <a:t>:= </a:t>
            </a:r>
            <a:r>
              <a:rPr lang="en-US" i="1" smtClean="0">
                <a:sym typeface="Greek Symbols" pitchFamily="18" charset="2"/>
              </a:rPr>
              <a:t>i  + </a:t>
            </a:r>
            <a:r>
              <a:rPr lang="en-US" smtClean="0">
                <a:sym typeface="Greek Symbols" pitchFamily="18" charset="2"/>
              </a:rPr>
              <a:t>1;</a:t>
            </a:r>
            <a:br>
              <a:rPr lang="en-US" smtClean="0">
                <a:sym typeface="Greek Symbols" pitchFamily="18" charset="2"/>
              </a:rPr>
            </a:br>
            <a:r>
              <a:rPr lang="en-US" smtClean="0">
                <a:sym typeface="Greek Symbols" pitchFamily="18" charset="2"/>
              </a:rPr>
              <a:t>				</a:t>
            </a:r>
            <a:r>
              <a:rPr lang="en-US" i="1" smtClean="0">
                <a:sym typeface="Greek Symbols" pitchFamily="18" charset="2"/>
              </a:rPr>
              <a:t>R</a:t>
            </a:r>
            <a:r>
              <a:rPr lang="en-US" i="1" baseline="-25000" smtClean="0">
                <a:sym typeface="Greek Symbols" pitchFamily="18" charset="2"/>
              </a:rPr>
              <a:t>i </a:t>
            </a:r>
            <a:r>
              <a:rPr lang="en-US" smtClean="0">
                <a:sym typeface="Greek Symbols" pitchFamily="18" charset="2"/>
              </a:rPr>
              <a:t> :=  </a:t>
            </a:r>
            <a:r>
              <a:rPr lang="en-US" i="1" smtClean="0">
                <a:sym typeface="Greek Symbols" pitchFamily="18" charset="2"/>
              </a:rPr>
              <a:t> </a:t>
            </a:r>
            <a:br>
              <a:rPr lang="en-US" i="1" smtClean="0">
                <a:sym typeface="Greek Symbols" pitchFamily="18" charset="2"/>
              </a:rPr>
            </a:br>
            <a:r>
              <a:rPr lang="en-US" i="1" smtClean="0">
                <a:sym typeface="Greek Symbols" pitchFamily="18" charset="2"/>
              </a:rPr>
              <a:t>			</a:t>
            </a:r>
            <a:r>
              <a:rPr lang="en-US" b="1" smtClean="0">
                <a:sym typeface="Greek Symbols" pitchFamily="18" charset="2"/>
              </a:rPr>
              <a:t>end</a:t>
            </a:r>
            <a:br>
              <a:rPr lang="en-US" b="1" smtClean="0">
                <a:sym typeface="Greek Symbols" pitchFamily="18" charset="2"/>
              </a:rPr>
            </a:br>
            <a:r>
              <a:rPr lang="en-US" b="1" smtClean="0">
                <a:sym typeface="Greek Symbols" pitchFamily="18" charset="2"/>
              </a:rPr>
              <a:t>if</a:t>
            </a:r>
            <a:r>
              <a:rPr lang="en-US" smtClean="0">
                <a:sym typeface="Greek Symbols" pitchFamily="18" charset="2"/>
              </a:rPr>
              <a:t> none of the schemas </a:t>
            </a:r>
            <a:r>
              <a:rPr lang="en-US" i="1" smtClean="0">
                <a:sym typeface="Greek Symbols" pitchFamily="18" charset="2"/>
              </a:rPr>
              <a:t>R</a:t>
            </a:r>
            <a:r>
              <a:rPr lang="en-US" i="1" baseline="-25000" smtClean="0">
                <a:sym typeface="Greek Symbols" pitchFamily="18" charset="2"/>
              </a:rPr>
              <a:t>j</a:t>
            </a:r>
            <a:r>
              <a:rPr lang="en-US" i="1" smtClean="0">
                <a:sym typeface="Greek Symbols" pitchFamily="18" charset="2"/>
              </a:rPr>
              <a:t>, </a:t>
            </a:r>
            <a:r>
              <a:rPr lang="en-US" smtClean="0">
                <a:sym typeface="Greek Symbols" pitchFamily="18" charset="2"/>
              </a:rPr>
              <a:t> 1 1 </a:t>
            </a:r>
            <a:r>
              <a:rPr lang="en-US" smtClean="0">
                <a:sym typeface="Symbol" pitchFamily="18" charset="2"/>
              </a:rPr>
              <a:t> </a:t>
            </a:r>
            <a:r>
              <a:rPr lang="en-US" i="1" smtClean="0">
                <a:sym typeface="Symbol" pitchFamily="18" charset="2"/>
              </a:rPr>
              <a:t>j </a:t>
            </a:r>
            <a:r>
              <a:rPr lang="en-US" smtClean="0">
                <a:sym typeface="Greek Symbols" pitchFamily="18" charset="2"/>
              </a:rPr>
              <a:t> </a:t>
            </a:r>
            <a:r>
              <a:rPr lang="en-US" smtClean="0">
                <a:sym typeface="Symbol" pitchFamily="18" charset="2"/>
              </a:rPr>
              <a:t></a:t>
            </a:r>
            <a:r>
              <a:rPr lang="en-US" i="1" smtClean="0">
                <a:sym typeface="Symbol" pitchFamily="18" charset="2"/>
              </a:rPr>
              <a:t> i </a:t>
            </a:r>
            <a:r>
              <a:rPr lang="en-US" smtClean="0">
                <a:sym typeface="Symbol" pitchFamily="18" charset="2"/>
              </a:rPr>
              <a:t>contains </a:t>
            </a:r>
            <a:br>
              <a:rPr lang="en-US" smtClean="0">
                <a:sym typeface="Symbol" pitchFamily="18" charset="2"/>
              </a:rPr>
            </a:br>
            <a:r>
              <a:rPr lang="en-US" smtClean="0">
                <a:sym typeface="Symbol" pitchFamily="18" charset="2"/>
              </a:rPr>
              <a:t>a candidate key for </a:t>
            </a:r>
            <a:r>
              <a:rPr lang="en-US" i="1" smtClean="0">
                <a:sym typeface="Symbol" pitchFamily="18" charset="2"/>
              </a:rPr>
              <a:t>R</a:t>
            </a:r>
            <a:br>
              <a:rPr lang="en-US" i="1" smtClean="0">
                <a:sym typeface="Symbol" pitchFamily="18" charset="2"/>
              </a:rPr>
            </a:br>
            <a:r>
              <a:rPr lang="en-US" i="1" smtClean="0">
                <a:sym typeface="Symbol" pitchFamily="18" charset="2"/>
              </a:rPr>
              <a:t>	</a:t>
            </a:r>
            <a:r>
              <a:rPr lang="en-US" b="1" smtClean="0">
                <a:sym typeface="Symbol" pitchFamily="18" charset="2"/>
              </a:rPr>
              <a:t>then begin</a:t>
            </a:r>
            <a:br>
              <a:rPr lang="en-US" b="1" smtClean="0">
                <a:sym typeface="Symbol" pitchFamily="18" charset="2"/>
              </a:rPr>
            </a:br>
            <a:r>
              <a:rPr lang="en-US" b="1" smtClean="0">
                <a:sym typeface="Symbol" pitchFamily="18" charset="2"/>
              </a:rPr>
              <a:t>			</a:t>
            </a:r>
            <a:r>
              <a:rPr lang="en-US" i="1" smtClean="0">
                <a:sym typeface="Symbol" pitchFamily="18" charset="2"/>
              </a:rPr>
              <a:t>i </a:t>
            </a:r>
            <a:r>
              <a:rPr lang="en-US" smtClean="0">
                <a:sym typeface="Symbol" pitchFamily="18" charset="2"/>
              </a:rPr>
              <a:t>:=</a:t>
            </a:r>
            <a:r>
              <a:rPr lang="en-US" i="1" smtClean="0">
                <a:sym typeface="Symbol" pitchFamily="18" charset="2"/>
              </a:rPr>
              <a:t> i </a:t>
            </a:r>
            <a:r>
              <a:rPr lang="en-US" smtClean="0">
                <a:sym typeface="Symbol" pitchFamily="18" charset="2"/>
              </a:rPr>
              <a:t> + 1;</a:t>
            </a:r>
            <a:br>
              <a:rPr lang="en-US" smtClean="0">
                <a:sym typeface="Symbol" pitchFamily="18" charset="2"/>
              </a:rPr>
            </a:br>
            <a:r>
              <a:rPr lang="en-US" smtClean="0">
                <a:sym typeface="Symbol" pitchFamily="18" charset="2"/>
              </a:rPr>
              <a:t>			</a:t>
            </a:r>
            <a:r>
              <a:rPr lang="en-US" i="1" smtClean="0">
                <a:sym typeface="Symbol" pitchFamily="18" charset="2"/>
              </a:rPr>
              <a:t>R</a:t>
            </a:r>
            <a:r>
              <a:rPr lang="en-US" i="1" baseline="-25000" smtClean="0">
                <a:sym typeface="Symbol" pitchFamily="18" charset="2"/>
              </a:rPr>
              <a:t>i</a:t>
            </a:r>
            <a:r>
              <a:rPr lang="en-US" i="1" smtClean="0">
                <a:sym typeface="Symbol" pitchFamily="18" charset="2"/>
              </a:rPr>
              <a:t> </a:t>
            </a:r>
            <a:r>
              <a:rPr lang="en-US" smtClean="0">
                <a:sym typeface="Symbol" pitchFamily="18" charset="2"/>
              </a:rPr>
              <a:t> := any candidate key for </a:t>
            </a:r>
            <a:r>
              <a:rPr lang="en-US" i="1" smtClean="0">
                <a:sym typeface="Symbol" pitchFamily="18" charset="2"/>
              </a:rPr>
              <a:t>R;</a:t>
            </a:r>
            <a:br>
              <a:rPr lang="en-US" i="1" smtClean="0">
                <a:sym typeface="Symbol" pitchFamily="18" charset="2"/>
              </a:rPr>
            </a:br>
            <a:r>
              <a:rPr lang="en-US" i="1" smtClean="0">
                <a:sym typeface="Symbol" pitchFamily="18" charset="2"/>
              </a:rPr>
              <a:t>		</a:t>
            </a:r>
            <a:r>
              <a:rPr lang="en-US" b="1" smtClean="0">
                <a:sym typeface="Symbol" pitchFamily="18" charset="2"/>
              </a:rPr>
              <a:t>end </a:t>
            </a:r>
            <a:br>
              <a:rPr lang="en-US" b="1" smtClean="0">
                <a:sym typeface="Symbol" pitchFamily="18" charset="2"/>
              </a:rPr>
            </a:br>
            <a:r>
              <a:rPr lang="en-US" b="1" smtClean="0">
                <a:sym typeface="Symbol" pitchFamily="18" charset="2"/>
              </a:rPr>
              <a:t>return </a:t>
            </a:r>
            <a:r>
              <a:rPr lang="en-US" i="1" smtClean="0">
                <a:sym typeface="Symbol" pitchFamily="18" charset="2"/>
              </a:rPr>
              <a:t>(R</a:t>
            </a:r>
            <a:r>
              <a:rPr lang="en-US" baseline="-25000" smtClean="0">
                <a:sym typeface="Symbol" pitchFamily="18" charset="2"/>
              </a:rPr>
              <a:t>1</a:t>
            </a:r>
            <a:r>
              <a:rPr lang="en-US" smtClean="0">
                <a:sym typeface="Symbol" pitchFamily="18" charset="2"/>
              </a:rPr>
              <a:t>, </a:t>
            </a:r>
            <a:r>
              <a:rPr lang="en-US" i="1" smtClean="0">
                <a:sym typeface="Symbol" pitchFamily="18" charset="2"/>
              </a:rPr>
              <a:t>R</a:t>
            </a:r>
            <a:r>
              <a:rPr lang="en-US" baseline="-25000" smtClean="0">
                <a:sym typeface="Symbol" pitchFamily="18" charset="2"/>
              </a:rPr>
              <a:t>2</a:t>
            </a:r>
            <a:r>
              <a:rPr lang="en-US" smtClean="0">
                <a:sym typeface="Symbol" pitchFamily="18" charset="2"/>
              </a:rPr>
              <a:t>, ..., </a:t>
            </a:r>
            <a:r>
              <a:rPr lang="en-US" i="1" smtClean="0">
                <a:sym typeface="Symbol" pitchFamily="18" charset="2"/>
              </a:rPr>
              <a:t>R</a:t>
            </a:r>
            <a:r>
              <a:rPr lang="en-US" i="1" baseline="-25000" smtClean="0">
                <a:sym typeface="Symbol" pitchFamily="18" charset="2"/>
              </a:rPr>
              <a:t>i</a:t>
            </a:r>
            <a:r>
              <a:rPr lang="en-US" i="1" smtClean="0">
                <a:sym typeface="Symbol" pitchFamily="18" charset="2"/>
              </a:rPr>
              <a:t>)</a:t>
            </a:r>
            <a:r>
              <a:rPr lang="en-US" i="1" smtClean="0">
                <a:sym typeface="Greek Symbols" pitchFamily="18" charset="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Example</a:t>
            </a:r>
          </a:p>
        </p:txBody>
      </p:sp>
      <p:sp>
        <p:nvSpPr>
          <p:cNvPr id="78851" name="Rectangle 3"/>
          <p:cNvSpPr>
            <a:spLocks noGrp="1" noChangeArrowheads="1"/>
          </p:cNvSpPr>
          <p:nvPr>
            <p:ph idx="1"/>
          </p:nvPr>
        </p:nvSpPr>
        <p:spPr>
          <a:xfrm>
            <a:off x="533400" y="1371600"/>
            <a:ext cx="7848600" cy="4876800"/>
          </a:xfrm>
        </p:spPr>
        <p:txBody>
          <a:bodyPr rtlCol="0">
            <a:normAutofit fontScale="92500" lnSpcReduction="20000"/>
          </a:bodyPr>
          <a:lstStyle/>
          <a:p>
            <a:pPr fontAlgn="auto">
              <a:spcAft>
                <a:spcPts val="0"/>
              </a:spcAft>
              <a:buFont typeface="Arial" pitchFamily="34" charset="0"/>
              <a:buChar char="•"/>
              <a:tabLst>
                <a:tab pos="1027113" algn="l"/>
                <a:tab pos="2857500" algn="ctr"/>
                <a:tab pos="3036888" algn="l"/>
              </a:tabLst>
              <a:defRPr/>
            </a:pPr>
            <a:r>
              <a:rPr lang="en-US" smtClean="0"/>
              <a:t>Relation schema:</a:t>
            </a:r>
          </a:p>
          <a:p>
            <a:pPr lvl="1" fontAlgn="auto">
              <a:spcAft>
                <a:spcPts val="0"/>
              </a:spcAft>
              <a:buFont typeface="Monotype Sorts" pitchFamily="2" charset="2"/>
              <a:buNone/>
              <a:tabLst>
                <a:tab pos="1027113" algn="l"/>
                <a:tab pos="2857500" algn="ctr"/>
                <a:tab pos="3036888" algn="l"/>
              </a:tabLst>
              <a:defRPr/>
            </a:pPr>
            <a:r>
              <a:rPr lang="en-US" smtClean="0"/>
              <a:t>	</a:t>
            </a:r>
            <a:r>
              <a:rPr lang="en-US" i="1" smtClean="0"/>
              <a:t>Banker-info-schema = (branch-name, customer-name,</a:t>
            </a:r>
            <a:br>
              <a:rPr lang="en-US" i="1" smtClean="0"/>
            </a:br>
            <a:r>
              <a:rPr lang="en-US" i="1" smtClean="0"/>
              <a:t>			banker-name, office-number)</a:t>
            </a:r>
          </a:p>
          <a:p>
            <a:pPr fontAlgn="auto">
              <a:spcAft>
                <a:spcPts val="0"/>
              </a:spcAft>
              <a:buFont typeface="Arial" pitchFamily="34" charset="0"/>
              <a:buChar char="•"/>
              <a:tabLst>
                <a:tab pos="1027113" algn="l"/>
                <a:tab pos="2857500" algn="ctr"/>
                <a:tab pos="3036888" algn="l"/>
              </a:tabLst>
              <a:defRPr/>
            </a:pPr>
            <a:r>
              <a:rPr lang="en-US" smtClean="0"/>
              <a:t>The functional dependencies for this relation schema are:</a:t>
            </a:r>
            <a:br>
              <a:rPr lang="en-US" smtClean="0"/>
            </a:br>
            <a:r>
              <a:rPr lang="en-US" smtClean="0"/>
              <a:t>	</a:t>
            </a:r>
            <a:r>
              <a:rPr lang="en-US" i="1" smtClean="0"/>
              <a:t>banker-name </a:t>
            </a:r>
            <a:r>
              <a:rPr lang="en-US" smtClean="0">
                <a:sym typeface="Monotype Sorts" pitchFamily="2" charset="2"/>
              </a:rPr>
              <a:t></a:t>
            </a:r>
            <a:r>
              <a:rPr lang="en-US" i="1" smtClean="0">
                <a:sym typeface="Monotype Sorts" pitchFamily="2" charset="2"/>
              </a:rPr>
              <a:t> branch-name office-number</a:t>
            </a:r>
            <a:br>
              <a:rPr lang="en-US" i="1" smtClean="0">
                <a:sym typeface="Monotype Sorts" pitchFamily="2" charset="2"/>
              </a:rPr>
            </a:br>
            <a:r>
              <a:rPr lang="en-US" i="1" smtClean="0">
                <a:sym typeface="Monotype Sorts" pitchFamily="2" charset="2"/>
              </a:rPr>
              <a:t>	customer-name branch-name </a:t>
            </a:r>
            <a:r>
              <a:rPr lang="en-US" smtClean="0">
                <a:sym typeface="Monotype Sorts" pitchFamily="2" charset="2"/>
              </a:rPr>
              <a:t></a:t>
            </a:r>
            <a:r>
              <a:rPr lang="en-US" i="1" smtClean="0">
                <a:sym typeface="Monotype Sorts" pitchFamily="2" charset="2"/>
              </a:rPr>
              <a:t> banker-name</a:t>
            </a:r>
          </a:p>
          <a:p>
            <a:pPr fontAlgn="auto">
              <a:spcAft>
                <a:spcPts val="0"/>
              </a:spcAft>
              <a:buFont typeface="Arial" pitchFamily="34" charset="0"/>
              <a:buChar char="•"/>
              <a:tabLst>
                <a:tab pos="1027113" algn="l"/>
                <a:tab pos="2857500" algn="ctr"/>
                <a:tab pos="3036888" algn="l"/>
              </a:tabLst>
              <a:defRPr/>
            </a:pPr>
            <a:r>
              <a:rPr lang="en-US" smtClean="0">
                <a:sym typeface="Monotype Sorts" pitchFamily="2" charset="2"/>
              </a:rPr>
              <a:t>The key is:</a:t>
            </a:r>
          </a:p>
          <a:p>
            <a:pPr fontAlgn="auto">
              <a:spcAft>
                <a:spcPts val="0"/>
              </a:spcAft>
              <a:buFont typeface="Monotype Sorts" pitchFamily="2" charset="2"/>
              <a:buNone/>
              <a:tabLst>
                <a:tab pos="1027113" algn="l"/>
                <a:tab pos="2857500" algn="ctr"/>
                <a:tab pos="3036888" algn="l"/>
              </a:tabLst>
              <a:defRPr/>
            </a:pPr>
            <a:r>
              <a:rPr lang="en-US" smtClean="0">
                <a:sym typeface="Monotype Sorts" pitchFamily="2" charset="2"/>
              </a:rPr>
              <a:t>			{</a:t>
            </a:r>
            <a:r>
              <a:rPr lang="en-US" i="1" smtClean="0">
                <a:sym typeface="Monotype Sorts" pitchFamily="2" charset="2"/>
              </a:rPr>
              <a:t>customer-name, branch-name</a:t>
            </a:r>
            <a:r>
              <a:rPr lang="en-US" smtClean="0">
                <a:sym typeface="Monotype Sorts" pitchFamily="2" charset="2"/>
              </a:rPr>
              <a:t>}</a:t>
            </a:r>
          </a:p>
          <a:p>
            <a:pPr fontAlgn="auto">
              <a:spcAft>
                <a:spcPts val="0"/>
              </a:spcAft>
              <a:buFont typeface="Monotype Sorts" pitchFamily="2" charset="2"/>
              <a:buNone/>
              <a:tabLst>
                <a:tab pos="1027113" algn="l"/>
                <a:tab pos="2857500" algn="ctr"/>
                <a:tab pos="3036888" algn="l"/>
              </a:tabLst>
              <a:defRPr/>
            </a:pPr>
            <a:endParaRPr lang="en-US" i="1" smtClean="0">
              <a:sym typeface="Monotype Sorts" pitchFamily="2"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57250" y="400050"/>
            <a:ext cx="7981950" cy="457200"/>
          </a:xfrm>
        </p:spPr>
        <p:txBody>
          <a:bodyPr rtlCol="0">
            <a:normAutofit fontScale="90000"/>
          </a:bodyPr>
          <a:lstStyle/>
          <a:p>
            <a:pPr fontAlgn="auto">
              <a:spcAft>
                <a:spcPts val="0"/>
              </a:spcAft>
              <a:defRPr/>
            </a:pPr>
            <a:r>
              <a:rPr lang="en-US" dirty="0" smtClean="0"/>
              <a:t>Applying 3NF to </a:t>
            </a:r>
            <a:r>
              <a:rPr lang="en-US" i="1" dirty="0" smtClean="0"/>
              <a:t>Banker — info —schema</a:t>
            </a:r>
          </a:p>
        </p:txBody>
      </p:sp>
      <p:sp>
        <p:nvSpPr>
          <p:cNvPr id="79875" name="Rectangle 3"/>
          <p:cNvSpPr>
            <a:spLocks noGrp="1" noChangeArrowheads="1"/>
          </p:cNvSpPr>
          <p:nvPr>
            <p:ph idx="1"/>
          </p:nvPr>
        </p:nvSpPr>
        <p:spPr>
          <a:xfrm>
            <a:off x="1219200" y="1295400"/>
            <a:ext cx="6953250" cy="4114800"/>
          </a:xfrm>
        </p:spPr>
        <p:txBody>
          <a:bodyPr rtlCol="0">
            <a:normAutofit fontScale="77500" lnSpcReduction="20000"/>
          </a:bodyPr>
          <a:lstStyle/>
          <a:p>
            <a:pPr fontAlgn="auto">
              <a:spcAft>
                <a:spcPts val="0"/>
              </a:spcAft>
              <a:buFont typeface="Arial" pitchFamily="34" charset="0"/>
              <a:buChar char="•"/>
              <a:tabLst>
                <a:tab pos="908050" algn="l"/>
                <a:tab pos="2798763" algn="l"/>
                <a:tab pos="3482975" algn="l"/>
              </a:tabLst>
              <a:defRPr/>
            </a:pPr>
            <a:r>
              <a:rPr lang="en-US" smtClean="0"/>
              <a:t>The </a:t>
            </a:r>
            <a:r>
              <a:rPr lang="en-US" b="1" smtClean="0"/>
              <a:t>for</a:t>
            </a:r>
            <a:r>
              <a:rPr lang="en-US" smtClean="0"/>
              <a:t> loop in the algorithm causes us to include the following schemas in our decomposition:</a:t>
            </a:r>
          </a:p>
          <a:p>
            <a:pPr fontAlgn="auto">
              <a:spcAft>
                <a:spcPts val="0"/>
              </a:spcAft>
              <a:buFont typeface="Monotype Sorts" pitchFamily="2" charset="2"/>
              <a:buNone/>
              <a:tabLst>
                <a:tab pos="908050" algn="l"/>
                <a:tab pos="2798763" algn="l"/>
                <a:tab pos="3482975" algn="l"/>
              </a:tabLst>
              <a:defRPr/>
            </a:pPr>
            <a:r>
              <a:rPr lang="en-US" smtClean="0"/>
              <a:t>		</a:t>
            </a:r>
            <a:r>
              <a:rPr lang="en-US" i="1" smtClean="0"/>
              <a:t>Banker-office-schema = (banker-name, branch-name,</a:t>
            </a:r>
            <a:br>
              <a:rPr lang="en-US" i="1" smtClean="0"/>
            </a:br>
            <a:r>
              <a:rPr lang="en-US" i="1" smtClean="0"/>
              <a:t>			office-number)</a:t>
            </a:r>
            <a:br>
              <a:rPr lang="en-US" i="1" smtClean="0"/>
            </a:br>
            <a:r>
              <a:rPr lang="en-US" i="1" smtClean="0"/>
              <a:t>	Banker-schema = (customer-name, branch-name,</a:t>
            </a:r>
            <a:br>
              <a:rPr lang="en-US" i="1" smtClean="0"/>
            </a:br>
            <a:r>
              <a:rPr lang="en-US" i="1" smtClean="0"/>
              <a:t>		banker-name)</a:t>
            </a:r>
            <a:br>
              <a:rPr lang="en-US" i="1" smtClean="0"/>
            </a:br>
            <a:endParaRPr lang="en-US" smtClean="0"/>
          </a:p>
          <a:p>
            <a:pPr fontAlgn="auto">
              <a:spcAft>
                <a:spcPts val="0"/>
              </a:spcAft>
              <a:buFont typeface="Arial" pitchFamily="34" charset="0"/>
              <a:buChar char="•"/>
              <a:tabLst>
                <a:tab pos="908050" algn="l"/>
                <a:tab pos="2798763" algn="l"/>
                <a:tab pos="3482975" algn="l"/>
              </a:tabLst>
              <a:defRPr/>
            </a:pPr>
            <a:r>
              <a:rPr lang="en-US" smtClean="0"/>
              <a:t>Since </a:t>
            </a:r>
            <a:r>
              <a:rPr lang="en-US" i="1" smtClean="0"/>
              <a:t>Banker-schema</a:t>
            </a:r>
            <a:r>
              <a:rPr lang="en-US" smtClean="0"/>
              <a:t> contains a candidate key for </a:t>
            </a:r>
            <a:br>
              <a:rPr lang="en-US" smtClean="0"/>
            </a:br>
            <a:r>
              <a:rPr lang="en-US" i="1" smtClean="0"/>
              <a:t>Banker-info-schema, </a:t>
            </a:r>
            <a:r>
              <a:rPr lang="en-US" smtClean="0"/>
              <a:t>we are done with the decomposition process.</a:t>
            </a:r>
            <a:endParaRPr lang="en-US" i="1"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Comparison of BCNF and 3NF</a:t>
            </a:r>
          </a:p>
        </p:txBody>
      </p:sp>
      <p:sp>
        <p:nvSpPr>
          <p:cNvPr id="20483" name="Rectangle 3"/>
          <p:cNvSpPr>
            <a:spLocks noGrp="1" noChangeArrowheads="1"/>
          </p:cNvSpPr>
          <p:nvPr>
            <p:ph idx="1"/>
          </p:nvPr>
        </p:nvSpPr>
        <p:spPr/>
        <p:txBody>
          <a:bodyPr/>
          <a:lstStyle/>
          <a:p>
            <a:r>
              <a:rPr lang="en-US" smtClean="0"/>
              <a:t>It is always possible to decompose a relation into relations in 3NF and </a:t>
            </a:r>
          </a:p>
          <a:p>
            <a:pPr lvl="1"/>
            <a:r>
              <a:rPr lang="en-US" smtClean="0"/>
              <a:t>the decomposition is lossless</a:t>
            </a:r>
          </a:p>
          <a:p>
            <a:pPr lvl="1"/>
            <a:r>
              <a:rPr lang="en-US" smtClean="0"/>
              <a:t>the dependencies are preserved</a:t>
            </a:r>
          </a:p>
          <a:p>
            <a:r>
              <a:rPr lang="en-US" smtClean="0"/>
              <a:t>It is always possible to decompose a relation into relations in BCNF and </a:t>
            </a:r>
          </a:p>
          <a:p>
            <a:pPr lvl="1"/>
            <a:r>
              <a:rPr lang="en-US" smtClean="0"/>
              <a:t>the decomposition is lossless</a:t>
            </a:r>
          </a:p>
          <a:p>
            <a:pPr lvl="1"/>
            <a:r>
              <a:rPr lang="en-US" smtClean="0"/>
              <a:t>it may not be possible to preserve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rtlCol="0">
            <a:normAutofit fontScale="90000"/>
          </a:bodyPr>
          <a:lstStyle/>
          <a:p>
            <a:pPr fontAlgn="auto">
              <a:spcAft>
                <a:spcPts val="0"/>
              </a:spcAft>
              <a:defRPr/>
            </a:pPr>
            <a:r>
              <a:rPr lang="en-US" smtClean="0"/>
              <a:t>Pitfalls in Relational Database Design</a:t>
            </a:r>
          </a:p>
        </p:txBody>
      </p:sp>
      <p:sp>
        <p:nvSpPr>
          <p:cNvPr id="62467" name="Rectangle 3"/>
          <p:cNvSpPr>
            <a:spLocks noGrp="1" noChangeArrowheads="1"/>
          </p:cNvSpPr>
          <p:nvPr>
            <p:ph idx="1"/>
          </p:nvPr>
        </p:nvSpPr>
        <p:spPr>
          <a:xfrm>
            <a:off x="1066800" y="1447800"/>
            <a:ext cx="6800850" cy="4114800"/>
          </a:xfrm>
        </p:spPr>
        <p:txBody>
          <a:bodyPr rtlCol="0">
            <a:normAutofit fontScale="85000" lnSpcReduction="20000"/>
          </a:bodyPr>
          <a:lstStyle/>
          <a:p>
            <a:pPr fontAlgn="auto">
              <a:spcAft>
                <a:spcPts val="0"/>
              </a:spcAft>
              <a:buFont typeface="Arial" pitchFamily="34" charset="0"/>
              <a:buChar char="•"/>
              <a:defRPr/>
            </a:pPr>
            <a:r>
              <a:rPr lang="en-US" smtClean="0"/>
              <a:t>Relational database design requies that we find a “good” collection of relation schemas.  A bad design may lead to </a:t>
            </a:r>
          </a:p>
          <a:p>
            <a:pPr lvl="1" fontAlgn="auto">
              <a:spcAft>
                <a:spcPts val="0"/>
              </a:spcAft>
              <a:buFont typeface="Arial" pitchFamily="34" charset="0"/>
              <a:buChar char="–"/>
              <a:defRPr/>
            </a:pPr>
            <a:r>
              <a:rPr lang="en-US" smtClean="0"/>
              <a:t>Repetition of Information.</a:t>
            </a:r>
          </a:p>
          <a:p>
            <a:pPr lvl="1" fontAlgn="auto">
              <a:spcAft>
                <a:spcPts val="0"/>
              </a:spcAft>
              <a:buFont typeface="Arial" pitchFamily="34" charset="0"/>
              <a:buChar char="–"/>
              <a:defRPr/>
            </a:pPr>
            <a:r>
              <a:rPr lang="en-US" smtClean="0"/>
              <a:t>Inability to represent certain information.</a:t>
            </a:r>
          </a:p>
          <a:p>
            <a:pPr fontAlgn="auto">
              <a:spcAft>
                <a:spcPts val="0"/>
              </a:spcAft>
              <a:buFont typeface="Arial" pitchFamily="34" charset="0"/>
              <a:buChar char="•"/>
              <a:defRPr/>
            </a:pPr>
            <a:r>
              <a:rPr lang="en-US" smtClean="0"/>
              <a:t>Design Goals:</a:t>
            </a:r>
          </a:p>
          <a:p>
            <a:pPr lvl="1" fontAlgn="auto">
              <a:spcAft>
                <a:spcPts val="0"/>
              </a:spcAft>
              <a:buFont typeface="Arial" pitchFamily="34" charset="0"/>
              <a:buChar char="–"/>
              <a:defRPr/>
            </a:pPr>
            <a:r>
              <a:rPr lang="en-US" smtClean="0"/>
              <a:t>Avoid redundant data</a:t>
            </a:r>
          </a:p>
          <a:p>
            <a:pPr lvl="1" fontAlgn="auto">
              <a:spcAft>
                <a:spcPts val="0"/>
              </a:spcAft>
              <a:buFont typeface="Arial" pitchFamily="34" charset="0"/>
              <a:buChar char="–"/>
              <a:defRPr/>
            </a:pPr>
            <a:r>
              <a:rPr lang="en-US" smtClean="0"/>
              <a:t>Ensure that relationships among attributes are represented </a:t>
            </a:r>
          </a:p>
          <a:p>
            <a:pPr lvl="1" fontAlgn="auto">
              <a:spcAft>
                <a:spcPts val="0"/>
              </a:spcAft>
              <a:buFont typeface="Arial" pitchFamily="34" charset="0"/>
              <a:buChar char="–"/>
              <a:defRPr/>
            </a:pPr>
            <a:r>
              <a:rPr lang="en-US" smtClean="0"/>
              <a:t>Facilitate the checking of updates for violation of database integrity constraints.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85750"/>
            <a:ext cx="8229600" cy="1143000"/>
          </a:xfrm>
        </p:spPr>
        <p:txBody>
          <a:bodyPr rtlCol="0">
            <a:normAutofit fontScale="90000"/>
          </a:bodyPr>
          <a:lstStyle/>
          <a:p>
            <a:pPr fontAlgn="auto">
              <a:spcAft>
                <a:spcPts val="0"/>
              </a:spcAft>
              <a:defRPr/>
            </a:pPr>
            <a:r>
              <a:rPr lang="en-US" dirty="0" smtClean="0"/>
              <a:t>Comparison of BCNF and 3NF (Cont.)</a:t>
            </a:r>
          </a:p>
        </p:txBody>
      </p:sp>
      <p:sp>
        <p:nvSpPr>
          <p:cNvPr id="81923" name="Rectangle 3"/>
          <p:cNvSpPr>
            <a:spLocks noGrp="1" noChangeArrowheads="1"/>
          </p:cNvSpPr>
          <p:nvPr>
            <p:ph idx="1"/>
          </p:nvPr>
        </p:nvSpPr>
        <p:spPr>
          <a:xfrm>
            <a:off x="1066800" y="428625"/>
            <a:ext cx="6724650" cy="1676400"/>
          </a:xfrm>
        </p:spPr>
        <p:txBody>
          <a:bodyPr rtlCol="0">
            <a:normAutofit fontScale="92500" lnSpcReduction="20000"/>
          </a:bodyPr>
          <a:lstStyle/>
          <a:p>
            <a:pPr fontAlgn="auto">
              <a:spcAft>
                <a:spcPts val="0"/>
              </a:spcAft>
              <a:buFont typeface="Arial" pitchFamily="34" charset="0"/>
              <a:buChar char="•"/>
              <a:tabLst>
                <a:tab pos="684213" algn="l"/>
              </a:tabLst>
              <a:defRPr/>
            </a:pPr>
            <a:r>
              <a:rPr lang="en-US" i="1" dirty="0" smtClean="0"/>
              <a:t>R = </a:t>
            </a:r>
            <a:r>
              <a:rPr lang="en-US" dirty="0" smtClean="0"/>
              <a:t>(</a:t>
            </a:r>
            <a:r>
              <a:rPr lang="en-US" i="1" dirty="0" smtClean="0"/>
              <a:t>J, K, L)</a:t>
            </a:r>
            <a:br>
              <a:rPr lang="en-US" i="1" dirty="0" smtClean="0"/>
            </a:br>
            <a:r>
              <a:rPr lang="en-US" i="1" dirty="0" smtClean="0"/>
              <a:t>F = </a:t>
            </a:r>
            <a:r>
              <a:rPr lang="en-US" dirty="0" smtClean="0"/>
              <a:t>{</a:t>
            </a:r>
            <a:r>
              <a:rPr lang="en-US" i="1" dirty="0" smtClean="0"/>
              <a:t>JK </a:t>
            </a:r>
            <a:r>
              <a:rPr lang="en-US" dirty="0" smtClean="0">
                <a:sym typeface="Monotype Sorts" pitchFamily="2" charset="2"/>
              </a:rPr>
              <a:t> </a:t>
            </a:r>
            <a:r>
              <a:rPr lang="en-US" i="1" dirty="0" smtClean="0">
                <a:sym typeface="Monotype Sorts" pitchFamily="2" charset="2"/>
              </a:rPr>
              <a:t>L</a:t>
            </a:r>
            <a:br>
              <a:rPr lang="en-US" i="1" dirty="0" smtClean="0">
                <a:sym typeface="Monotype Sorts" pitchFamily="2" charset="2"/>
              </a:rPr>
            </a:br>
            <a:r>
              <a:rPr lang="en-US" i="1" dirty="0" smtClean="0">
                <a:sym typeface="Monotype Sorts" pitchFamily="2" charset="2"/>
              </a:rPr>
              <a:t>	L </a:t>
            </a:r>
            <a:r>
              <a:rPr lang="en-US" dirty="0" smtClean="0">
                <a:sym typeface="Monotype Sorts" pitchFamily="2" charset="2"/>
              </a:rPr>
              <a:t> </a:t>
            </a:r>
            <a:r>
              <a:rPr lang="en-US" i="1" dirty="0" smtClean="0">
                <a:sym typeface="Monotype Sorts" pitchFamily="2" charset="2"/>
              </a:rPr>
              <a:t>K</a:t>
            </a:r>
            <a:r>
              <a:rPr lang="en-US" dirty="0" smtClean="0">
                <a:sym typeface="Monotype Sorts" pitchFamily="2" charset="2"/>
              </a:rPr>
              <a:t>}</a:t>
            </a:r>
          </a:p>
          <a:p>
            <a:pPr fontAlgn="auto">
              <a:spcAft>
                <a:spcPts val="0"/>
              </a:spcAft>
              <a:buFont typeface="Arial" pitchFamily="34" charset="0"/>
              <a:buChar char="•"/>
              <a:tabLst>
                <a:tab pos="684213" algn="l"/>
              </a:tabLst>
              <a:defRPr/>
            </a:pPr>
            <a:r>
              <a:rPr lang="en-US" dirty="0" smtClean="0">
                <a:sym typeface="Monotype Sorts" pitchFamily="2" charset="2"/>
              </a:rPr>
              <a:t>Consider the following relation</a:t>
            </a:r>
            <a:endParaRPr lang="en-US" i="1" dirty="0" smtClean="0">
              <a:sym typeface="Monotype Sorts" pitchFamily="2" charset="2"/>
            </a:endParaRPr>
          </a:p>
        </p:txBody>
      </p:sp>
      <p:sp>
        <p:nvSpPr>
          <p:cNvPr id="21508" name="Rectangle 4"/>
          <p:cNvSpPr>
            <a:spLocks noChangeArrowheads="1"/>
          </p:cNvSpPr>
          <p:nvPr/>
        </p:nvSpPr>
        <p:spPr bwMode="auto">
          <a:xfrm>
            <a:off x="2057400" y="2209800"/>
            <a:ext cx="609600" cy="381000"/>
          </a:xfrm>
          <a:prstGeom prst="rect">
            <a:avLst/>
          </a:prstGeom>
          <a:solidFill>
            <a:schemeClr val="bg1"/>
          </a:solidFill>
          <a:ln w="9525">
            <a:solidFill>
              <a:schemeClr val="tx1"/>
            </a:solidFill>
            <a:miter lim="800000"/>
            <a:headEnd/>
            <a:tailEnd/>
          </a:ln>
        </p:spPr>
        <p:txBody>
          <a:bodyPr wrap="none" anchor="ctr"/>
          <a:lstStyle/>
          <a:p>
            <a:pPr algn="ctr"/>
            <a:r>
              <a:rPr lang="en-US" i="1"/>
              <a:t>J</a:t>
            </a:r>
          </a:p>
        </p:txBody>
      </p:sp>
      <p:sp>
        <p:nvSpPr>
          <p:cNvPr id="21509" name="Rectangle 5"/>
          <p:cNvSpPr>
            <a:spLocks noChangeArrowheads="1"/>
          </p:cNvSpPr>
          <p:nvPr/>
        </p:nvSpPr>
        <p:spPr bwMode="auto">
          <a:xfrm>
            <a:off x="2057400" y="2667000"/>
            <a:ext cx="609600" cy="15240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i="1"/>
              <a:t>j</a:t>
            </a:r>
            <a:r>
              <a:rPr lang="en-US" baseline="-25000"/>
              <a:t>1</a:t>
            </a:r>
          </a:p>
          <a:p>
            <a:pPr algn="ctr">
              <a:lnSpc>
                <a:spcPct val="80000"/>
              </a:lnSpc>
            </a:pPr>
            <a:endParaRPr lang="en-US"/>
          </a:p>
          <a:p>
            <a:pPr algn="ctr">
              <a:lnSpc>
                <a:spcPct val="80000"/>
              </a:lnSpc>
            </a:pPr>
            <a:r>
              <a:rPr lang="en-US" i="1"/>
              <a:t>j</a:t>
            </a:r>
            <a:r>
              <a:rPr lang="en-US" baseline="-25000"/>
              <a:t>2</a:t>
            </a:r>
          </a:p>
          <a:p>
            <a:pPr algn="ctr">
              <a:lnSpc>
                <a:spcPct val="80000"/>
              </a:lnSpc>
            </a:pPr>
            <a:endParaRPr lang="en-US" baseline="-25000"/>
          </a:p>
          <a:p>
            <a:pPr algn="ctr">
              <a:lnSpc>
                <a:spcPct val="80000"/>
              </a:lnSpc>
            </a:pPr>
            <a:r>
              <a:rPr lang="en-US" i="1"/>
              <a:t>j</a:t>
            </a:r>
            <a:r>
              <a:rPr lang="en-US" baseline="-25000"/>
              <a:t>3</a:t>
            </a:r>
          </a:p>
          <a:p>
            <a:pPr algn="ctr">
              <a:lnSpc>
                <a:spcPct val="80000"/>
              </a:lnSpc>
            </a:pPr>
            <a:endParaRPr lang="en-US" i="1"/>
          </a:p>
          <a:p>
            <a:pPr algn="ctr">
              <a:lnSpc>
                <a:spcPct val="80000"/>
              </a:lnSpc>
            </a:pPr>
            <a:r>
              <a:rPr lang="en-US" i="1"/>
              <a:t>null</a:t>
            </a:r>
            <a:endParaRPr lang="en-US" sz="1600" i="1"/>
          </a:p>
        </p:txBody>
      </p:sp>
      <p:sp>
        <p:nvSpPr>
          <p:cNvPr id="21510" name="Rectangle 6"/>
          <p:cNvSpPr>
            <a:spLocks noChangeArrowheads="1"/>
          </p:cNvSpPr>
          <p:nvPr/>
        </p:nvSpPr>
        <p:spPr bwMode="auto">
          <a:xfrm>
            <a:off x="2667000" y="2209800"/>
            <a:ext cx="457200" cy="381000"/>
          </a:xfrm>
          <a:prstGeom prst="rect">
            <a:avLst/>
          </a:prstGeom>
          <a:solidFill>
            <a:schemeClr val="bg1"/>
          </a:solidFill>
          <a:ln w="9525">
            <a:solidFill>
              <a:schemeClr val="tx1"/>
            </a:solidFill>
            <a:miter lim="800000"/>
            <a:headEnd/>
            <a:tailEnd/>
          </a:ln>
        </p:spPr>
        <p:txBody>
          <a:bodyPr wrap="none" anchor="ctr"/>
          <a:lstStyle/>
          <a:p>
            <a:pPr algn="ctr"/>
            <a:r>
              <a:rPr lang="en-US" i="1"/>
              <a:t>L</a:t>
            </a:r>
          </a:p>
        </p:txBody>
      </p:sp>
      <p:sp>
        <p:nvSpPr>
          <p:cNvPr id="21511" name="Rectangle 7"/>
          <p:cNvSpPr>
            <a:spLocks noChangeArrowheads="1"/>
          </p:cNvSpPr>
          <p:nvPr/>
        </p:nvSpPr>
        <p:spPr bwMode="auto">
          <a:xfrm>
            <a:off x="2667000" y="2667000"/>
            <a:ext cx="457200" cy="15240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i="1"/>
              <a:t>l</a:t>
            </a:r>
            <a:r>
              <a:rPr lang="en-US" baseline="-25000"/>
              <a:t>1</a:t>
            </a:r>
          </a:p>
          <a:p>
            <a:pPr algn="ctr">
              <a:lnSpc>
                <a:spcPct val="80000"/>
              </a:lnSpc>
            </a:pPr>
            <a:endParaRPr lang="en-US" baseline="-25000"/>
          </a:p>
          <a:p>
            <a:pPr algn="ctr">
              <a:lnSpc>
                <a:spcPct val="80000"/>
              </a:lnSpc>
            </a:pPr>
            <a:r>
              <a:rPr lang="en-US" i="1"/>
              <a:t>l</a:t>
            </a:r>
            <a:r>
              <a:rPr lang="en-US" baseline="-25000"/>
              <a:t>1</a:t>
            </a:r>
          </a:p>
          <a:p>
            <a:pPr algn="ctr">
              <a:lnSpc>
                <a:spcPct val="80000"/>
              </a:lnSpc>
            </a:pPr>
            <a:endParaRPr lang="en-US" baseline="-25000"/>
          </a:p>
          <a:p>
            <a:pPr algn="ctr">
              <a:lnSpc>
                <a:spcPct val="80000"/>
              </a:lnSpc>
            </a:pPr>
            <a:r>
              <a:rPr lang="en-US" i="1"/>
              <a:t>l</a:t>
            </a:r>
            <a:r>
              <a:rPr lang="en-US" baseline="-25000"/>
              <a:t>1</a:t>
            </a:r>
          </a:p>
          <a:p>
            <a:pPr algn="ctr">
              <a:lnSpc>
                <a:spcPct val="80000"/>
              </a:lnSpc>
            </a:pPr>
            <a:endParaRPr lang="en-US" i="1"/>
          </a:p>
          <a:p>
            <a:pPr algn="ctr">
              <a:lnSpc>
                <a:spcPct val="80000"/>
              </a:lnSpc>
            </a:pPr>
            <a:r>
              <a:rPr lang="en-US" i="1"/>
              <a:t>l</a:t>
            </a:r>
            <a:r>
              <a:rPr lang="en-US" baseline="-25000"/>
              <a:t>2</a:t>
            </a:r>
          </a:p>
        </p:txBody>
      </p:sp>
      <p:sp>
        <p:nvSpPr>
          <p:cNvPr id="21512" name="Rectangle 8"/>
          <p:cNvSpPr>
            <a:spLocks noChangeArrowheads="1"/>
          </p:cNvSpPr>
          <p:nvPr/>
        </p:nvSpPr>
        <p:spPr bwMode="auto">
          <a:xfrm>
            <a:off x="3124200" y="2209800"/>
            <a:ext cx="457200" cy="381000"/>
          </a:xfrm>
          <a:prstGeom prst="rect">
            <a:avLst/>
          </a:prstGeom>
          <a:solidFill>
            <a:schemeClr val="bg1"/>
          </a:solidFill>
          <a:ln w="9525">
            <a:solidFill>
              <a:schemeClr val="tx1"/>
            </a:solidFill>
            <a:miter lim="800000"/>
            <a:headEnd/>
            <a:tailEnd/>
          </a:ln>
        </p:spPr>
        <p:txBody>
          <a:bodyPr wrap="none" anchor="ctr"/>
          <a:lstStyle/>
          <a:p>
            <a:pPr algn="ctr"/>
            <a:r>
              <a:rPr lang="en-US" i="1"/>
              <a:t>K</a:t>
            </a:r>
          </a:p>
        </p:txBody>
      </p:sp>
      <p:sp>
        <p:nvSpPr>
          <p:cNvPr id="21513" name="Rectangle 9"/>
          <p:cNvSpPr>
            <a:spLocks noChangeArrowheads="1"/>
          </p:cNvSpPr>
          <p:nvPr/>
        </p:nvSpPr>
        <p:spPr bwMode="auto">
          <a:xfrm>
            <a:off x="3124200" y="2667000"/>
            <a:ext cx="457200" cy="15240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i="1"/>
              <a:t>k</a:t>
            </a:r>
            <a:r>
              <a:rPr lang="en-US" baseline="-25000"/>
              <a:t>1</a:t>
            </a:r>
          </a:p>
          <a:p>
            <a:pPr algn="ctr">
              <a:lnSpc>
                <a:spcPct val="80000"/>
              </a:lnSpc>
            </a:pPr>
            <a:endParaRPr lang="en-US" baseline="-25000"/>
          </a:p>
          <a:p>
            <a:pPr algn="ctr">
              <a:lnSpc>
                <a:spcPct val="80000"/>
              </a:lnSpc>
            </a:pPr>
            <a:r>
              <a:rPr lang="en-US" i="1"/>
              <a:t>k</a:t>
            </a:r>
            <a:r>
              <a:rPr lang="en-US" baseline="-25000"/>
              <a:t>1</a:t>
            </a:r>
          </a:p>
          <a:p>
            <a:pPr algn="ctr">
              <a:lnSpc>
                <a:spcPct val="80000"/>
              </a:lnSpc>
            </a:pPr>
            <a:endParaRPr lang="en-US" baseline="-25000"/>
          </a:p>
          <a:p>
            <a:pPr algn="ctr">
              <a:lnSpc>
                <a:spcPct val="80000"/>
              </a:lnSpc>
            </a:pPr>
            <a:r>
              <a:rPr lang="en-US" i="1"/>
              <a:t>k</a:t>
            </a:r>
            <a:r>
              <a:rPr lang="en-US" baseline="-25000"/>
              <a:t>1</a:t>
            </a:r>
          </a:p>
          <a:p>
            <a:pPr algn="ctr">
              <a:lnSpc>
                <a:spcPct val="80000"/>
              </a:lnSpc>
            </a:pPr>
            <a:endParaRPr lang="en-US" i="1"/>
          </a:p>
          <a:p>
            <a:pPr algn="ctr">
              <a:lnSpc>
                <a:spcPct val="80000"/>
              </a:lnSpc>
            </a:pPr>
            <a:r>
              <a:rPr lang="en-US" i="1"/>
              <a:t>k</a:t>
            </a:r>
            <a:r>
              <a:rPr lang="en-US" baseline="-25000"/>
              <a:t>2</a:t>
            </a:r>
          </a:p>
        </p:txBody>
      </p:sp>
      <p:sp>
        <p:nvSpPr>
          <p:cNvPr id="21514" name="Rectangle 10"/>
          <p:cNvSpPr>
            <a:spLocks noChangeArrowheads="1"/>
          </p:cNvSpPr>
          <p:nvPr/>
        </p:nvSpPr>
        <p:spPr bwMode="auto">
          <a:xfrm>
            <a:off x="914400" y="4191000"/>
            <a:ext cx="6724650" cy="1676400"/>
          </a:xfrm>
          <a:prstGeom prst="rect">
            <a:avLst/>
          </a:prstGeom>
          <a:noFill/>
          <a:ln w="9525">
            <a:noFill/>
            <a:miter lim="800000"/>
            <a:headEnd/>
            <a:tailEnd/>
          </a:ln>
        </p:spPr>
        <p:txBody>
          <a:bodyPr/>
          <a:lstStyle/>
          <a:p>
            <a:pPr marL="342900" indent="-342900">
              <a:spcBef>
                <a:spcPct val="35000"/>
              </a:spcBef>
              <a:buClr>
                <a:schemeClr val="tx2"/>
              </a:buClr>
              <a:buFont typeface="Monotype Sorts" pitchFamily="2" charset="2"/>
              <a:buNone/>
            </a:pPr>
            <a:r>
              <a:rPr kumimoji="1" lang="en-US" sz="2000">
                <a:latin typeface="Times New Roman" pitchFamily="18" charset="0"/>
                <a:sym typeface="Monotype Sorts" pitchFamily="2" charset="2"/>
              </a:rPr>
              <a:t>A schema that is in 3NF but not in BCNF has the problems of </a:t>
            </a:r>
          </a:p>
          <a:p>
            <a:pPr marL="742950" lvl="1" indent="-285750">
              <a:spcBef>
                <a:spcPct val="35000"/>
              </a:spcBef>
              <a:buClr>
                <a:srgbClr val="CC6600"/>
              </a:buClr>
              <a:buSzPct val="105000"/>
              <a:buFont typeface="Monotype Sorts" pitchFamily="2" charset="2"/>
              <a:buNone/>
            </a:pPr>
            <a:r>
              <a:rPr kumimoji="1" lang="en-US" sz="2400">
                <a:latin typeface="Times New Roman" pitchFamily="18" charset="0"/>
                <a:sym typeface="Monotype Sorts" pitchFamily="2" charset="2"/>
              </a:rPr>
              <a:t>repetition of information (e.g., the relationship l1, k1)</a:t>
            </a:r>
          </a:p>
          <a:p>
            <a:pPr marL="742950" lvl="1" indent="-285750">
              <a:spcBef>
                <a:spcPct val="35000"/>
              </a:spcBef>
              <a:buClr>
                <a:srgbClr val="CC6600"/>
              </a:buClr>
              <a:buSzPct val="105000"/>
              <a:buFont typeface="Monotype Sorts" pitchFamily="2" charset="2"/>
              <a:buNone/>
            </a:pPr>
            <a:r>
              <a:rPr kumimoji="1" lang="en-US" sz="2400">
                <a:latin typeface="Times New Roman" pitchFamily="18" charset="0"/>
                <a:sym typeface="Monotype Sorts" pitchFamily="2" charset="2"/>
              </a:rPr>
              <a:t>need to use null values (e.g., to represent the relationship l2, k2 where there is no corresponding value for J).</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Design Goals</a:t>
            </a:r>
          </a:p>
        </p:txBody>
      </p:sp>
      <p:sp>
        <p:nvSpPr>
          <p:cNvPr id="22531" name="Rectangle 3"/>
          <p:cNvSpPr>
            <a:spLocks noGrp="1" noChangeArrowheads="1"/>
          </p:cNvSpPr>
          <p:nvPr>
            <p:ph idx="1"/>
          </p:nvPr>
        </p:nvSpPr>
        <p:spPr/>
        <p:txBody>
          <a:bodyPr/>
          <a:lstStyle/>
          <a:p>
            <a:r>
              <a:rPr lang="en-US" smtClean="0"/>
              <a:t>Goal for a relational database design is: </a:t>
            </a:r>
          </a:p>
          <a:p>
            <a:pPr lvl="1"/>
            <a:r>
              <a:rPr lang="en-US" smtClean="0"/>
              <a:t>BCNF.</a:t>
            </a:r>
          </a:p>
          <a:p>
            <a:pPr lvl="1"/>
            <a:r>
              <a:rPr lang="en-US" smtClean="0"/>
              <a:t>Lossless join.</a:t>
            </a:r>
          </a:p>
          <a:p>
            <a:pPr lvl="1"/>
            <a:r>
              <a:rPr lang="en-US" smtClean="0"/>
              <a:t>Dependency preservation.</a:t>
            </a:r>
          </a:p>
          <a:p>
            <a:r>
              <a:rPr lang="en-US" smtClean="0"/>
              <a:t>If we cannot achieve this, we accept:</a:t>
            </a:r>
          </a:p>
          <a:p>
            <a:pPr lvl="1"/>
            <a:r>
              <a:rPr lang="en-US" smtClean="0"/>
              <a:t>3NF</a:t>
            </a:r>
          </a:p>
          <a:p>
            <a:pPr lvl="1"/>
            <a:r>
              <a:rPr lang="en-US" smtClean="0"/>
              <a:t>Lossless join.</a:t>
            </a:r>
          </a:p>
          <a:p>
            <a:pPr lvl="1"/>
            <a:r>
              <a:rPr lang="en-US" smtClean="0"/>
              <a:t>Dependency preservation.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400" y="152400"/>
            <a:ext cx="9296400" cy="457200"/>
          </a:xfrm>
        </p:spPr>
        <p:txBody>
          <a:bodyPr rtlCol="0">
            <a:normAutofit fontScale="90000"/>
          </a:bodyPr>
          <a:lstStyle/>
          <a:p>
            <a:pPr fontAlgn="auto">
              <a:spcAft>
                <a:spcPts val="0"/>
              </a:spcAft>
              <a:defRPr/>
            </a:pPr>
            <a:r>
              <a:rPr lang="en-US" sz="2800" smtClean="0"/>
              <a:t>Normalization Using Multivalued Dependencies</a:t>
            </a:r>
          </a:p>
        </p:txBody>
      </p:sp>
      <p:sp>
        <p:nvSpPr>
          <p:cNvPr id="83971" name="Rectangle 3"/>
          <p:cNvSpPr>
            <a:spLocks noGrp="1" noChangeArrowheads="1"/>
          </p:cNvSpPr>
          <p:nvPr>
            <p:ph idx="1"/>
          </p:nvPr>
        </p:nvSpPr>
        <p:spPr/>
        <p:txBody>
          <a:bodyPr rtlCol="0">
            <a:normAutofit fontScale="85000" lnSpcReduction="10000"/>
          </a:bodyPr>
          <a:lstStyle/>
          <a:p>
            <a:pPr fontAlgn="auto">
              <a:spcAft>
                <a:spcPts val="0"/>
              </a:spcAft>
              <a:buFont typeface="Arial" pitchFamily="34" charset="0"/>
              <a:buChar char="•"/>
              <a:tabLst>
                <a:tab pos="2976563" algn="ctr"/>
              </a:tabLst>
              <a:defRPr/>
            </a:pPr>
            <a:r>
              <a:rPr lang="en-US" smtClean="0"/>
              <a:t>There are database schemas in BCNF that do not seem to be sufficiently normalized </a:t>
            </a:r>
          </a:p>
          <a:p>
            <a:pPr fontAlgn="auto">
              <a:spcAft>
                <a:spcPts val="0"/>
              </a:spcAft>
              <a:buFont typeface="Arial" pitchFamily="34" charset="0"/>
              <a:buChar char="•"/>
              <a:tabLst>
                <a:tab pos="2976563" algn="ctr"/>
              </a:tabLst>
              <a:defRPr/>
            </a:pPr>
            <a:r>
              <a:rPr lang="en-US" smtClean="0"/>
              <a:t>Consider a database </a:t>
            </a:r>
          </a:p>
          <a:p>
            <a:pPr fontAlgn="auto">
              <a:spcAft>
                <a:spcPts val="0"/>
              </a:spcAft>
              <a:buFont typeface="Monotype Sorts" pitchFamily="2" charset="2"/>
              <a:buNone/>
              <a:tabLst>
                <a:tab pos="2976563" algn="ctr"/>
              </a:tabLst>
              <a:defRPr/>
            </a:pPr>
            <a:r>
              <a:rPr lang="en-US" smtClean="0"/>
              <a:t>		</a:t>
            </a:r>
            <a:r>
              <a:rPr lang="en-US" i="1" smtClean="0"/>
              <a:t>classes(course, teacher, book)</a:t>
            </a:r>
            <a:br>
              <a:rPr lang="en-US" i="1" smtClean="0"/>
            </a:br>
            <a:r>
              <a:rPr lang="en-US" smtClean="0"/>
              <a:t>such that (</a:t>
            </a:r>
            <a:r>
              <a:rPr lang="en-US" i="1" smtClean="0"/>
              <a:t>c,t,b</a:t>
            </a:r>
            <a:r>
              <a:rPr lang="en-US" smtClean="0"/>
              <a:t>) </a:t>
            </a:r>
            <a:r>
              <a:rPr lang="en-US" smtClean="0">
                <a:sym typeface="Symbol" pitchFamily="18" charset="2"/>
              </a:rPr>
              <a:t> </a:t>
            </a:r>
            <a:r>
              <a:rPr lang="en-US" i="1" smtClean="0">
                <a:sym typeface="Symbol" pitchFamily="18" charset="2"/>
              </a:rPr>
              <a:t>classes</a:t>
            </a:r>
            <a:r>
              <a:rPr lang="en-US" smtClean="0">
                <a:sym typeface="Symbol" pitchFamily="18" charset="2"/>
              </a:rPr>
              <a:t> means that </a:t>
            </a:r>
            <a:r>
              <a:rPr lang="en-US" i="1" smtClean="0">
                <a:sym typeface="Symbol" pitchFamily="18" charset="2"/>
              </a:rPr>
              <a:t>t</a:t>
            </a:r>
            <a:r>
              <a:rPr lang="en-US" smtClean="0">
                <a:sym typeface="Symbol" pitchFamily="18" charset="2"/>
              </a:rPr>
              <a:t> is qualified to teach </a:t>
            </a:r>
            <a:r>
              <a:rPr lang="en-US" i="1" smtClean="0">
                <a:sym typeface="Symbol" pitchFamily="18" charset="2"/>
              </a:rPr>
              <a:t>c,</a:t>
            </a:r>
            <a:r>
              <a:rPr lang="en-US" smtClean="0">
                <a:sym typeface="Symbol" pitchFamily="18" charset="2"/>
              </a:rPr>
              <a:t> and </a:t>
            </a:r>
            <a:r>
              <a:rPr lang="en-US" i="1" smtClean="0">
                <a:sym typeface="Symbol" pitchFamily="18" charset="2"/>
              </a:rPr>
              <a:t>b</a:t>
            </a:r>
            <a:r>
              <a:rPr lang="en-US" smtClean="0">
                <a:sym typeface="Symbol" pitchFamily="18" charset="2"/>
              </a:rPr>
              <a:t> is a required textbook for </a:t>
            </a:r>
            <a:r>
              <a:rPr lang="en-US" i="1" smtClean="0">
                <a:sym typeface="Symbol" pitchFamily="18" charset="2"/>
              </a:rPr>
              <a:t>c</a:t>
            </a:r>
            <a:endParaRPr lang="en-US" smtClean="0">
              <a:sym typeface="Symbol" pitchFamily="18" charset="2"/>
            </a:endParaRPr>
          </a:p>
          <a:p>
            <a:pPr fontAlgn="auto">
              <a:spcAft>
                <a:spcPts val="0"/>
              </a:spcAft>
              <a:buFont typeface="Arial" pitchFamily="34" charset="0"/>
              <a:buChar char="•"/>
              <a:tabLst>
                <a:tab pos="2976563" algn="ctr"/>
              </a:tabLst>
              <a:defRPr/>
            </a:pPr>
            <a:r>
              <a:rPr lang="en-US" smtClean="0"/>
              <a:t>The database is supposed to list for each course the set of teachers any one of which can be the course’s instructor, and the set of books, all of which are required for the course (no matter who teaches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571500" y="3676650"/>
            <a:ext cx="7848600" cy="2314575"/>
          </a:xfrm>
        </p:spPr>
        <p:txBody>
          <a:bodyPr rtlCol="0">
            <a:normAutofit fontScale="70000" lnSpcReduction="20000"/>
          </a:bodyPr>
          <a:lstStyle/>
          <a:p>
            <a:pPr fontAlgn="auto">
              <a:spcAft>
                <a:spcPts val="0"/>
              </a:spcAft>
              <a:buFont typeface="Arial" pitchFamily="34" charset="0"/>
              <a:buChar char="•"/>
              <a:tabLst>
                <a:tab pos="1993900" algn="l"/>
              </a:tabLst>
              <a:defRPr/>
            </a:pPr>
            <a:r>
              <a:rPr lang="en-US" smtClean="0"/>
              <a:t>Since there are non-trivial dependencies, (</a:t>
            </a:r>
            <a:r>
              <a:rPr lang="en-US" i="1" smtClean="0"/>
              <a:t>course, teacher, book) </a:t>
            </a:r>
            <a:r>
              <a:rPr lang="en-US" smtClean="0"/>
              <a:t> is the only key, and therefore the relation is in BCNF </a:t>
            </a:r>
          </a:p>
          <a:p>
            <a:pPr fontAlgn="auto">
              <a:spcAft>
                <a:spcPts val="0"/>
              </a:spcAft>
              <a:buFont typeface="Arial" pitchFamily="34" charset="0"/>
              <a:buChar char="•"/>
              <a:tabLst>
                <a:tab pos="1993900" algn="l"/>
              </a:tabLst>
              <a:defRPr/>
            </a:pPr>
            <a:r>
              <a:rPr lang="en-US" smtClean="0"/>
              <a:t>Insertion anomalies – i.e., if Sara is a new teacher that can teach database, two tuples need to be inserted</a:t>
            </a:r>
          </a:p>
          <a:p>
            <a:pPr fontAlgn="auto">
              <a:spcAft>
                <a:spcPts val="0"/>
              </a:spcAft>
              <a:buFont typeface="Monotype Sorts" pitchFamily="2" charset="2"/>
              <a:buNone/>
              <a:tabLst>
                <a:tab pos="1993900" algn="l"/>
              </a:tabLst>
              <a:defRPr/>
            </a:pPr>
            <a:r>
              <a:rPr lang="en-US" smtClean="0"/>
              <a:t>		(database, Sara, Korth)</a:t>
            </a:r>
            <a:br>
              <a:rPr lang="en-US" smtClean="0"/>
            </a:br>
            <a:r>
              <a:rPr lang="en-US" smtClean="0"/>
              <a:t>	(database, Sara, Ullman)</a:t>
            </a:r>
          </a:p>
        </p:txBody>
      </p:sp>
      <p:sp>
        <p:nvSpPr>
          <p:cNvPr id="24579" name="Rectangle 4"/>
          <p:cNvSpPr>
            <a:spLocks noChangeArrowheads="1"/>
          </p:cNvSpPr>
          <p:nvPr/>
        </p:nvSpPr>
        <p:spPr bwMode="auto">
          <a:xfrm>
            <a:off x="1371600" y="381000"/>
            <a:ext cx="2133600" cy="304800"/>
          </a:xfrm>
          <a:prstGeom prst="rect">
            <a:avLst/>
          </a:prstGeom>
          <a:solidFill>
            <a:schemeClr val="bg1"/>
          </a:solidFill>
          <a:ln w="9525">
            <a:solidFill>
              <a:schemeClr val="tx1"/>
            </a:solidFill>
            <a:miter lim="800000"/>
            <a:headEnd/>
            <a:tailEnd/>
          </a:ln>
        </p:spPr>
        <p:txBody>
          <a:bodyPr wrap="none" anchor="ctr"/>
          <a:lstStyle/>
          <a:p>
            <a:pPr algn="ctr"/>
            <a:r>
              <a:rPr lang="en-US" i="1"/>
              <a:t>course</a:t>
            </a:r>
          </a:p>
        </p:txBody>
      </p:sp>
      <p:sp>
        <p:nvSpPr>
          <p:cNvPr id="24580" name="Rectangle 5"/>
          <p:cNvSpPr>
            <a:spLocks noChangeArrowheads="1"/>
          </p:cNvSpPr>
          <p:nvPr/>
        </p:nvSpPr>
        <p:spPr bwMode="auto">
          <a:xfrm>
            <a:off x="3505200" y="381000"/>
            <a:ext cx="2133600" cy="304800"/>
          </a:xfrm>
          <a:prstGeom prst="rect">
            <a:avLst/>
          </a:prstGeom>
          <a:solidFill>
            <a:schemeClr val="bg1"/>
          </a:solidFill>
          <a:ln w="9525">
            <a:solidFill>
              <a:schemeClr val="tx1"/>
            </a:solidFill>
            <a:miter lim="800000"/>
            <a:headEnd/>
            <a:tailEnd/>
          </a:ln>
        </p:spPr>
        <p:txBody>
          <a:bodyPr wrap="none" anchor="ctr"/>
          <a:lstStyle/>
          <a:p>
            <a:pPr algn="ctr"/>
            <a:r>
              <a:rPr lang="en-US" i="1"/>
              <a:t>teacher</a:t>
            </a:r>
          </a:p>
        </p:txBody>
      </p:sp>
      <p:sp>
        <p:nvSpPr>
          <p:cNvPr id="24581" name="Rectangle 6"/>
          <p:cNvSpPr>
            <a:spLocks noChangeArrowheads="1"/>
          </p:cNvSpPr>
          <p:nvPr/>
        </p:nvSpPr>
        <p:spPr bwMode="auto">
          <a:xfrm>
            <a:off x="5638800" y="381000"/>
            <a:ext cx="2133600" cy="304800"/>
          </a:xfrm>
          <a:prstGeom prst="rect">
            <a:avLst/>
          </a:prstGeom>
          <a:solidFill>
            <a:schemeClr val="bg1"/>
          </a:solidFill>
          <a:ln w="9525">
            <a:solidFill>
              <a:schemeClr val="tx1"/>
            </a:solidFill>
            <a:miter lim="800000"/>
            <a:headEnd/>
            <a:tailEnd/>
          </a:ln>
        </p:spPr>
        <p:txBody>
          <a:bodyPr wrap="none" anchor="ctr"/>
          <a:lstStyle/>
          <a:p>
            <a:pPr algn="ctr"/>
            <a:r>
              <a:rPr lang="en-US" i="1"/>
              <a:t>book</a:t>
            </a:r>
          </a:p>
        </p:txBody>
      </p:sp>
      <p:sp>
        <p:nvSpPr>
          <p:cNvPr id="24582" name="Rectangle 7"/>
          <p:cNvSpPr>
            <a:spLocks noChangeArrowheads="1"/>
          </p:cNvSpPr>
          <p:nvPr/>
        </p:nvSpPr>
        <p:spPr bwMode="auto">
          <a:xfrm>
            <a:off x="1371600" y="762000"/>
            <a:ext cx="2133600" cy="2819400"/>
          </a:xfrm>
          <a:prstGeom prst="rect">
            <a:avLst/>
          </a:prstGeom>
          <a:solidFill>
            <a:schemeClr val="bg1"/>
          </a:solidFill>
          <a:ln w="9525">
            <a:solidFill>
              <a:schemeClr val="tx1"/>
            </a:solidFill>
            <a:miter lim="800000"/>
            <a:headEnd/>
            <a:tailEnd/>
          </a:ln>
        </p:spPr>
        <p:txBody>
          <a:bodyPr wrap="none" anchor="ctr"/>
          <a:lstStyle/>
          <a:p>
            <a:r>
              <a:rPr lang="en-US"/>
              <a:t>database</a:t>
            </a:r>
          </a:p>
          <a:p>
            <a:r>
              <a:rPr lang="en-US"/>
              <a:t>database</a:t>
            </a:r>
          </a:p>
          <a:p>
            <a:r>
              <a:rPr lang="en-US"/>
              <a:t>database</a:t>
            </a:r>
          </a:p>
          <a:p>
            <a:r>
              <a:rPr lang="en-US"/>
              <a:t>database</a:t>
            </a:r>
          </a:p>
          <a:p>
            <a:r>
              <a:rPr lang="en-US"/>
              <a:t>database</a:t>
            </a:r>
          </a:p>
          <a:p>
            <a:r>
              <a:rPr lang="en-US"/>
              <a:t>database</a:t>
            </a:r>
          </a:p>
          <a:p>
            <a:r>
              <a:rPr lang="en-US"/>
              <a:t>operating systems</a:t>
            </a:r>
          </a:p>
          <a:p>
            <a:r>
              <a:rPr lang="en-US"/>
              <a:t>operating systems</a:t>
            </a:r>
          </a:p>
          <a:p>
            <a:r>
              <a:rPr lang="en-US"/>
              <a:t>operating systems</a:t>
            </a:r>
          </a:p>
          <a:p>
            <a:r>
              <a:rPr lang="en-US"/>
              <a:t>operating systems</a:t>
            </a:r>
          </a:p>
        </p:txBody>
      </p:sp>
      <p:sp>
        <p:nvSpPr>
          <p:cNvPr id="24583" name="Rectangle 8"/>
          <p:cNvSpPr>
            <a:spLocks noChangeArrowheads="1"/>
          </p:cNvSpPr>
          <p:nvPr/>
        </p:nvSpPr>
        <p:spPr bwMode="auto">
          <a:xfrm>
            <a:off x="3505200" y="762000"/>
            <a:ext cx="2133600" cy="2819400"/>
          </a:xfrm>
          <a:prstGeom prst="rect">
            <a:avLst/>
          </a:prstGeom>
          <a:solidFill>
            <a:schemeClr val="bg1"/>
          </a:solidFill>
          <a:ln w="9525">
            <a:solidFill>
              <a:schemeClr val="tx1"/>
            </a:solidFill>
            <a:miter lim="800000"/>
            <a:headEnd/>
            <a:tailEnd/>
          </a:ln>
        </p:spPr>
        <p:txBody>
          <a:bodyPr wrap="none" anchor="ctr"/>
          <a:lstStyle/>
          <a:p>
            <a:r>
              <a:rPr lang="en-US"/>
              <a:t>Avi</a:t>
            </a:r>
          </a:p>
          <a:p>
            <a:r>
              <a:rPr lang="en-US"/>
              <a:t>Avi</a:t>
            </a:r>
          </a:p>
          <a:p>
            <a:r>
              <a:rPr lang="en-US"/>
              <a:t>Hank</a:t>
            </a:r>
          </a:p>
          <a:p>
            <a:r>
              <a:rPr lang="en-US"/>
              <a:t>Hank</a:t>
            </a:r>
          </a:p>
          <a:p>
            <a:r>
              <a:rPr lang="en-US"/>
              <a:t>Sudarshan</a:t>
            </a:r>
          </a:p>
          <a:p>
            <a:r>
              <a:rPr lang="en-US"/>
              <a:t>Sudarshan</a:t>
            </a:r>
          </a:p>
          <a:p>
            <a:r>
              <a:rPr lang="en-US"/>
              <a:t>Avi</a:t>
            </a:r>
          </a:p>
          <a:p>
            <a:r>
              <a:rPr lang="en-US"/>
              <a:t>Avi </a:t>
            </a:r>
          </a:p>
          <a:p>
            <a:r>
              <a:rPr lang="en-US"/>
              <a:t>Jim </a:t>
            </a:r>
          </a:p>
          <a:p>
            <a:r>
              <a:rPr lang="en-US"/>
              <a:t>Jim </a:t>
            </a:r>
          </a:p>
        </p:txBody>
      </p:sp>
      <p:sp>
        <p:nvSpPr>
          <p:cNvPr id="24584" name="Rectangle 9"/>
          <p:cNvSpPr>
            <a:spLocks noChangeArrowheads="1"/>
          </p:cNvSpPr>
          <p:nvPr/>
        </p:nvSpPr>
        <p:spPr bwMode="auto">
          <a:xfrm>
            <a:off x="5638800" y="762000"/>
            <a:ext cx="2133600" cy="2819400"/>
          </a:xfrm>
          <a:prstGeom prst="rect">
            <a:avLst/>
          </a:prstGeom>
          <a:solidFill>
            <a:schemeClr val="bg1"/>
          </a:solidFill>
          <a:ln w="9525">
            <a:solidFill>
              <a:schemeClr val="tx1"/>
            </a:solidFill>
            <a:miter lim="800000"/>
            <a:headEnd/>
            <a:tailEnd/>
          </a:ln>
        </p:spPr>
        <p:txBody>
          <a:bodyPr wrap="none" anchor="ctr"/>
          <a:lstStyle/>
          <a:p>
            <a:r>
              <a:rPr lang="en-US"/>
              <a:t>Korth </a:t>
            </a:r>
          </a:p>
          <a:p>
            <a:r>
              <a:rPr lang="en-US"/>
              <a:t>Ullman</a:t>
            </a:r>
          </a:p>
          <a:p>
            <a:r>
              <a:rPr lang="en-US"/>
              <a:t>Korth</a:t>
            </a:r>
          </a:p>
          <a:p>
            <a:r>
              <a:rPr lang="en-US"/>
              <a:t>Ullman</a:t>
            </a:r>
          </a:p>
          <a:p>
            <a:r>
              <a:rPr lang="en-US"/>
              <a:t>Korth</a:t>
            </a:r>
          </a:p>
          <a:p>
            <a:r>
              <a:rPr lang="en-US"/>
              <a:t>Ullman</a:t>
            </a:r>
          </a:p>
          <a:p>
            <a:r>
              <a:rPr lang="en-US"/>
              <a:t>Silberschatz</a:t>
            </a:r>
          </a:p>
          <a:p>
            <a:r>
              <a:rPr lang="en-US"/>
              <a:t>Shaw</a:t>
            </a:r>
          </a:p>
          <a:p>
            <a:r>
              <a:rPr lang="en-US"/>
              <a:t>Silberschatz</a:t>
            </a:r>
          </a:p>
          <a:p>
            <a:r>
              <a:rPr lang="en-US"/>
              <a:t>Shaw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1143000" y="214313"/>
            <a:ext cx="6724650" cy="533400"/>
          </a:xfrm>
        </p:spPr>
        <p:txBody>
          <a:bodyPr rtlCol="0">
            <a:normAutofit fontScale="70000" lnSpcReduction="20000"/>
          </a:bodyPr>
          <a:lstStyle/>
          <a:p>
            <a:pPr fontAlgn="auto">
              <a:spcAft>
                <a:spcPts val="0"/>
              </a:spcAft>
              <a:buFont typeface="Arial" pitchFamily="34" charset="0"/>
              <a:buChar char="•"/>
              <a:defRPr/>
            </a:pPr>
            <a:r>
              <a:rPr lang="en-US" dirty="0" smtClean="0"/>
              <a:t>Therefore, it is better to decompose </a:t>
            </a:r>
            <a:r>
              <a:rPr lang="en-US" i="1" dirty="0" smtClean="0"/>
              <a:t>classes </a:t>
            </a:r>
            <a:r>
              <a:rPr lang="en-US" dirty="0" smtClean="0"/>
              <a:t>into:</a:t>
            </a:r>
          </a:p>
        </p:txBody>
      </p:sp>
      <p:sp>
        <p:nvSpPr>
          <p:cNvPr id="25603" name="Rectangle 4"/>
          <p:cNvSpPr>
            <a:spLocks noChangeArrowheads="1"/>
          </p:cNvSpPr>
          <p:nvPr/>
        </p:nvSpPr>
        <p:spPr bwMode="auto">
          <a:xfrm>
            <a:off x="1905000" y="1066800"/>
            <a:ext cx="2362200" cy="304800"/>
          </a:xfrm>
          <a:prstGeom prst="rect">
            <a:avLst/>
          </a:prstGeom>
          <a:solidFill>
            <a:schemeClr val="bg1"/>
          </a:solidFill>
          <a:ln w="9525">
            <a:solidFill>
              <a:schemeClr val="tx1"/>
            </a:solidFill>
            <a:miter lim="800000"/>
            <a:headEnd/>
            <a:tailEnd/>
          </a:ln>
        </p:spPr>
        <p:txBody>
          <a:bodyPr wrap="none" anchor="ctr"/>
          <a:lstStyle/>
          <a:p>
            <a:pPr algn="ctr"/>
            <a:r>
              <a:rPr lang="en-US" i="1"/>
              <a:t>course</a:t>
            </a:r>
          </a:p>
        </p:txBody>
      </p:sp>
      <p:sp>
        <p:nvSpPr>
          <p:cNvPr id="25604" name="Rectangle 5"/>
          <p:cNvSpPr>
            <a:spLocks noChangeArrowheads="1"/>
          </p:cNvSpPr>
          <p:nvPr/>
        </p:nvSpPr>
        <p:spPr bwMode="auto">
          <a:xfrm>
            <a:off x="4267200" y="1066800"/>
            <a:ext cx="1752600" cy="304800"/>
          </a:xfrm>
          <a:prstGeom prst="rect">
            <a:avLst/>
          </a:prstGeom>
          <a:solidFill>
            <a:schemeClr val="bg1"/>
          </a:solidFill>
          <a:ln w="9525">
            <a:solidFill>
              <a:schemeClr val="tx1"/>
            </a:solidFill>
            <a:miter lim="800000"/>
            <a:headEnd/>
            <a:tailEnd/>
          </a:ln>
        </p:spPr>
        <p:txBody>
          <a:bodyPr wrap="none" anchor="ctr"/>
          <a:lstStyle/>
          <a:p>
            <a:pPr algn="ctr"/>
            <a:r>
              <a:rPr lang="en-US" i="1"/>
              <a:t>teacher</a:t>
            </a:r>
          </a:p>
        </p:txBody>
      </p:sp>
      <p:sp>
        <p:nvSpPr>
          <p:cNvPr id="25605" name="Rectangle 6"/>
          <p:cNvSpPr>
            <a:spLocks noChangeArrowheads="1"/>
          </p:cNvSpPr>
          <p:nvPr/>
        </p:nvSpPr>
        <p:spPr bwMode="auto">
          <a:xfrm>
            <a:off x="1905000" y="1447800"/>
            <a:ext cx="2362200" cy="1447800"/>
          </a:xfrm>
          <a:prstGeom prst="rect">
            <a:avLst/>
          </a:prstGeom>
          <a:solidFill>
            <a:schemeClr val="bg1"/>
          </a:solidFill>
          <a:ln w="9525">
            <a:solidFill>
              <a:schemeClr val="tx1"/>
            </a:solidFill>
            <a:miter lim="800000"/>
            <a:headEnd/>
            <a:tailEnd/>
          </a:ln>
        </p:spPr>
        <p:txBody>
          <a:bodyPr wrap="none" anchor="ctr"/>
          <a:lstStyle/>
          <a:p>
            <a:r>
              <a:rPr lang="en-US"/>
              <a:t>database</a:t>
            </a:r>
          </a:p>
          <a:p>
            <a:r>
              <a:rPr lang="en-US"/>
              <a:t>database</a:t>
            </a:r>
          </a:p>
          <a:p>
            <a:r>
              <a:rPr lang="en-US"/>
              <a:t>database</a:t>
            </a:r>
          </a:p>
          <a:p>
            <a:r>
              <a:rPr lang="en-US"/>
              <a:t>operating systems</a:t>
            </a:r>
          </a:p>
          <a:p>
            <a:r>
              <a:rPr lang="en-US"/>
              <a:t>operating systems</a:t>
            </a:r>
          </a:p>
        </p:txBody>
      </p:sp>
      <p:sp>
        <p:nvSpPr>
          <p:cNvPr id="25606" name="Rectangle 7"/>
          <p:cNvSpPr>
            <a:spLocks noChangeArrowheads="1"/>
          </p:cNvSpPr>
          <p:nvPr/>
        </p:nvSpPr>
        <p:spPr bwMode="auto">
          <a:xfrm>
            <a:off x="4267200" y="1447800"/>
            <a:ext cx="1752600" cy="1447800"/>
          </a:xfrm>
          <a:prstGeom prst="rect">
            <a:avLst/>
          </a:prstGeom>
          <a:solidFill>
            <a:schemeClr val="bg1"/>
          </a:solidFill>
          <a:ln w="9525">
            <a:solidFill>
              <a:schemeClr val="tx1"/>
            </a:solidFill>
            <a:miter lim="800000"/>
            <a:headEnd/>
            <a:tailEnd/>
          </a:ln>
        </p:spPr>
        <p:txBody>
          <a:bodyPr wrap="none" anchor="ctr"/>
          <a:lstStyle/>
          <a:p>
            <a:r>
              <a:rPr lang="en-US"/>
              <a:t>Avi</a:t>
            </a:r>
          </a:p>
          <a:p>
            <a:r>
              <a:rPr lang="en-US"/>
              <a:t>Hank</a:t>
            </a:r>
          </a:p>
          <a:p>
            <a:r>
              <a:rPr lang="en-US"/>
              <a:t>Sudarshan</a:t>
            </a:r>
          </a:p>
          <a:p>
            <a:r>
              <a:rPr lang="en-US"/>
              <a:t>Avi </a:t>
            </a:r>
          </a:p>
          <a:p>
            <a:r>
              <a:rPr lang="en-US"/>
              <a:t>Jim</a:t>
            </a:r>
          </a:p>
        </p:txBody>
      </p:sp>
      <p:sp>
        <p:nvSpPr>
          <p:cNvPr id="25607" name="Text Box 8"/>
          <p:cNvSpPr txBox="1">
            <a:spLocks noChangeArrowheads="1"/>
          </p:cNvSpPr>
          <p:nvPr/>
        </p:nvSpPr>
        <p:spPr bwMode="auto">
          <a:xfrm>
            <a:off x="3663950" y="2852738"/>
            <a:ext cx="984250" cy="366712"/>
          </a:xfrm>
          <a:prstGeom prst="rect">
            <a:avLst/>
          </a:prstGeom>
          <a:noFill/>
          <a:ln w="9525">
            <a:noFill/>
            <a:miter lim="800000"/>
            <a:headEnd/>
            <a:tailEnd/>
          </a:ln>
        </p:spPr>
        <p:txBody>
          <a:bodyPr wrap="none" anchor="ctr">
            <a:spAutoFit/>
          </a:bodyPr>
          <a:lstStyle/>
          <a:p>
            <a:pPr algn="ctr">
              <a:spcBef>
                <a:spcPct val="50000"/>
              </a:spcBef>
            </a:pPr>
            <a:r>
              <a:rPr lang="en-US" i="1"/>
              <a:t>teaches</a:t>
            </a:r>
          </a:p>
        </p:txBody>
      </p:sp>
      <p:sp>
        <p:nvSpPr>
          <p:cNvPr id="25608" name="Rectangle 9"/>
          <p:cNvSpPr>
            <a:spLocks noChangeArrowheads="1"/>
          </p:cNvSpPr>
          <p:nvPr/>
        </p:nvSpPr>
        <p:spPr bwMode="auto">
          <a:xfrm>
            <a:off x="1981200" y="3352800"/>
            <a:ext cx="2362200" cy="304800"/>
          </a:xfrm>
          <a:prstGeom prst="rect">
            <a:avLst/>
          </a:prstGeom>
          <a:solidFill>
            <a:schemeClr val="bg1"/>
          </a:solidFill>
          <a:ln w="9525">
            <a:solidFill>
              <a:schemeClr val="tx1"/>
            </a:solidFill>
            <a:miter lim="800000"/>
            <a:headEnd/>
            <a:tailEnd/>
          </a:ln>
        </p:spPr>
        <p:txBody>
          <a:bodyPr wrap="none" anchor="ctr"/>
          <a:lstStyle/>
          <a:p>
            <a:pPr algn="ctr"/>
            <a:r>
              <a:rPr lang="en-US" i="1"/>
              <a:t>course</a:t>
            </a:r>
          </a:p>
        </p:txBody>
      </p:sp>
      <p:sp>
        <p:nvSpPr>
          <p:cNvPr id="25609" name="Rectangle 10"/>
          <p:cNvSpPr>
            <a:spLocks noChangeArrowheads="1"/>
          </p:cNvSpPr>
          <p:nvPr/>
        </p:nvSpPr>
        <p:spPr bwMode="auto">
          <a:xfrm>
            <a:off x="4343400" y="3352800"/>
            <a:ext cx="1752600" cy="304800"/>
          </a:xfrm>
          <a:prstGeom prst="rect">
            <a:avLst/>
          </a:prstGeom>
          <a:solidFill>
            <a:schemeClr val="bg1"/>
          </a:solidFill>
          <a:ln w="9525">
            <a:solidFill>
              <a:schemeClr val="tx1"/>
            </a:solidFill>
            <a:miter lim="800000"/>
            <a:headEnd/>
            <a:tailEnd/>
          </a:ln>
        </p:spPr>
        <p:txBody>
          <a:bodyPr wrap="none" anchor="ctr"/>
          <a:lstStyle/>
          <a:p>
            <a:pPr algn="ctr"/>
            <a:r>
              <a:rPr lang="en-US" i="1"/>
              <a:t>teacher</a:t>
            </a:r>
          </a:p>
        </p:txBody>
      </p:sp>
      <p:sp>
        <p:nvSpPr>
          <p:cNvPr id="25610" name="Rectangle 11"/>
          <p:cNvSpPr>
            <a:spLocks noChangeArrowheads="1"/>
          </p:cNvSpPr>
          <p:nvPr/>
        </p:nvSpPr>
        <p:spPr bwMode="auto">
          <a:xfrm>
            <a:off x="1981200" y="3733800"/>
            <a:ext cx="2362200" cy="1143000"/>
          </a:xfrm>
          <a:prstGeom prst="rect">
            <a:avLst/>
          </a:prstGeom>
          <a:solidFill>
            <a:schemeClr val="bg1"/>
          </a:solidFill>
          <a:ln w="9525">
            <a:solidFill>
              <a:schemeClr val="tx1"/>
            </a:solidFill>
            <a:miter lim="800000"/>
            <a:headEnd/>
            <a:tailEnd/>
          </a:ln>
        </p:spPr>
        <p:txBody>
          <a:bodyPr wrap="none" anchor="ctr"/>
          <a:lstStyle/>
          <a:p>
            <a:r>
              <a:rPr lang="en-US"/>
              <a:t>database</a:t>
            </a:r>
          </a:p>
          <a:p>
            <a:r>
              <a:rPr lang="en-US"/>
              <a:t>database</a:t>
            </a:r>
          </a:p>
          <a:p>
            <a:r>
              <a:rPr lang="en-US"/>
              <a:t>operating systems</a:t>
            </a:r>
          </a:p>
          <a:p>
            <a:r>
              <a:rPr lang="en-US"/>
              <a:t>operating systems</a:t>
            </a:r>
          </a:p>
        </p:txBody>
      </p:sp>
      <p:sp>
        <p:nvSpPr>
          <p:cNvPr id="25611" name="Rectangle 12"/>
          <p:cNvSpPr>
            <a:spLocks noChangeArrowheads="1"/>
          </p:cNvSpPr>
          <p:nvPr/>
        </p:nvSpPr>
        <p:spPr bwMode="auto">
          <a:xfrm>
            <a:off x="4343400" y="3733800"/>
            <a:ext cx="1752600" cy="1143000"/>
          </a:xfrm>
          <a:prstGeom prst="rect">
            <a:avLst/>
          </a:prstGeom>
          <a:solidFill>
            <a:schemeClr val="bg1"/>
          </a:solidFill>
          <a:ln w="9525">
            <a:solidFill>
              <a:schemeClr val="tx1"/>
            </a:solidFill>
            <a:miter lim="800000"/>
            <a:headEnd/>
            <a:tailEnd/>
          </a:ln>
        </p:spPr>
        <p:txBody>
          <a:bodyPr wrap="none" anchor="ctr"/>
          <a:lstStyle/>
          <a:p>
            <a:r>
              <a:rPr lang="en-US"/>
              <a:t>Korth</a:t>
            </a:r>
          </a:p>
          <a:p>
            <a:r>
              <a:rPr lang="en-US"/>
              <a:t>Ullman</a:t>
            </a:r>
          </a:p>
          <a:p>
            <a:r>
              <a:rPr lang="en-US"/>
              <a:t>Silberschatz</a:t>
            </a:r>
          </a:p>
          <a:p>
            <a:r>
              <a:rPr lang="en-US"/>
              <a:t>Shaw</a:t>
            </a:r>
          </a:p>
        </p:txBody>
      </p:sp>
      <p:sp>
        <p:nvSpPr>
          <p:cNvPr id="25612" name="Text Box 13"/>
          <p:cNvSpPr txBox="1">
            <a:spLocks noChangeArrowheads="1"/>
          </p:cNvSpPr>
          <p:nvPr/>
        </p:nvSpPr>
        <p:spPr bwMode="auto">
          <a:xfrm>
            <a:off x="3949700" y="4876800"/>
            <a:ext cx="552450" cy="366713"/>
          </a:xfrm>
          <a:prstGeom prst="rect">
            <a:avLst/>
          </a:prstGeom>
          <a:noFill/>
          <a:ln w="9525">
            <a:noFill/>
            <a:miter lim="800000"/>
            <a:headEnd/>
            <a:tailEnd/>
          </a:ln>
        </p:spPr>
        <p:txBody>
          <a:bodyPr wrap="none" anchor="ctr">
            <a:spAutoFit/>
          </a:bodyPr>
          <a:lstStyle/>
          <a:p>
            <a:pPr algn="ctr">
              <a:spcBef>
                <a:spcPct val="50000"/>
              </a:spcBef>
            </a:pPr>
            <a:r>
              <a:rPr lang="en-US" i="1"/>
              <a:t>text</a:t>
            </a:r>
          </a:p>
        </p:txBody>
      </p:sp>
      <p:sp>
        <p:nvSpPr>
          <p:cNvPr id="25613" name="Rectangle 14"/>
          <p:cNvSpPr>
            <a:spLocks noChangeArrowheads="1"/>
          </p:cNvSpPr>
          <p:nvPr/>
        </p:nvSpPr>
        <p:spPr bwMode="auto">
          <a:xfrm>
            <a:off x="1219200" y="5257800"/>
            <a:ext cx="6724650" cy="533400"/>
          </a:xfrm>
          <a:prstGeom prst="rect">
            <a:avLst/>
          </a:prstGeom>
          <a:noFill/>
          <a:ln w="9525">
            <a:noFill/>
            <a:miter lim="800000"/>
            <a:headEnd/>
            <a:tailEnd/>
          </a:ln>
        </p:spPr>
        <p:txBody>
          <a:bodyPr/>
          <a:lstStyle/>
          <a:p>
            <a:r>
              <a:rPr lang="en-US" sz="2400">
                <a:latin typeface="Times New Roman" pitchFamily="18" charset="0"/>
              </a:rPr>
              <a:t>We shall see that these two relations are in Fourth Normal Form (4NF)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Multivalued Dependencies (MVDs)</a:t>
            </a:r>
          </a:p>
        </p:txBody>
      </p:sp>
      <p:sp>
        <p:nvSpPr>
          <p:cNvPr id="88067" name="Rectangle 3"/>
          <p:cNvSpPr>
            <a:spLocks noGrp="1" noChangeArrowheads="1"/>
          </p:cNvSpPr>
          <p:nvPr>
            <p:ph idx="1"/>
          </p:nvPr>
        </p:nvSpPr>
        <p:spPr>
          <a:xfrm>
            <a:off x="1143000" y="1143000"/>
            <a:ext cx="6724650" cy="4114800"/>
          </a:xfrm>
        </p:spPr>
        <p:txBody>
          <a:bodyPr rtlCol="0">
            <a:normAutofit fontScale="70000" lnSpcReduction="20000"/>
          </a:bodyPr>
          <a:lstStyle/>
          <a:p>
            <a:pPr fontAlgn="auto">
              <a:spcAft>
                <a:spcPts val="0"/>
              </a:spcAft>
              <a:buFont typeface="Arial" pitchFamily="34" charset="0"/>
              <a:buChar char="•"/>
              <a:tabLst>
                <a:tab pos="1890713" algn="l"/>
                <a:tab pos="2798763" algn="l"/>
              </a:tabLst>
              <a:defRPr/>
            </a:pPr>
            <a:r>
              <a:rPr lang="en-US" smtClean="0"/>
              <a:t>Let </a:t>
            </a:r>
            <a:r>
              <a:rPr lang="en-US" i="1" smtClean="0"/>
              <a:t>R</a:t>
            </a:r>
            <a:r>
              <a:rPr lang="en-US" smtClean="0"/>
              <a:t> be a relation schema and let </a:t>
            </a:r>
            <a:r>
              <a:rPr lang="en-US" smtClean="0">
                <a:sym typeface="Symbol" pitchFamily="18" charset="2"/>
              </a:rPr>
              <a:t> </a:t>
            </a:r>
            <a:r>
              <a:rPr lang="en-US" i="1" smtClean="0">
                <a:sym typeface="Symbol" pitchFamily="18" charset="2"/>
              </a:rPr>
              <a:t>R</a:t>
            </a:r>
            <a:r>
              <a:rPr lang="en-US" smtClean="0">
                <a:sym typeface="Symbol" pitchFamily="18" charset="2"/>
              </a:rPr>
              <a:t> and </a:t>
            </a:r>
            <a:r>
              <a:rPr lang="en-US" i="1" smtClean="0">
                <a:sym typeface="Greek Symbols" pitchFamily="18" charset="2"/>
              </a:rPr>
              <a:t></a:t>
            </a:r>
            <a:r>
              <a:rPr lang="en-US" smtClean="0">
                <a:sym typeface="Greek Symbols" pitchFamily="18" charset="2"/>
              </a:rPr>
              <a:t> </a:t>
            </a:r>
            <a:r>
              <a:rPr lang="en-US" smtClean="0">
                <a:sym typeface="Symbol" pitchFamily="18" charset="2"/>
              </a:rPr>
              <a:t> </a:t>
            </a:r>
            <a:r>
              <a:rPr lang="en-US" i="1" smtClean="0">
                <a:sym typeface="Symbol" pitchFamily="18" charset="2"/>
              </a:rPr>
              <a:t>R. </a:t>
            </a:r>
            <a:r>
              <a:rPr lang="en-US" smtClean="0">
                <a:sym typeface="Symbol" pitchFamily="18" charset="2"/>
              </a:rPr>
              <a:t>  The </a:t>
            </a:r>
            <a:r>
              <a:rPr lang="en-US" i="1" smtClean="0">
                <a:sym typeface="Symbol" pitchFamily="18" charset="2"/>
              </a:rPr>
              <a:t>multivalued dependency</a:t>
            </a:r>
            <a:r>
              <a:rPr lang="en-US" smtClean="0">
                <a:sym typeface="Symbol" pitchFamily="18" charset="2"/>
              </a:rPr>
              <a:t> </a:t>
            </a:r>
            <a:endParaRPr lang="en-US" smtClean="0"/>
          </a:p>
          <a:p>
            <a:pPr fontAlgn="auto">
              <a:spcAft>
                <a:spcPts val="0"/>
              </a:spcAft>
              <a:buFont typeface="Monotype Sorts" pitchFamily="2" charset="2"/>
              <a:buNone/>
              <a:tabLst>
                <a:tab pos="1890713" algn="l"/>
                <a:tab pos="2798763" algn="l"/>
              </a:tabLst>
              <a:defRPr/>
            </a:pPr>
            <a:r>
              <a:rPr lang="en-US" smtClean="0">
                <a:sym typeface="Greek Symbols" pitchFamily="18" charset="2"/>
              </a:rPr>
              <a:t>			 </a:t>
            </a:r>
            <a:r>
              <a:rPr lang="en-US" smtClean="0">
                <a:sym typeface="Monotype Sorts" pitchFamily="2" charset="2"/>
              </a:rPr>
              <a:t> </a:t>
            </a:r>
            <a:r>
              <a:rPr lang="en-US" i="1" smtClean="0">
                <a:sym typeface="Greek Symbols" pitchFamily="18" charset="2"/>
              </a:rPr>
              <a:t></a:t>
            </a:r>
          </a:p>
          <a:p>
            <a:pPr fontAlgn="auto">
              <a:spcAft>
                <a:spcPts val="0"/>
              </a:spcAft>
              <a:buFont typeface="Monotype Sorts" pitchFamily="2" charset="2"/>
              <a:buNone/>
              <a:tabLst>
                <a:tab pos="1890713" algn="l"/>
                <a:tab pos="2798763" algn="l"/>
              </a:tabLst>
              <a:defRPr/>
            </a:pPr>
            <a:r>
              <a:rPr lang="en-US" i="1" smtClean="0">
                <a:sym typeface="Greek Symbols" pitchFamily="18" charset="2"/>
              </a:rPr>
              <a:t>	</a:t>
            </a:r>
            <a:r>
              <a:rPr lang="en-US" smtClean="0">
                <a:sym typeface="Greek Symbols" pitchFamily="18" charset="2"/>
              </a:rPr>
              <a:t>holds on </a:t>
            </a:r>
            <a:r>
              <a:rPr lang="en-US" i="1" smtClean="0">
                <a:sym typeface="Greek Symbols" pitchFamily="18" charset="2"/>
              </a:rPr>
              <a:t>R</a:t>
            </a:r>
            <a:r>
              <a:rPr lang="en-US" smtClean="0">
                <a:sym typeface="Greek Symbols" pitchFamily="18" charset="2"/>
              </a:rPr>
              <a:t> if in any legal relation </a:t>
            </a:r>
            <a:r>
              <a:rPr lang="en-US" i="1" smtClean="0">
                <a:sym typeface="Greek Symbols" pitchFamily="18" charset="2"/>
              </a:rPr>
              <a:t>r(R),</a:t>
            </a:r>
            <a:r>
              <a:rPr lang="en-US" smtClean="0">
                <a:sym typeface="Greek Symbols" pitchFamily="18" charset="2"/>
              </a:rPr>
              <a:t> for all pairs for tuples </a:t>
            </a:r>
            <a:r>
              <a:rPr lang="en-US" i="1" smtClean="0">
                <a:sym typeface="Greek Symbols" pitchFamily="18" charset="2"/>
              </a:rPr>
              <a:t>t</a:t>
            </a:r>
            <a:r>
              <a:rPr lang="en-US" baseline="-25000" smtClean="0">
                <a:sym typeface="Greek Symbols" pitchFamily="18" charset="2"/>
              </a:rPr>
              <a:t>1</a:t>
            </a:r>
            <a:r>
              <a:rPr lang="en-US" smtClean="0">
                <a:sym typeface="Greek Symbols" pitchFamily="18" charset="2"/>
              </a:rPr>
              <a:t/>
            </a:r>
            <a:br>
              <a:rPr lang="en-US" smtClean="0">
                <a:sym typeface="Greek Symbols" pitchFamily="18" charset="2"/>
              </a:rPr>
            </a:br>
            <a:r>
              <a:rPr lang="en-US" smtClean="0">
                <a:sym typeface="Greek Symbols" pitchFamily="18" charset="2"/>
              </a:rPr>
              <a:t>and </a:t>
            </a:r>
            <a:r>
              <a:rPr lang="en-US" i="1" smtClean="0">
                <a:sym typeface="Greek Symbols" pitchFamily="18" charset="2"/>
              </a:rPr>
              <a:t>t</a:t>
            </a:r>
            <a:r>
              <a:rPr lang="en-US" i="1" baseline="-25000" smtClean="0">
                <a:sym typeface="Greek Symbols" pitchFamily="18" charset="2"/>
              </a:rPr>
              <a:t>2</a:t>
            </a:r>
            <a:r>
              <a:rPr lang="en-US" smtClean="0">
                <a:sym typeface="Greek Symbols" pitchFamily="18" charset="2"/>
              </a:rPr>
              <a:t> in </a:t>
            </a:r>
            <a:r>
              <a:rPr lang="en-US" i="1" smtClean="0">
                <a:sym typeface="Greek Symbols" pitchFamily="18" charset="2"/>
              </a:rPr>
              <a:t>r</a:t>
            </a:r>
            <a:r>
              <a:rPr lang="en-US" smtClean="0">
                <a:sym typeface="Greek Symbols" pitchFamily="18" charset="2"/>
              </a:rPr>
              <a:t> such that </a:t>
            </a:r>
            <a:r>
              <a:rPr lang="en-US" i="1" smtClean="0">
                <a:sym typeface="Greek Symbols" pitchFamily="18" charset="2"/>
              </a:rPr>
              <a:t>t</a:t>
            </a:r>
            <a:r>
              <a:rPr lang="en-US" baseline="-25000" smtClean="0">
                <a:sym typeface="Greek Symbols" pitchFamily="18" charset="2"/>
              </a:rPr>
              <a:t>1</a:t>
            </a:r>
            <a:r>
              <a:rPr lang="en-US" smtClean="0">
                <a:sym typeface="Greek Symbols" pitchFamily="18" charset="2"/>
              </a:rPr>
              <a:t>[] = </a:t>
            </a:r>
            <a:r>
              <a:rPr lang="en-US" i="1" smtClean="0">
                <a:sym typeface="Greek Symbols" pitchFamily="18" charset="2"/>
              </a:rPr>
              <a:t>t</a:t>
            </a:r>
            <a:r>
              <a:rPr lang="en-US" i="1" baseline="-25000" smtClean="0">
                <a:sym typeface="Greek Symbols" pitchFamily="18" charset="2"/>
              </a:rPr>
              <a:t>2 </a:t>
            </a:r>
            <a:r>
              <a:rPr lang="en-US" smtClean="0">
                <a:sym typeface="Greek Symbols" pitchFamily="18" charset="2"/>
              </a:rPr>
              <a:t>[], there exist tuples </a:t>
            </a:r>
            <a:r>
              <a:rPr lang="en-US" i="1" smtClean="0">
                <a:sym typeface="Greek Symbols" pitchFamily="18" charset="2"/>
              </a:rPr>
              <a:t>t</a:t>
            </a:r>
            <a:r>
              <a:rPr lang="en-US" i="1" baseline="-25000" smtClean="0">
                <a:sym typeface="Greek Symbols" pitchFamily="18" charset="2"/>
              </a:rPr>
              <a:t>3</a:t>
            </a:r>
            <a:r>
              <a:rPr lang="en-US" smtClean="0">
                <a:sym typeface="Greek Symbols" pitchFamily="18" charset="2"/>
              </a:rPr>
              <a:t> and </a:t>
            </a:r>
            <a:r>
              <a:rPr lang="en-US" i="1" smtClean="0">
                <a:sym typeface="Greek Symbols" pitchFamily="18" charset="2"/>
              </a:rPr>
              <a:t>t</a:t>
            </a:r>
            <a:r>
              <a:rPr lang="en-US" baseline="-25000" smtClean="0">
                <a:sym typeface="Greek Symbols" pitchFamily="18" charset="2"/>
              </a:rPr>
              <a:t>4</a:t>
            </a:r>
            <a:r>
              <a:rPr lang="en-US" smtClean="0">
                <a:sym typeface="Greek Symbols" pitchFamily="18" charset="2"/>
              </a:rPr>
              <a:t> in </a:t>
            </a:r>
            <a:r>
              <a:rPr lang="en-US" i="1" smtClean="0">
                <a:sym typeface="Greek Symbols" pitchFamily="18" charset="2"/>
              </a:rPr>
              <a:t>r </a:t>
            </a:r>
            <a:r>
              <a:rPr lang="en-US" smtClean="0">
                <a:sym typeface="Greek Symbols" pitchFamily="18" charset="2"/>
              </a:rPr>
              <a:t>such that: </a:t>
            </a:r>
          </a:p>
          <a:p>
            <a:pPr fontAlgn="auto">
              <a:spcAft>
                <a:spcPts val="0"/>
              </a:spcAft>
              <a:buFont typeface="Monotype Sorts" pitchFamily="2" charset="2"/>
              <a:buNone/>
              <a:tabLst>
                <a:tab pos="1890713" algn="l"/>
                <a:tab pos="2798763" algn="l"/>
              </a:tabLst>
              <a:defRPr/>
            </a:pPr>
            <a:r>
              <a:rPr lang="en-US" smtClean="0">
                <a:sym typeface="Greek Symbols" pitchFamily="18" charset="2"/>
              </a:rPr>
              <a:t>		 </a:t>
            </a:r>
            <a:r>
              <a:rPr lang="en-US" i="1" smtClean="0">
                <a:sym typeface="Greek Symbols" pitchFamily="18" charset="2"/>
              </a:rPr>
              <a:t>t</a:t>
            </a:r>
            <a:r>
              <a:rPr lang="en-US" baseline="-25000" smtClean="0">
                <a:sym typeface="Greek Symbols" pitchFamily="18" charset="2"/>
              </a:rPr>
              <a:t>1</a:t>
            </a:r>
            <a:r>
              <a:rPr lang="en-US" smtClean="0">
                <a:sym typeface="Greek Symbols" pitchFamily="18" charset="2"/>
              </a:rPr>
              <a:t>[] = </a:t>
            </a:r>
            <a:r>
              <a:rPr lang="en-US" i="1" smtClean="0">
                <a:sym typeface="Greek Symbols" pitchFamily="18" charset="2"/>
              </a:rPr>
              <a:t>t</a:t>
            </a:r>
            <a:r>
              <a:rPr lang="en-US" i="1" baseline="-25000" smtClean="0">
                <a:sym typeface="Greek Symbols" pitchFamily="18" charset="2"/>
              </a:rPr>
              <a:t>2 </a:t>
            </a:r>
            <a:r>
              <a:rPr lang="en-US" smtClean="0">
                <a:sym typeface="Greek Symbols" pitchFamily="18" charset="2"/>
              </a:rPr>
              <a:t>[] = </a:t>
            </a:r>
            <a:r>
              <a:rPr lang="en-US" i="1" smtClean="0">
                <a:sym typeface="Greek Symbols" pitchFamily="18" charset="2"/>
              </a:rPr>
              <a:t>t</a:t>
            </a:r>
            <a:r>
              <a:rPr lang="en-US" baseline="-25000" smtClean="0">
                <a:sym typeface="Greek Symbols" pitchFamily="18" charset="2"/>
              </a:rPr>
              <a:t>3</a:t>
            </a:r>
            <a:r>
              <a:rPr lang="en-US" smtClean="0">
                <a:sym typeface="Greek Symbols" pitchFamily="18" charset="2"/>
              </a:rPr>
              <a:t> [] </a:t>
            </a:r>
            <a:r>
              <a:rPr lang="en-US" i="1" smtClean="0">
                <a:sym typeface="Greek Symbols" pitchFamily="18" charset="2"/>
              </a:rPr>
              <a:t>t</a:t>
            </a:r>
            <a:r>
              <a:rPr lang="en-US" baseline="-25000" smtClean="0">
                <a:sym typeface="Greek Symbols" pitchFamily="18" charset="2"/>
              </a:rPr>
              <a:t>4</a:t>
            </a:r>
            <a:r>
              <a:rPr lang="en-US" i="1" baseline="-25000" smtClean="0">
                <a:sym typeface="Greek Symbols" pitchFamily="18" charset="2"/>
              </a:rPr>
              <a:t> </a:t>
            </a:r>
            <a:r>
              <a:rPr lang="en-US" smtClean="0">
                <a:sym typeface="Greek Symbols" pitchFamily="18" charset="2"/>
              </a:rPr>
              <a:t>[] </a:t>
            </a:r>
            <a:br>
              <a:rPr lang="en-US" smtClean="0">
                <a:sym typeface="Greek Symbols" pitchFamily="18" charset="2"/>
              </a:rPr>
            </a:br>
            <a:r>
              <a:rPr lang="en-US" smtClean="0">
                <a:sym typeface="Greek Symbols" pitchFamily="18" charset="2"/>
              </a:rPr>
              <a:t>	</a:t>
            </a:r>
            <a:r>
              <a:rPr lang="en-US" i="1" smtClean="0">
                <a:sym typeface="Greek Symbols" pitchFamily="18" charset="2"/>
              </a:rPr>
              <a:t>t</a:t>
            </a:r>
            <a:r>
              <a:rPr lang="en-US" baseline="-25000" smtClean="0">
                <a:sym typeface="Greek Symbols" pitchFamily="18" charset="2"/>
              </a:rPr>
              <a:t>3</a:t>
            </a:r>
            <a:r>
              <a:rPr lang="en-US" smtClean="0">
                <a:sym typeface="Greek Symbols" pitchFamily="18" charset="2"/>
              </a:rPr>
              <a:t>[</a:t>
            </a:r>
            <a:r>
              <a:rPr lang="en-US" i="1" smtClean="0">
                <a:sym typeface="Greek Symbols" pitchFamily="18" charset="2"/>
              </a:rPr>
              <a:t></a:t>
            </a:r>
            <a:r>
              <a:rPr lang="en-US" smtClean="0">
                <a:sym typeface="Greek Symbols" pitchFamily="18" charset="2"/>
              </a:rPr>
              <a:t>] =  </a:t>
            </a:r>
            <a:r>
              <a:rPr lang="en-US" i="1" smtClean="0">
                <a:sym typeface="Greek Symbols" pitchFamily="18" charset="2"/>
              </a:rPr>
              <a:t>t</a:t>
            </a:r>
            <a:r>
              <a:rPr lang="en-US" baseline="-25000" smtClean="0">
                <a:sym typeface="Greek Symbols" pitchFamily="18" charset="2"/>
              </a:rPr>
              <a:t>1 </a:t>
            </a:r>
            <a:r>
              <a:rPr lang="en-US" smtClean="0">
                <a:sym typeface="Greek Symbols" pitchFamily="18" charset="2"/>
              </a:rPr>
              <a:t>[</a:t>
            </a:r>
            <a:r>
              <a:rPr lang="en-US" i="1" smtClean="0">
                <a:sym typeface="Greek Symbols" pitchFamily="18" charset="2"/>
              </a:rPr>
              <a:t></a:t>
            </a:r>
            <a:r>
              <a:rPr lang="en-US" smtClean="0">
                <a:sym typeface="Greek Symbols" pitchFamily="18" charset="2"/>
              </a:rPr>
              <a:t>] </a:t>
            </a:r>
            <a:br>
              <a:rPr lang="en-US" smtClean="0">
                <a:sym typeface="Greek Symbols" pitchFamily="18" charset="2"/>
              </a:rPr>
            </a:br>
            <a:r>
              <a:rPr lang="en-US" smtClean="0">
                <a:sym typeface="Greek Symbols" pitchFamily="18" charset="2"/>
              </a:rPr>
              <a:t>	 </a:t>
            </a:r>
            <a:r>
              <a:rPr lang="en-US" i="1" smtClean="0">
                <a:sym typeface="Greek Symbols" pitchFamily="18" charset="2"/>
              </a:rPr>
              <a:t>t</a:t>
            </a:r>
            <a:r>
              <a:rPr lang="en-US" baseline="-25000" smtClean="0">
                <a:sym typeface="Greek Symbols" pitchFamily="18" charset="2"/>
              </a:rPr>
              <a:t>3</a:t>
            </a:r>
            <a:r>
              <a:rPr lang="en-US" smtClean="0">
                <a:sym typeface="Greek Symbols" pitchFamily="18" charset="2"/>
              </a:rPr>
              <a:t>[</a:t>
            </a:r>
            <a:r>
              <a:rPr lang="en-US" i="1" smtClean="0">
                <a:sym typeface="Greek Symbols" pitchFamily="18" charset="2"/>
              </a:rPr>
              <a:t>R  – </a:t>
            </a:r>
            <a:r>
              <a:rPr lang="en-US" smtClean="0">
                <a:sym typeface="Greek Symbols" pitchFamily="18" charset="2"/>
              </a:rPr>
              <a:t>] = </a:t>
            </a:r>
            <a:r>
              <a:rPr lang="en-US" i="1" smtClean="0">
                <a:sym typeface="Greek Symbols" pitchFamily="18" charset="2"/>
              </a:rPr>
              <a:t>t</a:t>
            </a:r>
            <a:r>
              <a:rPr lang="en-US" baseline="-25000" smtClean="0">
                <a:sym typeface="Greek Symbols" pitchFamily="18" charset="2"/>
              </a:rPr>
              <a:t>2</a:t>
            </a:r>
            <a:r>
              <a:rPr lang="en-US" smtClean="0">
                <a:sym typeface="Greek Symbols" pitchFamily="18" charset="2"/>
              </a:rPr>
              <a:t>[</a:t>
            </a:r>
            <a:r>
              <a:rPr lang="en-US" i="1" smtClean="0">
                <a:sym typeface="Greek Symbols" pitchFamily="18" charset="2"/>
              </a:rPr>
              <a:t>R  – </a:t>
            </a:r>
            <a:r>
              <a:rPr lang="en-US" smtClean="0">
                <a:sym typeface="Greek Symbols" pitchFamily="18" charset="2"/>
              </a:rPr>
              <a:t>] </a:t>
            </a:r>
            <a:br>
              <a:rPr lang="en-US" smtClean="0">
                <a:sym typeface="Greek Symbols" pitchFamily="18" charset="2"/>
              </a:rPr>
            </a:br>
            <a:r>
              <a:rPr lang="en-US" smtClean="0">
                <a:sym typeface="Greek Symbols" pitchFamily="18" charset="2"/>
              </a:rPr>
              <a:t>	 </a:t>
            </a:r>
            <a:r>
              <a:rPr lang="en-US" i="1" smtClean="0">
                <a:sym typeface="Greek Symbols" pitchFamily="18" charset="2"/>
              </a:rPr>
              <a:t>t</a:t>
            </a:r>
            <a:r>
              <a:rPr lang="en-US" baseline="-25000" smtClean="0">
                <a:sym typeface="Greek Symbols" pitchFamily="18" charset="2"/>
              </a:rPr>
              <a:t>4 </a:t>
            </a:r>
            <a:r>
              <a:rPr lang="en-US" i="1" smtClean="0">
                <a:sym typeface="Greek Symbols" pitchFamily="18" charset="2"/>
              </a:rPr>
              <a:t></a:t>
            </a:r>
            <a:r>
              <a:rPr lang="en-US" smtClean="0">
                <a:sym typeface="Greek Symbols" pitchFamily="18" charset="2"/>
              </a:rPr>
              <a:t>] =  </a:t>
            </a:r>
            <a:r>
              <a:rPr lang="en-US" i="1" smtClean="0">
                <a:sym typeface="Greek Symbols" pitchFamily="18" charset="2"/>
              </a:rPr>
              <a:t>t</a:t>
            </a:r>
            <a:r>
              <a:rPr lang="en-US" baseline="-25000" smtClean="0">
                <a:sym typeface="Greek Symbols" pitchFamily="18" charset="2"/>
              </a:rPr>
              <a:t>2</a:t>
            </a:r>
            <a:r>
              <a:rPr lang="en-US" smtClean="0">
                <a:sym typeface="Greek Symbols" pitchFamily="18" charset="2"/>
              </a:rPr>
              <a:t>[</a:t>
            </a:r>
            <a:r>
              <a:rPr lang="en-US" i="1" smtClean="0">
                <a:sym typeface="Greek Symbols" pitchFamily="18" charset="2"/>
              </a:rPr>
              <a:t></a:t>
            </a:r>
            <a:r>
              <a:rPr lang="en-US" smtClean="0">
                <a:sym typeface="Greek Symbols" pitchFamily="18" charset="2"/>
              </a:rPr>
              <a:t>] </a:t>
            </a:r>
            <a:br>
              <a:rPr lang="en-US" smtClean="0">
                <a:sym typeface="Greek Symbols" pitchFamily="18" charset="2"/>
              </a:rPr>
            </a:br>
            <a:r>
              <a:rPr lang="en-US" smtClean="0">
                <a:sym typeface="Greek Symbols" pitchFamily="18" charset="2"/>
              </a:rPr>
              <a:t>	</a:t>
            </a:r>
            <a:r>
              <a:rPr lang="en-US" i="1" smtClean="0">
                <a:sym typeface="Greek Symbols" pitchFamily="18" charset="2"/>
              </a:rPr>
              <a:t>t</a:t>
            </a:r>
            <a:r>
              <a:rPr lang="en-US" baseline="-25000" smtClean="0">
                <a:sym typeface="Greek Symbols" pitchFamily="18" charset="2"/>
              </a:rPr>
              <a:t>4</a:t>
            </a:r>
            <a:r>
              <a:rPr lang="en-US" smtClean="0">
                <a:sym typeface="Greek Symbols" pitchFamily="18" charset="2"/>
              </a:rPr>
              <a:t>[</a:t>
            </a:r>
            <a:r>
              <a:rPr lang="en-US" i="1" smtClean="0">
                <a:sym typeface="Greek Symbols" pitchFamily="18" charset="2"/>
              </a:rPr>
              <a:t>R  – </a:t>
            </a:r>
            <a:r>
              <a:rPr lang="en-US" smtClean="0">
                <a:sym typeface="Greek Symbols" pitchFamily="18" charset="2"/>
              </a:rPr>
              <a:t>] = </a:t>
            </a:r>
            <a:r>
              <a:rPr lang="en-US" i="1" smtClean="0">
                <a:sym typeface="Greek Symbols" pitchFamily="18" charset="2"/>
              </a:rPr>
              <a:t>t</a:t>
            </a:r>
            <a:r>
              <a:rPr lang="en-US" baseline="-25000" smtClean="0">
                <a:sym typeface="Greek Symbols" pitchFamily="18" charset="2"/>
              </a:rPr>
              <a:t>1</a:t>
            </a:r>
            <a:r>
              <a:rPr lang="en-US" smtClean="0">
                <a:sym typeface="Greek Symbols" pitchFamily="18" charset="2"/>
              </a:rPr>
              <a:t>[</a:t>
            </a:r>
            <a:r>
              <a:rPr lang="en-US" i="1" smtClean="0">
                <a:sym typeface="Greek Symbols" pitchFamily="18" charset="2"/>
              </a:rPr>
              <a:t>R  – </a:t>
            </a:r>
            <a:r>
              <a:rPr lang="en-US" smtClean="0">
                <a:sym typeface="Greek Symbols" pitchFamily="18" charset="2"/>
              </a:rPr>
              <a:t>] </a:t>
            </a:r>
            <a:br>
              <a:rPr lang="en-US" smtClean="0">
                <a:sym typeface="Greek Symbols" pitchFamily="18" charset="2"/>
              </a:rPr>
            </a:br>
            <a:endParaRPr lang="en-US" smtClean="0">
              <a:sym typeface="Greek Symbols"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MVD (Cont.)</a:t>
            </a:r>
          </a:p>
        </p:txBody>
      </p:sp>
      <p:sp>
        <p:nvSpPr>
          <p:cNvPr id="27651" name="Rectangle 3"/>
          <p:cNvSpPr>
            <a:spLocks noGrp="1" noChangeArrowheads="1"/>
          </p:cNvSpPr>
          <p:nvPr>
            <p:ph idx="1"/>
          </p:nvPr>
        </p:nvSpPr>
        <p:spPr>
          <a:xfrm>
            <a:off x="571500" y="1114425"/>
            <a:ext cx="7848600" cy="666750"/>
          </a:xfrm>
        </p:spPr>
        <p:txBody>
          <a:bodyPr/>
          <a:lstStyle/>
          <a:p>
            <a:r>
              <a:rPr lang="en-US" smtClean="0"/>
              <a:t>Tabular representation of </a:t>
            </a:r>
            <a:r>
              <a:rPr lang="en-US" smtClean="0">
                <a:sym typeface="Greek Symbols" pitchFamily="18" charset="2"/>
              </a:rPr>
              <a:t> </a:t>
            </a:r>
            <a:r>
              <a:rPr lang="en-US" smtClean="0">
                <a:sym typeface="Monotype Sorts" pitchFamily="2" charset="2"/>
              </a:rPr>
              <a:t></a:t>
            </a:r>
            <a:r>
              <a:rPr lang="en-US" i="1" smtClean="0">
                <a:sym typeface="Monotype Sorts" pitchFamily="2" charset="2"/>
              </a:rPr>
              <a:t> </a:t>
            </a:r>
            <a:r>
              <a:rPr lang="en-US" i="1" smtClean="0">
                <a:sym typeface="Greek Symbols" pitchFamily="18" charset="2"/>
              </a:rPr>
              <a:t></a:t>
            </a:r>
            <a:endParaRPr lang="en-US" smtClean="0"/>
          </a:p>
        </p:txBody>
      </p:sp>
      <p:sp>
        <p:nvSpPr>
          <p:cNvPr id="27652" name="Rectangle 6"/>
          <p:cNvSpPr>
            <a:spLocks noChangeArrowheads="1"/>
          </p:cNvSpPr>
          <p:nvPr/>
        </p:nvSpPr>
        <p:spPr bwMode="auto">
          <a:xfrm>
            <a:off x="2590800" y="2667000"/>
            <a:ext cx="1219200" cy="3810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a:t>
            </a:r>
            <a:endParaRPr lang="en-US"/>
          </a:p>
        </p:txBody>
      </p:sp>
      <p:sp>
        <p:nvSpPr>
          <p:cNvPr id="27653" name="Rectangle 7"/>
          <p:cNvSpPr>
            <a:spLocks noChangeArrowheads="1"/>
          </p:cNvSpPr>
          <p:nvPr/>
        </p:nvSpPr>
        <p:spPr bwMode="auto">
          <a:xfrm>
            <a:off x="3810000" y="2667000"/>
            <a:ext cx="1219200" cy="381000"/>
          </a:xfrm>
          <a:prstGeom prst="rect">
            <a:avLst/>
          </a:prstGeom>
          <a:solidFill>
            <a:schemeClr val="bg1"/>
          </a:solidFill>
          <a:ln w="9525">
            <a:solidFill>
              <a:schemeClr val="tx1"/>
            </a:solidFill>
            <a:miter lim="800000"/>
            <a:headEnd/>
            <a:tailEnd/>
          </a:ln>
        </p:spPr>
        <p:txBody>
          <a:bodyPr wrap="none" anchor="ctr"/>
          <a:lstStyle/>
          <a:p>
            <a:pPr algn="ctr"/>
            <a:r>
              <a:rPr lang="en-US" i="1">
                <a:latin typeface="Times New Roman" pitchFamily="18" charset="0"/>
                <a:sym typeface="Greek Symbols" pitchFamily="18" charset="2"/>
              </a:rPr>
              <a:t></a:t>
            </a:r>
          </a:p>
        </p:txBody>
      </p:sp>
      <p:sp>
        <p:nvSpPr>
          <p:cNvPr id="27654" name="Rectangle 8"/>
          <p:cNvSpPr>
            <a:spLocks noChangeArrowheads="1"/>
          </p:cNvSpPr>
          <p:nvPr/>
        </p:nvSpPr>
        <p:spPr bwMode="auto">
          <a:xfrm>
            <a:off x="5029200" y="2667000"/>
            <a:ext cx="1981200" cy="381000"/>
          </a:xfrm>
          <a:prstGeom prst="rect">
            <a:avLst/>
          </a:prstGeom>
          <a:solidFill>
            <a:schemeClr val="bg1"/>
          </a:solidFill>
          <a:ln w="9525">
            <a:solidFill>
              <a:schemeClr val="tx1"/>
            </a:solidFill>
            <a:miter lim="800000"/>
            <a:headEnd/>
            <a:tailEnd/>
          </a:ln>
        </p:spPr>
        <p:txBody>
          <a:bodyPr wrap="none" anchor="ctr"/>
          <a:lstStyle/>
          <a:p>
            <a:pPr algn="ctr"/>
            <a:r>
              <a:rPr lang="en-US" i="1"/>
              <a:t>R – </a:t>
            </a:r>
            <a:r>
              <a:rPr lang="en-US" i="1">
                <a:sym typeface="Greek Symbols" pitchFamily="18" charset="2"/>
              </a:rPr>
              <a:t> – </a:t>
            </a:r>
            <a:r>
              <a:rPr lang="en-US" i="1">
                <a:latin typeface="Times New Roman" pitchFamily="18" charset="0"/>
                <a:sym typeface="Greek Symbols" pitchFamily="18" charset="2"/>
              </a:rPr>
              <a:t></a:t>
            </a:r>
          </a:p>
        </p:txBody>
      </p:sp>
      <p:sp>
        <p:nvSpPr>
          <p:cNvPr id="27655" name="Rectangle 9"/>
          <p:cNvSpPr>
            <a:spLocks noChangeArrowheads="1"/>
          </p:cNvSpPr>
          <p:nvPr/>
        </p:nvSpPr>
        <p:spPr bwMode="auto">
          <a:xfrm>
            <a:off x="2590800" y="3048000"/>
            <a:ext cx="1219200" cy="914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a:t>
            </a:r>
            <a:r>
              <a:rPr lang="en-US" baseline="-25000">
                <a:sym typeface="Greek Symbols" pitchFamily="18" charset="2"/>
              </a:rPr>
              <a:t>1</a:t>
            </a:r>
            <a:r>
              <a:rPr lang="en-US">
                <a:sym typeface="Greek Symbols" pitchFamily="18" charset="2"/>
              </a:rPr>
              <a:t> ... </a:t>
            </a:r>
            <a:r>
              <a:rPr lang="en-US" i="1">
                <a:sym typeface="Greek Symbols" pitchFamily="18" charset="2"/>
              </a:rPr>
              <a:t>a</a:t>
            </a:r>
            <a:r>
              <a:rPr lang="en-US" i="1" baseline="-25000">
                <a:sym typeface="Greek Symbols" pitchFamily="18" charset="2"/>
              </a:rPr>
              <a:t>i</a:t>
            </a:r>
          </a:p>
          <a:p>
            <a:pPr algn="ctr"/>
            <a:endParaRPr lang="en-US" i="1" baseline="-25000">
              <a:sym typeface="Greek Symbols" pitchFamily="18" charset="2"/>
            </a:endParaRPr>
          </a:p>
          <a:p>
            <a:pPr algn="ctr"/>
            <a:r>
              <a:rPr lang="en-US" i="1">
                <a:sym typeface="Greek Symbols" pitchFamily="18" charset="2"/>
              </a:rPr>
              <a:t>a</a:t>
            </a:r>
            <a:r>
              <a:rPr lang="en-US" baseline="-25000">
                <a:sym typeface="Greek Symbols" pitchFamily="18" charset="2"/>
              </a:rPr>
              <a:t>1</a:t>
            </a:r>
            <a:r>
              <a:rPr lang="en-US">
                <a:sym typeface="Greek Symbols" pitchFamily="18" charset="2"/>
              </a:rPr>
              <a:t> ... </a:t>
            </a:r>
            <a:r>
              <a:rPr lang="en-US" i="1">
                <a:sym typeface="Greek Symbols" pitchFamily="18" charset="2"/>
              </a:rPr>
              <a:t>a</a:t>
            </a:r>
            <a:r>
              <a:rPr lang="en-US" i="1" baseline="-25000">
                <a:sym typeface="Greek Symbols" pitchFamily="18" charset="2"/>
              </a:rPr>
              <a:t>i</a:t>
            </a:r>
          </a:p>
        </p:txBody>
      </p:sp>
      <p:sp>
        <p:nvSpPr>
          <p:cNvPr id="27656" name="Rectangle 10"/>
          <p:cNvSpPr>
            <a:spLocks noChangeArrowheads="1"/>
          </p:cNvSpPr>
          <p:nvPr/>
        </p:nvSpPr>
        <p:spPr bwMode="auto">
          <a:xfrm>
            <a:off x="2590800" y="3962400"/>
            <a:ext cx="1219200" cy="914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a:t>
            </a:r>
            <a:r>
              <a:rPr lang="en-US" baseline="-25000">
                <a:sym typeface="Greek Symbols" pitchFamily="18" charset="2"/>
              </a:rPr>
              <a:t>1</a:t>
            </a:r>
            <a:r>
              <a:rPr lang="en-US">
                <a:sym typeface="Greek Symbols" pitchFamily="18" charset="2"/>
              </a:rPr>
              <a:t> ... </a:t>
            </a:r>
            <a:r>
              <a:rPr lang="en-US" i="1">
                <a:sym typeface="Greek Symbols" pitchFamily="18" charset="2"/>
              </a:rPr>
              <a:t>a</a:t>
            </a:r>
            <a:r>
              <a:rPr lang="en-US" i="1" baseline="-25000">
                <a:sym typeface="Greek Symbols" pitchFamily="18" charset="2"/>
              </a:rPr>
              <a:t>i</a:t>
            </a:r>
          </a:p>
          <a:p>
            <a:pPr algn="ctr"/>
            <a:endParaRPr lang="en-US" i="1" baseline="-25000">
              <a:sym typeface="Greek Symbols" pitchFamily="18" charset="2"/>
            </a:endParaRPr>
          </a:p>
          <a:p>
            <a:pPr algn="ctr"/>
            <a:r>
              <a:rPr lang="en-US" i="1">
                <a:sym typeface="Greek Symbols" pitchFamily="18" charset="2"/>
              </a:rPr>
              <a:t>a</a:t>
            </a:r>
            <a:r>
              <a:rPr lang="en-US" baseline="-25000">
                <a:sym typeface="Greek Symbols" pitchFamily="18" charset="2"/>
              </a:rPr>
              <a:t>1</a:t>
            </a:r>
            <a:r>
              <a:rPr lang="en-US">
                <a:sym typeface="Greek Symbols" pitchFamily="18" charset="2"/>
              </a:rPr>
              <a:t> ... </a:t>
            </a:r>
            <a:r>
              <a:rPr lang="en-US" i="1">
                <a:sym typeface="Greek Symbols" pitchFamily="18" charset="2"/>
              </a:rPr>
              <a:t>a</a:t>
            </a:r>
            <a:r>
              <a:rPr lang="en-US" i="1" baseline="-25000">
                <a:sym typeface="Greek Symbols" pitchFamily="18" charset="2"/>
              </a:rPr>
              <a:t>i</a:t>
            </a:r>
            <a:endParaRPr lang="en-US"/>
          </a:p>
        </p:txBody>
      </p:sp>
      <p:sp>
        <p:nvSpPr>
          <p:cNvPr id="27657" name="Rectangle 11"/>
          <p:cNvSpPr>
            <a:spLocks noChangeArrowheads="1"/>
          </p:cNvSpPr>
          <p:nvPr/>
        </p:nvSpPr>
        <p:spPr bwMode="auto">
          <a:xfrm>
            <a:off x="3810000" y="3048000"/>
            <a:ext cx="1219200" cy="914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a:t>
            </a:r>
            <a:r>
              <a:rPr lang="en-US" i="1" baseline="-25000">
                <a:sym typeface="Greek Symbols" pitchFamily="18" charset="2"/>
              </a:rPr>
              <a:t>i </a:t>
            </a:r>
            <a:r>
              <a:rPr lang="en-US" baseline="-25000">
                <a:sym typeface="Greek Symbols" pitchFamily="18" charset="2"/>
              </a:rPr>
              <a:t>+ 1</a:t>
            </a:r>
            <a:r>
              <a:rPr lang="en-US">
                <a:sym typeface="Greek Symbols" pitchFamily="18" charset="2"/>
              </a:rPr>
              <a:t> ... </a:t>
            </a:r>
            <a:r>
              <a:rPr lang="en-US" i="1">
                <a:sym typeface="Greek Symbols" pitchFamily="18" charset="2"/>
              </a:rPr>
              <a:t>a</a:t>
            </a:r>
            <a:r>
              <a:rPr lang="en-US" i="1" baseline="-25000">
                <a:sym typeface="Greek Symbols" pitchFamily="18" charset="2"/>
              </a:rPr>
              <a:t>j</a:t>
            </a:r>
          </a:p>
          <a:p>
            <a:pPr algn="ctr"/>
            <a:endParaRPr lang="en-US" i="1" baseline="-25000">
              <a:sym typeface="Greek Symbols" pitchFamily="18" charset="2"/>
            </a:endParaRPr>
          </a:p>
          <a:p>
            <a:pPr algn="ctr"/>
            <a:r>
              <a:rPr lang="en-US" i="1">
                <a:sym typeface="Greek Symbols" pitchFamily="18" charset="2"/>
              </a:rPr>
              <a:t>b</a:t>
            </a:r>
            <a:r>
              <a:rPr lang="en-US" i="1" baseline="-25000">
                <a:sym typeface="Greek Symbols" pitchFamily="18" charset="2"/>
              </a:rPr>
              <a:t>i</a:t>
            </a:r>
            <a:r>
              <a:rPr lang="en-US" baseline="-25000">
                <a:sym typeface="Greek Symbols" pitchFamily="18" charset="2"/>
              </a:rPr>
              <a:t> + 1</a:t>
            </a:r>
            <a:r>
              <a:rPr lang="en-US">
                <a:sym typeface="Greek Symbols" pitchFamily="18" charset="2"/>
              </a:rPr>
              <a:t> ... </a:t>
            </a:r>
            <a:r>
              <a:rPr lang="en-US" i="1">
                <a:sym typeface="Greek Symbols" pitchFamily="18" charset="2"/>
              </a:rPr>
              <a:t>b</a:t>
            </a:r>
            <a:r>
              <a:rPr lang="en-US" i="1" baseline="-25000">
                <a:sym typeface="Greek Symbols" pitchFamily="18" charset="2"/>
              </a:rPr>
              <a:t>j</a:t>
            </a:r>
            <a:endParaRPr lang="en-US"/>
          </a:p>
        </p:txBody>
      </p:sp>
      <p:sp>
        <p:nvSpPr>
          <p:cNvPr id="27658" name="Rectangle 12"/>
          <p:cNvSpPr>
            <a:spLocks noChangeArrowheads="1"/>
          </p:cNvSpPr>
          <p:nvPr/>
        </p:nvSpPr>
        <p:spPr bwMode="auto">
          <a:xfrm>
            <a:off x="3810000" y="3962400"/>
            <a:ext cx="1219200" cy="914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a:t>
            </a:r>
            <a:r>
              <a:rPr lang="en-US" i="1" baseline="-25000">
                <a:sym typeface="Greek Symbols" pitchFamily="18" charset="2"/>
              </a:rPr>
              <a:t>i </a:t>
            </a:r>
            <a:r>
              <a:rPr lang="en-US" baseline="-25000">
                <a:sym typeface="Greek Symbols" pitchFamily="18" charset="2"/>
              </a:rPr>
              <a:t>+ 1</a:t>
            </a:r>
            <a:r>
              <a:rPr lang="en-US">
                <a:sym typeface="Greek Symbols" pitchFamily="18" charset="2"/>
              </a:rPr>
              <a:t> ... </a:t>
            </a:r>
            <a:r>
              <a:rPr lang="en-US" i="1">
                <a:sym typeface="Greek Symbols" pitchFamily="18" charset="2"/>
              </a:rPr>
              <a:t>a</a:t>
            </a:r>
            <a:r>
              <a:rPr lang="en-US" i="1" baseline="-25000">
                <a:sym typeface="Greek Symbols" pitchFamily="18" charset="2"/>
              </a:rPr>
              <a:t>j</a:t>
            </a:r>
          </a:p>
          <a:p>
            <a:pPr algn="ctr"/>
            <a:endParaRPr lang="en-US" i="1" baseline="-25000">
              <a:sym typeface="Greek Symbols" pitchFamily="18" charset="2"/>
            </a:endParaRPr>
          </a:p>
          <a:p>
            <a:pPr algn="ctr"/>
            <a:r>
              <a:rPr lang="en-US" i="1">
                <a:sym typeface="Greek Symbols" pitchFamily="18" charset="2"/>
              </a:rPr>
              <a:t>b</a:t>
            </a:r>
            <a:r>
              <a:rPr lang="en-US" i="1" baseline="-25000">
                <a:sym typeface="Greek Symbols" pitchFamily="18" charset="2"/>
              </a:rPr>
              <a:t>i</a:t>
            </a:r>
            <a:r>
              <a:rPr lang="en-US" baseline="-25000">
                <a:sym typeface="Greek Symbols" pitchFamily="18" charset="2"/>
              </a:rPr>
              <a:t> + 1</a:t>
            </a:r>
            <a:r>
              <a:rPr lang="en-US">
                <a:sym typeface="Greek Symbols" pitchFamily="18" charset="2"/>
              </a:rPr>
              <a:t> ... </a:t>
            </a:r>
            <a:r>
              <a:rPr lang="en-US" i="1">
                <a:sym typeface="Greek Symbols" pitchFamily="18" charset="2"/>
              </a:rPr>
              <a:t>b</a:t>
            </a:r>
            <a:r>
              <a:rPr lang="en-US" i="1" baseline="-25000">
                <a:sym typeface="Greek Symbols" pitchFamily="18" charset="2"/>
              </a:rPr>
              <a:t>j</a:t>
            </a:r>
            <a:endParaRPr lang="en-US"/>
          </a:p>
        </p:txBody>
      </p:sp>
      <p:sp>
        <p:nvSpPr>
          <p:cNvPr id="27659" name="Rectangle 13"/>
          <p:cNvSpPr>
            <a:spLocks noChangeArrowheads="1"/>
          </p:cNvSpPr>
          <p:nvPr/>
        </p:nvSpPr>
        <p:spPr bwMode="auto">
          <a:xfrm>
            <a:off x="5029200" y="3048000"/>
            <a:ext cx="1981200" cy="914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a:t>
            </a:r>
            <a:r>
              <a:rPr lang="en-US" i="1" baseline="-25000">
                <a:sym typeface="Greek Symbols" pitchFamily="18" charset="2"/>
              </a:rPr>
              <a:t>i </a:t>
            </a:r>
            <a:r>
              <a:rPr lang="en-US" baseline="-25000">
                <a:sym typeface="Greek Symbols" pitchFamily="18" charset="2"/>
              </a:rPr>
              <a:t>+ 1</a:t>
            </a:r>
            <a:r>
              <a:rPr lang="en-US">
                <a:sym typeface="Greek Symbols" pitchFamily="18" charset="2"/>
              </a:rPr>
              <a:t> ... </a:t>
            </a:r>
            <a:r>
              <a:rPr lang="en-US" i="1">
                <a:sym typeface="Greek Symbols" pitchFamily="18" charset="2"/>
              </a:rPr>
              <a:t>a</a:t>
            </a:r>
            <a:r>
              <a:rPr lang="en-US" i="1" baseline="-25000">
                <a:sym typeface="Greek Symbols" pitchFamily="18" charset="2"/>
              </a:rPr>
              <a:t>n</a:t>
            </a:r>
          </a:p>
          <a:p>
            <a:pPr algn="ctr"/>
            <a:endParaRPr lang="en-US" i="1" baseline="-25000">
              <a:sym typeface="Greek Symbols" pitchFamily="18" charset="2"/>
            </a:endParaRPr>
          </a:p>
          <a:p>
            <a:pPr algn="ctr"/>
            <a:r>
              <a:rPr lang="en-US" i="1">
                <a:sym typeface="Greek Symbols" pitchFamily="18" charset="2"/>
              </a:rPr>
              <a:t>b</a:t>
            </a:r>
            <a:r>
              <a:rPr lang="en-US" i="1" baseline="-25000">
                <a:sym typeface="Greek Symbols" pitchFamily="18" charset="2"/>
              </a:rPr>
              <a:t>j</a:t>
            </a:r>
            <a:r>
              <a:rPr lang="en-US" baseline="-25000">
                <a:sym typeface="Greek Symbols" pitchFamily="18" charset="2"/>
              </a:rPr>
              <a:t> + 1</a:t>
            </a:r>
            <a:r>
              <a:rPr lang="en-US">
                <a:sym typeface="Greek Symbols" pitchFamily="18" charset="2"/>
              </a:rPr>
              <a:t> ... </a:t>
            </a:r>
            <a:r>
              <a:rPr lang="en-US" i="1">
                <a:sym typeface="Greek Symbols" pitchFamily="18" charset="2"/>
              </a:rPr>
              <a:t>b</a:t>
            </a:r>
            <a:r>
              <a:rPr lang="en-US" i="1" baseline="-25000">
                <a:sym typeface="Greek Symbols" pitchFamily="18" charset="2"/>
              </a:rPr>
              <a:t>n</a:t>
            </a:r>
            <a:endParaRPr lang="en-US"/>
          </a:p>
        </p:txBody>
      </p:sp>
      <p:sp>
        <p:nvSpPr>
          <p:cNvPr id="27660" name="Rectangle 14"/>
          <p:cNvSpPr>
            <a:spLocks noChangeArrowheads="1"/>
          </p:cNvSpPr>
          <p:nvPr/>
        </p:nvSpPr>
        <p:spPr bwMode="auto">
          <a:xfrm>
            <a:off x="5029200" y="3962400"/>
            <a:ext cx="1981200" cy="914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a:t>
            </a:r>
            <a:r>
              <a:rPr lang="en-US" i="1" baseline="-25000">
                <a:sym typeface="Greek Symbols" pitchFamily="18" charset="2"/>
              </a:rPr>
              <a:t>i </a:t>
            </a:r>
            <a:r>
              <a:rPr lang="en-US" baseline="-25000">
                <a:sym typeface="Greek Symbols" pitchFamily="18" charset="2"/>
              </a:rPr>
              <a:t>+ 1</a:t>
            </a:r>
            <a:r>
              <a:rPr lang="en-US">
                <a:sym typeface="Greek Symbols" pitchFamily="18" charset="2"/>
              </a:rPr>
              <a:t> ... </a:t>
            </a:r>
            <a:r>
              <a:rPr lang="en-US" i="1">
                <a:sym typeface="Greek Symbols" pitchFamily="18" charset="2"/>
              </a:rPr>
              <a:t>a</a:t>
            </a:r>
            <a:r>
              <a:rPr lang="en-US" i="1" baseline="-25000">
                <a:sym typeface="Greek Symbols" pitchFamily="18" charset="2"/>
              </a:rPr>
              <a:t>n</a:t>
            </a:r>
          </a:p>
          <a:p>
            <a:pPr algn="ctr"/>
            <a:endParaRPr lang="en-US" i="1" baseline="-25000">
              <a:sym typeface="Greek Symbols" pitchFamily="18" charset="2"/>
            </a:endParaRPr>
          </a:p>
          <a:p>
            <a:pPr algn="ctr"/>
            <a:r>
              <a:rPr lang="en-US" i="1">
                <a:sym typeface="Greek Symbols" pitchFamily="18" charset="2"/>
              </a:rPr>
              <a:t>b</a:t>
            </a:r>
            <a:r>
              <a:rPr lang="en-US" i="1" baseline="-25000">
                <a:sym typeface="Greek Symbols" pitchFamily="18" charset="2"/>
              </a:rPr>
              <a:t>j</a:t>
            </a:r>
            <a:r>
              <a:rPr lang="en-US" baseline="-25000">
                <a:sym typeface="Greek Symbols" pitchFamily="18" charset="2"/>
              </a:rPr>
              <a:t> + 1</a:t>
            </a:r>
            <a:r>
              <a:rPr lang="en-US">
                <a:sym typeface="Greek Symbols" pitchFamily="18" charset="2"/>
              </a:rPr>
              <a:t> ... </a:t>
            </a:r>
            <a:r>
              <a:rPr lang="en-US" i="1">
                <a:sym typeface="Greek Symbols" pitchFamily="18" charset="2"/>
              </a:rPr>
              <a:t>b</a:t>
            </a:r>
            <a:r>
              <a:rPr lang="en-US" i="1" baseline="-25000">
                <a:sym typeface="Greek Symbols" pitchFamily="18" charset="2"/>
              </a:rPr>
              <a:t>n</a:t>
            </a:r>
            <a:endParaRPr lang="en-US"/>
          </a:p>
        </p:txBody>
      </p:sp>
      <p:sp>
        <p:nvSpPr>
          <p:cNvPr id="27661" name="Line 15"/>
          <p:cNvSpPr>
            <a:spLocks noChangeShapeType="1"/>
          </p:cNvSpPr>
          <p:nvPr/>
        </p:nvSpPr>
        <p:spPr bwMode="auto">
          <a:xfrm flipH="1">
            <a:off x="2057400" y="3048000"/>
            <a:ext cx="533400" cy="0"/>
          </a:xfrm>
          <a:prstGeom prst="line">
            <a:avLst/>
          </a:prstGeom>
          <a:noFill/>
          <a:ln w="9525">
            <a:solidFill>
              <a:schemeClr val="tx1"/>
            </a:solidFill>
            <a:round/>
            <a:headEnd/>
            <a:tailEnd/>
          </a:ln>
        </p:spPr>
        <p:txBody>
          <a:bodyPr wrap="none" anchor="ctr"/>
          <a:lstStyle/>
          <a:p>
            <a:endParaRPr lang="en-US"/>
          </a:p>
        </p:txBody>
      </p:sp>
      <p:sp>
        <p:nvSpPr>
          <p:cNvPr id="27662" name="Line 16"/>
          <p:cNvSpPr>
            <a:spLocks noChangeShapeType="1"/>
          </p:cNvSpPr>
          <p:nvPr/>
        </p:nvSpPr>
        <p:spPr bwMode="auto">
          <a:xfrm flipH="1">
            <a:off x="2057400" y="3962400"/>
            <a:ext cx="533400" cy="0"/>
          </a:xfrm>
          <a:prstGeom prst="line">
            <a:avLst/>
          </a:prstGeom>
          <a:noFill/>
          <a:ln w="9525">
            <a:solidFill>
              <a:schemeClr val="tx1"/>
            </a:solidFill>
            <a:round/>
            <a:headEnd/>
            <a:tailEnd/>
          </a:ln>
        </p:spPr>
        <p:txBody>
          <a:bodyPr wrap="none" anchor="ctr"/>
          <a:lstStyle/>
          <a:p>
            <a:endParaRPr lang="en-US"/>
          </a:p>
        </p:txBody>
      </p:sp>
      <p:sp>
        <p:nvSpPr>
          <p:cNvPr id="27663" name="Line 17"/>
          <p:cNvSpPr>
            <a:spLocks noChangeShapeType="1"/>
          </p:cNvSpPr>
          <p:nvPr/>
        </p:nvSpPr>
        <p:spPr bwMode="auto">
          <a:xfrm flipH="1">
            <a:off x="2057400" y="4876800"/>
            <a:ext cx="533400" cy="0"/>
          </a:xfrm>
          <a:prstGeom prst="line">
            <a:avLst/>
          </a:prstGeom>
          <a:noFill/>
          <a:ln w="9525">
            <a:solidFill>
              <a:schemeClr val="tx1"/>
            </a:solidFill>
            <a:round/>
            <a:headEnd/>
            <a:tailEnd/>
          </a:ln>
        </p:spPr>
        <p:txBody>
          <a:bodyPr wrap="none" anchor="ctr"/>
          <a:lstStyle/>
          <a:p>
            <a:endParaRPr lang="en-US"/>
          </a:p>
        </p:txBody>
      </p:sp>
      <p:sp>
        <p:nvSpPr>
          <p:cNvPr id="27664" name="Text Box 18"/>
          <p:cNvSpPr txBox="1">
            <a:spLocks noChangeArrowheads="1"/>
          </p:cNvSpPr>
          <p:nvPr/>
        </p:nvSpPr>
        <p:spPr bwMode="auto">
          <a:xfrm>
            <a:off x="2182813" y="3152775"/>
            <a:ext cx="331787" cy="779463"/>
          </a:xfrm>
          <a:prstGeom prst="rect">
            <a:avLst/>
          </a:prstGeom>
          <a:noFill/>
          <a:ln w="9525">
            <a:noFill/>
            <a:miter lim="800000"/>
            <a:headEnd/>
            <a:tailEnd/>
          </a:ln>
        </p:spPr>
        <p:txBody>
          <a:bodyPr wrap="none" anchor="ctr">
            <a:spAutoFit/>
          </a:bodyPr>
          <a:lstStyle/>
          <a:p>
            <a:pPr algn="ctr">
              <a:spcBef>
                <a:spcPct val="50000"/>
              </a:spcBef>
            </a:pPr>
            <a:r>
              <a:rPr lang="en-US" i="1"/>
              <a:t>t</a:t>
            </a:r>
            <a:r>
              <a:rPr lang="en-US" baseline="-25000"/>
              <a:t>1</a:t>
            </a:r>
          </a:p>
          <a:p>
            <a:pPr algn="ctr">
              <a:spcBef>
                <a:spcPct val="50000"/>
              </a:spcBef>
            </a:pPr>
            <a:r>
              <a:rPr lang="en-US" i="1"/>
              <a:t>t</a:t>
            </a:r>
            <a:r>
              <a:rPr lang="en-US" baseline="-25000"/>
              <a:t>2</a:t>
            </a:r>
            <a:endParaRPr lang="en-US" i="1"/>
          </a:p>
        </p:txBody>
      </p:sp>
      <p:sp>
        <p:nvSpPr>
          <p:cNvPr id="27665" name="Text Box 19"/>
          <p:cNvSpPr txBox="1">
            <a:spLocks noChangeArrowheads="1"/>
          </p:cNvSpPr>
          <p:nvPr/>
        </p:nvSpPr>
        <p:spPr bwMode="auto">
          <a:xfrm>
            <a:off x="2133600" y="3962400"/>
            <a:ext cx="331788" cy="779463"/>
          </a:xfrm>
          <a:prstGeom prst="rect">
            <a:avLst/>
          </a:prstGeom>
          <a:noFill/>
          <a:ln w="9525">
            <a:noFill/>
            <a:miter lim="800000"/>
            <a:headEnd/>
            <a:tailEnd/>
          </a:ln>
        </p:spPr>
        <p:txBody>
          <a:bodyPr wrap="none" anchor="ctr">
            <a:spAutoFit/>
          </a:bodyPr>
          <a:lstStyle/>
          <a:p>
            <a:pPr algn="ctr">
              <a:spcBef>
                <a:spcPct val="50000"/>
              </a:spcBef>
            </a:pPr>
            <a:r>
              <a:rPr lang="en-US" i="1"/>
              <a:t>t</a:t>
            </a:r>
            <a:r>
              <a:rPr lang="en-US" baseline="-25000"/>
              <a:t>3</a:t>
            </a:r>
          </a:p>
          <a:p>
            <a:pPr algn="ctr">
              <a:spcBef>
                <a:spcPct val="50000"/>
              </a:spcBef>
            </a:pPr>
            <a:r>
              <a:rPr lang="en-US" i="1"/>
              <a:t>t</a:t>
            </a:r>
            <a:r>
              <a:rPr lang="en-US" baseline="-25000"/>
              <a:t>4</a:t>
            </a:r>
            <a:endParaRPr lang="en-US"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Example</a:t>
            </a:r>
          </a:p>
        </p:txBody>
      </p:sp>
      <p:sp>
        <p:nvSpPr>
          <p:cNvPr id="90115" name="Rectangle 3"/>
          <p:cNvSpPr>
            <a:spLocks noGrp="1" noChangeArrowheads="1"/>
          </p:cNvSpPr>
          <p:nvPr>
            <p:ph idx="1"/>
          </p:nvPr>
        </p:nvSpPr>
        <p:spPr/>
        <p:txBody>
          <a:bodyPr rtlCol="0">
            <a:normAutofit fontScale="92500" lnSpcReduction="20000"/>
          </a:bodyPr>
          <a:lstStyle/>
          <a:p>
            <a:pPr fontAlgn="auto">
              <a:spcAft>
                <a:spcPts val="0"/>
              </a:spcAft>
              <a:buFont typeface="Arial" pitchFamily="34" charset="0"/>
              <a:buChar char="•"/>
              <a:tabLst>
                <a:tab pos="1149350" algn="l"/>
                <a:tab pos="3311525" algn="ctr"/>
              </a:tabLst>
              <a:defRPr/>
            </a:pPr>
            <a:r>
              <a:rPr lang="en-US" smtClean="0"/>
              <a:t>Let </a:t>
            </a:r>
            <a:r>
              <a:rPr lang="en-US" i="1" smtClean="0"/>
              <a:t>R</a:t>
            </a:r>
            <a:r>
              <a:rPr lang="en-US" smtClean="0"/>
              <a:t> be a relation schema with a set of attributes that are partitioned into 3 nonempty subsets.</a:t>
            </a:r>
          </a:p>
          <a:p>
            <a:pPr fontAlgn="auto">
              <a:spcAft>
                <a:spcPts val="0"/>
              </a:spcAft>
              <a:buFont typeface="Monotype Sorts" pitchFamily="2" charset="2"/>
              <a:buNone/>
              <a:tabLst>
                <a:tab pos="1149350" algn="l"/>
                <a:tab pos="3311525" algn="ctr"/>
              </a:tabLst>
              <a:defRPr/>
            </a:pPr>
            <a:r>
              <a:rPr lang="en-US" smtClean="0"/>
              <a:t>			</a:t>
            </a:r>
            <a:r>
              <a:rPr lang="en-US" i="1" smtClean="0"/>
              <a:t>Y, Z, W</a:t>
            </a:r>
          </a:p>
          <a:p>
            <a:pPr fontAlgn="auto">
              <a:spcAft>
                <a:spcPts val="0"/>
              </a:spcAft>
              <a:buFont typeface="Arial" pitchFamily="34" charset="0"/>
              <a:buChar char="•"/>
              <a:tabLst>
                <a:tab pos="1149350" algn="l"/>
                <a:tab pos="3311525" algn="ctr"/>
              </a:tabLst>
              <a:defRPr/>
            </a:pPr>
            <a:r>
              <a:rPr lang="en-US" smtClean="0"/>
              <a:t>We say that </a:t>
            </a:r>
            <a:r>
              <a:rPr lang="en-US" i="1" smtClean="0"/>
              <a:t>Y </a:t>
            </a:r>
            <a:r>
              <a:rPr lang="en-US" smtClean="0">
                <a:sym typeface="Monotype Sorts" pitchFamily="2" charset="2"/>
              </a:rPr>
              <a:t> </a:t>
            </a:r>
            <a:r>
              <a:rPr lang="en-US" i="1" smtClean="0">
                <a:sym typeface="Monotype Sorts" pitchFamily="2" charset="2"/>
              </a:rPr>
              <a:t>Z (Y</a:t>
            </a:r>
            <a:r>
              <a:rPr lang="en-US" smtClean="0">
                <a:sym typeface="Monotype Sorts" pitchFamily="2" charset="2"/>
              </a:rPr>
              <a:t> multidetermines </a:t>
            </a:r>
            <a:r>
              <a:rPr lang="en-US" i="1" smtClean="0">
                <a:sym typeface="Monotype Sorts" pitchFamily="2" charset="2"/>
              </a:rPr>
              <a:t>Z)</a:t>
            </a:r>
            <a:br>
              <a:rPr lang="en-US" i="1" smtClean="0">
                <a:sym typeface="Monotype Sorts" pitchFamily="2" charset="2"/>
              </a:rPr>
            </a:br>
            <a:r>
              <a:rPr lang="en-US" smtClean="0">
                <a:sym typeface="Monotype Sorts" pitchFamily="2" charset="2"/>
              </a:rPr>
              <a:t>if and only if for all possible relations </a:t>
            </a:r>
            <a:r>
              <a:rPr lang="en-US" i="1" smtClean="0">
                <a:sym typeface="Monotype Sorts" pitchFamily="2" charset="2"/>
              </a:rPr>
              <a:t>r(R)</a:t>
            </a:r>
          </a:p>
          <a:p>
            <a:pPr fontAlgn="auto">
              <a:spcAft>
                <a:spcPts val="0"/>
              </a:spcAft>
              <a:buFont typeface="Monotype Sorts" pitchFamily="2" charset="2"/>
              <a:buNone/>
              <a:tabLst>
                <a:tab pos="1149350" algn="l"/>
                <a:tab pos="3311525" algn="ctr"/>
              </a:tabLst>
              <a:defRPr/>
            </a:pPr>
            <a:r>
              <a:rPr lang="en-US" smtClean="0">
                <a:sym typeface="Monotype Sorts" pitchFamily="2" charset="2"/>
              </a:rPr>
              <a:t>		&lt; </a:t>
            </a:r>
            <a:r>
              <a:rPr lang="en-US" i="1" smtClean="0">
                <a:sym typeface="Monotype Sorts" pitchFamily="2" charset="2"/>
              </a:rPr>
              <a:t>y</a:t>
            </a:r>
            <a:r>
              <a:rPr lang="en-US" baseline="-25000" smtClean="0">
                <a:sym typeface="Monotype Sorts" pitchFamily="2" charset="2"/>
              </a:rPr>
              <a:t>1</a:t>
            </a:r>
            <a:r>
              <a:rPr lang="en-US" smtClean="0">
                <a:sym typeface="Monotype Sorts" pitchFamily="2" charset="2"/>
              </a:rPr>
              <a:t>, </a:t>
            </a:r>
            <a:r>
              <a:rPr lang="en-US" i="1" smtClean="0">
                <a:sym typeface="Monotype Sorts" pitchFamily="2" charset="2"/>
              </a:rPr>
              <a:t>z</a:t>
            </a:r>
            <a:r>
              <a:rPr lang="en-US" baseline="-25000" smtClean="0">
                <a:sym typeface="Monotype Sorts" pitchFamily="2" charset="2"/>
              </a:rPr>
              <a:t>1</a:t>
            </a:r>
            <a:r>
              <a:rPr lang="en-US" smtClean="0">
                <a:sym typeface="Monotype Sorts" pitchFamily="2" charset="2"/>
              </a:rPr>
              <a:t>, </a:t>
            </a:r>
            <a:r>
              <a:rPr lang="en-US" i="1" smtClean="0">
                <a:sym typeface="Monotype Sorts" pitchFamily="2" charset="2"/>
              </a:rPr>
              <a:t>w</a:t>
            </a:r>
            <a:r>
              <a:rPr lang="en-US" baseline="-25000" smtClean="0">
                <a:sym typeface="Monotype Sorts" pitchFamily="2" charset="2"/>
              </a:rPr>
              <a:t>1</a:t>
            </a:r>
            <a:r>
              <a:rPr lang="en-US" smtClean="0">
                <a:sym typeface="Monotype Sorts" pitchFamily="2" charset="2"/>
              </a:rPr>
              <a:t> &gt; </a:t>
            </a:r>
            <a:r>
              <a:rPr lang="en-US" smtClean="0">
                <a:sym typeface="Symbol" pitchFamily="18" charset="2"/>
              </a:rPr>
              <a:t> </a:t>
            </a:r>
            <a:r>
              <a:rPr lang="en-US" i="1" smtClean="0">
                <a:sym typeface="Symbol" pitchFamily="18" charset="2"/>
              </a:rPr>
              <a:t>r</a:t>
            </a:r>
            <a:r>
              <a:rPr lang="en-US" smtClean="0">
                <a:sym typeface="Symbol" pitchFamily="18" charset="2"/>
              </a:rPr>
              <a:t> and &lt; </a:t>
            </a:r>
            <a:r>
              <a:rPr lang="en-US" i="1" smtClean="0">
                <a:sym typeface="Monotype Sorts" pitchFamily="2" charset="2"/>
              </a:rPr>
              <a:t>y</a:t>
            </a:r>
            <a:r>
              <a:rPr lang="en-US" baseline="-25000" smtClean="0">
                <a:sym typeface="Monotype Sorts" pitchFamily="2" charset="2"/>
              </a:rPr>
              <a:t>2</a:t>
            </a:r>
            <a:r>
              <a:rPr lang="en-US" smtClean="0">
                <a:sym typeface="Monotype Sorts" pitchFamily="2" charset="2"/>
              </a:rPr>
              <a:t>, </a:t>
            </a:r>
            <a:r>
              <a:rPr lang="en-US" i="1" smtClean="0">
                <a:sym typeface="Monotype Sorts" pitchFamily="2" charset="2"/>
              </a:rPr>
              <a:t>z</a:t>
            </a:r>
            <a:r>
              <a:rPr lang="en-US" baseline="-25000" smtClean="0">
                <a:sym typeface="Monotype Sorts" pitchFamily="2" charset="2"/>
              </a:rPr>
              <a:t>2</a:t>
            </a:r>
            <a:r>
              <a:rPr lang="en-US" smtClean="0">
                <a:sym typeface="Monotype Sorts" pitchFamily="2" charset="2"/>
              </a:rPr>
              <a:t>, </a:t>
            </a:r>
            <a:r>
              <a:rPr lang="en-US" i="1" smtClean="0">
                <a:sym typeface="Monotype Sorts" pitchFamily="2" charset="2"/>
              </a:rPr>
              <a:t>w</a:t>
            </a:r>
            <a:r>
              <a:rPr lang="en-US" baseline="-25000" smtClean="0">
                <a:sym typeface="Monotype Sorts" pitchFamily="2" charset="2"/>
              </a:rPr>
              <a:t>2</a:t>
            </a:r>
            <a:r>
              <a:rPr lang="en-US" smtClean="0">
                <a:sym typeface="Monotype Sorts" pitchFamily="2" charset="2"/>
              </a:rPr>
              <a:t> &gt; </a:t>
            </a:r>
            <a:r>
              <a:rPr lang="en-US" smtClean="0">
                <a:sym typeface="Symbol" pitchFamily="18" charset="2"/>
              </a:rPr>
              <a:t> </a:t>
            </a:r>
            <a:r>
              <a:rPr lang="en-US" i="1" smtClean="0">
                <a:sym typeface="Symbol" pitchFamily="18" charset="2"/>
              </a:rPr>
              <a:t>r</a:t>
            </a:r>
            <a:endParaRPr lang="en-US" smtClean="0">
              <a:sym typeface="Symbol" pitchFamily="18" charset="2"/>
            </a:endParaRPr>
          </a:p>
          <a:p>
            <a:pPr fontAlgn="auto">
              <a:spcAft>
                <a:spcPts val="0"/>
              </a:spcAft>
              <a:buFont typeface="Monotype Sorts" pitchFamily="2" charset="2"/>
              <a:buNone/>
              <a:tabLst>
                <a:tab pos="1149350" algn="l"/>
                <a:tab pos="3311525" algn="ctr"/>
              </a:tabLst>
              <a:defRPr/>
            </a:pPr>
            <a:r>
              <a:rPr lang="en-US" smtClean="0">
                <a:sym typeface="Symbol" pitchFamily="18" charset="2"/>
              </a:rPr>
              <a:t>	then</a:t>
            </a:r>
          </a:p>
          <a:p>
            <a:pPr fontAlgn="auto">
              <a:spcAft>
                <a:spcPts val="0"/>
              </a:spcAft>
              <a:buFont typeface="Monotype Sorts" pitchFamily="2" charset="2"/>
              <a:buNone/>
              <a:tabLst>
                <a:tab pos="1149350" algn="l"/>
                <a:tab pos="3311525" algn="ctr"/>
              </a:tabLst>
              <a:defRPr/>
            </a:pPr>
            <a:r>
              <a:rPr lang="en-US" smtClean="0">
                <a:sym typeface="Symbol" pitchFamily="18" charset="2"/>
              </a:rPr>
              <a:t>		</a:t>
            </a:r>
            <a:r>
              <a:rPr lang="en-US" smtClean="0">
                <a:sym typeface="Monotype Sorts" pitchFamily="2" charset="2"/>
              </a:rPr>
              <a:t>&lt; </a:t>
            </a:r>
            <a:r>
              <a:rPr lang="en-US" i="1" smtClean="0">
                <a:sym typeface="Monotype Sorts" pitchFamily="2" charset="2"/>
              </a:rPr>
              <a:t>y</a:t>
            </a:r>
            <a:r>
              <a:rPr lang="en-US" baseline="-25000" smtClean="0">
                <a:sym typeface="Monotype Sorts" pitchFamily="2" charset="2"/>
              </a:rPr>
              <a:t>1</a:t>
            </a:r>
            <a:r>
              <a:rPr lang="en-US" smtClean="0">
                <a:sym typeface="Monotype Sorts" pitchFamily="2" charset="2"/>
              </a:rPr>
              <a:t>, </a:t>
            </a:r>
            <a:r>
              <a:rPr lang="en-US" i="1" smtClean="0">
                <a:sym typeface="Monotype Sorts" pitchFamily="2" charset="2"/>
              </a:rPr>
              <a:t>z</a:t>
            </a:r>
            <a:r>
              <a:rPr lang="en-US" baseline="-25000" smtClean="0">
                <a:sym typeface="Monotype Sorts" pitchFamily="2" charset="2"/>
              </a:rPr>
              <a:t>1</a:t>
            </a:r>
            <a:r>
              <a:rPr lang="en-US" smtClean="0">
                <a:sym typeface="Monotype Sorts" pitchFamily="2" charset="2"/>
              </a:rPr>
              <a:t>, </a:t>
            </a:r>
            <a:r>
              <a:rPr lang="en-US" i="1" smtClean="0">
                <a:sym typeface="Monotype Sorts" pitchFamily="2" charset="2"/>
              </a:rPr>
              <a:t>w</a:t>
            </a:r>
            <a:r>
              <a:rPr lang="en-US" baseline="-25000" smtClean="0">
                <a:sym typeface="Monotype Sorts" pitchFamily="2" charset="2"/>
              </a:rPr>
              <a:t>2</a:t>
            </a:r>
            <a:r>
              <a:rPr lang="en-US" smtClean="0">
                <a:sym typeface="Monotype Sorts" pitchFamily="2" charset="2"/>
              </a:rPr>
              <a:t> &gt; </a:t>
            </a:r>
            <a:r>
              <a:rPr lang="en-US" smtClean="0">
                <a:sym typeface="Symbol" pitchFamily="18" charset="2"/>
              </a:rPr>
              <a:t> </a:t>
            </a:r>
            <a:r>
              <a:rPr lang="en-US" i="1" smtClean="0">
                <a:sym typeface="Symbol" pitchFamily="18" charset="2"/>
              </a:rPr>
              <a:t>r</a:t>
            </a:r>
            <a:r>
              <a:rPr lang="en-US" smtClean="0">
                <a:sym typeface="Symbol" pitchFamily="18" charset="2"/>
              </a:rPr>
              <a:t> and &lt; </a:t>
            </a:r>
            <a:r>
              <a:rPr lang="en-US" i="1" smtClean="0">
                <a:sym typeface="Monotype Sorts" pitchFamily="2" charset="2"/>
              </a:rPr>
              <a:t>y</a:t>
            </a:r>
            <a:r>
              <a:rPr lang="en-US" baseline="-25000" smtClean="0">
                <a:sym typeface="Monotype Sorts" pitchFamily="2" charset="2"/>
              </a:rPr>
              <a:t>1</a:t>
            </a:r>
            <a:r>
              <a:rPr lang="en-US" smtClean="0">
                <a:sym typeface="Monotype Sorts" pitchFamily="2" charset="2"/>
              </a:rPr>
              <a:t>, </a:t>
            </a:r>
            <a:r>
              <a:rPr lang="en-US" i="1" smtClean="0">
                <a:sym typeface="Monotype Sorts" pitchFamily="2" charset="2"/>
              </a:rPr>
              <a:t>z</a:t>
            </a:r>
            <a:r>
              <a:rPr lang="en-US" baseline="-25000" smtClean="0">
                <a:sym typeface="Monotype Sorts" pitchFamily="2" charset="2"/>
              </a:rPr>
              <a:t>2</a:t>
            </a:r>
            <a:r>
              <a:rPr lang="en-US" smtClean="0">
                <a:sym typeface="Monotype Sorts" pitchFamily="2" charset="2"/>
              </a:rPr>
              <a:t>, </a:t>
            </a:r>
            <a:r>
              <a:rPr lang="en-US" i="1" smtClean="0">
                <a:sym typeface="Monotype Sorts" pitchFamily="2" charset="2"/>
              </a:rPr>
              <a:t>w</a:t>
            </a:r>
            <a:r>
              <a:rPr lang="en-US" baseline="-25000" smtClean="0">
                <a:sym typeface="Monotype Sorts" pitchFamily="2" charset="2"/>
              </a:rPr>
              <a:t>1</a:t>
            </a:r>
            <a:r>
              <a:rPr lang="en-US" smtClean="0">
                <a:sym typeface="Monotype Sorts" pitchFamily="2" charset="2"/>
              </a:rPr>
              <a:t> &gt; </a:t>
            </a:r>
            <a:r>
              <a:rPr lang="en-US" smtClean="0">
                <a:sym typeface="Symbol" pitchFamily="18" charset="2"/>
              </a:rPr>
              <a:t> </a:t>
            </a:r>
            <a:r>
              <a:rPr lang="en-US" i="1" smtClean="0">
                <a:sym typeface="Symbol" pitchFamily="18" charset="2"/>
              </a:rPr>
              <a:t>r</a:t>
            </a:r>
          </a:p>
          <a:p>
            <a:pPr fontAlgn="auto">
              <a:spcAft>
                <a:spcPts val="0"/>
              </a:spcAft>
              <a:buFont typeface="Arial" pitchFamily="34" charset="0"/>
              <a:buChar char="•"/>
              <a:tabLst>
                <a:tab pos="1149350" algn="l"/>
                <a:tab pos="3311525" algn="ctr"/>
              </a:tabLst>
              <a:defRPr/>
            </a:pPr>
            <a:r>
              <a:rPr lang="en-US" smtClean="0">
                <a:sym typeface="Symbol" pitchFamily="18" charset="2"/>
              </a:rPr>
              <a:t>Note that since the behavior of </a:t>
            </a:r>
            <a:r>
              <a:rPr lang="en-US" i="1" smtClean="0">
                <a:sym typeface="Symbol" pitchFamily="18" charset="2"/>
              </a:rPr>
              <a:t>Z</a:t>
            </a:r>
            <a:r>
              <a:rPr lang="en-US" smtClean="0">
                <a:sym typeface="Symbol" pitchFamily="18" charset="2"/>
              </a:rPr>
              <a:t> and </a:t>
            </a:r>
            <a:r>
              <a:rPr lang="en-US" i="1" smtClean="0">
                <a:sym typeface="Symbol" pitchFamily="18" charset="2"/>
              </a:rPr>
              <a:t>W</a:t>
            </a:r>
            <a:r>
              <a:rPr lang="en-US" smtClean="0">
                <a:sym typeface="Symbol" pitchFamily="18" charset="2"/>
              </a:rPr>
              <a:t> are identical it follows that </a:t>
            </a:r>
            <a:r>
              <a:rPr lang="en-US" i="1" smtClean="0">
                <a:sym typeface="Symbol" pitchFamily="18" charset="2"/>
              </a:rPr>
              <a:t>Y </a:t>
            </a:r>
            <a:r>
              <a:rPr lang="en-US" smtClean="0">
                <a:sym typeface="Monotype Sorts" pitchFamily="2" charset="2"/>
              </a:rPr>
              <a:t> </a:t>
            </a:r>
            <a:r>
              <a:rPr lang="en-US" i="1" smtClean="0">
                <a:sym typeface="Monotype Sorts" pitchFamily="2" charset="2"/>
              </a:rPr>
              <a:t>Z </a:t>
            </a:r>
            <a:r>
              <a:rPr lang="en-US" smtClean="0">
                <a:sym typeface="Monotype Sorts" pitchFamily="2" charset="2"/>
              </a:rPr>
              <a:t>if </a:t>
            </a:r>
            <a:r>
              <a:rPr lang="en-US" i="1" smtClean="0">
                <a:sym typeface="Monotype Sorts" pitchFamily="2" charset="2"/>
              </a:rPr>
              <a:t>Y</a:t>
            </a:r>
            <a:r>
              <a:rPr lang="en-US" smtClean="0">
                <a:sym typeface="Monotype Sorts" pitchFamily="2" charset="2"/>
              </a:rPr>
              <a:t>  </a:t>
            </a:r>
            <a:r>
              <a:rPr lang="en-US" i="1" smtClean="0">
                <a:sym typeface="Monotype Sorts" pitchFamily="2" charset="2"/>
              </a:rPr>
              <a:t>W </a:t>
            </a:r>
            <a:endParaRPr lang="en-US" smtClean="0">
              <a:sym typeface="Symbol" pitchFamily="18" charset="2"/>
            </a:endParaRPr>
          </a:p>
          <a:p>
            <a:pPr fontAlgn="auto">
              <a:spcAft>
                <a:spcPts val="0"/>
              </a:spcAft>
              <a:buFont typeface="Monotype Sorts" pitchFamily="2" charset="2"/>
              <a:buNone/>
              <a:tabLst>
                <a:tab pos="1149350" algn="l"/>
                <a:tab pos="3311525" algn="ctr"/>
              </a:tabLst>
              <a:defRPr/>
            </a:pPr>
            <a:endParaRPr lang="en-US" smtClean="0">
              <a:sym typeface="Symbol"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Example (Cont.)</a:t>
            </a:r>
          </a:p>
        </p:txBody>
      </p:sp>
      <p:sp>
        <p:nvSpPr>
          <p:cNvPr id="91139" name="Rectangle 3"/>
          <p:cNvSpPr>
            <a:spLocks noGrp="1" noChangeArrowheads="1"/>
          </p:cNvSpPr>
          <p:nvPr>
            <p:ph idx="1"/>
          </p:nvPr>
        </p:nvSpPr>
        <p:spPr>
          <a:xfrm>
            <a:off x="1066800" y="1524000"/>
            <a:ext cx="6934200" cy="4114800"/>
          </a:xfrm>
        </p:spPr>
        <p:txBody>
          <a:bodyPr rtlCol="0">
            <a:normAutofit fontScale="70000" lnSpcReduction="20000"/>
          </a:bodyPr>
          <a:lstStyle/>
          <a:p>
            <a:pPr fontAlgn="auto">
              <a:spcAft>
                <a:spcPts val="0"/>
              </a:spcAft>
              <a:buFont typeface="Arial" pitchFamily="34" charset="0"/>
              <a:buChar char="•"/>
              <a:tabLst>
                <a:tab pos="2463800" algn="l"/>
              </a:tabLst>
              <a:defRPr/>
            </a:pPr>
            <a:r>
              <a:rPr lang="en-US" dirty="0" smtClean="0"/>
              <a:t>In our example:</a:t>
            </a:r>
          </a:p>
          <a:p>
            <a:pPr fontAlgn="auto">
              <a:spcAft>
                <a:spcPts val="0"/>
              </a:spcAft>
              <a:buFont typeface="Monotype Sorts" pitchFamily="2" charset="2"/>
              <a:buNone/>
              <a:tabLst>
                <a:tab pos="2463800" algn="l"/>
              </a:tabLst>
              <a:defRPr/>
            </a:pPr>
            <a:r>
              <a:rPr lang="en-US" dirty="0" smtClean="0"/>
              <a:t>		</a:t>
            </a:r>
            <a:r>
              <a:rPr lang="en-US" i="1" dirty="0" smtClean="0"/>
              <a:t>course </a:t>
            </a:r>
            <a:r>
              <a:rPr lang="en-US" dirty="0" smtClean="0">
                <a:sym typeface="Monotype Sorts" pitchFamily="2" charset="2"/>
              </a:rPr>
              <a:t></a:t>
            </a:r>
            <a:r>
              <a:rPr lang="en-US" i="1" dirty="0" smtClean="0">
                <a:sym typeface="Monotype Sorts" pitchFamily="2" charset="2"/>
              </a:rPr>
              <a:t> </a:t>
            </a:r>
            <a:r>
              <a:rPr lang="en-US" dirty="0" smtClean="0">
                <a:sym typeface="Monotype Sorts" pitchFamily="2" charset="2"/>
              </a:rPr>
              <a:t> teacher	</a:t>
            </a:r>
            <a:br>
              <a:rPr lang="en-US" dirty="0" smtClean="0">
                <a:sym typeface="Monotype Sorts" pitchFamily="2" charset="2"/>
              </a:rPr>
            </a:br>
            <a:r>
              <a:rPr lang="en-US" dirty="0" smtClean="0">
                <a:sym typeface="Monotype Sorts" pitchFamily="2" charset="2"/>
              </a:rPr>
              <a:t>	</a:t>
            </a:r>
            <a:r>
              <a:rPr lang="en-US" i="1" dirty="0" smtClean="0">
                <a:sym typeface="Monotype Sorts" pitchFamily="2" charset="2"/>
              </a:rPr>
              <a:t>course </a:t>
            </a:r>
            <a:r>
              <a:rPr lang="en-US" dirty="0" smtClean="0">
                <a:sym typeface="Monotype Sorts" pitchFamily="2" charset="2"/>
              </a:rPr>
              <a:t></a:t>
            </a:r>
            <a:r>
              <a:rPr lang="en-US" i="1" dirty="0" smtClean="0">
                <a:sym typeface="Monotype Sorts" pitchFamily="2" charset="2"/>
              </a:rPr>
              <a:t> book</a:t>
            </a:r>
          </a:p>
          <a:p>
            <a:pPr fontAlgn="auto">
              <a:spcAft>
                <a:spcPts val="0"/>
              </a:spcAft>
              <a:buFont typeface="Arial" pitchFamily="34" charset="0"/>
              <a:buChar char="•"/>
              <a:tabLst>
                <a:tab pos="2463800" algn="l"/>
              </a:tabLst>
              <a:defRPr/>
            </a:pPr>
            <a:r>
              <a:rPr lang="en-US" dirty="0" smtClean="0">
                <a:sym typeface="Monotype Sorts" pitchFamily="2" charset="2"/>
              </a:rPr>
              <a:t>The above formal definition is supposed to formalize the notion that given a particular value of </a:t>
            </a:r>
            <a:r>
              <a:rPr lang="en-US" i="1" dirty="0" smtClean="0">
                <a:sym typeface="Monotype Sorts" pitchFamily="2" charset="2"/>
              </a:rPr>
              <a:t>Y </a:t>
            </a:r>
            <a:r>
              <a:rPr lang="en-US" dirty="0" smtClean="0">
                <a:sym typeface="Monotype Sorts" pitchFamily="2" charset="2"/>
              </a:rPr>
              <a:t>(</a:t>
            </a:r>
            <a:r>
              <a:rPr lang="en-US" i="1" dirty="0" smtClean="0">
                <a:sym typeface="Monotype Sorts" pitchFamily="2" charset="2"/>
              </a:rPr>
              <a:t>course</a:t>
            </a:r>
            <a:r>
              <a:rPr lang="en-US" dirty="0" smtClean="0">
                <a:sym typeface="Monotype Sorts" pitchFamily="2" charset="2"/>
              </a:rPr>
              <a:t>) it has associated with it a set of values of </a:t>
            </a:r>
            <a:r>
              <a:rPr lang="en-US" i="1" dirty="0" smtClean="0">
                <a:sym typeface="Monotype Sorts" pitchFamily="2" charset="2"/>
              </a:rPr>
              <a:t>Z (teacher) </a:t>
            </a:r>
            <a:r>
              <a:rPr lang="en-US" dirty="0" smtClean="0">
                <a:sym typeface="Monotype Sorts" pitchFamily="2" charset="2"/>
              </a:rPr>
              <a:t>and a set of values of </a:t>
            </a:r>
            <a:r>
              <a:rPr lang="en-US" i="1" dirty="0" smtClean="0">
                <a:sym typeface="Monotype Sorts" pitchFamily="2" charset="2"/>
              </a:rPr>
              <a:t>W (book)</a:t>
            </a:r>
            <a:r>
              <a:rPr lang="en-US" dirty="0" smtClean="0">
                <a:sym typeface="Monotype Sorts" pitchFamily="2" charset="2"/>
              </a:rPr>
              <a:t>, and these two sets are in some sense independent of each other.</a:t>
            </a:r>
          </a:p>
          <a:p>
            <a:pPr fontAlgn="auto">
              <a:spcAft>
                <a:spcPts val="0"/>
              </a:spcAft>
              <a:buFont typeface="Arial" pitchFamily="34" charset="0"/>
              <a:buChar char="•"/>
              <a:tabLst>
                <a:tab pos="2463800" algn="l"/>
              </a:tabLst>
              <a:defRPr/>
            </a:pPr>
            <a:r>
              <a:rPr lang="en-US" dirty="0" smtClean="0">
                <a:sym typeface="Monotype Sorts" pitchFamily="2" charset="2"/>
              </a:rPr>
              <a:t>Note: </a:t>
            </a:r>
          </a:p>
          <a:p>
            <a:pPr lvl="1" fontAlgn="auto">
              <a:spcAft>
                <a:spcPts val="0"/>
              </a:spcAft>
              <a:buFont typeface="Arial" pitchFamily="34" charset="0"/>
              <a:buChar char="–"/>
              <a:tabLst>
                <a:tab pos="2463800" algn="l"/>
              </a:tabLst>
              <a:defRPr/>
            </a:pPr>
            <a:r>
              <a:rPr lang="en-US" dirty="0" smtClean="0">
                <a:sym typeface="Monotype Sorts" pitchFamily="2" charset="2"/>
              </a:rPr>
              <a:t>If </a:t>
            </a:r>
            <a:r>
              <a:rPr lang="en-US" i="1" dirty="0" smtClean="0">
                <a:sym typeface="Monotype Sorts" pitchFamily="2" charset="2"/>
              </a:rPr>
              <a:t>Y </a:t>
            </a:r>
            <a:r>
              <a:rPr lang="en-US" dirty="0" smtClean="0">
                <a:sym typeface="Monotype Sorts" pitchFamily="2" charset="2"/>
              </a:rPr>
              <a:t> </a:t>
            </a:r>
            <a:r>
              <a:rPr lang="en-US" i="1" dirty="0" smtClean="0">
                <a:sym typeface="Monotype Sorts" pitchFamily="2" charset="2"/>
              </a:rPr>
              <a:t>Z </a:t>
            </a:r>
            <a:r>
              <a:rPr lang="en-US" dirty="0" smtClean="0">
                <a:sym typeface="Monotype Sorts" pitchFamily="2" charset="2"/>
              </a:rPr>
              <a:t> then  </a:t>
            </a:r>
            <a:r>
              <a:rPr lang="en-US" i="1" dirty="0" smtClean="0">
                <a:sym typeface="Monotype Sorts" pitchFamily="2" charset="2"/>
              </a:rPr>
              <a:t>Y </a:t>
            </a:r>
            <a:r>
              <a:rPr lang="en-US" dirty="0" smtClean="0">
                <a:sym typeface="Monotype Sorts" pitchFamily="2" charset="2"/>
              </a:rPr>
              <a:t></a:t>
            </a:r>
            <a:r>
              <a:rPr lang="en-US" i="1" dirty="0" smtClean="0">
                <a:sym typeface="Monotype Sorts" pitchFamily="2" charset="2"/>
              </a:rPr>
              <a:t> Z</a:t>
            </a:r>
            <a:endParaRPr lang="en-US" dirty="0" smtClean="0">
              <a:sym typeface="Monotype Sorts" pitchFamily="2" charset="2"/>
            </a:endParaRPr>
          </a:p>
          <a:p>
            <a:pPr lvl="1" fontAlgn="auto">
              <a:spcAft>
                <a:spcPts val="0"/>
              </a:spcAft>
              <a:buFont typeface="Arial" pitchFamily="34" charset="0"/>
              <a:buChar char="–"/>
              <a:tabLst>
                <a:tab pos="2463800" algn="l"/>
              </a:tabLst>
              <a:defRPr/>
            </a:pPr>
            <a:r>
              <a:rPr lang="en-US" dirty="0" smtClean="0">
                <a:sym typeface="Monotype Sorts" pitchFamily="2" charset="2"/>
              </a:rPr>
              <a:t>Indeed we have (in above notation) </a:t>
            </a:r>
            <a:r>
              <a:rPr lang="en-US" i="1" dirty="0" smtClean="0">
                <a:sym typeface="Monotype Sorts" pitchFamily="2" charset="2"/>
              </a:rPr>
              <a:t>Z</a:t>
            </a:r>
            <a:r>
              <a:rPr lang="en-US" baseline="-25000" dirty="0" smtClean="0">
                <a:sym typeface="Monotype Sorts" pitchFamily="2" charset="2"/>
              </a:rPr>
              <a:t>1</a:t>
            </a:r>
            <a:r>
              <a:rPr lang="en-US" i="1" dirty="0" smtClean="0">
                <a:sym typeface="Monotype Sorts" pitchFamily="2" charset="2"/>
              </a:rPr>
              <a:t> = Z</a:t>
            </a:r>
            <a:r>
              <a:rPr lang="en-US" baseline="-25000" dirty="0" smtClean="0">
                <a:sym typeface="Monotype Sorts" pitchFamily="2" charset="2"/>
              </a:rPr>
              <a:t>2</a:t>
            </a:r>
            <a:br>
              <a:rPr lang="en-US" baseline="-25000" dirty="0" smtClean="0">
                <a:sym typeface="Monotype Sorts" pitchFamily="2" charset="2"/>
              </a:rPr>
            </a:br>
            <a:r>
              <a:rPr lang="en-US" dirty="0" smtClean="0">
                <a:sym typeface="Monotype Sorts" pitchFamily="2" charset="2"/>
              </a:rPr>
              <a:t>The claim follows.</a:t>
            </a:r>
            <a:endParaRPr lang="en-US" baseline="-25000" dirty="0" smtClean="0">
              <a:sym typeface="Monotype Sorts" pitchFamily="2"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Use of Multivalued Dependencies</a:t>
            </a:r>
          </a:p>
        </p:txBody>
      </p:sp>
      <p:sp>
        <p:nvSpPr>
          <p:cNvPr id="92163" name="Rectangle 3"/>
          <p:cNvSpPr>
            <a:spLocks noGrp="1" noChangeArrowheads="1"/>
          </p:cNvSpPr>
          <p:nvPr>
            <p:ph idx="1"/>
          </p:nvPr>
        </p:nvSpPr>
        <p:spPr>
          <a:xfrm>
            <a:off x="1047750" y="1724025"/>
            <a:ext cx="6877050" cy="4114800"/>
          </a:xfrm>
        </p:spPr>
        <p:txBody>
          <a:bodyPr rtlCol="0">
            <a:normAutofit fontScale="77500" lnSpcReduction="20000"/>
          </a:bodyPr>
          <a:lstStyle/>
          <a:p>
            <a:pPr fontAlgn="auto">
              <a:spcAft>
                <a:spcPts val="0"/>
              </a:spcAft>
              <a:buFont typeface="Arial" pitchFamily="34" charset="0"/>
              <a:buChar char="•"/>
              <a:defRPr/>
            </a:pPr>
            <a:r>
              <a:rPr lang="en-US" smtClean="0"/>
              <a:t>We use multivalued dependencies in two ways: </a:t>
            </a:r>
          </a:p>
          <a:p>
            <a:pPr lvl="1" fontAlgn="auto">
              <a:spcAft>
                <a:spcPts val="0"/>
              </a:spcAft>
              <a:buFont typeface="Monotype Sorts" pitchFamily="2" charset="2"/>
              <a:buNone/>
              <a:defRPr/>
            </a:pPr>
            <a:r>
              <a:rPr lang="en-US" smtClean="0"/>
              <a:t>1.	To test relations to determine whether they are legal under a given set of functional and multivalued dependencies</a:t>
            </a:r>
          </a:p>
          <a:p>
            <a:pPr lvl="1" fontAlgn="auto">
              <a:spcAft>
                <a:spcPts val="0"/>
              </a:spcAft>
              <a:buFont typeface="Monotype Sorts" pitchFamily="2" charset="2"/>
              <a:buNone/>
              <a:defRPr/>
            </a:pPr>
            <a:r>
              <a:rPr lang="en-US" smtClean="0"/>
              <a:t>2.	To specify constraints on the set of legal relations.  We shall thus concern ourselves </a:t>
            </a:r>
            <a:r>
              <a:rPr lang="en-US" i="1" smtClean="0"/>
              <a:t>only</a:t>
            </a:r>
            <a:r>
              <a:rPr lang="en-US" smtClean="0"/>
              <a:t> with relations that satisfy a given set of functional and multivalued dependencies.</a:t>
            </a:r>
          </a:p>
          <a:p>
            <a:pPr fontAlgn="auto">
              <a:spcAft>
                <a:spcPts val="0"/>
              </a:spcAft>
              <a:buFont typeface="Arial" pitchFamily="34" charset="0"/>
              <a:buChar char="•"/>
              <a:defRPr/>
            </a:pPr>
            <a:r>
              <a:rPr lang="en-US" smtClean="0"/>
              <a:t>If a relation </a:t>
            </a:r>
            <a:r>
              <a:rPr lang="en-US" i="1" smtClean="0"/>
              <a:t>r</a:t>
            </a:r>
            <a:r>
              <a:rPr lang="en-US" smtClean="0"/>
              <a:t> fails to satisfy a given multivalued dependency, we can construct a relations </a:t>
            </a:r>
            <a:r>
              <a:rPr lang="en-US" i="1" smtClean="0"/>
              <a:t>r</a:t>
            </a:r>
            <a:r>
              <a:rPr lang="en-US" i="1" smtClean="0">
                <a:sym typeface="Symbol" pitchFamily="18" charset="2"/>
              </a:rPr>
              <a:t></a:t>
            </a:r>
            <a:r>
              <a:rPr lang="en-US" smtClean="0">
                <a:sym typeface="Symbol" pitchFamily="18" charset="2"/>
              </a:rPr>
              <a:t> that does satisfy the multivalued dependency by adding tuples to </a:t>
            </a:r>
            <a:r>
              <a:rPr lang="en-US" i="1" smtClean="0">
                <a:sym typeface="Symbol" pitchFamily="18" charset="2"/>
              </a:rPr>
              <a:t>r. </a:t>
            </a:r>
            <a:endParaRPr lang="en-US" smtClean="0"/>
          </a:p>
          <a:p>
            <a:pPr fontAlgn="auto">
              <a:spcAft>
                <a:spcPts val="0"/>
              </a:spcAft>
              <a:buFont typeface="Monotype Sorts" pitchFamily="2" charset="2"/>
              <a:buNone/>
              <a:defRPr/>
            </a:pPr>
            <a:r>
              <a:rPr lang="en-US"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Example</a:t>
            </a:r>
          </a:p>
        </p:txBody>
      </p:sp>
      <p:sp>
        <p:nvSpPr>
          <p:cNvPr id="63491" name="Rectangle 3"/>
          <p:cNvSpPr>
            <a:spLocks noGrp="1" noChangeArrowheads="1"/>
          </p:cNvSpPr>
          <p:nvPr>
            <p:ph idx="1"/>
          </p:nvPr>
        </p:nvSpPr>
        <p:spPr/>
        <p:txBody>
          <a:bodyPr rtlCol="0">
            <a:normAutofit fontScale="85000" lnSpcReduction="10000"/>
          </a:bodyPr>
          <a:lstStyle/>
          <a:p>
            <a:pPr fontAlgn="auto">
              <a:spcAft>
                <a:spcPts val="0"/>
              </a:spcAft>
              <a:buFont typeface="Arial" pitchFamily="34" charset="0"/>
              <a:buChar char="•"/>
              <a:tabLst>
                <a:tab pos="625475" algn="l"/>
                <a:tab pos="2574925" algn="l"/>
              </a:tabLst>
              <a:defRPr/>
            </a:pPr>
            <a:r>
              <a:rPr lang="en-US" smtClean="0"/>
              <a:t>Consider the relation schema:</a:t>
            </a:r>
          </a:p>
          <a:p>
            <a:pPr fontAlgn="auto">
              <a:spcAft>
                <a:spcPts val="0"/>
              </a:spcAft>
              <a:buFont typeface="Monotype Sorts" pitchFamily="2" charset="2"/>
              <a:buNone/>
              <a:tabLst>
                <a:tab pos="625475" algn="l"/>
                <a:tab pos="2574925" algn="l"/>
              </a:tabLst>
              <a:defRPr/>
            </a:pPr>
            <a:r>
              <a:rPr lang="en-US" smtClean="0"/>
              <a:t>		</a:t>
            </a:r>
            <a:r>
              <a:rPr lang="en-US" i="1" smtClean="0"/>
              <a:t>Lending-schema </a:t>
            </a:r>
            <a:r>
              <a:rPr lang="en-US" smtClean="0"/>
              <a:t>= (</a:t>
            </a:r>
            <a:r>
              <a:rPr lang="en-US" i="1" smtClean="0"/>
              <a:t>branch-name, branch-city, assets, </a:t>
            </a:r>
            <a:br>
              <a:rPr lang="en-US" i="1" smtClean="0"/>
            </a:br>
            <a:r>
              <a:rPr lang="en-US" i="1" smtClean="0"/>
              <a:t>		customer-name, loan-number, amount)</a:t>
            </a:r>
            <a:endParaRPr lang="en-US" smtClean="0"/>
          </a:p>
          <a:p>
            <a:pPr fontAlgn="auto">
              <a:spcAft>
                <a:spcPts val="0"/>
              </a:spcAft>
              <a:buFont typeface="Arial" pitchFamily="34" charset="0"/>
              <a:buChar char="•"/>
              <a:tabLst>
                <a:tab pos="625475" algn="l"/>
                <a:tab pos="2574925" algn="l"/>
              </a:tabLst>
              <a:defRPr/>
            </a:pPr>
            <a:r>
              <a:rPr lang="en-US" smtClean="0"/>
              <a:t>Redundancy:</a:t>
            </a:r>
          </a:p>
          <a:p>
            <a:pPr lvl="1" fontAlgn="auto">
              <a:spcAft>
                <a:spcPts val="0"/>
              </a:spcAft>
              <a:buFont typeface="Arial" pitchFamily="34" charset="0"/>
              <a:buChar char="–"/>
              <a:tabLst>
                <a:tab pos="625475" algn="l"/>
                <a:tab pos="2574925" algn="l"/>
              </a:tabLst>
              <a:defRPr/>
            </a:pPr>
            <a:r>
              <a:rPr lang="en-US" smtClean="0"/>
              <a:t>Data for </a:t>
            </a:r>
            <a:r>
              <a:rPr lang="en-US" i="1" smtClean="0"/>
              <a:t>branch-name, branch-city, </a:t>
            </a:r>
            <a:r>
              <a:rPr lang="en-US" smtClean="0"/>
              <a:t>assets are repeated for each loan that a branch makes</a:t>
            </a:r>
          </a:p>
          <a:p>
            <a:pPr lvl="1" fontAlgn="auto">
              <a:spcAft>
                <a:spcPts val="0"/>
              </a:spcAft>
              <a:buFont typeface="Arial" pitchFamily="34" charset="0"/>
              <a:buChar char="–"/>
              <a:tabLst>
                <a:tab pos="625475" algn="l"/>
                <a:tab pos="2574925" algn="l"/>
              </a:tabLst>
              <a:defRPr/>
            </a:pPr>
            <a:r>
              <a:rPr lang="en-US" smtClean="0"/>
              <a:t>Wastes space and complicates updating </a:t>
            </a:r>
          </a:p>
          <a:p>
            <a:pPr fontAlgn="auto">
              <a:spcAft>
                <a:spcPts val="0"/>
              </a:spcAft>
              <a:buFont typeface="Arial" pitchFamily="34" charset="0"/>
              <a:buChar char="•"/>
              <a:tabLst>
                <a:tab pos="625475" algn="l"/>
                <a:tab pos="2574925" algn="l"/>
              </a:tabLst>
              <a:defRPr/>
            </a:pPr>
            <a:r>
              <a:rPr lang="en-US" smtClean="0"/>
              <a:t>Null values</a:t>
            </a:r>
          </a:p>
          <a:p>
            <a:pPr lvl="1" fontAlgn="auto">
              <a:spcAft>
                <a:spcPts val="0"/>
              </a:spcAft>
              <a:buFont typeface="Arial" pitchFamily="34" charset="0"/>
              <a:buChar char="–"/>
              <a:tabLst>
                <a:tab pos="625475" algn="l"/>
                <a:tab pos="2574925" algn="l"/>
              </a:tabLst>
              <a:defRPr/>
            </a:pPr>
            <a:r>
              <a:rPr lang="en-US" smtClean="0"/>
              <a:t>Cannot store information about a branch if no loans exist </a:t>
            </a:r>
          </a:p>
          <a:p>
            <a:pPr lvl="1" fontAlgn="auto">
              <a:spcAft>
                <a:spcPts val="0"/>
              </a:spcAft>
              <a:buFont typeface="Arial" pitchFamily="34" charset="0"/>
              <a:buChar char="–"/>
              <a:tabLst>
                <a:tab pos="625475" algn="l"/>
                <a:tab pos="2574925" algn="l"/>
              </a:tabLst>
              <a:defRPr/>
            </a:pPr>
            <a:r>
              <a:rPr lang="en-US" smtClean="0"/>
              <a:t>Can use null values, but they are difficult to handle.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rtlCol="0">
            <a:normAutofit fontScale="90000"/>
          </a:bodyPr>
          <a:lstStyle/>
          <a:p>
            <a:pPr fontAlgn="auto">
              <a:spcAft>
                <a:spcPts val="0"/>
              </a:spcAft>
              <a:defRPr/>
            </a:pPr>
            <a:r>
              <a:rPr lang="en-US" smtClean="0"/>
              <a:t>Theory of Multivalued Dependencies</a:t>
            </a:r>
          </a:p>
        </p:txBody>
      </p:sp>
      <p:sp>
        <p:nvSpPr>
          <p:cNvPr id="93187" name="Rectangle 3"/>
          <p:cNvSpPr>
            <a:spLocks noGrp="1" noChangeArrowheads="1"/>
          </p:cNvSpPr>
          <p:nvPr>
            <p:ph idx="1"/>
          </p:nvPr>
        </p:nvSpPr>
        <p:spPr>
          <a:xfrm>
            <a:off x="1047750" y="1724025"/>
            <a:ext cx="6877050" cy="4114800"/>
          </a:xfrm>
        </p:spPr>
        <p:txBody>
          <a:bodyPr rtlCol="0">
            <a:normAutofit fontScale="77500" lnSpcReduction="20000"/>
          </a:bodyPr>
          <a:lstStyle/>
          <a:p>
            <a:pPr fontAlgn="auto">
              <a:spcAft>
                <a:spcPts val="0"/>
              </a:spcAft>
              <a:buFont typeface="Arial" pitchFamily="34" charset="0"/>
              <a:buChar char="•"/>
              <a:defRPr/>
            </a:pPr>
            <a:r>
              <a:rPr lang="en-US" smtClean="0"/>
              <a:t>Let </a:t>
            </a:r>
            <a:r>
              <a:rPr lang="en-US" i="1" smtClean="0"/>
              <a:t>D</a:t>
            </a:r>
            <a:r>
              <a:rPr lang="en-US" smtClean="0"/>
              <a:t> denote a set of functional and multivalued dependencies.  The closure </a:t>
            </a:r>
            <a:r>
              <a:rPr lang="en-US" i="1" smtClean="0"/>
              <a:t>D</a:t>
            </a:r>
            <a:r>
              <a:rPr lang="en-US" baseline="30000" smtClean="0"/>
              <a:t>+</a:t>
            </a:r>
            <a:r>
              <a:rPr lang="en-US" smtClean="0"/>
              <a:t> of </a:t>
            </a:r>
            <a:r>
              <a:rPr lang="en-US" i="1" smtClean="0"/>
              <a:t>D</a:t>
            </a:r>
            <a:r>
              <a:rPr lang="en-US" smtClean="0"/>
              <a:t> is the set of all functional and multivalued dependencies logically implied by </a:t>
            </a:r>
            <a:r>
              <a:rPr lang="en-US" i="1" smtClean="0"/>
              <a:t>D.</a:t>
            </a:r>
            <a:endParaRPr lang="en-US" smtClean="0"/>
          </a:p>
          <a:p>
            <a:pPr fontAlgn="auto">
              <a:spcAft>
                <a:spcPts val="0"/>
              </a:spcAft>
              <a:buFont typeface="Arial" pitchFamily="34" charset="0"/>
              <a:buChar char="•"/>
              <a:defRPr/>
            </a:pPr>
            <a:r>
              <a:rPr lang="en-US" smtClean="0"/>
              <a:t>Sound and complete inference rules for functional and multivalued dependencies.</a:t>
            </a:r>
          </a:p>
          <a:p>
            <a:pPr lvl="1" fontAlgn="auto">
              <a:spcAft>
                <a:spcPts val="0"/>
              </a:spcAft>
              <a:buFont typeface="Monotype Sorts" pitchFamily="2" charset="2"/>
              <a:buNone/>
              <a:defRPr/>
            </a:pPr>
            <a:r>
              <a:rPr lang="en-US" smtClean="0"/>
              <a:t>1.	</a:t>
            </a:r>
            <a:r>
              <a:rPr lang="en-US" b="1" smtClean="0"/>
              <a:t>Reflexivity rule. </a:t>
            </a:r>
            <a:r>
              <a:rPr lang="en-US" b="1" i="1" smtClean="0"/>
              <a:t> </a:t>
            </a:r>
            <a:r>
              <a:rPr lang="en-US" smtClean="0"/>
              <a:t> If </a:t>
            </a:r>
            <a:r>
              <a:rPr lang="en-US" smtClean="0">
                <a:sym typeface="Greek Symbols" pitchFamily="18" charset="2"/>
              </a:rPr>
              <a:t> is a set of attributes and</a:t>
            </a:r>
            <a:r>
              <a:rPr lang="en-US" i="1" smtClean="0">
                <a:sym typeface="Greek Symbols" pitchFamily="18" charset="2"/>
              </a:rPr>
              <a:t>  </a:t>
            </a:r>
            <a:r>
              <a:rPr lang="en-US" smtClean="0">
                <a:sym typeface="Symbol" pitchFamily="18" charset="2"/>
              </a:rPr>
              <a:t> </a:t>
            </a:r>
            <a:r>
              <a:rPr lang="en-US" smtClean="0"/>
              <a:t> </a:t>
            </a:r>
            <a:r>
              <a:rPr lang="en-US" smtClean="0">
                <a:sym typeface="Greek Symbols" pitchFamily="18" charset="2"/>
              </a:rPr>
              <a:t>, then </a:t>
            </a:r>
            <a:r>
              <a:rPr lang="en-US" smtClean="0"/>
              <a:t> </a:t>
            </a:r>
            <a:r>
              <a:rPr lang="en-US" smtClean="0">
                <a:sym typeface="Greek Symbols" pitchFamily="18" charset="2"/>
              </a:rPr>
              <a:t>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a:t>
            </a:r>
          </a:p>
          <a:p>
            <a:pPr lvl="1" fontAlgn="auto">
              <a:spcAft>
                <a:spcPts val="0"/>
              </a:spcAft>
              <a:buFont typeface="Monotype Sorts" pitchFamily="2" charset="2"/>
              <a:buNone/>
              <a:defRPr/>
            </a:pPr>
            <a:r>
              <a:rPr lang="en-US" smtClean="0">
                <a:sym typeface="Greek Symbols" pitchFamily="18" charset="2"/>
              </a:rPr>
              <a:t>2.	</a:t>
            </a:r>
            <a:r>
              <a:rPr lang="en-US" b="1" smtClean="0">
                <a:sym typeface="Greek Symbols" pitchFamily="18" charset="2"/>
              </a:rPr>
              <a:t>Augmentation rule.</a:t>
            </a:r>
            <a:r>
              <a:rPr lang="en-US" smtClean="0">
                <a:sym typeface="Greek Symbols" pitchFamily="18" charset="2"/>
              </a:rPr>
              <a:t>  If 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a:t>
            </a:r>
            <a:r>
              <a:rPr lang="en-US" smtClean="0">
                <a:sym typeface="Symbol" pitchFamily="18" charset="2"/>
              </a:rPr>
              <a:t></a:t>
            </a:r>
            <a:r>
              <a:rPr lang="en-US" smtClean="0">
                <a:sym typeface="Greek Symbols" pitchFamily="18" charset="2"/>
              </a:rPr>
              <a:t> is a set of attributes, then </a:t>
            </a:r>
            <a:r>
              <a:rPr lang="en-US" smtClean="0">
                <a:sym typeface="Symbol" pitchFamily="18" charset="2"/>
              </a:rPr>
              <a:t></a:t>
            </a:r>
            <a:r>
              <a:rPr lang="en-US" smtClean="0">
                <a:sym typeface="Greek Symbols" pitchFamily="18" charset="2"/>
              </a:rPr>
              <a:t>  </a:t>
            </a:r>
            <a:r>
              <a:rPr lang="en-US" smtClean="0">
                <a:sym typeface="Monotype Sorts" pitchFamily="2" charset="2"/>
              </a:rPr>
              <a:t> </a:t>
            </a:r>
            <a:r>
              <a:rPr lang="en-US" smtClean="0">
                <a:sym typeface="Symbol" pitchFamily="18" charset="2"/>
              </a:rPr>
              <a:t></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a:t>
            </a:r>
          </a:p>
          <a:p>
            <a:pPr lvl="1" fontAlgn="auto">
              <a:spcAft>
                <a:spcPts val="0"/>
              </a:spcAft>
              <a:buFont typeface="Monotype Sorts" pitchFamily="2" charset="2"/>
              <a:buNone/>
              <a:defRPr/>
            </a:pPr>
            <a:r>
              <a:rPr lang="en-US" smtClean="0">
                <a:sym typeface="Greek Symbols" pitchFamily="18" charset="2"/>
              </a:rPr>
              <a:t>3.	</a:t>
            </a:r>
            <a:r>
              <a:rPr lang="en-US" b="1" smtClean="0">
                <a:sym typeface="Greek Symbols" pitchFamily="18" charset="2"/>
              </a:rPr>
              <a:t>Transitivity rule.  </a:t>
            </a:r>
            <a:r>
              <a:rPr lang="en-US" smtClean="0">
                <a:sym typeface="Greek Symbols" pitchFamily="18" charset="2"/>
              </a:rPr>
              <a:t>If If 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a:t>
            </a:r>
            <a:r>
              <a:rPr lang="en-US" smtClean="0">
                <a:sym typeface="Monotype Sorts" pitchFamily="2" charset="2"/>
              </a:rPr>
              <a:t> </a:t>
            </a:r>
            <a:r>
              <a:rPr lang="en-US" i="1" smtClean="0">
                <a:sym typeface="Greek Symbols" pitchFamily="18" charset="2"/>
              </a:rPr>
              <a:t> </a:t>
            </a:r>
            <a:r>
              <a:rPr lang="en-US" smtClean="0">
                <a:sym typeface="Monotype Sorts" pitchFamily="2" charset="2"/>
              </a:rPr>
              <a:t> </a:t>
            </a:r>
            <a:r>
              <a:rPr lang="en-US" smtClean="0">
                <a:sym typeface="Symbol" pitchFamily="18" charset="2"/>
              </a:rPr>
              <a:t></a:t>
            </a:r>
            <a:r>
              <a:rPr lang="en-US" smtClean="0">
                <a:sym typeface="Greek Symbols" pitchFamily="18" charset="2"/>
              </a:rPr>
              <a:t> holds, then  </a:t>
            </a:r>
            <a:r>
              <a:rPr lang="en-US" smtClean="0">
                <a:sym typeface="Monotype Sorts" pitchFamily="2" charset="2"/>
              </a:rPr>
              <a:t> </a:t>
            </a:r>
            <a:r>
              <a:rPr lang="en-US" smtClean="0">
                <a:sym typeface="Symbol" pitchFamily="18" charset="2"/>
              </a:rPr>
              <a:t></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152400"/>
            <a:ext cx="8001000" cy="457200"/>
          </a:xfrm>
        </p:spPr>
        <p:txBody>
          <a:bodyPr rtlCol="0">
            <a:normAutofit fontScale="90000"/>
          </a:bodyPr>
          <a:lstStyle/>
          <a:p>
            <a:pPr fontAlgn="auto">
              <a:spcAft>
                <a:spcPts val="0"/>
              </a:spcAft>
              <a:defRPr/>
            </a:pPr>
            <a:r>
              <a:rPr lang="en-US" sz="2800" smtClean="0"/>
              <a:t>Theory of Multivalued Dependencies (Cont.)</a:t>
            </a:r>
          </a:p>
        </p:txBody>
      </p:sp>
      <p:sp>
        <p:nvSpPr>
          <p:cNvPr id="94211" name="Rectangle 3"/>
          <p:cNvSpPr>
            <a:spLocks noGrp="1" noChangeArrowheads="1"/>
          </p:cNvSpPr>
          <p:nvPr>
            <p:ph idx="1"/>
          </p:nvPr>
        </p:nvSpPr>
        <p:spPr/>
        <p:txBody>
          <a:bodyPr rtlCol="0">
            <a:normAutofit fontScale="92500" lnSpcReduction="10000"/>
          </a:bodyPr>
          <a:lstStyle/>
          <a:p>
            <a:pPr lvl="1" fontAlgn="auto">
              <a:spcAft>
                <a:spcPts val="0"/>
              </a:spcAft>
              <a:buFont typeface="Monotype Sorts" pitchFamily="2" charset="2"/>
              <a:buNone/>
              <a:defRPr/>
            </a:pPr>
            <a:r>
              <a:rPr lang="en-US" smtClean="0"/>
              <a:t>4.	</a:t>
            </a:r>
            <a:r>
              <a:rPr lang="en-US" b="1" smtClean="0"/>
              <a:t>Complementation rule.  </a:t>
            </a:r>
            <a:r>
              <a:rPr lang="en-US" smtClean="0"/>
              <a:t>If </a:t>
            </a:r>
            <a:r>
              <a:rPr lang="en-US" smtClean="0">
                <a:sym typeface="Greek Symbols" pitchFamily="18" charset="2"/>
              </a:rPr>
              <a:t>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then  </a:t>
            </a:r>
            <a:br>
              <a:rPr lang="en-US" smtClean="0">
                <a:sym typeface="Greek Symbols" pitchFamily="18" charset="2"/>
              </a:rPr>
            </a:br>
            <a:r>
              <a:rPr lang="en-US" smtClean="0">
                <a:sym typeface="Greek Symbols" pitchFamily="18" charset="2"/>
              </a:rPr>
              <a:t>  </a:t>
            </a:r>
            <a:r>
              <a:rPr lang="en-US" smtClean="0">
                <a:sym typeface="Monotype Sorts" pitchFamily="2" charset="2"/>
              </a:rPr>
              <a:t> </a:t>
            </a:r>
            <a:r>
              <a:rPr lang="en-US" i="1" smtClean="0">
                <a:sym typeface="Monotype Sorts" pitchFamily="2" charset="2"/>
              </a:rPr>
              <a:t>R</a:t>
            </a:r>
            <a:r>
              <a:rPr lang="en-US" smtClean="0">
                <a:sym typeface="Monotype Sorts" pitchFamily="2" charset="2"/>
              </a:rPr>
              <a:t> – </a:t>
            </a:r>
            <a:r>
              <a:rPr lang="en-US" i="1" smtClean="0">
                <a:sym typeface="Greek Symbols" pitchFamily="18" charset="2"/>
              </a:rPr>
              <a:t></a:t>
            </a:r>
            <a:r>
              <a:rPr lang="en-US" smtClean="0">
                <a:sym typeface="Greek Symbols" pitchFamily="18" charset="2"/>
              </a:rPr>
              <a:t> </a:t>
            </a:r>
            <a:r>
              <a:rPr lang="en-US" smtClean="0">
                <a:sym typeface="Monotype Sorts" pitchFamily="2" charset="2"/>
              </a:rPr>
              <a:t>– </a:t>
            </a:r>
            <a:r>
              <a:rPr lang="en-US" smtClean="0">
                <a:sym typeface="Greek Symbols" pitchFamily="18" charset="2"/>
              </a:rPr>
              <a:t> holds.</a:t>
            </a:r>
          </a:p>
          <a:p>
            <a:pPr lvl="1" fontAlgn="auto">
              <a:spcAft>
                <a:spcPts val="0"/>
              </a:spcAft>
              <a:buFont typeface="Monotype Sorts" pitchFamily="2" charset="2"/>
              <a:buNone/>
              <a:defRPr/>
            </a:pPr>
            <a:r>
              <a:rPr lang="en-US" smtClean="0">
                <a:sym typeface="Greek Symbols" pitchFamily="18" charset="2"/>
              </a:rPr>
              <a:t>5.	</a:t>
            </a:r>
            <a:r>
              <a:rPr lang="en-US" b="1" smtClean="0">
                <a:sym typeface="Greek Symbols" pitchFamily="18" charset="2"/>
              </a:rPr>
              <a:t>Multivalued augmentation rule.</a:t>
            </a:r>
            <a:r>
              <a:rPr lang="en-US" smtClean="0">
                <a:sym typeface="Greek Symbols" pitchFamily="18" charset="2"/>
              </a:rPr>
              <a:t>  If</a:t>
            </a:r>
            <a:r>
              <a:rPr lang="en-US" i="1" smtClean="0">
                <a:sym typeface="Greek Symbols" pitchFamily="18" charset="2"/>
              </a:rPr>
              <a:t> </a:t>
            </a:r>
            <a:r>
              <a:rPr lang="en-US" smtClean="0">
                <a:sym typeface="Greek Symbols" pitchFamily="18" charset="2"/>
              </a:rPr>
              <a:t>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a:t>
            </a:r>
            <a:r>
              <a:rPr lang="en-US" smtClean="0">
                <a:sym typeface="Symbol" pitchFamily="18" charset="2"/>
              </a:rPr>
              <a:t></a:t>
            </a:r>
            <a:r>
              <a:rPr lang="en-US" smtClean="0">
                <a:sym typeface="Greek Symbols" pitchFamily="18" charset="2"/>
              </a:rPr>
              <a:t> </a:t>
            </a:r>
            <a:r>
              <a:rPr lang="en-US" smtClean="0">
                <a:sym typeface="Symbol" pitchFamily="18" charset="2"/>
              </a:rPr>
              <a:t> </a:t>
            </a:r>
            <a:r>
              <a:rPr lang="en-US" i="1" smtClean="0">
                <a:sym typeface="Symbol" pitchFamily="18" charset="2"/>
              </a:rPr>
              <a:t>R</a:t>
            </a:r>
            <a:r>
              <a:rPr lang="en-US" smtClean="0">
                <a:sym typeface="Symbol" pitchFamily="18" charset="2"/>
              </a:rPr>
              <a:t> and   , then  </a:t>
            </a:r>
            <a:r>
              <a:rPr lang="en-US" smtClean="0">
                <a:sym typeface="Greek Symbols" pitchFamily="18" charset="2"/>
              </a:rPr>
              <a:t> </a:t>
            </a:r>
            <a:r>
              <a:rPr lang="en-US" smtClean="0">
                <a:sym typeface="Monotype Sorts" pitchFamily="2" charset="2"/>
              </a:rPr>
              <a:t> </a:t>
            </a:r>
            <a:r>
              <a:rPr lang="en-US" smtClean="0">
                <a:sym typeface="Symbol" pitchFamily="18" charset="2"/>
              </a:rPr>
              <a:t></a:t>
            </a:r>
            <a:r>
              <a:rPr lang="en-US" i="1" smtClean="0">
                <a:sym typeface="Greek Symbols" pitchFamily="18" charset="2"/>
              </a:rPr>
              <a:t></a:t>
            </a:r>
            <a:r>
              <a:rPr lang="en-US" smtClean="0">
                <a:sym typeface="Greek Symbols" pitchFamily="18" charset="2"/>
              </a:rPr>
              <a:t>  holds.</a:t>
            </a:r>
          </a:p>
          <a:p>
            <a:pPr lvl="1" fontAlgn="auto">
              <a:spcAft>
                <a:spcPts val="0"/>
              </a:spcAft>
              <a:buFont typeface="Monotype Sorts" pitchFamily="2" charset="2"/>
              <a:buNone/>
              <a:defRPr/>
            </a:pPr>
            <a:r>
              <a:rPr lang="en-US" smtClean="0">
                <a:sym typeface="Greek Symbols" pitchFamily="18" charset="2"/>
              </a:rPr>
              <a:t>6.	Multivalued transitivity rule.  If 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a:t>
            </a:r>
            <a:br>
              <a:rPr lang="en-US" smtClean="0">
                <a:sym typeface="Greek Symbols" pitchFamily="18" charset="2"/>
              </a:rPr>
            </a:br>
            <a:r>
              <a:rPr lang="en-US" i="1" smtClean="0">
                <a:sym typeface="Greek Symbols" pitchFamily="18" charset="2"/>
              </a:rPr>
              <a:t></a:t>
            </a:r>
            <a:r>
              <a:rPr lang="en-US" smtClean="0">
                <a:sym typeface="Greek Symbols" pitchFamily="18" charset="2"/>
              </a:rPr>
              <a:t> </a:t>
            </a:r>
            <a:r>
              <a:rPr lang="en-US" smtClean="0">
                <a:sym typeface="Monotype Sorts" pitchFamily="2" charset="2"/>
              </a:rPr>
              <a:t> </a:t>
            </a:r>
            <a:r>
              <a:rPr lang="en-US" smtClean="0">
                <a:sym typeface="Symbol" pitchFamily="18" charset="2"/>
              </a:rPr>
              <a:t> holds, then </a:t>
            </a:r>
            <a:r>
              <a:rPr lang="en-US" smtClean="0">
                <a:sym typeface="Greek Symbols" pitchFamily="18" charset="2"/>
              </a:rPr>
              <a:t> </a:t>
            </a:r>
            <a:r>
              <a:rPr lang="en-US" smtClean="0">
                <a:sym typeface="Monotype Sorts" pitchFamily="2" charset="2"/>
              </a:rPr>
              <a:t> </a:t>
            </a:r>
            <a:r>
              <a:rPr lang="en-US" smtClean="0">
                <a:sym typeface="Symbol" pitchFamily="18" charset="2"/>
              </a:rPr>
              <a:t>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a:t>
            </a:r>
          </a:p>
          <a:p>
            <a:pPr lvl="1" fontAlgn="auto">
              <a:spcAft>
                <a:spcPts val="0"/>
              </a:spcAft>
              <a:buFont typeface="Monotype Sorts" pitchFamily="2" charset="2"/>
              <a:buNone/>
              <a:defRPr/>
            </a:pPr>
            <a:r>
              <a:rPr lang="en-US" smtClean="0">
                <a:sym typeface="Greek Symbols" pitchFamily="18" charset="2"/>
              </a:rPr>
              <a:t>7.	</a:t>
            </a:r>
            <a:r>
              <a:rPr lang="en-US" b="1" smtClean="0">
                <a:sym typeface="Greek Symbols" pitchFamily="18" charset="2"/>
              </a:rPr>
              <a:t>Replication rule.</a:t>
            </a:r>
            <a:r>
              <a:rPr lang="en-US" smtClean="0">
                <a:sym typeface="Greek Symbols" pitchFamily="18" charset="2"/>
              </a:rPr>
              <a:t>  If 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then  </a:t>
            </a:r>
            <a:r>
              <a:rPr lang="en-US" smtClean="0">
                <a:sym typeface="Monotype Sorts" pitchFamily="2" charset="2"/>
              </a:rPr>
              <a:t> </a:t>
            </a:r>
            <a:r>
              <a:rPr lang="en-US" i="1" smtClean="0">
                <a:sym typeface="Greek Symbols" pitchFamily="18" charset="2"/>
              </a:rPr>
              <a:t>.</a:t>
            </a:r>
            <a:endParaRPr lang="en-US" smtClean="0">
              <a:sym typeface="Greek Symbols" pitchFamily="18" charset="2"/>
            </a:endParaRPr>
          </a:p>
          <a:p>
            <a:pPr lvl="1" fontAlgn="auto">
              <a:spcAft>
                <a:spcPts val="0"/>
              </a:spcAft>
              <a:buFont typeface="Monotype Sorts" pitchFamily="2" charset="2"/>
              <a:buNone/>
              <a:defRPr/>
            </a:pPr>
            <a:r>
              <a:rPr lang="en-US" smtClean="0">
                <a:sym typeface="Greek Symbols" pitchFamily="18" charset="2"/>
              </a:rPr>
              <a:t>8.	</a:t>
            </a:r>
            <a:r>
              <a:rPr lang="en-US" b="1" smtClean="0">
                <a:sym typeface="Greek Symbols" pitchFamily="18" charset="2"/>
              </a:rPr>
              <a:t>Coalescence rule.  </a:t>
            </a:r>
            <a:r>
              <a:rPr lang="en-US" smtClean="0">
                <a:sym typeface="Greek Symbols" pitchFamily="18" charset="2"/>
              </a:rPr>
              <a:t>If 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a:t>
            </a:r>
            <a:r>
              <a:rPr lang="en-US" smtClean="0">
                <a:sym typeface="Symbol" pitchFamily="18" charset="2"/>
              </a:rPr>
              <a:t>  </a:t>
            </a:r>
            <a:r>
              <a:rPr lang="en-US" i="1" smtClean="0">
                <a:sym typeface="Greek Symbols" pitchFamily="18" charset="2"/>
              </a:rPr>
              <a:t></a:t>
            </a:r>
            <a:r>
              <a:rPr lang="en-US" smtClean="0">
                <a:sym typeface="Greek Symbols" pitchFamily="18" charset="2"/>
              </a:rPr>
              <a:t> and there is a </a:t>
            </a:r>
            <a:r>
              <a:rPr lang="en-US" smtClean="0">
                <a:sym typeface="Symbol" pitchFamily="18" charset="2"/>
              </a:rPr>
              <a:t> such that   </a:t>
            </a:r>
            <a:r>
              <a:rPr lang="en-US" i="1" smtClean="0">
                <a:sym typeface="Symbol" pitchFamily="18" charset="2"/>
              </a:rPr>
              <a:t>R</a:t>
            </a:r>
            <a:r>
              <a:rPr lang="en-US" smtClean="0">
                <a:sym typeface="Symbol" pitchFamily="18" charset="2"/>
              </a:rPr>
              <a:t> and   </a:t>
            </a:r>
            <a:r>
              <a:rPr lang="en-US" i="1" smtClean="0">
                <a:sym typeface="Greek Symbols" pitchFamily="18" charset="2"/>
              </a:rPr>
              <a:t>  </a:t>
            </a:r>
            <a:r>
              <a:rPr lang="en-US" smtClean="0">
                <a:sym typeface="Greek Symbols" pitchFamily="18" charset="2"/>
              </a:rPr>
              <a:t>= </a:t>
            </a:r>
            <a:r>
              <a:rPr lang="en-US" smtClean="0">
                <a:sym typeface="Symbol" pitchFamily="18" charset="2"/>
              </a:rPr>
              <a:t> and  </a:t>
            </a:r>
            <a:r>
              <a:rPr lang="en-US" smtClean="0">
                <a:sym typeface="Monotype Sorts" pitchFamily="2" charset="2"/>
              </a:rPr>
              <a:t> </a:t>
            </a:r>
            <a:r>
              <a:rPr lang="en-US" smtClean="0">
                <a:sym typeface="Symbol" pitchFamily="18" charset="2"/>
              </a:rPr>
              <a:t>, then </a:t>
            </a:r>
            <a:br>
              <a:rPr lang="en-US" smtClean="0">
                <a:sym typeface="Symbol" pitchFamily="18" charset="2"/>
              </a:rPr>
            </a:br>
            <a:r>
              <a:rPr lang="en-US" smtClean="0">
                <a:sym typeface="Symbol" pitchFamily="18" charset="2"/>
              </a:rPr>
              <a:t> </a:t>
            </a:r>
            <a:r>
              <a:rPr lang="en-US" smtClean="0">
                <a:sym typeface="Greek Symbols" pitchFamily="18" charset="2"/>
              </a:rPr>
              <a:t> </a:t>
            </a:r>
            <a:r>
              <a:rPr lang="en-US" smtClean="0">
                <a:sym typeface="Monotype Sorts" pitchFamily="2" charset="2"/>
              </a:rPr>
              <a:t> </a:t>
            </a:r>
            <a:r>
              <a:rPr lang="en-US" smtClean="0">
                <a:sym typeface="Symbol" pitchFamily="18" charset="2"/>
              </a:rPr>
              <a:t> holds.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rtlCol="0">
            <a:normAutofit fontScale="90000"/>
          </a:bodyPr>
          <a:lstStyle/>
          <a:p>
            <a:pPr fontAlgn="auto">
              <a:spcAft>
                <a:spcPts val="0"/>
              </a:spcAft>
              <a:defRPr/>
            </a:pPr>
            <a:r>
              <a:rPr lang="en-US" smtClean="0"/>
              <a:t>Simplification of the Computation of </a:t>
            </a:r>
            <a:r>
              <a:rPr lang="en-US" i="1" smtClean="0"/>
              <a:t>D</a:t>
            </a:r>
            <a:r>
              <a:rPr lang="en-US" baseline="30000" smtClean="0"/>
              <a:t>+</a:t>
            </a:r>
            <a:endParaRPr lang="en-US" smtClean="0"/>
          </a:p>
        </p:txBody>
      </p:sp>
      <p:sp>
        <p:nvSpPr>
          <p:cNvPr id="33795" name="Rectangle 3"/>
          <p:cNvSpPr>
            <a:spLocks noGrp="1" noChangeArrowheads="1"/>
          </p:cNvSpPr>
          <p:nvPr>
            <p:ph idx="1"/>
          </p:nvPr>
        </p:nvSpPr>
        <p:spPr>
          <a:xfrm>
            <a:off x="533400" y="1447800"/>
            <a:ext cx="7848600" cy="4876800"/>
          </a:xfrm>
        </p:spPr>
        <p:txBody>
          <a:bodyPr/>
          <a:lstStyle/>
          <a:p>
            <a:r>
              <a:rPr lang="en-US" smtClean="0"/>
              <a:t>We can simplify the computation of the closure of </a:t>
            </a:r>
            <a:r>
              <a:rPr lang="en-US" i="1" smtClean="0"/>
              <a:t>D</a:t>
            </a:r>
            <a:r>
              <a:rPr lang="en-US" smtClean="0"/>
              <a:t> by using the following rules (proved using rules 1-8).</a:t>
            </a:r>
          </a:p>
          <a:p>
            <a:pPr lvl="1"/>
            <a:r>
              <a:rPr lang="en-US" b="1" smtClean="0"/>
              <a:t>Multivalued union rule.</a:t>
            </a:r>
            <a:r>
              <a:rPr lang="en-US" smtClean="0"/>
              <a:t>  If </a:t>
            </a:r>
            <a:r>
              <a:rPr lang="en-US" smtClean="0">
                <a:sym typeface="Greek Symbols" pitchFamily="18" charset="2"/>
              </a:rPr>
              <a:t>If</a:t>
            </a:r>
            <a:r>
              <a:rPr lang="en-US" i="1" smtClean="0">
                <a:sym typeface="Greek Symbols" pitchFamily="18" charset="2"/>
              </a:rPr>
              <a:t> </a:t>
            </a:r>
            <a:r>
              <a:rPr lang="en-US" smtClean="0">
                <a:sym typeface="Greek Symbols" pitchFamily="18" charset="2"/>
              </a:rPr>
              <a:t>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 </a:t>
            </a:r>
            <a:r>
              <a:rPr lang="en-US" smtClean="0">
                <a:sym typeface="Monotype Sorts" pitchFamily="2" charset="2"/>
              </a:rPr>
              <a:t></a:t>
            </a:r>
            <a:r>
              <a:rPr lang="en-US" smtClean="0">
                <a:sym typeface="Greek Symbols" pitchFamily="18" charset="2"/>
              </a:rPr>
              <a:t> </a:t>
            </a:r>
            <a:r>
              <a:rPr lang="en-US" smtClean="0">
                <a:sym typeface="Symbol" pitchFamily="18" charset="2"/>
              </a:rPr>
              <a:t></a:t>
            </a:r>
            <a:r>
              <a:rPr lang="en-US" smtClean="0">
                <a:sym typeface="Greek Symbols" pitchFamily="18" charset="2"/>
              </a:rPr>
              <a:t> holds, then  </a:t>
            </a:r>
            <a:r>
              <a:rPr lang="en-US" smtClean="0">
                <a:sym typeface="Monotype Sorts" pitchFamily="2" charset="2"/>
              </a:rPr>
              <a:t> </a:t>
            </a:r>
            <a:r>
              <a:rPr lang="en-US" i="1" smtClean="0">
                <a:sym typeface="Greek Symbols" pitchFamily="18" charset="2"/>
              </a:rPr>
              <a:t></a:t>
            </a:r>
            <a:r>
              <a:rPr lang="en-US" smtClean="0">
                <a:sym typeface="Greek Symbols" pitchFamily="18" charset="2"/>
              </a:rPr>
              <a:t> </a:t>
            </a:r>
            <a:r>
              <a:rPr lang="en-US" smtClean="0">
                <a:sym typeface="Symbol" pitchFamily="18" charset="2"/>
              </a:rPr>
              <a:t></a:t>
            </a:r>
            <a:r>
              <a:rPr lang="en-US" smtClean="0">
                <a:sym typeface="Greek Symbols" pitchFamily="18" charset="2"/>
              </a:rPr>
              <a:t>  holds.</a:t>
            </a:r>
          </a:p>
          <a:p>
            <a:pPr lvl="1"/>
            <a:r>
              <a:rPr lang="en-US" b="1" smtClean="0">
                <a:sym typeface="Greek Symbols" pitchFamily="18" charset="2"/>
              </a:rPr>
              <a:t>Intersection rule.</a:t>
            </a:r>
            <a:r>
              <a:rPr lang="en-US" smtClean="0">
                <a:sym typeface="Greek Symbols" pitchFamily="18" charset="2"/>
              </a:rPr>
              <a:t>  If 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 </a:t>
            </a:r>
            <a:r>
              <a:rPr lang="en-US" smtClean="0">
                <a:sym typeface="Monotype Sorts" pitchFamily="2" charset="2"/>
              </a:rPr>
              <a:t></a:t>
            </a:r>
            <a:r>
              <a:rPr lang="en-US" smtClean="0">
                <a:sym typeface="Greek Symbols" pitchFamily="18" charset="2"/>
              </a:rPr>
              <a:t> </a:t>
            </a:r>
            <a:r>
              <a:rPr lang="en-US" smtClean="0">
                <a:sym typeface="Symbol" pitchFamily="18" charset="2"/>
              </a:rPr>
              <a:t></a:t>
            </a:r>
            <a:r>
              <a:rPr lang="en-US" smtClean="0">
                <a:sym typeface="Greek Symbols" pitchFamily="18" charset="2"/>
              </a:rPr>
              <a:t> holds, then  </a:t>
            </a:r>
            <a:r>
              <a:rPr lang="en-US" smtClean="0">
                <a:sym typeface="Monotype Sorts" pitchFamily="2" charset="2"/>
              </a:rPr>
              <a:t> </a:t>
            </a:r>
            <a:r>
              <a:rPr lang="en-US" i="1" smtClean="0">
                <a:sym typeface="Greek Symbols" pitchFamily="18" charset="2"/>
              </a:rPr>
              <a:t></a:t>
            </a:r>
            <a:r>
              <a:rPr lang="en-US" smtClean="0">
                <a:sym typeface="Greek Symbols" pitchFamily="18" charset="2"/>
              </a:rPr>
              <a:t> </a:t>
            </a:r>
            <a:r>
              <a:rPr lang="en-US" smtClean="0">
                <a:sym typeface="Symbol" pitchFamily="18" charset="2"/>
              </a:rPr>
              <a:t> </a:t>
            </a:r>
            <a:r>
              <a:rPr lang="en-US" smtClean="0">
                <a:sym typeface="Greek Symbols" pitchFamily="18" charset="2"/>
              </a:rPr>
              <a:t>  holds.</a:t>
            </a:r>
          </a:p>
          <a:p>
            <a:pPr lvl="1"/>
            <a:r>
              <a:rPr lang="en-US" b="1" smtClean="0">
                <a:sym typeface="Greek Symbols" pitchFamily="18" charset="2"/>
              </a:rPr>
              <a:t>Difference rule.</a:t>
            </a:r>
            <a:r>
              <a:rPr lang="en-US" smtClean="0">
                <a:sym typeface="Greek Symbols" pitchFamily="18" charset="2"/>
              </a:rPr>
              <a:t> </a:t>
            </a:r>
            <a:r>
              <a:rPr lang="en-US" smtClean="0"/>
              <a:t>If </a:t>
            </a:r>
            <a:r>
              <a:rPr lang="en-US" smtClean="0">
                <a:sym typeface="Greek Symbols" pitchFamily="18" charset="2"/>
              </a:rPr>
              <a:t>If</a:t>
            </a:r>
            <a:r>
              <a:rPr lang="en-US" i="1" smtClean="0">
                <a:sym typeface="Greek Symbols" pitchFamily="18" charset="2"/>
              </a:rPr>
              <a:t> </a:t>
            </a:r>
            <a:r>
              <a:rPr lang="en-US" smtClean="0">
                <a:sym typeface="Greek Symbols" pitchFamily="18" charset="2"/>
              </a:rPr>
              <a:t> </a:t>
            </a:r>
            <a:r>
              <a:rPr lang="en-US" smtClean="0">
                <a:sym typeface="Monotype Sorts" pitchFamily="2" charset="2"/>
              </a:rPr>
              <a:t> </a:t>
            </a:r>
            <a:r>
              <a:rPr lang="en-US" i="1" smtClean="0">
                <a:sym typeface="Greek Symbols" pitchFamily="18" charset="2"/>
              </a:rPr>
              <a:t></a:t>
            </a:r>
            <a:r>
              <a:rPr lang="en-US" smtClean="0">
                <a:sym typeface="Greek Symbols" pitchFamily="18" charset="2"/>
              </a:rPr>
              <a:t>  holds and  </a:t>
            </a:r>
            <a:r>
              <a:rPr lang="en-US" smtClean="0">
                <a:sym typeface="Monotype Sorts" pitchFamily="2" charset="2"/>
              </a:rPr>
              <a:t></a:t>
            </a:r>
            <a:r>
              <a:rPr lang="en-US" smtClean="0">
                <a:sym typeface="Greek Symbols" pitchFamily="18" charset="2"/>
              </a:rPr>
              <a:t> </a:t>
            </a:r>
            <a:r>
              <a:rPr lang="en-US" smtClean="0">
                <a:sym typeface="Symbol" pitchFamily="18" charset="2"/>
              </a:rPr>
              <a:t></a:t>
            </a:r>
            <a:r>
              <a:rPr lang="en-US" smtClean="0">
                <a:sym typeface="Greek Symbols" pitchFamily="18" charset="2"/>
              </a:rPr>
              <a:t> holds, then  </a:t>
            </a:r>
            <a:r>
              <a:rPr lang="en-US" smtClean="0">
                <a:sym typeface="Monotype Sorts" pitchFamily="2" charset="2"/>
              </a:rPr>
              <a:t> </a:t>
            </a:r>
            <a:r>
              <a:rPr lang="en-US" i="1" smtClean="0">
                <a:sym typeface="Greek Symbols" pitchFamily="18" charset="2"/>
              </a:rPr>
              <a:t></a:t>
            </a:r>
            <a:r>
              <a:rPr lang="en-US" smtClean="0">
                <a:sym typeface="Greek Symbols" pitchFamily="18" charset="2"/>
              </a:rPr>
              <a:t>  – </a:t>
            </a:r>
            <a:r>
              <a:rPr lang="en-US" smtClean="0">
                <a:sym typeface="Symbol" pitchFamily="18" charset="2"/>
              </a:rPr>
              <a:t></a:t>
            </a:r>
            <a:r>
              <a:rPr lang="en-US" smtClean="0">
                <a:sym typeface="Greek Symbols" pitchFamily="18" charset="2"/>
              </a:rPr>
              <a:t>  holds and  </a:t>
            </a:r>
            <a:r>
              <a:rPr lang="en-US" smtClean="0">
                <a:sym typeface="Monotype Sorts" pitchFamily="2" charset="2"/>
              </a:rPr>
              <a:t></a:t>
            </a:r>
            <a:r>
              <a:rPr lang="en-US" smtClean="0">
                <a:sym typeface="Greek Symbols" pitchFamily="18" charset="2"/>
              </a:rPr>
              <a:t> </a:t>
            </a:r>
            <a:r>
              <a:rPr lang="en-US" smtClean="0">
                <a:sym typeface="Symbol" pitchFamily="18" charset="2"/>
              </a:rPr>
              <a:t></a:t>
            </a:r>
            <a:r>
              <a:rPr lang="en-US" smtClean="0">
                <a:sym typeface="Greek Symbols" pitchFamily="18" charset="2"/>
              </a:rPr>
              <a:t> – </a:t>
            </a:r>
            <a:r>
              <a:rPr lang="en-US" i="1" smtClean="0">
                <a:sym typeface="Greek Symbols" pitchFamily="18" charset="2"/>
              </a:rPr>
              <a:t> </a:t>
            </a:r>
            <a:r>
              <a:rPr lang="en-US" smtClean="0">
                <a:sym typeface="Greek Symbols" pitchFamily="18" charset="2"/>
              </a:rPr>
              <a:t> holds.</a:t>
            </a:r>
          </a:p>
          <a:p>
            <a:pPr lvl="1"/>
            <a:endParaRPr lang="en-US" smtClean="0">
              <a:sym typeface="Greek Symbols" pitchFamily="18"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Example</a:t>
            </a:r>
          </a:p>
        </p:txBody>
      </p:sp>
      <p:sp>
        <p:nvSpPr>
          <p:cNvPr id="96259" name="Rectangle 3"/>
          <p:cNvSpPr>
            <a:spLocks noGrp="1" noChangeArrowheads="1"/>
          </p:cNvSpPr>
          <p:nvPr>
            <p:ph idx="1"/>
          </p:nvPr>
        </p:nvSpPr>
        <p:spPr>
          <a:xfrm>
            <a:off x="1066800" y="1447800"/>
            <a:ext cx="6724650" cy="4114800"/>
          </a:xfrm>
        </p:spPr>
        <p:txBody>
          <a:bodyPr rtlCol="0">
            <a:normAutofit fontScale="77500" lnSpcReduction="20000"/>
          </a:bodyPr>
          <a:lstStyle/>
          <a:p>
            <a:pPr defTabSz="681038" fontAlgn="auto">
              <a:spcAft>
                <a:spcPts val="0"/>
              </a:spcAft>
              <a:buFont typeface="Arial" pitchFamily="34" charset="0"/>
              <a:buChar char="•"/>
              <a:defRPr/>
            </a:pPr>
            <a:r>
              <a:rPr lang="en-US" i="1" dirty="0" smtClean="0"/>
              <a:t>R</a:t>
            </a:r>
            <a:r>
              <a:rPr lang="en-US" dirty="0" smtClean="0"/>
              <a:t> = (</a:t>
            </a:r>
            <a:r>
              <a:rPr lang="en-US" i="1" dirty="0" smtClean="0"/>
              <a:t>A, B, C, G, H, I)</a:t>
            </a:r>
            <a:br>
              <a:rPr lang="en-US" i="1" dirty="0" smtClean="0"/>
            </a:br>
            <a:r>
              <a:rPr lang="en-US" i="1" dirty="0" smtClean="0"/>
              <a:t>D = </a:t>
            </a:r>
            <a:r>
              <a:rPr lang="en-US" dirty="0" smtClean="0"/>
              <a:t>{</a:t>
            </a:r>
            <a:r>
              <a:rPr lang="en-US" i="1" dirty="0" smtClean="0"/>
              <a:t>A </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B </a:t>
            </a:r>
            <a:r>
              <a:rPr lang="en-US" dirty="0" smtClean="0">
                <a:sym typeface="Monotype Sorts" pitchFamily="2" charset="2"/>
              </a:rPr>
              <a:t> </a:t>
            </a:r>
            <a:r>
              <a:rPr lang="en-US" i="1" dirty="0" smtClean="0">
                <a:sym typeface="Monotype Sorts" pitchFamily="2" charset="2"/>
              </a:rPr>
              <a:t>HI</a:t>
            </a:r>
            <a:br>
              <a:rPr lang="en-US" i="1" dirty="0" smtClean="0">
                <a:sym typeface="Monotype Sorts" pitchFamily="2" charset="2"/>
              </a:rPr>
            </a:br>
            <a:r>
              <a:rPr lang="en-US" i="1" dirty="0" smtClean="0">
                <a:sym typeface="Monotype Sorts" pitchFamily="2" charset="2"/>
              </a:rPr>
              <a:t>	CG </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p>
          <a:p>
            <a:pPr defTabSz="681038" fontAlgn="auto">
              <a:spcAft>
                <a:spcPts val="0"/>
              </a:spcAft>
              <a:buFont typeface="Arial" pitchFamily="34" charset="0"/>
              <a:buChar char="•"/>
              <a:defRPr/>
            </a:pPr>
            <a:r>
              <a:rPr lang="en-US" dirty="0" smtClean="0">
                <a:sym typeface="Monotype Sorts" pitchFamily="2" charset="2"/>
              </a:rPr>
              <a:t>Some members of </a:t>
            </a:r>
            <a:r>
              <a:rPr lang="en-US" i="1" dirty="0" smtClean="0">
                <a:sym typeface="Monotype Sorts" pitchFamily="2" charset="2"/>
              </a:rPr>
              <a:t>D</a:t>
            </a:r>
            <a:r>
              <a:rPr lang="en-US" baseline="30000" dirty="0" smtClean="0">
                <a:sym typeface="Monotype Sorts" pitchFamily="2" charset="2"/>
              </a:rPr>
              <a:t>+</a:t>
            </a:r>
            <a:r>
              <a:rPr lang="en-US" dirty="0" smtClean="0">
                <a:sym typeface="Monotype Sorts" pitchFamily="2" charset="2"/>
              </a:rPr>
              <a:t>:</a:t>
            </a:r>
          </a:p>
          <a:p>
            <a:pPr lvl="1" defTabSz="681038" fontAlgn="auto">
              <a:spcAft>
                <a:spcPts val="0"/>
              </a:spcAft>
              <a:buFont typeface="Arial" pitchFamily="34" charset="0"/>
              <a:buChar char="–"/>
              <a:defRPr/>
            </a:pPr>
            <a:r>
              <a:rPr lang="en-US" i="1" dirty="0" smtClean="0">
                <a:sym typeface="Monotype Sorts" pitchFamily="2" charset="2"/>
              </a:rPr>
              <a:t>A </a:t>
            </a:r>
            <a:r>
              <a:rPr lang="en-US" dirty="0" smtClean="0">
                <a:sym typeface="Monotype Sorts" pitchFamily="2" charset="2"/>
              </a:rPr>
              <a:t> </a:t>
            </a:r>
            <a:r>
              <a:rPr lang="en-US" i="1" dirty="0" smtClean="0">
                <a:sym typeface="Monotype Sorts" pitchFamily="2" charset="2"/>
              </a:rPr>
              <a:t>CGHI.</a:t>
            </a:r>
            <a:br>
              <a:rPr lang="en-US" i="1" dirty="0" smtClean="0">
                <a:sym typeface="Monotype Sorts" pitchFamily="2" charset="2"/>
              </a:rPr>
            </a:br>
            <a:r>
              <a:rPr lang="en-US" dirty="0" smtClean="0">
                <a:sym typeface="Monotype Sorts" pitchFamily="2" charset="2"/>
              </a:rPr>
              <a:t>Since </a:t>
            </a:r>
            <a:r>
              <a:rPr lang="en-US" i="1" dirty="0" smtClean="0">
                <a:sym typeface="Monotype Sorts" pitchFamily="2" charset="2"/>
              </a:rPr>
              <a:t>A </a:t>
            </a:r>
            <a:r>
              <a:rPr lang="en-US" dirty="0" smtClean="0">
                <a:sym typeface="Monotype Sorts" pitchFamily="2" charset="2"/>
              </a:rPr>
              <a:t> </a:t>
            </a:r>
            <a:r>
              <a:rPr lang="en-US" i="1" dirty="0" smtClean="0">
                <a:sym typeface="Monotype Sorts" pitchFamily="2" charset="2"/>
              </a:rPr>
              <a:t>B, </a:t>
            </a:r>
            <a:r>
              <a:rPr lang="en-US" dirty="0" smtClean="0">
                <a:sym typeface="Monotype Sorts" pitchFamily="2" charset="2"/>
              </a:rPr>
              <a:t> the complementation rule (4) implies that </a:t>
            </a:r>
            <a:r>
              <a:rPr lang="en-US" i="1" dirty="0" smtClean="0">
                <a:sym typeface="Monotype Sorts" pitchFamily="2" charset="2"/>
              </a:rPr>
              <a:t>A </a:t>
            </a:r>
            <a:r>
              <a:rPr lang="en-US" dirty="0" smtClean="0">
                <a:sym typeface="Monotype Sorts" pitchFamily="2" charset="2"/>
              </a:rPr>
              <a:t> </a:t>
            </a:r>
            <a:r>
              <a:rPr lang="en-US" i="1" dirty="0" smtClean="0">
                <a:sym typeface="Monotype Sorts" pitchFamily="2" charset="2"/>
              </a:rPr>
              <a:t>R – B – A.</a:t>
            </a:r>
            <a:br>
              <a:rPr lang="en-US" i="1" dirty="0" smtClean="0">
                <a:sym typeface="Monotype Sorts" pitchFamily="2" charset="2"/>
              </a:rPr>
            </a:br>
            <a:r>
              <a:rPr lang="en-US" dirty="0" smtClean="0">
                <a:sym typeface="Monotype Sorts" pitchFamily="2" charset="2"/>
              </a:rPr>
              <a:t>Since </a:t>
            </a:r>
            <a:r>
              <a:rPr lang="en-US" i="1" dirty="0" smtClean="0">
                <a:sym typeface="Monotype Sorts" pitchFamily="2" charset="2"/>
              </a:rPr>
              <a:t>R – B – A </a:t>
            </a:r>
            <a:r>
              <a:rPr lang="en-US" dirty="0" smtClean="0">
                <a:sym typeface="Monotype Sorts" pitchFamily="2" charset="2"/>
              </a:rPr>
              <a:t>= </a:t>
            </a:r>
            <a:r>
              <a:rPr lang="en-US" i="1" dirty="0" smtClean="0">
                <a:sym typeface="Monotype Sorts" pitchFamily="2" charset="2"/>
              </a:rPr>
              <a:t>CGHI, </a:t>
            </a:r>
            <a:r>
              <a:rPr lang="en-US" dirty="0" smtClean="0">
                <a:sym typeface="Monotype Sorts" pitchFamily="2" charset="2"/>
              </a:rPr>
              <a:t>so</a:t>
            </a:r>
            <a:r>
              <a:rPr lang="en-US" i="1" dirty="0" smtClean="0">
                <a:sym typeface="Monotype Sorts" pitchFamily="2" charset="2"/>
              </a:rPr>
              <a:t> A </a:t>
            </a:r>
            <a:r>
              <a:rPr lang="en-US" dirty="0" smtClean="0">
                <a:sym typeface="Monotype Sorts" pitchFamily="2" charset="2"/>
              </a:rPr>
              <a:t> </a:t>
            </a:r>
            <a:r>
              <a:rPr lang="en-US" i="1" dirty="0" smtClean="0">
                <a:sym typeface="Monotype Sorts" pitchFamily="2" charset="2"/>
              </a:rPr>
              <a:t>CGHI.</a:t>
            </a:r>
          </a:p>
          <a:p>
            <a:pPr lvl="1" defTabSz="681038" fontAlgn="auto">
              <a:spcAft>
                <a:spcPts val="0"/>
              </a:spcAft>
              <a:buFont typeface="Arial" pitchFamily="34" charset="0"/>
              <a:buChar char="–"/>
              <a:defRPr/>
            </a:pPr>
            <a:r>
              <a:rPr lang="en-US" i="1" dirty="0" smtClean="0">
                <a:sym typeface="Monotype Sorts" pitchFamily="2" charset="2"/>
              </a:rPr>
              <a:t>A </a:t>
            </a:r>
            <a:r>
              <a:rPr lang="en-US" dirty="0" smtClean="0">
                <a:sym typeface="Monotype Sorts" pitchFamily="2" charset="2"/>
              </a:rPr>
              <a:t> </a:t>
            </a:r>
            <a:r>
              <a:rPr lang="en-US" i="1" dirty="0" smtClean="0">
                <a:sym typeface="Monotype Sorts" pitchFamily="2" charset="2"/>
              </a:rPr>
              <a:t>HI.</a:t>
            </a:r>
            <a:br>
              <a:rPr lang="en-US" i="1" dirty="0" smtClean="0">
                <a:sym typeface="Monotype Sorts" pitchFamily="2" charset="2"/>
              </a:rPr>
            </a:br>
            <a:r>
              <a:rPr lang="en-US" dirty="0" smtClean="0">
                <a:sym typeface="Monotype Sorts" pitchFamily="2" charset="2"/>
              </a:rPr>
              <a:t>Since </a:t>
            </a:r>
            <a:r>
              <a:rPr lang="en-US" i="1" dirty="0" smtClean="0"/>
              <a:t>A </a:t>
            </a:r>
            <a:r>
              <a:rPr lang="en-US" dirty="0" smtClean="0">
                <a:sym typeface="Monotype Sorts" pitchFamily="2" charset="2"/>
              </a:rPr>
              <a:t> </a:t>
            </a:r>
            <a:r>
              <a:rPr lang="en-US" i="1" dirty="0" smtClean="0">
                <a:sym typeface="Monotype Sorts" pitchFamily="2" charset="2"/>
              </a:rPr>
              <a:t>B </a:t>
            </a:r>
            <a:r>
              <a:rPr lang="en-US" dirty="0" smtClean="0">
                <a:sym typeface="Monotype Sorts" pitchFamily="2" charset="2"/>
              </a:rPr>
              <a:t>and </a:t>
            </a:r>
            <a:r>
              <a:rPr lang="en-US" i="1" dirty="0" smtClean="0">
                <a:sym typeface="Monotype Sorts" pitchFamily="2" charset="2"/>
              </a:rPr>
              <a:t>B </a:t>
            </a:r>
            <a:r>
              <a:rPr lang="en-US" dirty="0" smtClean="0">
                <a:sym typeface="Monotype Sorts" pitchFamily="2" charset="2"/>
              </a:rPr>
              <a:t> </a:t>
            </a:r>
            <a:r>
              <a:rPr lang="en-US" i="1" dirty="0" smtClean="0">
                <a:sym typeface="Monotype Sorts" pitchFamily="2" charset="2"/>
              </a:rPr>
              <a:t>HI, </a:t>
            </a:r>
            <a:r>
              <a:rPr lang="en-US" dirty="0" smtClean="0">
                <a:sym typeface="Monotype Sorts" pitchFamily="2" charset="2"/>
              </a:rPr>
              <a:t>the </a:t>
            </a:r>
            <a:r>
              <a:rPr lang="en-US" dirty="0" err="1" smtClean="0">
                <a:sym typeface="Monotype Sorts" pitchFamily="2" charset="2"/>
              </a:rPr>
              <a:t>multivalued</a:t>
            </a:r>
            <a:r>
              <a:rPr lang="en-US" dirty="0" smtClean="0">
                <a:sym typeface="Monotype Sorts" pitchFamily="2" charset="2"/>
              </a:rPr>
              <a:t> transitivity rule (6) implies that</a:t>
            </a:r>
            <a:r>
              <a:rPr lang="en-US" i="1" dirty="0" smtClean="0">
                <a:sym typeface="Monotype Sorts" pitchFamily="2" charset="2"/>
              </a:rPr>
              <a:t> B </a:t>
            </a:r>
            <a:r>
              <a:rPr lang="en-US" dirty="0" smtClean="0">
                <a:sym typeface="Monotype Sorts" pitchFamily="2" charset="2"/>
              </a:rPr>
              <a:t> </a:t>
            </a:r>
            <a:r>
              <a:rPr lang="en-US" i="1" dirty="0" smtClean="0">
                <a:sym typeface="Monotype Sorts" pitchFamily="2" charset="2"/>
              </a:rPr>
              <a:t>HI – B.</a:t>
            </a:r>
            <a:r>
              <a:rPr lang="en-US" dirty="0" smtClean="0">
                <a:sym typeface="Monotype Sorts" pitchFamily="2" charset="2"/>
              </a:rPr>
              <a:t/>
            </a:r>
            <a:br>
              <a:rPr lang="en-US" dirty="0" smtClean="0">
                <a:sym typeface="Monotype Sorts" pitchFamily="2" charset="2"/>
              </a:rPr>
            </a:br>
            <a:r>
              <a:rPr lang="en-US" dirty="0" smtClean="0">
                <a:sym typeface="Monotype Sorts" pitchFamily="2" charset="2"/>
              </a:rPr>
              <a:t>Since </a:t>
            </a:r>
            <a:r>
              <a:rPr lang="en-US" i="1" dirty="0" smtClean="0">
                <a:sym typeface="Monotype Sorts" pitchFamily="2" charset="2"/>
              </a:rPr>
              <a:t>HI – B = HI, A </a:t>
            </a:r>
            <a:r>
              <a:rPr lang="en-US" dirty="0" smtClean="0">
                <a:sym typeface="Monotype Sorts" pitchFamily="2" charset="2"/>
              </a:rPr>
              <a:t> </a:t>
            </a:r>
            <a:r>
              <a:rPr lang="en-US" i="1" dirty="0" smtClean="0">
                <a:sym typeface="Monotype Sorts" pitchFamily="2" charset="2"/>
              </a:rPr>
              <a:t>HI.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Example (Cont.)</a:t>
            </a:r>
          </a:p>
        </p:txBody>
      </p:sp>
      <p:sp>
        <p:nvSpPr>
          <p:cNvPr id="97283" name="Rectangle 3"/>
          <p:cNvSpPr>
            <a:spLocks noGrp="1" noChangeArrowheads="1"/>
          </p:cNvSpPr>
          <p:nvPr>
            <p:ph idx="1"/>
          </p:nvPr>
        </p:nvSpPr>
        <p:spPr/>
        <p:txBody>
          <a:bodyPr rtlCol="0">
            <a:normAutofit fontScale="92500"/>
          </a:bodyPr>
          <a:lstStyle/>
          <a:p>
            <a:pPr fontAlgn="auto">
              <a:spcAft>
                <a:spcPts val="0"/>
              </a:spcAft>
              <a:buFont typeface="Arial" pitchFamily="34" charset="0"/>
              <a:buChar char="•"/>
              <a:defRPr/>
            </a:pPr>
            <a:r>
              <a:rPr lang="en-US" smtClean="0"/>
              <a:t>Some members of </a:t>
            </a:r>
            <a:r>
              <a:rPr lang="en-US" i="1" smtClean="0"/>
              <a:t>D</a:t>
            </a:r>
            <a:r>
              <a:rPr lang="en-US" i="1" baseline="30000" smtClean="0"/>
              <a:t>+</a:t>
            </a:r>
            <a:r>
              <a:rPr lang="en-US" i="1" smtClean="0"/>
              <a:t> </a:t>
            </a:r>
            <a:r>
              <a:rPr lang="en-US" smtClean="0"/>
              <a:t>(cont.):</a:t>
            </a:r>
          </a:p>
          <a:p>
            <a:pPr lvl="1" fontAlgn="auto">
              <a:spcAft>
                <a:spcPts val="0"/>
              </a:spcAft>
              <a:buFont typeface="Arial" pitchFamily="34" charset="0"/>
              <a:buChar char="–"/>
              <a:defRPr/>
            </a:pPr>
            <a:r>
              <a:rPr lang="en-US" i="1" smtClean="0"/>
              <a:t>B </a:t>
            </a:r>
            <a:r>
              <a:rPr lang="en-US" smtClean="0">
                <a:sym typeface="Monotype Sorts" pitchFamily="2" charset="2"/>
              </a:rPr>
              <a:t> </a:t>
            </a:r>
            <a:r>
              <a:rPr lang="en-US" i="1" smtClean="0">
                <a:sym typeface="Monotype Sorts" pitchFamily="2" charset="2"/>
              </a:rPr>
              <a:t>H.</a:t>
            </a:r>
            <a:br>
              <a:rPr lang="en-US" i="1" smtClean="0">
                <a:sym typeface="Monotype Sorts" pitchFamily="2" charset="2"/>
              </a:rPr>
            </a:br>
            <a:r>
              <a:rPr lang="en-US" smtClean="0">
                <a:sym typeface="Monotype Sorts" pitchFamily="2" charset="2"/>
              </a:rPr>
              <a:t>Apply the coalescence rule (8); </a:t>
            </a:r>
            <a:r>
              <a:rPr lang="en-US" i="1" smtClean="0">
                <a:sym typeface="Monotype Sorts" pitchFamily="2" charset="2"/>
              </a:rPr>
              <a:t>B </a:t>
            </a:r>
            <a:r>
              <a:rPr lang="en-US" smtClean="0">
                <a:sym typeface="Monotype Sorts" pitchFamily="2" charset="2"/>
              </a:rPr>
              <a:t> HI holds.</a:t>
            </a:r>
            <a:br>
              <a:rPr lang="en-US" smtClean="0">
                <a:sym typeface="Monotype Sorts" pitchFamily="2" charset="2"/>
              </a:rPr>
            </a:br>
            <a:r>
              <a:rPr lang="en-US" smtClean="0">
                <a:sym typeface="Monotype Sorts" pitchFamily="2" charset="2"/>
              </a:rPr>
              <a:t>Since </a:t>
            </a:r>
            <a:r>
              <a:rPr lang="en-US" i="1" smtClean="0">
                <a:sym typeface="Monotype Sorts" pitchFamily="2" charset="2"/>
              </a:rPr>
              <a:t>H</a:t>
            </a:r>
            <a:r>
              <a:rPr lang="en-US" smtClean="0">
                <a:sym typeface="Monotype Sorts" pitchFamily="2" charset="2"/>
              </a:rPr>
              <a:t> </a:t>
            </a:r>
            <a:r>
              <a:rPr lang="en-US" smtClean="0">
                <a:sym typeface="Symbol" pitchFamily="18" charset="2"/>
              </a:rPr>
              <a:t> </a:t>
            </a:r>
            <a:r>
              <a:rPr lang="en-US" i="1" smtClean="0">
                <a:sym typeface="Symbol" pitchFamily="18" charset="2"/>
              </a:rPr>
              <a:t>HI</a:t>
            </a:r>
            <a:r>
              <a:rPr lang="en-US" smtClean="0">
                <a:sym typeface="Symbol" pitchFamily="18" charset="2"/>
              </a:rPr>
              <a:t> and </a:t>
            </a:r>
            <a:r>
              <a:rPr lang="en-US" i="1" smtClean="0">
                <a:sym typeface="Symbol" pitchFamily="18" charset="2"/>
              </a:rPr>
              <a:t>CG </a:t>
            </a:r>
            <a:r>
              <a:rPr lang="en-US" smtClean="0">
                <a:sym typeface="Monotype Sorts" pitchFamily="2" charset="2"/>
              </a:rPr>
              <a:t> </a:t>
            </a:r>
            <a:r>
              <a:rPr lang="en-US" i="1" smtClean="0">
                <a:sym typeface="Monotype Sorts" pitchFamily="2" charset="2"/>
              </a:rPr>
              <a:t>H </a:t>
            </a:r>
            <a:r>
              <a:rPr lang="en-US" smtClean="0">
                <a:sym typeface="Monotype Sorts" pitchFamily="2" charset="2"/>
              </a:rPr>
              <a:t>and </a:t>
            </a:r>
            <a:r>
              <a:rPr lang="en-US" i="1" smtClean="0">
                <a:sym typeface="Monotype Sorts" pitchFamily="2" charset="2"/>
              </a:rPr>
              <a:t>CG </a:t>
            </a:r>
            <a:r>
              <a:rPr lang="en-US" smtClean="0">
                <a:sym typeface="Symbol" pitchFamily="18" charset="2"/>
              </a:rPr>
              <a:t> </a:t>
            </a:r>
            <a:r>
              <a:rPr lang="en-US" i="1" smtClean="0">
                <a:sym typeface="Symbol" pitchFamily="18" charset="2"/>
              </a:rPr>
              <a:t>HI</a:t>
            </a:r>
            <a:r>
              <a:rPr lang="en-US" smtClean="0">
                <a:sym typeface="Symbol" pitchFamily="18" charset="2"/>
              </a:rPr>
              <a:t> = Ø, the </a:t>
            </a:r>
            <a:br>
              <a:rPr lang="en-US" smtClean="0">
                <a:sym typeface="Symbol" pitchFamily="18" charset="2"/>
              </a:rPr>
            </a:br>
            <a:r>
              <a:rPr lang="en-US" smtClean="0">
                <a:sym typeface="Symbol" pitchFamily="18" charset="2"/>
              </a:rPr>
              <a:t>coalescence rule is satisfied with </a:t>
            </a:r>
            <a:r>
              <a:rPr lang="en-US" smtClean="0">
                <a:sym typeface="Greek Symbols" pitchFamily="18" charset="2"/>
              </a:rPr>
              <a:t> being </a:t>
            </a:r>
            <a:r>
              <a:rPr lang="en-US" i="1" smtClean="0">
                <a:sym typeface="Greek Symbols" pitchFamily="18" charset="2"/>
              </a:rPr>
              <a:t>B</a:t>
            </a:r>
            <a:r>
              <a:rPr lang="en-US" smtClean="0">
                <a:sym typeface="Greek Symbols" pitchFamily="18" charset="2"/>
              </a:rPr>
              <a:t>, </a:t>
            </a:r>
            <a:r>
              <a:rPr lang="en-US" i="1" smtClean="0">
                <a:sym typeface="Greek Symbols" pitchFamily="18" charset="2"/>
              </a:rPr>
              <a:t></a:t>
            </a:r>
            <a:r>
              <a:rPr lang="en-US" smtClean="0">
                <a:sym typeface="Greek Symbols" pitchFamily="18" charset="2"/>
              </a:rPr>
              <a:t> being </a:t>
            </a:r>
            <a:r>
              <a:rPr lang="en-US" i="1" smtClean="0">
                <a:sym typeface="Greek Symbols" pitchFamily="18" charset="2"/>
              </a:rPr>
              <a:t>HI, </a:t>
            </a:r>
            <a:r>
              <a:rPr lang="en-US" smtClean="0">
                <a:sym typeface="Greek Symbols" pitchFamily="18" charset="2"/>
              </a:rPr>
              <a:t> being </a:t>
            </a:r>
            <a:r>
              <a:rPr lang="en-US" i="1" smtClean="0">
                <a:sym typeface="Greek Symbols" pitchFamily="18" charset="2"/>
              </a:rPr>
              <a:t>CG, </a:t>
            </a:r>
            <a:r>
              <a:rPr lang="en-US" smtClean="0">
                <a:sym typeface="Greek Symbols" pitchFamily="18" charset="2"/>
              </a:rPr>
              <a:t>and  being </a:t>
            </a:r>
            <a:r>
              <a:rPr lang="en-US" i="1" smtClean="0">
                <a:sym typeface="Greek Symbols" pitchFamily="18" charset="2"/>
              </a:rPr>
              <a:t>H</a:t>
            </a:r>
            <a:r>
              <a:rPr lang="en-US" smtClean="0">
                <a:sym typeface="Greek Symbols" pitchFamily="18" charset="2"/>
              </a:rPr>
              <a:t>.  We conclude that </a:t>
            </a:r>
            <a:r>
              <a:rPr lang="en-US" i="1" smtClean="0">
                <a:sym typeface="Greek Symbols" pitchFamily="18" charset="2"/>
              </a:rPr>
              <a:t>B </a:t>
            </a:r>
            <a:r>
              <a:rPr lang="en-US" smtClean="0">
                <a:sym typeface="Monotype Sorts" pitchFamily="2" charset="2"/>
              </a:rPr>
              <a:t> </a:t>
            </a:r>
            <a:r>
              <a:rPr lang="en-US" i="1" smtClean="0">
                <a:sym typeface="Monotype Sorts" pitchFamily="2" charset="2"/>
              </a:rPr>
              <a:t>H.</a:t>
            </a:r>
          </a:p>
          <a:p>
            <a:pPr lvl="1" fontAlgn="auto">
              <a:spcAft>
                <a:spcPts val="0"/>
              </a:spcAft>
              <a:buFont typeface="Arial" pitchFamily="34" charset="0"/>
              <a:buChar char="–"/>
              <a:defRPr/>
            </a:pPr>
            <a:r>
              <a:rPr lang="en-US" i="1" smtClean="0">
                <a:sym typeface="Monotype Sorts" pitchFamily="2" charset="2"/>
              </a:rPr>
              <a:t>A </a:t>
            </a:r>
            <a:r>
              <a:rPr lang="en-US" smtClean="0">
                <a:sym typeface="Monotype Sorts" pitchFamily="2" charset="2"/>
              </a:rPr>
              <a:t> CG.</a:t>
            </a:r>
            <a:br>
              <a:rPr lang="en-US" smtClean="0">
                <a:sym typeface="Monotype Sorts" pitchFamily="2" charset="2"/>
              </a:rPr>
            </a:br>
            <a:r>
              <a:rPr lang="en-US" i="1" smtClean="0">
                <a:sym typeface="Monotype Sorts" pitchFamily="2" charset="2"/>
              </a:rPr>
              <a:t>A </a:t>
            </a:r>
            <a:r>
              <a:rPr lang="en-US" smtClean="0">
                <a:sym typeface="Monotype Sorts" pitchFamily="2" charset="2"/>
              </a:rPr>
              <a:t> CG</a:t>
            </a:r>
            <a:r>
              <a:rPr lang="en-US" i="1" smtClean="0">
                <a:sym typeface="Monotype Sorts" pitchFamily="2" charset="2"/>
              </a:rPr>
              <a:t>HI</a:t>
            </a:r>
            <a:r>
              <a:rPr lang="en-US" smtClean="0">
                <a:sym typeface="Monotype Sorts" pitchFamily="2" charset="2"/>
              </a:rPr>
              <a:t> and </a:t>
            </a:r>
            <a:r>
              <a:rPr lang="en-US" i="1" smtClean="0">
                <a:sym typeface="Monotype Sorts" pitchFamily="2" charset="2"/>
              </a:rPr>
              <a:t>A</a:t>
            </a:r>
            <a:r>
              <a:rPr lang="en-US" smtClean="0">
                <a:sym typeface="Monotype Sorts" pitchFamily="2" charset="2"/>
              </a:rPr>
              <a:t> </a:t>
            </a:r>
            <a:r>
              <a:rPr lang="en-US" i="1" smtClean="0">
                <a:sym typeface="Monotype Sorts" pitchFamily="2" charset="2"/>
              </a:rPr>
              <a:t> HI.</a:t>
            </a:r>
            <a:br>
              <a:rPr lang="en-US" i="1" smtClean="0">
                <a:sym typeface="Monotype Sorts" pitchFamily="2" charset="2"/>
              </a:rPr>
            </a:br>
            <a:r>
              <a:rPr lang="en-US" smtClean="0">
                <a:sym typeface="Monotype Sorts" pitchFamily="2" charset="2"/>
              </a:rPr>
              <a:t>By the difference rule, </a:t>
            </a:r>
            <a:r>
              <a:rPr lang="en-US" i="1" smtClean="0">
                <a:sym typeface="Monotype Sorts" pitchFamily="2" charset="2"/>
              </a:rPr>
              <a:t>A </a:t>
            </a:r>
            <a:r>
              <a:rPr lang="en-US" smtClean="0">
                <a:sym typeface="Monotype Sorts" pitchFamily="2" charset="2"/>
              </a:rPr>
              <a:t> CG</a:t>
            </a:r>
            <a:r>
              <a:rPr lang="en-US" i="1" smtClean="0">
                <a:sym typeface="Monotype Sorts" pitchFamily="2" charset="2"/>
              </a:rPr>
              <a:t>HI</a:t>
            </a:r>
            <a:r>
              <a:rPr lang="en-US" smtClean="0">
                <a:sym typeface="Monotype Sorts" pitchFamily="2" charset="2"/>
              </a:rPr>
              <a:t>  – </a:t>
            </a:r>
            <a:r>
              <a:rPr lang="en-US" i="1" smtClean="0">
                <a:sym typeface="Monotype Sorts" pitchFamily="2" charset="2"/>
              </a:rPr>
              <a:t>HI.</a:t>
            </a:r>
            <a:r>
              <a:rPr lang="en-US" smtClean="0">
                <a:sym typeface="Monotype Sorts" pitchFamily="2" charset="2"/>
              </a:rPr>
              <a:t/>
            </a:r>
            <a:br>
              <a:rPr lang="en-US" smtClean="0">
                <a:sym typeface="Monotype Sorts" pitchFamily="2" charset="2"/>
              </a:rPr>
            </a:br>
            <a:r>
              <a:rPr lang="en-US" smtClean="0">
                <a:sym typeface="Monotype Sorts" pitchFamily="2" charset="2"/>
              </a:rPr>
              <a:t>Since CG</a:t>
            </a:r>
            <a:r>
              <a:rPr lang="en-US" i="1" smtClean="0">
                <a:sym typeface="Monotype Sorts" pitchFamily="2" charset="2"/>
              </a:rPr>
              <a:t>HI</a:t>
            </a:r>
            <a:r>
              <a:rPr lang="en-US" smtClean="0">
                <a:sym typeface="Monotype Sorts" pitchFamily="2" charset="2"/>
              </a:rPr>
              <a:t>  – </a:t>
            </a:r>
            <a:r>
              <a:rPr lang="en-US" i="1" smtClean="0">
                <a:sym typeface="Monotype Sorts" pitchFamily="2" charset="2"/>
              </a:rPr>
              <a:t>HI = CG, A </a:t>
            </a:r>
            <a:r>
              <a:rPr lang="en-US" smtClean="0">
                <a:sym typeface="Monotype Sorts" pitchFamily="2" charset="2"/>
              </a:rPr>
              <a:t> CG.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Fourth Normal Form</a:t>
            </a:r>
          </a:p>
        </p:txBody>
      </p:sp>
      <p:sp>
        <p:nvSpPr>
          <p:cNvPr id="36867" name="Rectangle 3"/>
          <p:cNvSpPr>
            <a:spLocks noGrp="1" noChangeArrowheads="1"/>
          </p:cNvSpPr>
          <p:nvPr>
            <p:ph idx="1"/>
          </p:nvPr>
        </p:nvSpPr>
        <p:spPr>
          <a:xfrm>
            <a:off x="533400" y="1295400"/>
            <a:ext cx="7848600" cy="4876800"/>
          </a:xfrm>
        </p:spPr>
        <p:txBody>
          <a:bodyPr/>
          <a:lstStyle/>
          <a:p>
            <a:r>
              <a:rPr lang="en-US" smtClean="0"/>
              <a:t>A relation schema </a:t>
            </a:r>
            <a:r>
              <a:rPr lang="en-US" i="1" smtClean="0"/>
              <a:t>R</a:t>
            </a:r>
            <a:r>
              <a:rPr lang="en-US" smtClean="0"/>
              <a:t> is in 4NF with respect to a set </a:t>
            </a:r>
            <a:r>
              <a:rPr lang="en-US" i="1" smtClean="0"/>
              <a:t>D</a:t>
            </a:r>
            <a:r>
              <a:rPr lang="en-US" smtClean="0"/>
              <a:t> of functional and multivalued dependencies if for all multivalued dependencies in </a:t>
            </a:r>
            <a:r>
              <a:rPr lang="en-US" i="1" smtClean="0"/>
              <a:t>D</a:t>
            </a:r>
            <a:r>
              <a:rPr lang="en-US" baseline="30000" smtClean="0"/>
              <a:t>+</a:t>
            </a:r>
            <a:r>
              <a:rPr lang="en-US" smtClean="0"/>
              <a:t> of the form </a:t>
            </a:r>
            <a:r>
              <a:rPr lang="en-US" smtClean="0">
                <a:sym typeface="Greek Symbols" pitchFamily="18" charset="2"/>
              </a:rPr>
              <a:t> </a:t>
            </a:r>
            <a:r>
              <a:rPr lang="en-US" smtClean="0">
                <a:sym typeface="Monotype Sorts" pitchFamily="2" charset="2"/>
              </a:rPr>
              <a:t></a:t>
            </a:r>
            <a:r>
              <a:rPr lang="en-US" i="1" smtClean="0">
                <a:sym typeface="Monotype Sorts" pitchFamily="2" charset="2"/>
              </a:rPr>
              <a:t> </a:t>
            </a:r>
            <a:r>
              <a:rPr lang="en-US" i="1" smtClean="0">
                <a:sym typeface="Greek Symbols" pitchFamily="18" charset="2"/>
              </a:rPr>
              <a:t></a:t>
            </a:r>
            <a:r>
              <a:rPr lang="en-US" smtClean="0">
                <a:sym typeface="Greek Symbols" pitchFamily="18" charset="2"/>
              </a:rPr>
              <a:t>, where  </a:t>
            </a:r>
            <a:r>
              <a:rPr lang="en-US" smtClean="0">
                <a:sym typeface="Symbol" pitchFamily="18" charset="2"/>
              </a:rPr>
              <a:t> </a:t>
            </a:r>
            <a:r>
              <a:rPr lang="en-US" i="1" smtClean="0">
                <a:sym typeface="Symbol" pitchFamily="18" charset="2"/>
              </a:rPr>
              <a:t>R</a:t>
            </a:r>
            <a:r>
              <a:rPr lang="en-US" smtClean="0">
                <a:sym typeface="Symbol" pitchFamily="18" charset="2"/>
              </a:rPr>
              <a:t> and </a:t>
            </a:r>
            <a:r>
              <a:rPr lang="en-US" i="1" smtClean="0">
                <a:sym typeface="Greek Symbols" pitchFamily="18" charset="2"/>
              </a:rPr>
              <a:t> </a:t>
            </a:r>
            <a:r>
              <a:rPr lang="en-US" smtClean="0">
                <a:sym typeface="Symbol" pitchFamily="18" charset="2"/>
              </a:rPr>
              <a:t> </a:t>
            </a:r>
            <a:r>
              <a:rPr lang="en-US" i="1" smtClean="0">
                <a:sym typeface="Symbol" pitchFamily="18" charset="2"/>
              </a:rPr>
              <a:t>R, </a:t>
            </a:r>
            <a:r>
              <a:rPr lang="en-US" smtClean="0">
                <a:sym typeface="Symbol" pitchFamily="18" charset="2"/>
              </a:rPr>
              <a:t>at least one of the following hold:</a:t>
            </a:r>
          </a:p>
          <a:p>
            <a:pPr lvl="1"/>
            <a:r>
              <a:rPr lang="en-US" smtClean="0">
                <a:sym typeface="Greek Symbols" pitchFamily="18" charset="2"/>
              </a:rPr>
              <a:t> </a:t>
            </a:r>
            <a:r>
              <a:rPr lang="en-US" smtClean="0">
                <a:sym typeface="Monotype Sorts" pitchFamily="2" charset="2"/>
              </a:rPr>
              <a:t></a:t>
            </a:r>
            <a:r>
              <a:rPr lang="en-US" i="1" smtClean="0">
                <a:sym typeface="Monotype Sorts" pitchFamily="2" charset="2"/>
              </a:rPr>
              <a:t> </a:t>
            </a:r>
            <a:r>
              <a:rPr lang="en-US" i="1" smtClean="0">
                <a:sym typeface="Greek Symbols" pitchFamily="18" charset="2"/>
              </a:rPr>
              <a:t></a:t>
            </a:r>
            <a:r>
              <a:rPr lang="en-US" smtClean="0">
                <a:sym typeface="Greek Symbols" pitchFamily="18" charset="2"/>
              </a:rPr>
              <a:t> is trivial (i.e., </a:t>
            </a:r>
            <a:r>
              <a:rPr lang="en-US" i="1" smtClean="0">
                <a:sym typeface="Greek Symbols" pitchFamily="18" charset="2"/>
              </a:rPr>
              <a:t> </a:t>
            </a:r>
            <a:r>
              <a:rPr lang="en-US" smtClean="0">
                <a:sym typeface="Symbol" pitchFamily="18" charset="2"/>
              </a:rPr>
              <a:t> </a:t>
            </a:r>
            <a:r>
              <a:rPr lang="en-US" smtClean="0">
                <a:sym typeface="Greek Symbols" pitchFamily="18" charset="2"/>
              </a:rPr>
              <a:t> or  </a:t>
            </a:r>
            <a:r>
              <a:rPr lang="en-US" smtClean="0">
                <a:sym typeface="Symbol" pitchFamily="18" charset="2"/>
              </a:rPr>
              <a:t> </a:t>
            </a:r>
            <a:r>
              <a:rPr lang="en-US" i="1" smtClean="0">
                <a:sym typeface="Greek Symbols" pitchFamily="18" charset="2"/>
              </a:rPr>
              <a:t> = R)</a:t>
            </a:r>
          </a:p>
          <a:p>
            <a:pPr lvl="1"/>
            <a:r>
              <a:rPr lang="en-US" smtClean="0">
                <a:sym typeface="Greek Symbols" pitchFamily="18" charset="2"/>
              </a:rPr>
              <a:t> is a superkey for schema </a:t>
            </a:r>
            <a:r>
              <a:rPr lang="en-US" i="1" smtClean="0">
                <a:sym typeface="Greek Symbols" pitchFamily="18" charset="2"/>
              </a:rPr>
              <a:t>R</a:t>
            </a:r>
          </a:p>
          <a:p>
            <a:r>
              <a:rPr lang="en-US" smtClean="0">
                <a:sym typeface="Greek Symbols" pitchFamily="18" charset="2"/>
              </a:rPr>
              <a:t>If a relation is in 4NF it is in BCNF</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71438"/>
            <a:ext cx="8229600" cy="1143000"/>
          </a:xfrm>
        </p:spPr>
        <p:txBody>
          <a:bodyPr rtlCol="0">
            <a:normAutofit fontScale="90000"/>
          </a:bodyPr>
          <a:lstStyle/>
          <a:p>
            <a:pPr fontAlgn="auto">
              <a:spcAft>
                <a:spcPts val="0"/>
              </a:spcAft>
              <a:defRPr/>
            </a:pPr>
            <a:r>
              <a:rPr lang="en-US" dirty="0" err="1" smtClean="0"/>
              <a:t>Multivalued</a:t>
            </a:r>
            <a:r>
              <a:rPr lang="en-US" dirty="0" smtClean="0"/>
              <a:t> Dependency Preservation</a:t>
            </a:r>
          </a:p>
        </p:txBody>
      </p:sp>
      <p:sp>
        <p:nvSpPr>
          <p:cNvPr id="101379" name="Rectangle 3"/>
          <p:cNvSpPr>
            <a:spLocks noGrp="1" noChangeArrowheads="1"/>
          </p:cNvSpPr>
          <p:nvPr>
            <p:ph idx="1"/>
          </p:nvPr>
        </p:nvSpPr>
        <p:spPr>
          <a:xfrm>
            <a:off x="1143000" y="914400"/>
            <a:ext cx="6724650" cy="4114800"/>
          </a:xfrm>
        </p:spPr>
        <p:txBody>
          <a:bodyPr rtlCol="0">
            <a:normAutofit fontScale="62500" lnSpcReduction="20000"/>
          </a:bodyPr>
          <a:lstStyle/>
          <a:p>
            <a:pPr fontAlgn="auto">
              <a:spcAft>
                <a:spcPts val="0"/>
              </a:spcAft>
              <a:buFont typeface="Arial" pitchFamily="34" charset="0"/>
              <a:buChar char="•"/>
              <a:defRPr/>
            </a:pPr>
            <a:r>
              <a:rPr lang="en-US" dirty="0" smtClean="0"/>
              <a:t>Let </a:t>
            </a:r>
            <a:r>
              <a:rPr lang="en-US" i="1" dirty="0" smtClean="0"/>
              <a:t>R</a:t>
            </a:r>
            <a:r>
              <a:rPr lang="en-US" baseline="-25000" dirty="0" smtClean="0"/>
              <a:t>1</a:t>
            </a:r>
            <a:r>
              <a:rPr lang="en-US" dirty="0" smtClean="0"/>
              <a:t>, </a:t>
            </a:r>
            <a:r>
              <a:rPr lang="en-US" i="1" dirty="0" smtClean="0"/>
              <a:t>R</a:t>
            </a:r>
            <a:r>
              <a:rPr lang="en-US" baseline="-25000" dirty="0" smtClean="0"/>
              <a:t>2</a:t>
            </a:r>
            <a:r>
              <a:rPr lang="en-US" dirty="0" smtClean="0"/>
              <a:t>, ..., </a:t>
            </a:r>
            <a:r>
              <a:rPr lang="en-US" i="1" dirty="0" err="1" smtClean="0"/>
              <a:t>R</a:t>
            </a:r>
            <a:r>
              <a:rPr lang="en-US" i="1" baseline="-25000" dirty="0" err="1" smtClean="0"/>
              <a:t>n</a:t>
            </a:r>
            <a:r>
              <a:rPr lang="en-US" dirty="0" smtClean="0"/>
              <a:t> be a decomposition of </a:t>
            </a:r>
            <a:r>
              <a:rPr lang="en-US" i="1" dirty="0" smtClean="0"/>
              <a:t>R</a:t>
            </a:r>
            <a:r>
              <a:rPr lang="en-US" baseline="-25000" dirty="0" smtClean="0"/>
              <a:t>1 </a:t>
            </a:r>
            <a:r>
              <a:rPr lang="en-US" dirty="0" smtClean="0"/>
              <a:t> and </a:t>
            </a:r>
            <a:r>
              <a:rPr lang="en-US" i="1" dirty="0" smtClean="0"/>
              <a:t>D</a:t>
            </a:r>
            <a:r>
              <a:rPr lang="en-US" dirty="0" smtClean="0"/>
              <a:t> a set of both functional and </a:t>
            </a:r>
            <a:r>
              <a:rPr lang="en-US" dirty="0" err="1" smtClean="0"/>
              <a:t>multivalued</a:t>
            </a:r>
            <a:r>
              <a:rPr lang="en-US" dirty="0" smtClean="0"/>
              <a:t> dependencies.</a:t>
            </a:r>
          </a:p>
          <a:p>
            <a:pPr fontAlgn="auto">
              <a:spcAft>
                <a:spcPts val="0"/>
              </a:spcAft>
              <a:buFont typeface="Arial" pitchFamily="34" charset="0"/>
              <a:buChar char="•"/>
              <a:defRPr/>
            </a:pPr>
            <a:r>
              <a:rPr lang="en-US" dirty="0" smtClean="0"/>
              <a:t>The </a:t>
            </a:r>
            <a:r>
              <a:rPr lang="en-US" i="1" dirty="0" smtClean="0"/>
              <a:t>restriction </a:t>
            </a:r>
            <a:r>
              <a:rPr lang="en-US" dirty="0" smtClean="0"/>
              <a:t>of </a:t>
            </a:r>
            <a:r>
              <a:rPr lang="en-US" i="1" dirty="0" smtClean="0"/>
              <a:t>D </a:t>
            </a:r>
            <a:r>
              <a:rPr lang="en-US" dirty="0" smtClean="0"/>
              <a:t>to </a:t>
            </a:r>
            <a:r>
              <a:rPr lang="en-US" i="1" dirty="0" err="1" smtClean="0"/>
              <a:t>R</a:t>
            </a:r>
            <a:r>
              <a:rPr lang="en-US" i="1" baseline="-25000" dirty="0" err="1" smtClean="0"/>
              <a:t>i</a:t>
            </a:r>
            <a:r>
              <a:rPr lang="en-US" dirty="0" smtClean="0"/>
              <a:t> is the set </a:t>
            </a:r>
            <a:r>
              <a:rPr lang="en-US" i="1" dirty="0" smtClean="0"/>
              <a:t>D</a:t>
            </a:r>
            <a:r>
              <a:rPr lang="en-US" i="1" baseline="-25000" dirty="0" smtClean="0"/>
              <a:t>i</a:t>
            </a:r>
            <a:r>
              <a:rPr lang="en-US" dirty="0" smtClean="0"/>
              <a:t>, consisting of </a:t>
            </a:r>
          </a:p>
          <a:p>
            <a:pPr lvl="1" fontAlgn="auto">
              <a:spcAft>
                <a:spcPts val="0"/>
              </a:spcAft>
              <a:buFont typeface="Arial" pitchFamily="34" charset="0"/>
              <a:buChar char="–"/>
              <a:defRPr/>
            </a:pPr>
            <a:r>
              <a:rPr lang="en-US" dirty="0" smtClean="0"/>
              <a:t>All functional dependencies in </a:t>
            </a:r>
            <a:r>
              <a:rPr lang="en-US" i="1" dirty="0" smtClean="0"/>
              <a:t>D</a:t>
            </a:r>
            <a:r>
              <a:rPr lang="en-US" i="1" baseline="30000" dirty="0" smtClean="0"/>
              <a:t>+</a:t>
            </a:r>
            <a:r>
              <a:rPr lang="en-US" i="1" dirty="0" smtClean="0"/>
              <a:t> </a:t>
            </a:r>
            <a:r>
              <a:rPr lang="en-US" dirty="0" smtClean="0"/>
              <a:t>that include only attributes of </a:t>
            </a:r>
            <a:r>
              <a:rPr lang="en-US" i="1" dirty="0" err="1" smtClean="0"/>
              <a:t>R</a:t>
            </a:r>
            <a:r>
              <a:rPr lang="en-US" i="1" baseline="-25000" dirty="0" err="1" smtClean="0"/>
              <a:t>i</a:t>
            </a:r>
            <a:r>
              <a:rPr lang="en-US" dirty="0" smtClean="0"/>
              <a:t> </a:t>
            </a:r>
          </a:p>
          <a:p>
            <a:pPr lvl="1" fontAlgn="auto">
              <a:spcAft>
                <a:spcPts val="0"/>
              </a:spcAft>
              <a:buFont typeface="Arial" pitchFamily="34" charset="0"/>
              <a:buChar char="–"/>
              <a:defRPr/>
            </a:pPr>
            <a:r>
              <a:rPr lang="en-US" dirty="0" smtClean="0"/>
              <a:t>All </a:t>
            </a:r>
            <a:r>
              <a:rPr lang="en-US" dirty="0" err="1" smtClean="0"/>
              <a:t>multivalued</a:t>
            </a:r>
            <a:r>
              <a:rPr lang="en-US" dirty="0" smtClean="0"/>
              <a:t> dependencies of the form </a:t>
            </a:r>
            <a:r>
              <a:rPr lang="en-US" dirty="0" smtClean="0">
                <a:sym typeface="Greek Symbols" pitchFamily="18" charset="2"/>
              </a:rPr>
              <a:t></a:t>
            </a:r>
            <a:r>
              <a:rPr lang="en-US" dirty="0" smtClean="0">
                <a:sym typeface="Monotype Sorts" pitchFamily="2" charset="2"/>
              </a:rPr>
              <a:t></a:t>
            </a:r>
            <a:r>
              <a:rPr lang="en-US" i="1" dirty="0" smtClean="0">
                <a:sym typeface="Greek Symbols" pitchFamily="18" charset="2"/>
              </a:rPr>
              <a:t> </a:t>
            </a:r>
            <a:r>
              <a:rPr lang="en-US" dirty="0" smtClean="0">
                <a:sym typeface="Symbol" pitchFamily="18" charset="2"/>
              </a:rPr>
              <a:t> </a:t>
            </a:r>
            <a:r>
              <a:rPr lang="en-US" i="1" dirty="0" err="1" smtClean="0"/>
              <a:t>R</a:t>
            </a:r>
            <a:r>
              <a:rPr lang="en-US" i="1" baseline="-25000" dirty="0" err="1" smtClean="0"/>
              <a:t>i</a:t>
            </a:r>
            <a:r>
              <a:rPr lang="en-US" dirty="0" smtClean="0"/>
              <a:t> where </a:t>
            </a:r>
            <a:r>
              <a:rPr lang="en-US" dirty="0" smtClean="0">
                <a:sym typeface="Greek Symbols" pitchFamily="18" charset="2"/>
              </a:rPr>
              <a:t></a:t>
            </a:r>
            <a:r>
              <a:rPr lang="en-US" dirty="0" smtClean="0"/>
              <a:t> </a:t>
            </a:r>
            <a:r>
              <a:rPr lang="en-US" dirty="0" smtClean="0">
                <a:sym typeface="Symbol" pitchFamily="18" charset="2"/>
              </a:rPr>
              <a:t> </a:t>
            </a:r>
            <a:r>
              <a:rPr lang="en-US" i="1" dirty="0" err="1" smtClean="0"/>
              <a:t>R</a:t>
            </a:r>
            <a:r>
              <a:rPr lang="en-US" i="1" baseline="-25000" dirty="0" err="1" smtClean="0"/>
              <a:t>i</a:t>
            </a:r>
            <a:r>
              <a:rPr lang="en-US" dirty="0" smtClean="0"/>
              <a:t> and </a:t>
            </a:r>
            <a:r>
              <a:rPr lang="en-US" dirty="0" smtClean="0">
                <a:sym typeface="Greek Symbols" pitchFamily="18" charset="2"/>
              </a:rPr>
              <a:t></a:t>
            </a:r>
            <a:r>
              <a:rPr lang="en-US" dirty="0" smtClean="0">
                <a:sym typeface="Monotype Sorts" pitchFamily="2" charset="2"/>
              </a:rPr>
              <a:t></a:t>
            </a:r>
            <a:r>
              <a:rPr lang="en-US" i="1" dirty="0" smtClean="0">
                <a:sym typeface="Greek Symbols" pitchFamily="18" charset="2"/>
              </a:rPr>
              <a:t></a:t>
            </a:r>
            <a:r>
              <a:rPr lang="en-US" dirty="0" smtClean="0">
                <a:sym typeface="Greek Symbols" pitchFamily="18" charset="2"/>
              </a:rPr>
              <a:t> is in </a:t>
            </a:r>
            <a:r>
              <a:rPr lang="en-US" i="1" dirty="0" smtClean="0"/>
              <a:t>D</a:t>
            </a:r>
            <a:r>
              <a:rPr lang="en-US" i="1" baseline="30000" dirty="0" smtClean="0"/>
              <a:t>+</a:t>
            </a:r>
            <a:r>
              <a:rPr lang="en-US" i="1" dirty="0" smtClean="0"/>
              <a:t> </a:t>
            </a:r>
          </a:p>
          <a:p>
            <a:pPr fontAlgn="auto">
              <a:spcAft>
                <a:spcPts val="0"/>
              </a:spcAft>
              <a:buFont typeface="Arial" pitchFamily="34" charset="0"/>
              <a:buChar char="•"/>
              <a:defRPr/>
            </a:pPr>
            <a:r>
              <a:rPr lang="en-US" dirty="0" smtClean="0"/>
              <a:t>The decomposition is </a:t>
            </a:r>
            <a:r>
              <a:rPr lang="en-US" i="1" dirty="0" smtClean="0"/>
              <a:t>dependency-preserving </a:t>
            </a:r>
            <a:r>
              <a:rPr lang="en-US" dirty="0" smtClean="0"/>
              <a:t>with respect to </a:t>
            </a:r>
            <a:r>
              <a:rPr lang="en-US" i="1" dirty="0" smtClean="0"/>
              <a:t>D</a:t>
            </a:r>
            <a:r>
              <a:rPr lang="en-US" dirty="0" smtClean="0"/>
              <a:t> if, for every set of relations </a:t>
            </a:r>
            <a:r>
              <a:rPr lang="en-US" i="1" dirty="0" smtClean="0"/>
              <a:t>r</a:t>
            </a:r>
            <a:r>
              <a:rPr lang="en-US" baseline="-25000" dirty="0" smtClean="0"/>
              <a:t>1</a:t>
            </a:r>
            <a:r>
              <a:rPr lang="en-US" dirty="0" smtClean="0"/>
              <a:t>(</a:t>
            </a:r>
            <a:r>
              <a:rPr lang="en-US" i="1" dirty="0" smtClean="0"/>
              <a:t>R</a:t>
            </a:r>
            <a:r>
              <a:rPr lang="en-US" baseline="-25000" dirty="0" smtClean="0"/>
              <a:t>1</a:t>
            </a:r>
            <a:r>
              <a:rPr lang="en-US" dirty="0" smtClean="0"/>
              <a:t>), </a:t>
            </a:r>
            <a:r>
              <a:rPr lang="en-US" i="1" dirty="0" smtClean="0"/>
              <a:t>r</a:t>
            </a:r>
            <a:r>
              <a:rPr lang="en-US" baseline="-25000" dirty="0" smtClean="0"/>
              <a:t>2</a:t>
            </a:r>
            <a:r>
              <a:rPr lang="en-US" dirty="0" smtClean="0"/>
              <a:t>(</a:t>
            </a:r>
            <a:r>
              <a:rPr lang="en-US" i="1" dirty="0" smtClean="0"/>
              <a:t>R</a:t>
            </a:r>
            <a:r>
              <a:rPr lang="en-US" i="1" baseline="-25000" dirty="0" smtClean="0"/>
              <a:t>2</a:t>
            </a:r>
            <a:r>
              <a:rPr lang="en-US" i="1" dirty="0" smtClean="0"/>
              <a:t>), ..., </a:t>
            </a:r>
            <a:r>
              <a:rPr lang="en-US" i="1" dirty="0" err="1" smtClean="0"/>
              <a:t>r</a:t>
            </a:r>
            <a:r>
              <a:rPr lang="en-US" i="1" baseline="-25000" dirty="0" err="1" smtClean="0"/>
              <a:t>n</a:t>
            </a:r>
            <a:r>
              <a:rPr lang="en-US" i="1" dirty="0" smtClean="0"/>
              <a:t>(</a:t>
            </a:r>
            <a:r>
              <a:rPr lang="en-US" i="1" dirty="0" err="1" smtClean="0"/>
              <a:t>R</a:t>
            </a:r>
            <a:r>
              <a:rPr lang="en-US" i="1" baseline="-25000" dirty="0" err="1" smtClean="0"/>
              <a:t>n</a:t>
            </a:r>
            <a:r>
              <a:rPr lang="en-US" i="1" dirty="0" smtClean="0"/>
              <a:t>)</a:t>
            </a:r>
            <a:r>
              <a:rPr lang="en-US" dirty="0" smtClean="0"/>
              <a:t> such that for all </a:t>
            </a:r>
            <a:r>
              <a:rPr lang="en-US" i="1" dirty="0" err="1" smtClean="0"/>
              <a:t>i</a:t>
            </a:r>
            <a:r>
              <a:rPr lang="en-US" i="1" dirty="0" smtClean="0"/>
              <a:t>, </a:t>
            </a:r>
            <a:r>
              <a:rPr lang="en-US" i="1" dirty="0" err="1" smtClean="0"/>
              <a:t>r</a:t>
            </a:r>
            <a:r>
              <a:rPr lang="en-US" i="1" baseline="-25000" dirty="0" err="1" smtClean="0"/>
              <a:t>i</a:t>
            </a:r>
            <a:r>
              <a:rPr lang="en-US" dirty="0" smtClean="0"/>
              <a:t> satisfies </a:t>
            </a:r>
            <a:r>
              <a:rPr lang="en-US" i="1" dirty="0" smtClean="0"/>
              <a:t>D</a:t>
            </a:r>
            <a:r>
              <a:rPr lang="en-US" i="1" baseline="-25000" dirty="0" smtClean="0"/>
              <a:t>i</a:t>
            </a:r>
            <a:r>
              <a:rPr lang="en-US" i="1" dirty="0" smtClean="0"/>
              <a:t>, </a:t>
            </a:r>
            <a:r>
              <a:rPr lang="en-US" dirty="0" smtClean="0"/>
              <a:t>there exists a relation </a:t>
            </a:r>
            <a:r>
              <a:rPr lang="en-US" i="1" dirty="0" smtClean="0"/>
              <a:t>r(R)</a:t>
            </a:r>
            <a:r>
              <a:rPr lang="en-US" dirty="0" smtClean="0"/>
              <a:t> that satisfies </a:t>
            </a:r>
            <a:r>
              <a:rPr lang="en-US" i="1" dirty="0" smtClean="0"/>
              <a:t>D</a:t>
            </a:r>
            <a:r>
              <a:rPr lang="en-US" dirty="0" smtClean="0"/>
              <a:t> and for which </a:t>
            </a:r>
            <a:r>
              <a:rPr lang="en-US" i="1" dirty="0" err="1" smtClean="0"/>
              <a:t>r</a:t>
            </a:r>
            <a:r>
              <a:rPr lang="en-US" i="1" baseline="-25000" dirty="0" err="1" smtClean="0"/>
              <a:t>i</a:t>
            </a:r>
            <a:r>
              <a:rPr lang="en-US" i="1" baseline="-25000" dirty="0" smtClean="0"/>
              <a:t> </a:t>
            </a:r>
            <a:r>
              <a:rPr lang="en-US" dirty="0" smtClean="0"/>
              <a:t> = </a:t>
            </a:r>
            <a:r>
              <a:rPr lang="en-US" dirty="0" smtClean="0">
                <a:sym typeface="Greek Symbols" pitchFamily="18" charset="2"/>
              </a:rPr>
              <a:t></a:t>
            </a:r>
            <a:r>
              <a:rPr lang="en-US" i="1" baseline="-25000" dirty="0" err="1" smtClean="0">
                <a:sym typeface="Greek Symbols" pitchFamily="18" charset="2"/>
              </a:rPr>
              <a:t>Ri</a:t>
            </a:r>
            <a:r>
              <a:rPr lang="en-US" i="1" dirty="0" smtClean="0">
                <a:sym typeface="Greek Symbols" pitchFamily="18" charset="2"/>
              </a:rPr>
              <a:t>(r) </a:t>
            </a:r>
            <a:r>
              <a:rPr lang="en-US" dirty="0" smtClean="0">
                <a:sym typeface="Greek Symbols" pitchFamily="18" charset="2"/>
              </a:rPr>
              <a:t>for all </a:t>
            </a:r>
            <a:r>
              <a:rPr lang="en-US" i="1" dirty="0" err="1" smtClean="0">
                <a:sym typeface="Greek Symbols" pitchFamily="18" charset="2"/>
              </a:rPr>
              <a:t>i</a:t>
            </a:r>
            <a:r>
              <a:rPr lang="en-US" dirty="0" smtClean="0">
                <a:sym typeface="Greek Symbols" pitchFamily="18" charset="2"/>
              </a:rPr>
              <a:t>.</a:t>
            </a:r>
          </a:p>
          <a:p>
            <a:pPr fontAlgn="auto">
              <a:spcAft>
                <a:spcPts val="0"/>
              </a:spcAft>
              <a:buFont typeface="Arial" pitchFamily="34" charset="0"/>
              <a:buChar char="•"/>
              <a:defRPr/>
            </a:pPr>
            <a:r>
              <a:rPr lang="en-US" dirty="0" smtClean="0">
                <a:sym typeface="Greek Symbols" pitchFamily="18" charset="2"/>
              </a:rPr>
              <a:t>Decomposition into 4NF may not be dependency preserving (even on just the </a:t>
            </a:r>
            <a:r>
              <a:rPr lang="en-US" dirty="0" err="1" smtClean="0">
                <a:sym typeface="Greek Symbols" pitchFamily="18" charset="2"/>
              </a:rPr>
              <a:t>multivalued</a:t>
            </a:r>
            <a:r>
              <a:rPr lang="en-US" dirty="0" smtClean="0">
                <a:sym typeface="Greek Symbols" pitchFamily="18" charset="2"/>
              </a:rPr>
              <a:t> dependencies)</a:t>
            </a:r>
            <a:endParaRPr lang="en-US" i="1"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09600" y="152400"/>
            <a:ext cx="8610600" cy="457200"/>
          </a:xfrm>
        </p:spPr>
        <p:txBody>
          <a:bodyPr rtlCol="0">
            <a:normAutofit fontScale="90000"/>
          </a:bodyPr>
          <a:lstStyle/>
          <a:p>
            <a:pPr fontAlgn="auto">
              <a:spcAft>
                <a:spcPts val="0"/>
              </a:spcAft>
              <a:defRPr/>
            </a:pPr>
            <a:r>
              <a:rPr lang="en-US" smtClean="0"/>
              <a:t>Normalization Using Join Dependencies</a:t>
            </a:r>
          </a:p>
        </p:txBody>
      </p:sp>
      <p:sp>
        <p:nvSpPr>
          <p:cNvPr id="108547" name="Rectangle 3"/>
          <p:cNvSpPr>
            <a:spLocks noGrp="1" noChangeArrowheads="1"/>
          </p:cNvSpPr>
          <p:nvPr>
            <p:ph idx="1"/>
          </p:nvPr>
        </p:nvSpPr>
        <p:spPr>
          <a:xfrm>
            <a:off x="1066800" y="1066800"/>
            <a:ext cx="6724650" cy="4114800"/>
          </a:xfrm>
        </p:spPr>
        <p:txBody>
          <a:bodyPr rtlCol="0">
            <a:normAutofit fontScale="62500" lnSpcReduction="20000"/>
          </a:bodyPr>
          <a:lstStyle/>
          <a:p>
            <a:pPr fontAlgn="auto">
              <a:spcAft>
                <a:spcPts val="0"/>
              </a:spcAft>
              <a:buFont typeface="Arial" pitchFamily="34" charset="0"/>
              <a:buChar char="•"/>
              <a:tabLst>
                <a:tab pos="1370013" algn="l"/>
              </a:tabLst>
              <a:defRPr/>
            </a:pPr>
            <a:r>
              <a:rPr lang="en-US" smtClean="0"/>
              <a:t>Join Dependencies constrain the set of legal relations over a schema </a:t>
            </a:r>
            <a:r>
              <a:rPr lang="en-US" i="1" smtClean="0"/>
              <a:t>R</a:t>
            </a:r>
            <a:r>
              <a:rPr lang="en-US" smtClean="0"/>
              <a:t> to those relations for which a given decomposition is a lossless decomposition.</a:t>
            </a:r>
          </a:p>
          <a:p>
            <a:pPr fontAlgn="auto">
              <a:spcAft>
                <a:spcPts val="0"/>
              </a:spcAft>
              <a:buFont typeface="Arial" pitchFamily="34" charset="0"/>
              <a:buChar char="•"/>
              <a:tabLst>
                <a:tab pos="1370013" algn="l"/>
              </a:tabLst>
              <a:defRPr/>
            </a:pPr>
            <a:r>
              <a:rPr lang="en-US" smtClean="0"/>
              <a:t>Let </a:t>
            </a:r>
            <a:r>
              <a:rPr lang="en-US" i="1" smtClean="0"/>
              <a:t>R</a:t>
            </a:r>
            <a:r>
              <a:rPr lang="en-US" smtClean="0"/>
              <a:t> be a relation schema and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n</a:t>
            </a:r>
            <a:r>
              <a:rPr lang="en-US" smtClean="0"/>
              <a:t> be a decomposition of </a:t>
            </a:r>
            <a:r>
              <a:rPr lang="en-US" i="1" smtClean="0"/>
              <a:t>R.</a:t>
            </a:r>
            <a:r>
              <a:rPr lang="en-US" smtClean="0"/>
              <a:t>  If </a:t>
            </a:r>
            <a:r>
              <a:rPr lang="en-US" i="1" smtClean="0"/>
              <a:t>R = R</a:t>
            </a:r>
            <a:r>
              <a:rPr lang="en-US" baseline="-25000" smtClean="0"/>
              <a:t>1</a:t>
            </a:r>
            <a:r>
              <a:rPr lang="en-US" smtClean="0"/>
              <a:t> </a:t>
            </a:r>
            <a:r>
              <a:rPr lang="en-US" smtClean="0">
                <a:sym typeface="Symbol" pitchFamily="18" charset="2"/>
              </a:rPr>
              <a:t> </a:t>
            </a:r>
            <a:r>
              <a:rPr lang="en-US" i="1" smtClean="0"/>
              <a:t>R</a:t>
            </a:r>
            <a:r>
              <a:rPr lang="en-US" baseline="-25000" smtClean="0"/>
              <a:t>2</a:t>
            </a:r>
            <a:r>
              <a:rPr lang="en-US" smtClean="0"/>
              <a:t> </a:t>
            </a:r>
            <a:r>
              <a:rPr lang="en-US" smtClean="0">
                <a:sym typeface="Symbol" pitchFamily="18" charset="2"/>
              </a:rPr>
              <a:t> ...  </a:t>
            </a:r>
            <a:r>
              <a:rPr lang="en-US" i="1" smtClean="0"/>
              <a:t>R</a:t>
            </a:r>
            <a:r>
              <a:rPr lang="en-US" i="1" baseline="-25000" smtClean="0"/>
              <a:t>n</a:t>
            </a:r>
            <a:r>
              <a:rPr lang="en-US" i="1" smtClean="0"/>
              <a:t>, </a:t>
            </a:r>
            <a:r>
              <a:rPr lang="en-US" smtClean="0"/>
              <a:t>we say that a relation </a:t>
            </a:r>
            <a:r>
              <a:rPr lang="en-US" i="1" smtClean="0"/>
              <a:t>rR) </a:t>
            </a:r>
            <a:r>
              <a:rPr lang="en-US" smtClean="0"/>
              <a:t>satisfies the </a:t>
            </a:r>
            <a:r>
              <a:rPr lang="en-US" i="1" smtClean="0"/>
              <a:t>join dependency </a:t>
            </a:r>
            <a:r>
              <a:rPr lang="en-US" smtClean="0"/>
              <a:t>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n</a:t>
            </a:r>
            <a:r>
              <a:rPr lang="en-US" smtClean="0"/>
              <a:t>) if:  </a:t>
            </a:r>
            <a:br>
              <a:rPr lang="en-US" smtClean="0"/>
            </a:br>
            <a:r>
              <a:rPr lang="en-US" smtClean="0"/>
              <a:t>	</a:t>
            </a:r>
            <a:r>
              <a:rPr lang="en-US" i="1" smtClean="0"/>
              <a:t>r = </a:t>
            </a:r>
            <a:r>
              <a:rPr lang="en-US" smtClean="0">
                <a:sym typeface="Greek Symbols" pitchFamily="18" charset="2"/>
              </a:rPr>
              <a:t></a:t>
            </a:r>
            <a:r>
              <a:rPr lang="en-US" i="1" baseline="-25000" smtClean="0">
                <a:sym typeface="Greek Symbols" pitchFamily="18" charset="2"/>
              </a:rPr>
              <a:t>R</a:t>
            </a:r>
            <a:r>
              <a:rPr lang="en-US" baseline="-25000" smtClean="0">
                <a:sym typeface="Greek Symbols" pitchFamily="18" charset="2"/>
              </a:rPr>
              <a:t>1</a:t>
            </a:r>
            <a:r>
              <a:rPr lang="en-US" i="1" smtClean="0">
                <a:sym typeface="Greek Symbols" pitchFamily="18" charset="2"/>
              </a:rPr>
              <a:t>(r) |x| </a:t>
            </a:r>
            <a:r>
              <a:rPr lang="en-US" smtClean="0">
                <a:sym typeface="Greek Symbols" pitchFamily="18" charset="2"/>
              </a:rPr>
              <a:t></a:t>
            </a:r>
            <a:r>
              <a:rPr lang="en-US" i="1" baseline="-25000" smtClean="0">
                <a:sym typeface="Greek Symbols" pitchFamily="18" charset="2"/>
              </a:rPr>
              <a:t>R</a:t>
            </a:r>
            <a:r>
              <a:rPr lang="en-US" baseline="-25000" smtClean="0">
                <a:sym typeface="Greek Symbols" pitchFamily="18" charset="2"/>
              </a:rPr>
              <a:t>2</a:t>
            </a:r>
            <a:r>
              <a:rPr lang="en-US" smtClean="0">
                <a:sym typeface="Greek Symbols" pitchFamily="18" charset="2"/>
              </a:rPr>
              <a:t> (</a:t>
            </a:r>
            <a:r>
              <a:rPr lang="en-US" i="1" smtClean="0">
                <a:sym typeface="Greek Symbols" pitchFamily="18" charset="2"/>
              </a:rPr>
              <a:t>r</a:t>
            </a:r>
            <a:r>
              <a:rPr lang="en-US" smtClean="0">
                <a:sym typeface="Greek Symbols" pitchFamily="18" charset="2"/>
              </a:rPr>
              <a:t>) |x| ... |x| </a:t>
            </a:r>
            <a:r>
              <a:rPr lang="en-US" i="1" baseline="-25000" smtClean="0">
                <a:sym typeface="Greek Symbols" pitchFamily="18" charset="2"/>
              </a:rPr>
              <a:t>Ri</a:t>
            </a:r>
            <a:r>
              <a:rPr lang="en-US" i="1" smtClean="0">
                <a:sym typeface="Greek Symbols" pitchFamily="18" charset="2"/>
              </a:rPr>
              <a:t> (r)</a:t>
            </a:r>
            <a:r>
              <a:rPr lang="en-US" smtClean="0">
                <a:sym typeface="Greek Symbols" pitchFamily="18" charset="2"/>
              </a:rPr>
              <a:t/>
            </a:r>
            <a:br>
              <a:rPr lang="en-US" smtClean="0">
                <a:sym typeface="Greek Symbols" pitchFamily="18" charset="2"/>
              </a:rPr>
            </a:br>
            <a:r>
              <a:rPr lang="en-US" smtClean="0">
                <a:sym typeface="Greek Symbols" pitchFamily="18" charset="2"/>
              </a:rPr>
              <a:t/>
            </a:r>
            <a:br>
              <a:rPr lang="en-US" smtClean="0">
                <a:sym typeface="Greek Symbols" pitchFamily="18" charset="2"/>
              </a:rPr>
            </a:br>
            <a:r>
              <a:rPr lang="en-US" smtClean="0">
                <a:sym typeface="Greek Symbols" pitchFamily="18" charset="2"/>
              </a:rPr>
              <a:t>A join dependency is </a:t>
            </a:r>
            <a:r>
              <a:rPr lang="en-US" i="1" smtClean="0">
                <a:sym typeface="Greek Symbols" pitchFamily="18" charset="2"/>
              </a:rPr>
              <a:t>trivial </a:t>
            </a:r>
            <a:r>
              <a:rPr lang="en-US" smtClean="0">
                <a:sym typeface="Greek Symbols" pitchFamily="18" charset="2"/>
              </a:rPr>
              <a:t> if one of the </a:t>
            </a:r>
            <a:r>
              <a:rPr lang="en-US" i="1" smtClean="0">
                <a:sym typeface="Greek Symbols" pitchFamily="18" charset="2"/>
              </a:rPr>
              <a:t>R</a:t>
            </a:r>
            <a:r>
              <a:rPr lang="en-US" i="1" baseline="-25000" smtClean="0">
                <a:sym typeface="Greek Symbols" pitchFamily="18" charset="2"/>
              </a:rPr>
              <a:t>i</a:t>
            </a:r>
            <a:r>
              <a:rPr lang="en-US" i="1" smtClean="0">
                <a:sym typeface="Greek Symbols" pitchFamily="18" charset="2"/>
              </a:rPr>
              <a:t> </a:t>
            </a:r>
            <a:r>
              <a:rPr lang="en-US" smtClean="0">
                <a:sym typeface="Greek Symbols" pitchFamily="18" charset="2"/>
              </a:rPr>
              <a:t>is </a:t>
            </a:r>
            <a:r>
              <a:rPr lang="en-US" i="1" smtClean="0">
                <a:sym typeface="Greek Symbols" pitchFamily="18" charset="2"/>
              </a:rPr>
              <a:t>R</a:t>
            </a:r>
            <a:r>
              <a:rPr lang="en-US" smtClean="0">
                <a:sym typeface="Greek Symbols" pitchFamily="18" charset="2"/>
              </a:rPr>
              <a:t> itself.</a:t>
            </a:r>
          </a:p>
          <a:p>
            <a:pPr fontAlgn="auto">
              <a:spcAft>
                <a:spcPts val="0"/>
              </a:spcAft>
              <a:buFont typeface="Arial" pitchFamily="34" charset="0"/>
              <a:buChar char="•"/>
              <a:tabLst>
                <a:tab pos="1370013" algn="l"/>
              </a:tabLst>
              <a:defRPr/>
            </a:pPr>
            <a:r>
              <a:rPr lang="en-US" smtClean="0">
                <a:sym typeface="Greek Symbols" pitchFamily="18" charset="2"/>
              </a:rPr>
              <a:t>A join dependency *(</a:t>
            </a:r>
            <a:r>
              <a:rPr lang="en-US" i="1" smtClean="0"/>
              <a:t>R</a:t>
            </a:r>
            <a:r>
              <a:rPr lang="en-US" baseline="-25000" smtClean="0"/>
              <a:t>1</a:t>
            </a:r>
            <a:r>
              <a:rPr lang="en-US" smtClean="0"/>
              <a:t>, </a:t>
            </a:r>
            <a:r>
              <a:rPr lang="en-US" i="1" smtClean="0"/>
              <a:t>R</a:t>
            </a:r>
            <a:r>
              <a:rPr lang="en-US" baseline="-25000" smtClean="0"/>
              <a:t>2</a:t>
            </a:r>
            <a:r>
              <a:rPr lang="en-US" smtClean="0"/>
              <a:t>) is equivalent to the multivalued dependency </a:t>
            </a:r>
            <a:r>
              <a:rPr lang="en-US" i="1" smtClean="0"/>
              <a:t>R</a:t>
            </a:r>
            <a:r>
              <a:rPr lang="en-US" baseline="-25000" smtClean="0"/>
              <a:t>1</a:t>
            </a:r>
            <a:r>
              <a:rPr lang="en-US" smtClean="0"/>
              <a:t> </a:t>
            </a:r>
            <a:r>
              <a:rPr lang="en-US" smtClean="0">
                <a:sym typeface="Symbol" pitchFamily="18" charset="2"/>
              </a:rPr>
              <a:t> </a:t>
            </a:r>
            <a:r>
              <a:rPr lang="en-US" i="1" smtClean="0"/>
              <a:t>R</a:t>
            </a:r>
            <a:r>
              <a:rPr lang="en-US" baseline="-25000" smtClean="0"/>
              <a:t>2</a:t>
            </a:r>
            <a:r>
              <a:rPr lang="en-US" smtClean="0">
                <a:sym typeface="Symbol" pitchFamily="18" charset="2"/>
              </a:rPr>
              <a:t> </a:t>
            </a:r>
            <a:r>
              <a:rPr lang="en-US" smtClean="0">
                <a:sym typeface="Monotype Sorts" pitchFamily="2" charset="2"/>
              </a:rPr>
              <a:t> </a:t>
            </a:r>
            <a:r>
              <a:rPr lang="en-US" i="1" smtClean="0"/>
              <a:t>R</a:t>
            </a:r>
            <a:r>
              <a:rPr lang="en-US" baseline="-25000" smtClean="0"/>
              <a:t>2</a:t>
            </a:r>
            <a:r>
              <a:rPr lang="en-US" smtClean="0"/>
              <a:t>.  Conversely, </a:t>
            </a:r>
            <a:r>
              <a:rPr lang="en-US" smtClean="0">
                <a:sym typeface="Greek Symbols" pitchFamily="18" charset="2"/>
              </a:rPr>
              <a:t></a:t>
            </a:r>
            <a:r>
              <a:rPr lang="en-US" smtClean="0">
                <a:sym typeface="Monotype Sorts" pitchFamily="2" charset="2"/>
              </a:rPr>
              <a:t></a:t>
            </a:r>
            <a:r>
              <a:rPr lang="en-US" i="1" smtClean="0">
                <a:sym typeface="Greek Symbols" pitchFamily="18" charset="2"/>
              </a:rPr>
              <a:t>  </a:t>
            </a:r>
            <a:r>
              <a:rPr lang="en-US" smtClean="0">
                <a:sym typeface="Greek Symbols" pitchFamily="18" charset="2"/>
              </a:rPr>
              <a:t>is equivalent to *( </a:t>
            </a:r>
            <a:r>
              <a:rPr lang="en-US" smtClean="0">
                <a:sym typeface="Symbol" pitchFamily="18" charset="2"/>
              </a:rPr>
              <a:t> (</a:t>
            </a:r>
            <a:r>
              <a:rPr lang="en-US" i="1" smtClean="0">
                <a:sym typeface="Symbol" pitchFamily="18" charset="2"/>
              </a:rPr>
              <a:t>R</a:t>
            </a:r>
            <a:r>
              <a:rPr lang="en-US" smtClean="0">
                <a:sym typeface="Symbol" pitchFamily="18" charset="2"/>
              </a:rPr>
              <a:t> – </a:t>
            </a:r>
            <a:r>
              <a:rPr lang="en-US" i="1" smtClean="0">
                <a:sym typeface="Greek Symbols" pitchFamily="18" charset="2"/>
              </a:rPr>
              <a:t>)</a:t>
            </a:r>
            <a:r>
              <a:rPr lang="en-US" smtClean="0">
                <a:sym typeface="Greek Symbols" pitchFamily="18" charset="2"/>
              </a:rPr>
              <a:t>,  </a:t>
            </a:r>
            <a:r>
              <a:rPr lang="en-US" smtClean="0">
                <a:sym typeface="Symbol" pitchFamily="18" charset="2"/>
              </a:rPr>
              <a:t> </a:t>
            </a:r>
            <a:r>
              <a:rPr lang="en-US" i="1" smtClean="0">
                <a:sym typeface="Greek Symbols" pitchFamily="18" charset="2"/>
              </a:rPr>
              <a:t>)</a:t>
            </a:r>
          </a:p>
          <a:p>
            <a:pPr fontAlgn="auto">
              <a:spcAft>
                <a:spcPts val="0"/>
              </a:spcAft>
              <a:buFont typeface="Arial" pitchFamily="34" charset="0"/>
              <a:buChar char="•"/>
              <a:tabLst>
                <a:tab pos="1370013" algn="l"/>
              </a:tabLst>
              <a:defRPr/>
            </a:pPr>
            <a:r>
              <a:rPr lang="en-US" smtClean="0">
                <a:sym typeface="Greek Symbols" pitchFamily="18" charset="2"/>
              </a:rPr>
              <a:t>However, there are join dependencies that are not equivalent to any multivalued dependency.</a:t>
            </a:r>
            <a:endParaRPr lang="en-US" i="1" smtClean="0">
              <a:sym typeface="Greek Symbols"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Project-Join Normal Form (PJNF)</a:t>
            </a:r>
          </a:p>
        </p:txBody>
      </p:sp>
      <p:sp>
        <p:nvSpPr>
          <p:cNvPr id="109571" name="Rectangle 3"/>
          <p:cNvSpPr>
            <a:spLocks noGrp="1" noChangeArrowheads="1"/>
          </p:cNvSpPr>
          <p:nvPr>
            <p:ph idx="1"/>
          </p:nvPr>
        </p:nvSpPr>
        <p:spPr/>
        <p:txBody>
          <a:bodyPr rtlCol="0">
            <a:normAutofit fontScale="92500" lnSpcReduction="20000"/>
          </a:bodyPr>
          <a:lstStyle/>
          <a:p>
            <a:pPr fontAlgn="auto">
              <a:spcAft>
                <a:spcPts val="0"/>
              </a:spcAft>
              <a:buFont typeface="Arial" pitchFamily="34" charset="0"/>
              <a:buChar char="•"/>
              <a:tabLst>
                <a:tab pos="1547813" algn="l"/>
              </a:tabLst>
              <a:defRPr/>
            </a:pPr>
            <a:r>
              <a:rPr lang="en-US" smtClean="0"/>
              <a:t>A relation schema </a:t>
            </a:r>
            <a:r>
              <a:rPr lang="en-US" i="1" smtClean="0"/>
              <a:t>R</a:t>
            </a:r>
            <a:r>
              <a:rPr lang="en-US" smtClean="0"/>
              <a:t> is in PJNF with respect to a set </a:t>
            </a:r>
            <a:r>
              <a:rPr lang="en-US" i="1" smtClean="0"/>
              <a:t>D</a:t>
            </a:r>
            <a:r>
              <a:rPr lang="en-US" smtClean="0"/>
              <a:t> of functional, multivalued, and join dependencies if for all join dependencies in </a:t>
            </a:r>
            <a:r>
              <a:rPr lang="en-US" i="1" smtClean="0"/>
              <a:t>D+ </a:t>
            </a:r>
            <a:r>
              <a:rPr lang="en-US" smtClean="0"/>
              <a:t>of the form </a:t>
            </a:r>
          </a:p>
          <a:p>
            <a:pPr fontAlgn="auto">
              <a:spcAft>
                <a:spcPts val="0"/>
              </a:spcAft>
              <a:buFont typeface="Monotype Sorts" pitchFamily="2" charset="2"/>
              <a:buNone/>
              <a:tabLst>
                <a:tab pos="1547813" algn="l"/>
              </a:tabLst>
              <a:defRPr/>
            </a:pPr>
            <a:r>
              <a:rPr lang="en-US" smtClean="0"/>
              <a:t>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n</a:t>
            </a:r>
            <a:r>
              <a:rPr lang="en-US" smtClean="0"/>
              <a:t>) where each </a:t>
            </a:r>
            <a:r>
              <a:rPr lang="en-US" i="1" smtClean="0"/>
              <a:t>R</a:t>
            </a:r>
            <a:r>
              <a:rPr lang="en-US" i="1" baseline="-25000" smtClean="0"/>
              <a:t>i</a:t>
            </a:r>
            <a:r>
              <a:rPr lang="en-US" i="1" smtClean="0"/>
              <a:t> </a:t>
            </a:r>
            <a:r>
              <a:rPr lang="en-US" smtClean="0">
                <a:sym typeface="Symbol" pitchFamily="18" charset="2"/>
              </a:rPr>
              <a:t> </a:t>
            </a:r>
            <a:r>
              <a:rPr lang="en-US" i="1" smtClean="0">
                <a:sym typeface="Symbol" pitchFamily="18" charset="2"/>
              </a:rPr>
              <a:t>R</a:t>
            </a:r>
            <a:r>
              <a:rPr lang="en-US" smtClean="0">
                <a:sym typeface="Symbol" pitchFamily="18" charset="2"/>
              </a:rPr>
              <a:t/>
            </a:r>
            <a:br>
              <a:rPr lang="en-US" smtClean="0">
                <a:sym typeface="Symbol" pitchFamily="18" charset="2"/>
              </a:rPr>
            </a:br>
            <a:r>
              <a:rPr lang="en-US" smtClean="0">
                <a:sym typeface="Symbol" pitchFamily="18" charset="2"/>
              </a:rPr>
              <a:t>	and </a:t>
            </a:r>
            <a:r>
              <a:rPr lang="en-US" i="1" smtClean="0">
                <a:sym typeface="Symbol" pitchFamily="18" charset="2"/>
              </a:rPr>
              <a:t>R = R</a:t>
            </a:r>
            <a:r>
              <a:rPr lang="en-US" baseline="-25000" smtClean="0">
                <a:sym typeface="Symbol" pitchFamily="18" charset="2"/>
              </a:rPr>
              <a:t>1</a:t>
            </a:r>
            <a:r>
              <a:rPr lang="en-US" smtClean="0">
                <a:sym typeface="Symbol" pitchFamily="18" charset="2"/>
              </a:rPr>
              <a:t>  </a:t>
            </a:r>
            <a:r>
              <a:rPr lang="en-US" i="1" smtClean="0">
                <a:sym typeface="Symbol" pitchFamily="18" charset="2"/>
              </a:rPr>
              <a:t>R</a:t>
            </a:r>
            <a:r>
              <a:rPr lang="en-US" i="1" baseline="-25000" smtClean="0">
                <a:sym typeface="Symbol" pitchFamily="18" charset="2"/>
              </a:rPr>
              <a:t>2</a:t>
            </a:r>
            <a:r>
              <a:rPr lang="en-US" i="1" smtClean="0">
                <a:sym typeface="Symbol" pitchFamily="18" charset="2"/>
              </a:rPr>
              <a:t> </a:t>
            </a:r>
            <a:r>
              <a:rPr lang="en-US" smtClean="0">
                <a:sym typeface="Symbol" pitchFamily="18" charset="2"/>
              </a:rPr>
              <a:t> ...  </a:t>
            </a:r>
            <a:r>
              <a:rPr lang="en-US" i="1" smtClean="0">
                <a:sym typeface="Symbol" pitchFamily="18" charset="2"/>
              </a:rPr>
              <a:t>R</a:t>
            </a:r>
            <a:r>
              <a:rPr lang="en-US" i="1" baseline="-25000" smtClean="0">
                <a:sym typeface="Symbol" pitchFamily="18" charset="2"/>
              </a:rPr>
              <a:t>n</a:t>
            </a:r>
            <a:r>
              <a:rPr lang="en-US" baseline="-25000" smtClean="0">
                <a:sym typeface="Symbol" pitchFamily="18" charset="2"/>
              </a:rPr>
              <a:t>1</a:t>
            </a:r>
            <a:endParaRPr lang="en-US" smtClean="0">
              <a:sym typeface="Symbol" pitchFamily="18" charset="2"/>
            </a:endParaRPr>
          </a:p>
          <a:p>
            <a:pPr fontAlgn="auto">
              <a:spcAft>
                <a:spcPts val="0"/>
              </a:spcAft>
              <a:buFont typeface="Monotype Sorts" pitchFamily="2" charset="2"/>
              <a:buNone/>
              <a:tabLst>
                <a:tab pos="1547813" algn="l"/>
              </a:tabLst>
              <a:defRPr/>
            </a:pPr>
            <a:r>
              <a:rPr lang="en-US" smtClean="0">
                <a:sym typeface="Symbol" pitchFamily="18" charset="2"/>
              </a:rPr>
              <a:t>	at least one of the following holds:</a:t>
            </a:r>
          </a:p>
          <a:p>
            <a:pPr lvl="1" fontAlgn="auto">
              <a:spcAft>
                <a:spcPts val="0"/>
              </a:spcAft>
              <a:buFont typeface="Arial" pitchFamily="34" charset="0"/>
              <a:buChar char="–"/>
              <a:tabLst>
                <a:tab pos="1547813" algn="l"/>
              </a:tabLst>
              <a:defRPr/>
            </a:pPr>
            <a:r>
              <a:rPr lang="en-US" smtClean="0"/>
              <a:t>*(</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n</a:t>
            </a:r>
            <a:r>
              <a:rPr lang="en-US" smtClean="0"/>
              <a:t>) is a trivial join dependency.</a:t>
            </a:r>
          </a:p>
          <a:p>
            <a:pPr lvl="1" fontAlgn="auto">
              <a:spcAft>
                <a:spcPts val="0"/>
              </a:spcAft>
              <a:buFont typeface="Arial" pitchFamily="34" charset="0"/>
              <a:buChar char="–"/>
              <a:tabLst>
                <a:tab pos="1547813" algn="l"/>
              </a:tabLst>
              <a:defRPr/>
            </a:pPr>
            <a:r>
              <a:rPr lang="en-US" smtClean="0"/>
              <a:t>Every </a:t>
            </a:r>
            <a:r>
              <a:rPr lang="en-US" i="1" smtClean="0"/>
              <a:t>R</a:t>
            </a:r>
            <a:r>
              <a:rPr lang="en-US" i="1" baseline="-25000" smtClean="0"/>
              <a:t>i</a:t>
            </a:r>
            <a:r>
              <a:rPr lang="en-US" i="1" smtClean="0"/>
              <a:t> </a:t>
            </a:r>
            <a:r>
              <a:rPr lang="en-US" smtClean="0"/>
              <a:t>is a superkey for </a:t>
            </a:r>
            <a:r>
              <a:rPr lang="en-US" i="1" smtClean="0"/>
              <a:t>R.</a:t>
            </a:r>
            <a:endParaRPr lang="en-US" smtClean="0"/>
          </a:p>
          <a:p>
            <a:pPr fontAlgn="auto">
              <a:spcAft>
                <a:spcPts val="0"/>
              </a:spcAft>
              <a:buFont typeface="Arial" pitchFamily="34" charset="0"/>
              <a:buChar char="•"/>
              <a:tabLst>
                <a:tab pos="1547813" algn="l"/>
              </a:tabLst>
              <a:defRPr/>
            </a:pPr>
            <a:r>
              <a:rPr lang="en-US" smtClean="0"/>
              <a:t>Since every multivalued dependency is also a join dependency, every PJNF schema is also in 4NF.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lstStyle/>
          <a:p>
            <a:r>
              <a:rPr lang="en-US" smtClean="0"/>
              <a:t>Example</a:t>
            </a:r>
          </a:p>
        </p:txBody>
      </p:sp>
      <p:sp>
        <p:nvSpPr>
          <p:cNvPr id="110595" name="Rectangle 3"/>
          <p:cNvSpPr>
            <a:spLocks noGrp="1" noChangeArrowheads="1"/>
          </p:cNvSpPr>
          <p:nvPr>
            <p:ph idx="1"/>
          </p:nvPr>
        </p:nvSpPr>
        <p:spPr>
          <a:xfrm>
            <a:off x="990600" y="838200"/>
            <a:ext cx="6877050" cy="4114800"/>
          </a:xfrm>
        </p:spPr>
        <p:txBody>
          <a:bodyPr rtlCol="0">
            <a:normAutofit fontScale="62500" lnSpcReduction="20000"/>
          </a:bodyPr>
          <a:lstStyle/>
          <a:p>
            <a:pPr fontAlgn="auto">
              <a:spcAft>
                <a:spcPts val="0"/>
              </a:spcAft>
              <a:buFont typeface="Arial" pitchFamily="34" charset="0"/>
              <a:buChar char="•"/>
              <a:defRPr/>
            </a:pPr>
            <a:r>
              <a:rPr lang="en-US" smtClean="0"/>
              <a:t>Consider </a:t>
            </a:r>
            <a:r>
              <a:rPr lang="en-US" i="1" smtClean="0"/>
              <a:t>Loan-info-schema </a:t>
            </a:r>
            <a:r>
              <a:rPr lang="en-US" smtClean="0"/>
              <a:t>= (</a:t>
            </a:r>
            <a:r>
              <a:rPr lang="en-US" i="1" smtClean="0"/>
              <a:t>branch-name, customer-name, loan-number, amount).</a:t>
            </a:r>
            <a:endParaRPr lang="en-US" smtClean="0"/>
          </a:p>
          <a:p>
            <a:pPr fontAlgn="auto">
              <a:spcAft>
                <a:spcPts val="0"/>
              </a:spcAft>
              <a:buFont typeface="Arial" pitchFamily="34" charset="0"/>
              <a:buChar char="•"/>
              <a:defRPr/>
            </a:pPr>
            <a:r>
              <a:rPr lang="en-US" smtClean="0"/>
              <a:t>Each loan has one or more customers, is in one or more branches and has a loan amount; these relationships are independent, hence we have the join dependency</a:t>
            </a:r>
          </a:p>
          <a:p>
            <a:pPr fontAlgn="auto">
              <a:spcAft>
                <a:spcPts val="0"/>
              </a:spcAft>
              <a:buFont typeface="Monotype Sorts" pitchFamily="2" charset="2"/>
              <a:buNone/>
              <a:defRPr/>
            </a:pPr>
            <a:r>
              <a:rPr lang="en-US" smtClean="0"/>
              <a:t>	*((</a:t>
            </a:r>
            <a:r>
              <a:rPr lang="en-US" i="1" smtClean="0"/>
              <a:t>loan-number, branch-name), (loan-number, customer-name), (loan-number, amount))</a:t>
            </a:r>
            <a:endParaRPr lang="en-US" smtClean="0"/>
          </a:p>
          <a:p>
            <a:pPr fontAlgn="auto">
              <a:spcAft>
                <a:spcPts val="0"/>
              </a:spcAft>
              <a:buFont typeface="Arial" pitchFamily="34" charset="0"/>
              <a:buChar char="•"/>
              <a:defRPr/>
            </a:pPr>
            <a:r>
              <a:rPr lang="en-US" i="1" smtClean="0"/>
              <a:t>Loan-info-schema</a:t>
            </a:r>
            <a:r>
              <a:rPr lang="en-US" smtClean="0"/>
              <a:t> is not in PJNF with respect to the set of dependencies containing the above join dependency.  To put </a:t>
            </a:r>
            <a:r>
              <a:rPr lang="en-US" i="1" smtClean="0"/>
              <a:t>Loan-info-schema </a:t>
            </a:r>
            <a:r>
              <a:rPr lang="en-US" smtClean="0"/>
              <a:t>into PJNF, we must decompose it inot the three schemas specified by the join dependency:</a:t>
            </a:r>
          </a:p>
          <a:p>
            <a:pPr lvl="1" fontAlgn="auto">
              <a:spcAft>
                <a:spcPts val="0"/>
              </a:spcAft>
              <a:buFont typeface="Arial" pitchFamily="34" charset="0"/>
              <a:buChar char="–"/>
              <a:defRPr/>
            </a:pPr>
            <a:r>
              <a:rPr lang="en-US" smtClean="0"/>
              <a:t>(</a:t>
            </a:r>
            <a:r>
              <a:rPr lang="en-US" i="1" smtClean="0"/>
              <a:t>loan-number, branch-name)</a:t>
            </a:r>
          </a:p>
          <a:p>
            <a:pPr lvl="1" fontAlgn="auto">
              <a:spcAft>
                <a:spcPts val="0"/>
              </a:spcAft>
              <a:buFont typeface="Arial" pitchFamily="34" charset="0"/>
              <a:buChar char="–"/>
              <a:defRPr/>
            </a:pPr>
            <a:r>
              <a:rPr lang="en-US" i="1" smtClean="0"/>
              <a:t>(loan-number, customer-name)</a:t>
            </a:r>
          </a:p>
          <a:p>
            <a:pPr lvl="1" fontAlgn="auto">
              <a:spcAft>
                <a:spcPts val="0"/>
              </a:spcAft>
              <a:buFont typeface="Arial" pitchFamily="34" charset="0"/>
              <a:buChar char="–"/>
              <a:defRPr/>
            </a:pPr>
            <a:r>
              <a:rPr lang="en-US" i="1" smtClean="0"/>
              <a:t>(loan-number, amount)</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Decomposition</a:t>
            </a:r>
          </a:p>
        </p:txBody>
      </p:sp>
      <p:sp>
        <p:nvSpPr>
          <p:cNvPr id="64515" name="Rectangle 3"/>
          <p:cNvSpPr>
            <a:spLocks noGrp="1" noChangeArrowheads="1"/>
          </p:cNvSpPr>
          <p:nvPr>
            <p:ph idx="1"/>
          </p:nvPr>
        </p:nvSpPr>
        <p:spPr>
          <a:xfrm>
            <a:off x="1143000" y="1143000"/>
            <a:ext cx="6877050" cy="4114800"/>
          </a:xfrm>
        </p:spPr>
        <p:txBody>
          <a:bodyPr rtlCol="0">
            <a:normAutofit fontScale="70000" lnSpcReduction="20000"/>
          </a:bodyPr>
          <a:lstStyle/>
          <a:p>
            <a:pPr fontAlgn="auto">
              <a:spcAft>
                <a:spcPts val="0"/>
              </a:spcAft>
              <a:buFont typeface="Arial" pitchFamily="34" charset="0"/>
              <a:buChar char="•"/>
              <a:tabLst>
                <a:tab pos="2292350" algn="l"/>
                <a:tab pos="2976563" algn="l"/>
              </a:tabLst>
              <a:defRPr/>
            </a:pPr>
            <a:r>
              <a:rPr lang="en-US" smtClean="0"/>
              <a:t>Decompose the relation schema </a:t>
            </a:r>
            <a:r>
              <a:rPr lang="en-US" i="1" smtClean="0"/>
              <a:t>Lending-schema </a:t>
            </a:r>
            <a:r>
              <a:rPr lang="en-US" smtClean="0"/>
              <a:t>into:</a:t>
            </a:r>
          </a:p>
          <a:p>
            <a:pPr fontAlgn="auto">
              <a:spcAft>
                <a:spcPts val="0"/>
              </a:spcAft>
              <a:buFont typeface="Monotype Sorts" pitchFamily="2" charset="2"/>
              <a:buNone/>
              <a:tabLst>
                <a:tab pos="2292350" algn="l"/>
                <a:tab pos="2976563" algn="l"/>
              </a:tabLst>
              <a:defRPr/>
            </a:pPr>
            <a:r>
              <a:rPr lang="en-US" i="1" smtClean="0"/>
              <a:t>Branch-customer-schema = (branch-name, branch-city,</a:t>
            </a:r>
            <a:br>
              <a:rPr lang="en-US" i="1" smtClean="0"/>
            </a:br>
            <a:r>
              <a:rPr lang="en-US" i="1" smtClean="0"/>
              <a:t>		assets, customer-name)</a:t>
            </a:r>
          </a:p>
          <a:p>
            <a:pPr fontAlgn="auto">
              <a:spcAft>
                <a:spcPts val="0"/>
              </a:spcAft>
              <a:buFont typeface="Monotype Sorts" pitchFamily="2" charset="2"/>
              <a:buNone/>
              <a:tabLst>
                <a:tab pos="2292350" algn="l"/>
                <a:tab pos="2976563" algn="l"/>
              </a:tabLst>
              <a:defRPr/>
            </a:pPr>
            <a:r>
              <a:rPr lang="en-US" i="1" smtClean="0"/>
              <a:t>Customer-loan-schema = (customer-name, loan-number, amount</a:t>
            </a:r>
          </a:p>
          <a:p>
            <a:pPr fontAlgn="auto">
              <a:spcAft>
                <a:spcPts val="0"/>
              </a:spcAft>
              <a:buFont typeface="Arial" pitchFamily="34" charset="0"/>
              <a:buChar char="•"/>
              <a:tabLst>
                <a:tab pos="2292350" algn="l"/>
                <a:tab pos="2976563" algn="l"/>
              </a:tabLst>
              <a:defRPr/>
            </a:pPr>
            <a:r>
              <a:rPr lang="en-US" smtClean="0"/>
              <a:t>All attributes of an original schema (</a:t>
            </a:r>
            <a:r>
              <a:rPr lang="en-US" i="1" smtClean="0"/>
              <a:t>R) </a:t>
            </a:r>
            <a:r>
              <a:rPr lang="en-US" smtClean="0"/>
              <a:t>must appear in the decomposition (</a:t>
            </a:r>
            <a:r>
              <a:rPr lang="en-US" i="1" smtClean="0"/>
              <a:t>R</a:t>
            </a:r>
            <a:r>
              <a:rPr lang="en-US" baseline="-25000" smtClean="0"/>
              <a:t>1</a:t>
            </a:r>
            <a:r>
              <a:rPr lang="en-US" i="1" smtClean="0"/>
              <a:t>, R</a:t>
            </a:r>
            <a:r>
              <a:rPr lang="en-US" baseline="-25000" smtClean="0"/>
              <a:t>2</a:t>
            </a:r>
            <a:r>
              <a:rPr lang="en-US" i="1" smtClean="0"/>
              <a:t>):</a:t>
            </a:r>
          </a:p>
          <a:p>
            <a:pPr fontAlgn="auto">
              <a:spcAft>
                <a:spcPts val="0"/>
              </a:spcAft>
              <a:buFont typeface="Monotype Sorts" pitchFamily="2" charset="2"/>
              <a:buNone/>
              <a:tabLst>
                <a:tab pos="2292350" algn="l"/>
                <a:tab pos="2976563" algn="l"/>
              </a:tabLst>
              <a:defRPr/>
            </a:pPr>
            <a:r>
              <a:rPr lang="en-US" smtClean="0"/>
              <a:t>		</a:t>
            </a:r>
            <a:r>
              <a:rPr lang="en-US" i="1" smtClean="0"/>
              <a:t>R - R</a:t>
            </a:r>
            <a:r>
              <a:rPr lang="en-US" baseline="-25000" smtClean="0"/>
              <a:t>1 </a:t>
            </a:r>
            <a:r>
              <a:rPr lang="en-US" smtClean="0">
                <a:sym typeface="Symbol" pitchFamily="18" charset="2"/>
              </a:rPr>
              <a:t> </a:t>
            </a:r>
            <a:r>
              <a:rPr lang="en-US" i="1" smtClean="0"/>
              <a:t>R</a:t>
            </a:r>
            <a:r>
              <a:rPr lang="en-US" baseline="-25000" smtClean="0"/>
              <a:t>2</a:t>
            </a:r>
            <a:endParaRPr lang="en-US" smtClean="0"/>
          </a:p>
          <a:p>
            <a:pPr fontAlgn="auto">
              <a:spcAft>
                <a:spcPts val="0"/>
              </a:spcAft>
              <a:buFont typeface="Arial" pitchFamily="34" charset="0"/>
              <a:buChar char="•"/>
              <a:tabLst>
                <a:tab pos="2292350" algn="l"/>
                <a:tab pos="2976563" algn="l"/>
              </a:tabLst>
              <a:defRPr/>
            </a:pPr>
            <a:r>
              <a:rPr lang="en-US" smtClean="0"/>
              <a:t>Lossless-join decomposition.</a:t>
            </a:r>
            <a:br>
              <a:rPr lang="en-US" smtClean="0"/>
            </a:br>
            <a:r>
              <a:rPr lang="en-US" smtClean="0"/>
              <a:t>For all possible relations </a:t>
            </a:r>
            <a:r>
              <a:rPr lang="en-US" i="1" smtClean="0"/>
              <a:t>r</a:t>
            </a:r>
            <a:r>
              <a:rPr lang="en-US" smtClean="0"/>
              <a:t> on schema </a:t>
            </a:r>
            <a:r>
              <a:rPr lang="en-US" i="1" smtClean="0"/>
              <a:t>R</a:t>
            </a:r>
          </a:p>
          <a:p>
            <a:pPr fontAlgn="auto">
              <a:spcAft>
                <a:spcPts val="0"/>
              </a:spcAft>
              <a:buFont typeface="Monotype Sorts" pitchFamily="2" charset="2"/>
              <a:buNone/>
              <a:tabLst>
                <a:tab pos="2292350" algn="l"/>
                <a:tab pos="2976563" algn="l"/>
              </a:tabLst>
              <a:defRPr/>
            </a:pPr>
            <a:r>
              <a:rPr lang="en-US" baseline="-25000" smtClean="0"/>
              <a:t>		</a:t>
            </a:r>
            <a:r>
              <a:rPr lang="en-US" i="1" smtClean="0"/>
              <a:t>r = </a:t>
            </a:r>
            <a:r>
              <a:rPr lang="en-US" smtClean="0">
                <a:sym typeface="Symbol" pitchFamily="18" charset="2"/>
              </a:rPr>
              <a:t></a:t>
            </a:r>
            <a:r>
              <a:rPr lang="en-US" baseline="-25000" smtClean="0">
                <a:sym typeface="Symbol" pitchFamily="18" charset="2"/>
              </a:rPr>
              <a:t>R1 </a:t>
            </a:r>
            <a:r>
              <a:rPr lang="en-US" smtClean="0">
                <a:sym typeface="Symbol" pitchFamily="18" charset="2"/>
              </a:rPr>
              <a:t>(</a:t>
            </a:r>
            <a:r>
              <a:rPr lang="en-US" i="1" smtClean="0">
                <a:sym typeface="Symbol" pitchFamily="18" charset="2"/>
              </a:rPr>
              <a:t>r</a:t>
            </a:r>
            <a:r>
              <a:rPr lang="en-US" smtClean="0">
                <a:sym typeface="Symbol" pitchFamily="18" charset="2"/>
              </a:rPr>
              <a:t>)  |x| </a:t>
            </a:r>
            <a:r>
              <a:rPr lang="en-US" baseline="-25000" smtClean="0">
                <a:sym typeface="Symbol" pitchFamily="18" charset="2"/>
              </a:rPr>
              <a:t>R2 </a:t>
            </a:r>
            <a:r>
              <a:rPr lang="en-US" smtClean="0">
                <a:sym typeface="Symbol" pitchFamily="18" charset="2"/>
              </a:rPr>
              <a:t>(</a:t>
            </a:r>
            <a:r>
              <a:rPr lang="en-US" i="1" smtClean="0">
                <a:sym typeface="Symbol" pitchFamily="18" charset="2"/>
              </a:rPr>
              <a:t>r</a:t>
            </a:r>
            <a:r>
              <a:rPr lang="en-US" smtClean="0">
                <a:sym typeface="Symbol" pitchFamily="18" charset="2"/>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1438"/>
            <a:ext cx="8229600" cy="1143000"/>
          </a:xfrm>
        </p:spPr>
        <p:txBody>
          <a:bodyPr/>
          <a:lstStyle/>
          <a:p>
            <a:r>
              <a:rPr lang="en-US" smtClean="0"/>
              <a:t>Domain-Key Normal Form (DKNY)</a:t>
            </a:r>
          </a:p>
        </p:txBody>
      </p:sp>
      <p:sp>
        <p:nvSpPr>
          <p:cNvPr id="111619" name="Rectangle 3"/>
          <p:cNvSpPr>
            <a:spLocks noGrp="1" noChangeArrowheads="1"/>
          </p:cNvSpPr>
          <p:nvPr>
            <p:ph idx="1"/>
          </p:nvPr>
        </p:nvSpPr>
        <p:spPr>
          <a:xfrm>
            <a:off x="1066800" y="990600"/>
            <a:ext cx="6724650" cy="4114800"/>
          </a:xfrm>
        </p:spPr>
        <p:txBody>
          <a:bodyPr rtlCol="0">
            <a:normAutofit fontScale="62500" lnSpcReduction="20000"/>
          </a:bodyPr>
          <a:lstStyle/>
          <a:p>
            <a:pPr fontAlgn="auto">
              <a:spcAft>
                <a:spcPts val="0"/>
              </a:spcAft>
              <a:buFont typeface="Arial" pitchFamily="34" charset="0"/>
              <a:buChar char="•"/>
              <a:defRPr/>
            </a:pPr>
            <a:r>
              <a:rPr lang="en-US" b="1" smtClean="0"/>
              <a:t>Domain declaration.</a:t>
            </a:r>
            <a:r>
              <a:rPr lang="en-US" smtClean="0"/>
              <a:t>  Let </a:t>
            </a:r>
            <a:r>
              <a:rPr lang="en-US" i="1" smtClean="0"/>
              <a:t>A</a:t>
            </a:r>
            <a:r>
              <a:rPr lang="en-US" smtClean="0"/>
              <a:t> be an attribute, and let </a:t>
            </a:r>
            <a:r>
              <a:rPr lang="en-US" b="1" smtClean="0"/>
              <a:t>dom</a:t>
            </a:r>
            <a:r>
              <a:rPr lang="en-US" smtClean="0"/>
              <a:t> be a set of values.  The domain declaration </a:t>
            </a:r>
            <a:r>
              <a:rPr lang="en-US" i="1" smtClean="0"/>
              <a:t>A</a:t>
            </a:r>
            <a:r>
              <a:rPr lang="en-US" smtClean="0"/>
              <a:t> </a:t>
            </a:r>
            <a:r>
              <a:rPr lang="en-US" smtClean="0">
                <a:sym typeface="Symbol" pitchFamily="18" charset="2"/>
              </a:rPr>
              <a:t> </a:t>
            </a:r>
            <a:r>
              <a:rPr lang="en-US" b="1" smtClean="0">
                <a:sym typeface="Symbol" pitchFamily="18" charset="2"/>
              </a:rPr>
              <a:t>dom</a:t>
            </a:r>
            <a:r>
              <a:rPr lang="en-US" smtClean="0">
                <a:sym typeface="Symbol" pitchFamily="18" charset="2"/>
              </a:rPr>
              <a:t> requires that the </a:t>
            </a:r>
            <a:r>
              <a:rPr lang="en-US" i="1" smtClean="0">
                <a:sym typeface="Symbol" pitchFamily="18" charset="2"/>
              </a:rPr>
              <a:t>A</a:t>
            </a:r>
            <a:r>
              <a:rPr lang="en-US" smtClean="0">
                <a:sym typeface="Symbol" pitchFamily="18" charset="2"/>
              </a:rPr>
              <a:t> value of all tuples be values in </a:t>
            </a:r>
            <a:r>
              <a:rPr lang="en-US" b="1" smtClean="0">
                <a:sym typeface="Symbol" pitchFamily="18" charset="2"/>
              </a:rPr>
              <a:t>dom.</a:t>
            </a:r>
            <a:endParaRPr lang="en-US" smtClean="0">
              <a:sym typeface="Symbol" pitchFamily="18" charset="2"/>
            </a:endParaRPr>
          </a:p>
          <a:p>
            <a:pPr fontAlgn="auto">
              <a:spcAft>
                <a:spcPts val="0"/>
              </a:spcAft>
              <a:buFont typeface="Arial" pitchFamily="34" charset="0"/>
              <a:buChar char="•"/>
              <a:defRPr/>
            </a:pPr>
            <a:r>
              <a:rPr lang="en-US" b="1" smtClean="0">
                <a:sym typeface="Symbol" pitchFamily="18" charset="2"/>
              </a:rPr>
              <a:t>Key declaration.</a:t>
            </a:r>
            <a:r>
              <a:rPr lang="en-US" smtClean="0">
                <a:sym typeface="Symbol" pitchFamily="18" charset="2"/>
              </a:rPr>
              <a:t>  Let </a:t>
            </a:r>
            <a:r>
              <a:rPr lang="en-US" i="1" smtClean="0">
                <a:sym typeface="Symbol" pitchFamily="18" charset="2"/>
              </a:rPr>
              <a:t>R</a:t>
            </a:r>
            <a:r>
              <a:rPr lang="en-US" smtClean="0">
                <a:sym typeface="Symbol" pitchFamily="18" charset="2"/>
              </a:rPr>
              <a:t> be a relation schema with </a:t>
            </a:r>
            <a:r>
              <a:rPr lang="en-US" i="1" smtClean="0">
                <a:sym typeface="Symbol" pitchFamily="18" charset="2"/>
              </a:rPr>
              <a:t>K </a:t>
            </a:r>
            <a:r>
              <a:rPr lang="en-US" smtClean="0"/>
              <a:t> </a:t>
            </a:r>
            <a:r>
              <a:rPr lang="en-US" smtClean="0">
                <a:sym typeface="Symbol" pitchFamily="18" charset="2"/>
              </a:rPr>
              <a:t> </a:t>
            </a:r>
            <a:r>
              <a:rPr lang="en-US" i="1" smtClean="0">
                <a:sym typeface="Symbol" pitchFamily="18" charset="2"/>
              </a:rPr>
              <a:t>R</a:t>
            </a:r>
            <a:r>
              <a:rPr lang="en-US" smtClean="0">
                <a:sym typeface="Symbol" pitchFamily="18" charset="2"/>
              </a:rPr>
              <a:t>.  The key declaration </a:t>
            </a:r>
            <a:r>
              <a:rPr lang="en-US" b="1" smtClean="0">
                <a:sym typeface="Symbol" pitchFamily="18" charset="2"/>
              </a:rPr>
              <a:t>key</a:t>
            </a:r>
            <a:r>
              <a:rPr lang="en-US" smtClean="0">
                <a:sym typeface="Symbol" pitchFamily="18" charset="2"/>
              </a:rPr>
              <a:t> (</a:t>
            </a:r>
            <a:r>
              <a:rPr lang="en-US" i="1" smtClean="0">
                <a:sym typeface="Symbol" pitchFamily="18" charset="2"/>
              </a:rPr>
              <a:t>K</a:t>
            </a:r>
            <a:r>
              <a:rPr lang="en-US" smtClean="0">
                <a:sym typeface="Symbol" pitchFamily="18" charset="2"/>
              </a:rPr>
              <a:t>) requires that </a:t>
            </a:r>
            <a:r>
              <a:rPr lang="en-US" i="1" smtClean="0">
                <a:sym typeface="Symbol" pitchFamily="18" charset="2"/>
              </a:rPr>
              <a:t>K</a:t>
            </a:r>
            <a:r>
              <a:rPr lang="en-US" smtClean="0">
                <a:sym typeface="Symbol" pitchFamily="18" charset="2"/>
              </a:rPr>
              <a:t> be a superkey for schema </a:t>
            </a:r>
            <a:r>
              <a:rPr lang="en-US" i="1" smtClean="0">
                <a:sym typeface="Symbol" pitchFamily="18" charset="2"/>
              </a:rPr>
              <a:t>R (K </a:t>
            </a:r>
            <a:r>
              <a:rPr lang="en-US" smtClean="0">
                <a:sym typeface="Monotype Sorts" pitchFamily="2" charset="2"/>
              </a:rPr>
              <a:t> </a:t>
            </a:r>
            <a:r>
              <a:rPr lang="en-US" i="1" smtClean="0">
                <a:sym typeface="Monotype Sorts" pitchFamily="2" charset="2"/>
              </a:rPr>
              <a:t>R</a:t>
            </a:r>
            <a:r>
              <a:rPr lang="en-US" smtClean="0">
                <a:sym typeface="Monotype Sorts" pitchFamily="2" charset="2"/>
              </a:rPr>
              <a:t>).  All key declarations are functional dependencies but not all functional dependencies are key declarations.</a:t>
            </a:r>
          </a:p>
          <a:p>
            <a:pPr fontAlgn="auto">
              <a:spcAft>
                <a:spcPts val="0"/>
              </a:spcAft>
              <a:buFont typeface="Arial" pitchFamily="34" charset="0"/>
              <a:buChar char="•"/>
              <a:defRPr/>
            </a:pPr>
            <a:r>
              <a:rPr lang="en-US" b="1" smtClean="0">
                <a:sym typeface="Monotype Sorts" pitchFamily="2" charset="2"/>
              </a:rPr>
              <a:t>General constraint.</a:t>
            </a:r>
            <a:r>
              <a:rPr lang="en-US" smtClean="0">
                <a:sym typeface="Monotype Sorts" pitchFamily="2" charset="2"/>
              </a:rPr>
              <a:t>  A general constraint is a predicate on the set of all relations on a given schema.</a:t>
            </a:r>
          </a:p>
          <a:p>
            <a:pPr fontAlgn="auto">
              <a:spcAft>
                <a:spcPts val="0"/>
              </a:spcAft>
              <a:buFont typeface="Arial" pitchFamily="34" charset="0"/>
              <a:buChar char="•"/>
              <a:defRPr/>
            </a:pPr>
            <a:r>
              <a:rPr lang="en-US" smtClean="0">
                <a:sym typeface="Monotype Sorts" pitchFamily="2" charset="2"/>
              </a:rPr>
              <a:t>Let </a:t>
            </a:r>
            <a:r>
              <a:rPr lang="en-US" b="1" smtClean="0">
                <a:sym typeface="Monotype Sorts" pitchFamily="2" charset="2"/>
              </a:rPr>
              <a:t>D</a:t>
            </a:r>
            <a:r>
              <a:rPr lang="en-US" smtClean="0">
                <a:sym typeface="Monotype Sorts" pitchFamily="2" charset="2"/>
              </a:rPr>
              <a:t> be a set of domain constraints and let </a:t>
            </a:r>
            <a:r>
              <a:rPr lang="en-US" b="1" smtClean="0">
                <a:sym typeface="Monotype Sorts" pitchFamily="2" charset="2"/>
              </a:rPr>
              <a:t>K</a:t>
            </a:r>
            <a:r>
              <a:rPr lang="en-US" smtClean="0">
                <a:sym typeface="Monotype Sorts" pitchFamily="2" charset="2"/>
              </a:rPr>
              <a:t> be a set of key constraints for a relation schema </a:t>
            </a:r>
            <a:r>
              <a:rPr lang="en-US" i="1" smtClean="0">
                <a:sym typeface="Monotype Sorts" pitchFamily="2" charset="2"/>
              </a:rPr>
              <a:t>R</a:t>
            </a:r>
            <a:r>
              <a:rPr lang="en-US" smtClean="0">
                <a:sym typeface="Monotype Sorts" pitchFamily="2" charset="2"/>
              </a:rPr>
              <a:t>.  Let </a:t>
            </a:r>
            <a:r>
              <a:rPr lang="en-US" b="1" smtClean="0">
                <a:sym typeface="Monotype Sorts" pitchFamily="2" charset="2"/>
              </a:rPr>
              <a:t>G</a:t>
            </a:r>
            <a:r>
              <a:rPr lang="en-US" smtClean="0">
                <a:sym typeface="Monotype Sorts" pitchFamily="2" charset="2"/>
              </a:rPr>
              <a:t> denote the general constraints for </a:t>
            </a:r>
            <a:r>
              <a:rPr lang="en-US" i="1" smtClean="0">
                <a:sym typeface="Monotype Sorts" pitchFamily="2" charset="2"/>
              </a:rPr>
              <a:t>R.  </a:t>
            </a:r>
            <a:r>
              <a:rPr lang="en-US" smtClean="0">
                <a:sym typeface="Monotype Sorts" pitchFamily="2" charset="2"/>
              </a:rPr>
              <a:t>Schema </a:t>
            </a:r>
            <a:r>
              <a:rPr lang="en-US" i="1" smtClean="0">
                <a:sym typeface="Monotype Sorts" pitchFamily="2" charset="2"/>
              </a:rPr>
              <a:t>R</a:t>
            </a:r>
            <a:r>
              <a:rPr lang="en-US" smtClean="0">
                <a:sym typeface="Monotype Sorts" pitchFamily="2" charset="2"/>
              </a:rPr>
              <a:t> is in DKNF if </a:t>
            </a:r>
            <a:r>
              <a:rPr lang="en-US" b="1" smtClean="0">
                <a:sym typeface="Monotype Sorts" pitchFamily="2" charset="2"/>
              </a:rPr>
              <a:t>D </a:t>
            </a:r>
            <a:r>
              <a:rPr lang="en-US" smtClean="0">
                <a:sym typeface="Symbol" pitchFamily="18" charset="2"/>
              </a:rPr>
              <a:t> </a:t>
            </a:r>
            <a:r>
              <a:rPr lang="en-US" b="1" smtClean="0">
                <a:sym typeface="Symbol" pitchFamily="18" charset="2"/>
              </a:rPr>
              <a:t>K</a:t>
            </a:r>
            <a:r>
              <a:rPr lang="en-US" smtClean="0">
                <a:sym typeface="Symbol" pitchFamily="18" charset="2"/>
              </a:rPr>
              <a:t> logically imply </a:t>
            </a:r>
            <a:r>
              <a:rPr lang="en-US" b="1" smtClean="0">
                <a:sym typeface="Symbol" pitchFamily="18" charset="2"/>
              </a:rPr>
              <a:t>G. </a:t>
            </a:r>
            <a:endParaRPr lang="en-US" smtClean="0">
              <a:sym typeface="Symbol"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1143000"/>
          </a:xfrm>
        </p:spPr>
        <p:txBody>
          <a:bodyPr/>
          <a:lstStyle/>
          <a:p>
            <a:r>
              <a:rPr lang="en-US" smtClean="0"/>
              <a:t>Example</a:t>
            </a:r>
          </a:p>
        </p:txBody>
      </p:sp>
      <p:sp>
        <p:nvSpPr>
          <p:cNvPr id="112643" name="Rectangle 3"/>
          <p:cNvSpPr>
            <a:spLocks noGrp="1" noChangeArrowheads="1"/>
          </p:cNvSpPr>
          <p:nvPr>
            <p:ph idx="1"/>
          </p:nvPr>
        </p:nvSpPr>
        <p:spPr>
          <a:xfrm>
            <a:off x="1066800" y="838200"/>
            <a:ext cx="7334250" cy="4114800"/>
          </a:xfrm>
        </p:spPr>
        <p:txBody>
          <a:bodyPr rtlCol="0">
            <a:normAutofit fontScale="62500" lnSpcReduction="20000"/>
          </a:bodyPr>
          <a:lstStyle/>
          <a:p>
            <a:pPr fontAlgn="auto">
              <a:spcAft>
                <a:spcPts val="0"/>
              </a:spcAft>
              <a:buFont typeface="Arial" pitchFamily="34" charset="0"/>
              <a:buChar char="•"/>
              <a:defRPr/>
            </a:pPr>
            <a:r>
              <a:rPr lang="en-US" smtClean="0"/>
              <a:t>Accounts whose </a:t>
            </a:r>
            <a:r>
              <a:rPr lang="en-US" i="1" smtClean="0"/>
              <a:t>account-number </a:t>
            </a:r>
            <a:r>
              <a:rPr lang="en-US" smtClean="0"/>
              <a:t>begins with the digit 9 are special high-interest accounts with a minimum balance of $2500.</a:t>
            </a:r>
          </a:p>
          <a:p>
            <a:pPr fontAlgn="auto">
              <a:spcAft>
                <a:spcPts val="0"/>
              </a:spcAft>
              <a:buFont typeface="Arial" pitchFamily="34" charset="0"/>
              <a:buChar char="•"/>
              <a:defRPr/>
            </a:pPr>
            <a:r>
              <a:rPr lang="en-US" smtClean="0"/>
              <a:t>General constraint:  “If the first digit of </a:t>
            </a:r>
            <a:r>
              <a:rPr lang="en-US" i="1" smtClean="0"/>
              <a:t>I[account-number] </a:t>
            </a:r>
            <a:r>
              <a:rPr lang="en-US" smtClean="0"/>
              <a:t>is 9, then </a:t>
            </a:r>
            <a:r>
              <a:rPr lang="en-US" i="1" smtClean="0"/>
              <a:t>I[balance] </a:t>
            </a:r>
            <a:r>
              <a:rPr lang="en-US" smtClean="0">
                <a:sym typeface="Symbol" pitchFamily="18" charset="2"/>
              </a:rPr>
              <a:t> 2500.*</a:t>
            </a:r>
          </a:p>
          <a:p>
            <a:pPr fontAlgn="auto">
              <a:spcAft>
                <a:spcPts val="0"/>
              </a:spcAft>
              <a:buFont typeface="Arial" pitchFamily="34" charset="0"/>
              <a:buChar char="•"/>
              <a:defRPr/>
            </a:pPr>
            <a:r>
              <a:rPr lang="en-US" smtClean="0">
                <a:sym typeface="Symbol" pitchFamily="18" charset="2"/>
              </a:rPr>
              <a:t>DKNF design:</a:t>
            </a:r>
          </a:p>
          <a:p>
            <a:pPr fontAlgn="auto">
              <a:spcAft>
                <a:spcPts val="0"/>
              </a:spcAft>
              <a:buFont typeface="Monotype Sorts" pitchFamily="2" charset="2"/>
              <a:buNone/>
              <a:defRPr/>
            </a:pPr>
            <a:r>
              <a:rPr lang="en-US" smtClean="0"/>
              <a:t>	</a:t>
            </a:r>
            <a:r>
              <a:rPr lang="en-US" i="1" smtClean="0"/>
              <a:t>Regular-acct-schema = (branch-name, account-number, balance)</a:t>
            </a:r>
            <a:br>
              <a:rPr lang="en-US" i="1" smtClean="0"/>
            </a:br>
            <a:r>
              <a:rPr lang="en-US" i="1" smtClean="0"/>
              <a:t>Special-acct-schema = (branch-name, account-number, balance)</a:t>
            </a:r>
          </a:p>
          <a:p>
            <a:pPr fontAlgn="auto">
              <a:spcAft>
                <a:spcPts val="0"/>
              </a:spcAft>
              <a:buFont typeface="Arial" pitchFamily="34" charset="0"/>
              <a:buChar char="•"/>
              <a:defRPr/>
            </a:pPr>
            <a:r>
              <a:rPr lang="en-US" smtClean="0"/>
              <a:t>Domain constraints for </a:t>
            </a:r>
            <a:r>
              <a:rPr lang="en-US" i="1" smtClean="0"/>
              <a:t>Special-acct-schema</a:t>
            </a:r>
            <a:r>
              <a:rPr lang="en-US" smtClean="0"/>
              <a:t> require that for each account:</a:t>
            </a:r>
          </a:p>
          <a:p>
            <a:pPr lvl="1" fontAlgn="auto">
              <a:spcAft>
                <a:spcPts val="0"/>
              </a:spcAft>
              <a:buFont typeface="Arial" pitchFamily="34" charset="0"/>
              <a:buChar char="–"/>
              <a:defRPr/>
            </a:pPr>
            <a:r>
              <a:rPr lang="en-US" smtClean="0"/>
              <a:t>The account number begins with 9.</a:t>
            </a:r>
          </a:p>
          <a:p>
            <a:pPr lvl="1" fontAlgn="auto">
              <a:spcAft>
                <a:spcPts val="0"/>
              </a:spcAft>
              <a:buFont typeface="Arial" pitchFamily="34" charset="0"/>
              <a:buChar char="–"/>
              <a:defRPr/>
            </a:pPr>
            <a:r>
              <a:rPr lang="en-US" smtClean="0"/>
              <a:t>The balance is greater than 2500.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DKNF rephrasing of PJNF Definition</a:t>
            </a:r>
          </a:p>
        </p:txBody>
      </p:sp>
      <p:sp>
        <p:nvSpPr>
          <p:cNvPr id="113667" name="Rectangle 3"/>
          <p:cNvSpPr>
            <a:spLocks noGrp="1" noChangeArrowheads="1"/>
          </p:cNvSpPr>
          <p:nvPr>
            <p:ph idx="1"/>
          </p:nvPr>
        </p:nvSpPr>
        <p:spPr/>
        <p:txBody>
          <a:bodyPr rtlCol="0">
            <a:normAutofit fontScale="85000" lnSpcReduction="20000"/>
          </a:bodyPr>
          <a:lstStyle/>
          <a:p>
            <a:pPr fontAlgn="auto">
              <a:spcAft>
                <a:spcPts val="0"/>
              </a:spcAft>
              <a:buFont typeface="Arial" pitchFamily="34" charset="0"/>
              <a:buChar char="•"/>
              <a:defRPr/>
            </a:pPr>
            <a:r>
              <a:rPr lang="en-US" smtClean="0"/>
              <a:t>Let </a:t>
            </a:r>
            <a:r>
              <a:rPr lang="en-US" i="1" smtClean="0"/>
              <a:t>R = (A</a:t>
            </a:r>
            <a:r>
              <a:rPr lang="en-US" baseline="-25000" smtClean="0"/>
              <a:t>1</a:t>
            </a:r>
            <a:r>
              <a:rPr lang="en-US" i="1" smtClean="0"/>
              <a:t>, A</a:t>
            </a:r>
            <a:r>
              <a:rPr lang="en-US" baseline="-25000" smtClean="0"/>
              <a:t>2</a:t>
            </a:r>
            <a:r>
              <a:rPr lang="en-US" i="1" smtClean="0"/>
              <a:t>, ..., A</a:t>
            </a:r>
            <a:r>
              <a:rPr lang="en-US" i="1" baseline="-25000" smtClean="0"/>
              <a:t>n</a:t>
            </a:r>
            <a:r>
              <a:rPr lang="en-US" i="1" smtClean="0"/>
              <a:t>) </a:t>
            </a:r>
            <a:r>
              <a:rPr lang="en-US" smtClean="0"/>
              <a:t>be a relation schema</a:t>
            </a:r>
            <a:r>
              <a:rPr lang="en-US" i="1" smtClean="0"/>
              <a:t>.  </a:t>
            </a:r>
            <a:r>
              <a:rPr lang="en-US" smtClean="0"/>
              <a:t>Let dom(</a:t>
            </a:r>
            <a:r>
              <a:rPr lang="en-US" i="1" smtClean="0"/>
              <a:t>A</a:t>
            </a:r>
            <a:r>
              <a:rPr lang="en-US" i="1" baseline="-25000" smtClean="0"/>
              <a:t>i</a:t>
            </a:r>
            <a:r>
              <a:rPr lang="en-US" smtClean="0"/>
              <a:t>) denote the domain of attribute </a:t>
            </a:r>
            <a:r>
              <a:rPr lang="en-US" i="1" smtClean="0"/>
              <a:t>A</a:t>
            </a:r>
            <a:r>
              <a:rPr lang="en-US" i="1" baseline="-25000" smtClean="0"/>
              <a:t>i</a:t>
            </a:r>
            <a:r>
              <a:rPr lang="en-US" i="1" smtClean="0"/>
              <a:t>, </a:t>
            </a:r>
            <a:r>
              <a:rPr lang="en-US" smtClean="0"/>
              <a:t>and let all these domains be infinite.  The all domain constraints </a:t>
            </a:r>
            <a:r>
              <a:rPr lang="en-US" b="1" smtClean="0"/>
              <a:t>D</a:t>
            </a:r>
            <a:r>
              <a:rPr lang="en-US" smtClean="0"/>
              <a:t> are of the form </a:t>
            </a:r>
            <a:br>
              <a:rPr lang="en-US" smtClean="0"/>
            </a:br>
            <a:r>
              <a:rPr lang="en-US" i="1" smtClean="0"/>
              <a:t>A</a:t>
            </a:r>
            <a:r>
              <a:rPr lang="en-US" i="1" baseline="-25000" smtClean="0"/>
              <a:t>i</a:t>
            </a:r>
            <a:r>
              <a:rPr lang="en-US" i="1" smtClean="0"/>
              <a:t> </a:t>
            </a:r>
            <a:r>
              <a:rPr lang="en-US" smtClean="0">
                <a:sym typeface="Symbol" pitchFamily="18" charset="2"/>
              </a:rPr>
              <a:t> dom(</a:t>
            </a:r>
            <a:r>
              <a:rPr lang="en-US" i="1" smtClean="0">
                <a:sym typeface="Symbol" pitchFamily="18" charset="2"/>
              </a:rPr>
              <a:t>A</a:t>
            </a:r>
            <a:r>
              <a:rPr lang="en-US" i="1" baseline="-25000" smtClean="0">
                <a:sym typeface="Symbol" pitchFamily="18" charset="2"/>
              </a:rPr>
              <a:t>i</a:t>
            </a:r>
            <a:r>
              <a:rPr lang="en-US" i="1" smtClean="0">
                <a:sym typeface="Symbol" pitchFamily="18" charset="2"/>
              </a:rPr>
              <a:t>).</a:t>
            </a:r>
          </a:p>
          <a:p>
            <a:pPr fontAlgn="auto">
              <a:spcAft>
                <a:spcPts val="0"/>
              </a:spcAft>
              <a:buFont typeface="Arial" pitchFamily="34" charset="0"/>
              <a:buChar char="•"/>
              <a:defRPr/>
            </a:pPr>
            <a:r>
              <a:rPr lang="en-US" smtClean="0">
                <a:sym typeface="Symbol" pitchFamily="18" charset="2"/>
              </a:rPr>
              <a:t>Let the general constraints be a set </a:t>
            </a:r>
            <a:r>
              <a:rPr lang="en-US" b="1" smtClean="0">
                <a:sym typeface="Symbol" pitchFamily="18" charset="2"/>
              </a:rPr>
              <a:t>G</a:t>
            </a:r>
            <a:r>
              <a:rPr lang="en-US" smtClean="0">
                <a:sym typeface="Symbol" pitchFamily="18" charset="2"/>
              </a:rPr>
              <a:t> of functional, multivalued, or join dependencies.  If </a:t>
            </a:r>
            <a:r>
              <a:rPr lang="en-US" i="1" smtClean="0">
                <a:sym typeface="Symbol" pitchFamily="18" charset="2"/>
              </a:rPr>
              <a:t>F</a:t>
            </a:r>
            <a:r>
              <a:rPr lang="en-US" smtClean="0">
                <a:sym typeface="Symbol" pitchFamily="18" charset="2"/>
              </a:rPr>
              <a:t> is the set of functional dependencies in </a:t>
            </a:r>
            <a:r>
              <a:rPr lang="en-US" b="1" smtClean="0">
                <a:sym typeface="Symbol" pitchFamily="18" charset="2"/>
              </a:rPr>
              <a:t>G</a:t>
            </a:r>
            <a:r>
              <a:rPr lang="en-US" smtClean="0">
                <a:sym typeface="Symbol" pitchFamily="18" charset="2"/>
              </a:rPr>
              <a:t>, let the set</a:t>
            </a:r>
            <a:r>
              <a:rPr lang="en-US" b="1" smtClean="0">
                <a:sym typeface="Symbol" pitchFamily="18" charset="2"/>
              </a:rPr>
              <a:t> K</a:t>
            </a:r>
            <a:r>
              <a:rPr lang="en-US" smtClean="0">
                <a:sym typeface="Symbol" pitchFamily="18" charset="2"/>
              </a:rPr>
              <a:t> of key constraints be those nontrivial functional dependencies in </a:t>
            </a:r>
            <a:r>
              <a:rPr lang="en-US" i="1" smtClean="0">
                <a:sym typeface="Symbol" pitchFamily="18" charset="2"/>
              </a:rPr>
              <a:t>F</a:t>
            </a:r>
            <a:r>
              <a:rPr lang="en-US" i="1" baseline="30000" smtClean="0">
                <a:sym typeface="Symbol" pitchFamily="18" charset="2"/>
              </a:rPr>
              <a:t>+ </a:t>
            </a:r>
            <a:r>
              <a:rPr lang="en-US" i="1" smtClean="0">
                <a:sym typeface="Symbol" pitchFamily="18" charset="2"/>
              </a:rPr>
              <a:t> </a:t>
            </a:r>
            <a:r>
              <a:rPr lang="en-US" smtClean="0">
                <a:sym typeface="Symbol" pitchFamily="18" charset="2"/>
              </a:rPr>
              <a:t>of the form </a:t>
            </a:r>
            <a:r>
              <a:rPr lang="en-US" smtClean="0">
                <a:sym typeface="Greek Symbols" pitchFamily="18" charset="2"/>
              </a:rPr>
              <a:t> </a:t>
            </a:r>
            <a:r>
              <a:rPr lang="en-US" smtClean="0">
                <a:sym typeface="Monotype Sorts" pitchFamily="2" charset="2"/>
              </a:rPr>
              <a:t> </a:t>
            </a:r>
            <a:r>
              <a:rPr lang="en-US" i="1" smtClean="0">
                <a:sym typeface="Monotype Sorts" pitchFamily="2" charset="2"/>
              </a:rPr>
              <a:t>R.</a:t>
            </a:r>
            <a:endParaRPr lang="en-US" smtClean="0">
              <a:sym typeface="Monotype Sorts" pitchFamily="2" charset="2"/>
            </a:endParaRPr>
          </a:p>
          <a:p>
            <a:pPr fontAlgn="auto">
              <a:spcAft>
                <a:spcPts val="0"/>
              </a:spcAft>
              <a:buFont typeface="Arial" pitchFamily="34" charset="0"/>
              <a:buChar char="•"/>
              <a:defRPr/>
            </a:pPr>
            <a:r>
              <a:rPr lang="en-US" smtClean="0">
                <a:sym typeface="Monotype Sorts" pitchFamily="2" charset="2"/>
              </a:rPr>
              <a:t>Schema </a:t>
            </a:r>
            <a:r>
              <a:rPr lang="en-US" i="1" smtClean="0">
                <a:sym typeface="Monotype Sorts" pitchFamily="2" charset="2"/>
              </a:rPr>
              <a:t>R</a:t>
            </a:r>
            <a:r>
              <a:rPr lang="en-US" smtClean="0">
                <a:sym typeface="Monotype Sorts" pitchFamily="2" charset="2"/>
              </a:rPr>
              <a:t> is in PJNF if and only if it is in DKNF with respect to </a:t>
            </a:r>
            <a:r>
              <a:rPr lang="en-US" b="1" smtClean="0">
                <a:sym typeface="Monotype Sorts" pitchFamily="2" charset="2"/>
              </a:rPr>
              <a:t>D, K, </a:t>
            </a:r>
            <a:r>
              <a:rPr lang="en-US" smtClean="0">
                <a:sym typeface="Monotype Sorts" pitchFamily="2" charset="2"/>
              </a:rPr>
              <a:t>and </a:t>
            </a:r>
            <a:r>
              <a:rPr lang="en-US" b="1" smtClean="0">
                <a:sym typeface="Monotype Sorts" pitchFamily="2" charset="2"/>
              </a:rPr>
              <a:t>G. </a:t>
            </a: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328613"/>
            <a:ext cx="8686800" cy="457200"/>
          </a:xfrm>
        </p:spPr>
        <p:txBody>
          <a:bodyPr rtlCol="0">
            <a:normAutofit fontScale="90000"/>
          </a:bodyPr>
          <a:lstStyle/>
          <a:p>
            <a:pPr fontAlgn="auto">
              <a:spcAft>
                <a:spcPts val="0"/>
              </a:spcAft>
              <a:defRPr/>
            </a:pPr>
            <a:r>
              <a:rPr lang="en-US" dirty="0" smtClean="0"/>
              <a:t>Alternative Approaches to Database Design</a:t>
            </a:r>
          </a:p>
        </p:txBody>
      </p:sp>
      <p:sp>
        <p:nvSpPr>
          <p:cNvPr id="114691" name="Rectangle 3"/>
          <p:cNvSpPr>
            <a:spLocks noGrp="1" noChangeArrowheads="1"/>
          </p:cNvSpPr>
          <p:nvPr>
            <p:ph idx="1"/>
          </p:nvPr>
        </p:nvSpPr>
        <p:spPr>
          <a:xfrm>
            <a:off x="1143000" y="1219200"/>
            <a:ext cx="6724650" cy="4114800"/>
          </a:xfrm>
        </p:spPr>
        <p:txBody>
          <a:bodyPr rtlCol="0">
            <a:normAutofit fontScale="77500" lnSpcReduction="20000"/>
          </a:bodyPr>
          <a:lstStyle/>
          <a:p>
            <a:pPr fontAlgn="auto">
              <a:spcAft>
                <a:spcPts val="0"/>
              </a:spcAft>
              <a:buFont typeface="Arial" pitchFamily="34" charset="0"/>
              <a:buChar char="•"/>
              <a:tabLst>
                <a:tab pos="2292350" algn="l"/>
              </a:tabLst>
              <a:defRPr/>
            </a:pPr>
            <a:r>
              <a:rPr lang="en-US" i="1" smtClean="0"/>
              <a:t>Dangling tuples </a:t>
            </a:r>
            <a:r>
              <a:rPr lang="en-US" smtClean="0"/>
              <a:t>— Tuples that “disappear” in computing a join.</a:t>
            </a:r>
          </a:p>
          <a:p>
            <a:pPr lvl="1" fontAlgn="auto">
              <a:spcAft>
                <a:spcPts val="0"/>
              </a:spcAft>
              <a:buFont typeface="Arial" pitchFamily="34" charset="0"/>
              <a:buChar char="–"/>
              <a:tabLst>
                <a:tab pos="2292350" algn="l"/>
              </a:tabLst>
              <a:defRPr/>
            </a:pPr>
            <a:r>
              <a:rPr lang="en-US" smtClean="0"/>
              <a:t>Let </a:t>
            </a:r>
            <a:r>
              <a:rPr lang="en-US" i="1" smtClean="0"/>
              <a:t>r</a:t>
            </a:r>
            <a:r>
              <a:rPr lang="en-US" baseline="-25000" smtClean="0"/>
              <a:t>1</a:t>
            </a:r>
            <a:r>
              <a:rPr lang="en-US" smtClean="0"/>
              <a:t>(</a:t>
            </a:r>
            <a:r>
              <a:rPr lang="en-US" i="1" smtClean="0"/>
              <a:t>R</a:t>
            </a:r>
            <a:r>
              <a:rPr lang="en-US" i="1" baseline="-25000" smtClean="0"/>
              <a:t>1</a:t>
            </a:r>
            <a:r>
              <a:rPr lang="en-US" i="1" smtClean="0"/>
              <a:t>), r</a:t>
            </a:r>
            <a:r>
              <a:rPr lang="en-US" baseline="-25000" smtClean="0"/>
              <a:t>2</a:t>
            </a:r>
            <a:r>
              <a:rPr lang="en-US" smtClean="0"/>
              <a:t>(</a:t>
            </a:r>
            <a:r>
              <a:rPr lang="en-US" i="1" smtClean="0"/>
              <a:t>R</a:t>
            </a:r>
            <a:r>
              <a:rPr lang="en-US" i="1" baseline="-25000" smtClean="0"/>
              <a:t>2</a:t>
            </a:r>
            <a:r>
              <a:rPr lang="en-US" i="1" smtClean="0"/>
              <a:t>),  ..., r</a:t>
            </a:r>
            <a:r>
              <a:rPr lang="en-US" baseline="-25000" smtClean="0"/>
              <a:t>n</a:t>
            </a:r>
            <a:r>
              <a:rPr lang="en-US" smtClean="0"/>
              <a:t>(</a:t>
            </a:r>
            <a:r>
              <a:rPr lang="en-US" i="1" smtClean="0"/>
              <a:t>R</a:t>
            </a:r>
            <a:r>
              <a:rPr lang="en-US" i="1" baseline="-25000" smtClean="0"/>
              <a:t>n</a:t>
            </a:r>
            <a:r>
              <a:rPr lang="en-US" i="1" smtClean="0"/>
              <a:t>), </a:t>
            </a:r>
            <a:r>
              <a:rPr lang="en-US" smtClean="0"/>
              <a:t>be a set of relations.</a:t>
            </a:r>
          </a:p>
          <a:p>
            <a:pPr lvl="1" fontAlgn="auto">
              <a:spcAft>
                <a:spcPts val="0"/>
              </a:spcAft>
              <a:buFont typeface="Arial" pitchFamily="34" charset="0"/>
              <a:buChar char="–"/>
              <a:tabLst>
                <a:tab pos="2292350" algn="l"/>
              </a:tabLst>
              <a:defRPr/>
            </a:pPr>
            <a:r>
              <a:rPr lang="en-US" smtClean="0"/>
              <a:t>A tuple </a:t>
            </a:r>
            <a:r>
              <a:rPr lang="en-US" i="1" smtClean="0"/>
              <a:t>t</a:t>
            </a:r>
            <a:r>
              <a:rPr lang="en-US" smtClean="0"/>
              <a:t> of relation </a:t>
            </a:r>
            <a:r>
              <a:rPr lang="en-US" i="1" smtClean="0"/>
              <a:t>r</a:t>
            </a:r>
            <a:r>
              <a:rPr lang="en-US" i="1" baseline="-25000" smtClean="0"/>
              <a:t>i</a:t>
            </a:r>
            <a:r>
              <a:rPr lang="en-US" smtClean="0"/>
              <a:t> is a </a:t>
            </a:r>
            <a:r>
              <a:rPr lang="en-US" i="1" smtClean="0"/>
              <a:t>dangling tuple </a:t>
            </a:r>
            <a:r>
              <a:rPr lang="en-US" smtClean="0"/>
              <a:t>if </a:t>
            </a:r>
            <a:r>
              <a:rPr lang="en-US" i="1" smtClean="0"/>
              <a:t>t</a:t>
            </a:r>
            <a:r>
              <a:rPr lang="en-US" smtClean="0"/>
              <a:t> is not in the relation:</a:t>
            </a:r>
            <a:br>
              <a:rPr lang="en-US" smtClean="0"/>
            </a:br>
            <a:r>
              <a:rPr lang="en-US" smtClean="0"/>
              <a:t>	</a:t>
            </a:r>
            <a:r>
              <a:rPr lang="en-US" smtClean="0">
                <a:sym typeface="Greek Symbols" pitchFamily="18" charset="2"/>
              </a:rPr>
              <a:t></a:t>
            </a:r>
            <a:r>
              <a:rPr lang="en-US" i="1" baseline="-25000" smtClean="0">
                <a:sym typeface="Greek Symbols" pitchFamily="18" charset="2"/>
              </a:rPr>
              <a:t>Ri</a:t>
            </a:r>
            <a:r>
              <a:rPr lang="en-US" i="1" smtClean="0">
                <a:sym typeface="Greek Symbols" pitchFamily="18" charset="2"/>
              </a:rPr>
              <a:t>  (r</a:t>
            </a:r>
            <a:r>
              <a:rPr lang="en-US" baseline="-25000" smtClean="0">
                <a:sym typeface="Greek Symbols" pitchFamily="18" charset="2"/>
              </a:rPr>
              <a:t>1</a:t>
            </a:r>
            <a:r>
              <a:rPr lang="en-US" smtClean="0">
                <a:sym typeface="Greek Symbols" pitchFamily="18" charset="2"/>
              </a:rPr>
              <a:t> |x| </a:t>
            </a:r>
            <a:r>
              <a:rPr lang="en-US" i="1" smtClean="0">
                <a:sym typeface="Greek Symbols" pitchFamily="18" charset="2"/>
              </a:rPr>
              <a:t>r</a:t>
            </a:r>
            <a:r>
              <a:rPr lang="en-US" baseline="-25000" smtClean="0">
                <a:sym typeface="Greek Symbols" pitchFamily="18" charset="2"/>
              </a:rPr>
              <a:t>2  </a:t>
            </a:r>
            <a:r>
              <a:rPr lang="en-US" smtClean="0">
                <a:sym typeface="Greek Symbols" pitchFamily="18" charset="2"/>
              </a:rPr>
              <a:t>|x| ... |x| </a:t>
            </a:r>
            <a:r>
              <a:rPr lang="en-US" i="1" smtClean="0">
                <a:sym typeface="Greek Symbols" pitchFamily="18" charset="2"/>
              </a:rPr>
              <a:t>r</a:t>
            </a:r>
            <a:r>
              <a:rPr lang="en-US" i="1" baseline="-25000" smtClean="0">
                <a:sym typeface="Greek Symbols" pitchFamily="18" charset="2"/>
              </a:rPr>
              <a:t>n</a:t>
            </a:r>
            <a:r>
              <a:rPr lang="en-US" i="1" smtClean="0">
                <a:sym typeface="Greek Symbols" pitchFamily="18" charset="2"/>
              </a:rPr>
              <a:t>)</a:t>
            </a:r>
            <a:endParaRPr lang="en-US" smtClean="0">
              <a:sym typeface="Greek Symbols" pitchFamily="18" charset="2"/>
            </a:endParaRPr>
          </a:p>
          <a:p>
            <a:pPr lvl="1" fontAlgn="auto">
              <a:spcAft>
                <a:spcPts val="0"/>
              </a:spcAft>
              <a:buFont typeface="Arial" pitchFamily="34" charset="0"/>
              <a:buChar char="–"/>
              <a:tabLst>
                <a:tab pos="2292350" algn="l"/>
              </a:tabLst>
              <a:defRPr/>
            </a:pPr>
            <a:r>
              <a:rPr lang="en-US" smtClean="0">
                <a:sym typeface="Greek Symbols" pitchFamily="18" charset="2"/>
              </a:rPr>
              <a:t>The relation </a:t>
            </a:r>
            <a:r>
              <a:rPr lang="en-US" i="1" smtClean="0">
                <a:sym typeface="Greek Symbols" pitchFamily="18" charset="2"/>
              </a:rPr>
              <a:t>r</a:t>
            </a:r>
            <a:r>
              <a:rPr lang="en-US" baseline="-25000" smtClean="0">
                <a:sym typeface="Greek Symbols" pitchFamily="18" charset="2"/>
              </a:rPr>
              <a:t>1</a:t>
            </a:r>
            <a:r>
              <a:rPr lang="en-US" smtClean="0">
                <a:sym typeface="Greek Symbols" pitchFamily="18" charset="2"/>
              </a:rPr>
              <a:t> |x| </a:t>
            </a:r>
            <a:r>
              <a:rPr lang="en-US" i="1" smtClean="0">
                <a:sym typeface="Greek Symbols" pitchFamily="18" charset="2"/>
              </a:rPr>
              <a:t>r</a:t>
            </a:r>
            <a:r>
              <a:rPr lang="en-US" baseline="-25000" smtClean="0">
                <a:sym typeface="Greek Symbols" pitchFamily="18" charset="2"/>
              </a:rPr>
              <a:t>2  </a:t>
            </a:r>
            <a:r>
              <a:rPr lang="en-US" smtClean="0">
                <a:sym typeface="Greek Symbols" pitchFamily="18" charset="2"/>
              </a:rPr>
              <a:t>|x| ... |x| </a:t>
            </a:r>
            <a:r>
              <a:rPr lang="en-US" i="1" smtClean="0">
                <a:sym typeface="Greek Symbols" pitchFamily="18" charset="2"/>
              </a:rPr>
              <a:t>r</a:t>
            </a:r>
            <a:r>
              <a:rPr lang="en-US" i="1" baseline="-25000" smtClean="0">
                <a:sym typeface="Greek Symbols" pitchFamily="18" charset="2"/>
              </a:rPr>
              <a:t>n</a:t>
            </a:r>
            <a:r>
              <a:rPr lang="en-US" smtClean="0">
                <a:sym typeface="Greek Symbols" pitchFamily="18" charset="2"/>
              </a:rPr>
              <a:t> is called a </a:t>
            </a:r>
            <a:r>
              <a:rPr lang="en-US" i="1" smtClean="0">
                <a:sym typeface="Greek Symbols" pitchFamily="18" charset="2"/>
              </a:rPr>
              <a:t>universal relation </a:t>
            </a:r>
            <a:r>
              <a:rPr lang="en-US" smtClean="0">
                <a:sym typeface="Greek Symbols" pitchFamily="18" charset="2"/>
              </a:rPr>
              <a:t>since it involves all the attributes in the “universe” defined by </a:t>
            </a:r>
            <a:r>
              <a:rPr lang="en-US" i="1" smtClean="0">
                <a:sym typeface="Greek Symbols" pitchFamily="18" charset="2"/>
              </a:rPr>
              <a:t>R</a:t>
            </a:r>
            <a:r>
              <a:rPr lang="en-US" i="1" baseline="-25000" smtClean="0">
                <a:sym typeface="Greek Symbols" pitchFamily="18" charset="2"/>
              </a:rPr>
              <a:t>1  </a:t>
            </a:r>
            <a:r>
              <a:rPr lang="en-US" smtClean="0">
                <a:sym typeface="Symbol" pitchFamily="18" charset="2"/>
              </a:rPr>
              <a:t> </a:t>
            </a:r>
            <a:r>
              <a:rPr lang="en-US" i="1" smtClean="0">
                <a:sym typeface="Greek Symbols" pitchFamily="18" charset="2"/>
              </a:rPr>
              <a:t>R</a:t>
            </a:r>
            <a:r>
              <a:rPr lang="en-US" i="1" baseline="-25000" smtClean="0">
                <a:sym typeface="Greek Symbols" pitchFamily="18" charset="2"/>
              </a:rPr>
              <a:t>1</a:t>
            </a:r>
            <a:r>
              <a:rPr lang="en-US" smtClean="0">
                <a:sym typeface="Greek Symbols" pitchFamily="18" charset="2"/>
              </a:rPr>
              <a:t> </a:t>
            </a:r>
            <a:r>
              <a:rPr lang="en-US" i="1" baseline="-25000" smtClean="0">
                <a:sym typeface="Greek Symbols" pitchFamily="18" charset="2"/>
              </a:rPr>
              <a:t> </a:t>
            </a:r>
            <a:r>
              <a:rPr lang="en-US" smtClean="0">
                <a:sym typeface="Symbol" pitchFamily="18" charset="2"/>
              </a:rPr>
              <a:t> ...  </a:t>
            </a:r>
            <a:r>
              <a:rPr lang="en-US" i="1" smtClean="0">
                <a:sym typeface="Greek Symbols" pitchFamily="18" charset="2"/>
              </a:rPr>
              <a:t>R</a:t>
            </a:r>
            <a:r>
              <a:rPr lang="en-US" i="1" baseline="-25000" smtClean="0">
                <a:sym typeface="Greek Symbols" pitchFamily="18" charset="2"/>
              </a:rPr>
              <a:t>n</a:t>
            </a:r>
            <a:r>
              <a:rPr lang="en-US" smtClean="0">
                <a:sym typeface="Greek Symbols" pitchFamily="18" charset="2"/>
              </a:rPr>
              <a:t>.</a:t>
            </a:r>
          </a:p>
          <a:p>
            <a:pPr lvl="1" fontAlgn="auto">
              <a:spcAft>
                <a:spcPts val="0"/>
              </a:spcAft>
              <a:buFont typeface="Arial" pitchFamily="34" charset="0"/>
              <a:buChar char="–"/>
              <a:tabLst>
                <a:tab pos="2292350" algn="l"/>
              </a:tabLst>
              <a:defRPr/>
            </a:pPr>
            <a:r>
              <a:rPr lang="en-US" smtClean="0">
                <a:sym typeface="Greek Symbols" pitchFamily="18" charset="2"/>
              </a:rPr>
              <a:t>If dangling tuples are allowed in the database, instead of decomposing a universal relation, we may prefer to </a:t>
            </a:r>
            <a:r>
              <a:rPr lang="en-US" i="1" smtClean="0">
                <a:sym typeface="Greek Symbols" pitchFamily="18" charset="2"/>
              </a:rPr>
              <a:t>synthesize </a:t>
            </a:r>
            <a:r>
              <a:rPr lang="en-US" smtClean="0">
                <a:sym typeface="Greek Symbols" pitchFamily="18" charset="2"/>
              </a:rPr>
              <a:t>a collection of normal form schemas from a given set of attributes.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8534400" cy="457200"/>
          </a:xfrm>
        </p:spPr>
        <p:txBody>
          <a:bodyPr rtlCol="0">
            <a:normAutofit fontScale="90000"/>
          </a:bodyPr>
          <a:lstStyle/>
          <a:p>
            <a:pPr fontAlgn="auto">
              <a:spcAft>
                <a:spcPts val="0"/>
              </a:spcAft>
              <a:defRPr/>
            </a:pPr>
            <a:r>
              <a:rPr lang="en-US" sz="2800" smtClean="0"/>
              <a:t>Example of Non Lossless-Join Decomposition </a:t>
            </a:r>
          </a:p>
        </p:txBody>
      </p:sp>
      <p:sp>
        <p:nvSpPr>
          <p:cNvPr id="65539" name="Rectangle 3"/>
          <p:cNvSpPr>
            <a:spLocks noGrp="1" noChangeArrowheads="1"/>
          </p:cNvSpPr>
          <p:nvPr>
            <p:ph idx="1"/>
          </p:nvPr>
        </p:nvSpPr>
        <p:spPr>
          <a:xfrm>
            <a:off x="1143000" y="1447800"/>
            <a:ext cx="6724650" cy="866775"/>
          </a:xfrm>
        </p:spPr>
        <p:txBody>
          <a:bodyPr rtlCol="0">
            <a:normAutofit fontScale="92500" lnSpcReduction="20000"/>
          </a:bodyPr>
          <a:lstStyle/>
          <a:p>
            <a:pPr fontAlgn="auto">
              <a:spcAft>
                <a:spcPts val="0"/>
              </a:spcAft>
              <a:buFont typeface="Arial" pitchFamily="34" charset="0"/>
              <a:buChar char="•"/>
              <a:tabLst>
                <a:tab pos="2336800" algn="l"/>
                <a:tab pos="3765550" algn="l"/>
              </a:tabLst>
              <a:defRPr/>
            </a:pPr>
            <a:r>
              <a:rPr lang="en-US" smtClean="0"/>
              <a:t>Decomposition of 	</a:t>
            </a:r>
            <a:r>
              <a:rPr lang="en-US" i="1" smtClean="0"/>
              <a:t>R = (A, B)</a:t>
            </a:r>
            <a:br>
              <a:rPr lang="en-US" i="1" smtClean="0"/>
            </a:br>
            <a:r>
              <a:rPr lang="en-US" i="1" smtClean="0"/>
              <a:t>	R</a:t>
            </a:r>
            <a:r>
              <a:rPr lang="en-US" baseline="-25000" smtClean="0"/>
              <a:t>1</a:t>
            </a:r>
            <a:r>
              <a:rPr lang="en-US" i="1" smtClean="0"/>
              <a:t> = (A)	R</a:t>
            </a:r>
            <a:r>
              <a:rPr lang="en-US" baseline="-25000" smtClean="0"/>
              <a:t>2</a:t>
            </a:r>
            <a:r>
              <a:rPr lang="en-US" i="1" smtClean="0"/>
              <a:t> = (B)</a:t>
            </a:r>
            <a:endParaRPr lang="en-US" smtClean="0"/>
          </a:p>
        </p:txBody>
      </p:sp>
      <p:sp>
        <p:nvSpPr>
          <p:cNvPr id="6148"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A</a:t>
            </a:r>
          </a:p>
        </p:txBody>
      </p:sp>
      <p:sp>
        <p:nvSpPr>
          <p:cNvPr id="6149"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B</a:t>
            </a:r>
          </a:p>
        </p:txBody>
      </p:sp>
      <p:sp>
        <p:nvSpPr>
          <p:cNvPr id="6150"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t>
            </a:r>
          </a:p>
          <a:p>
            <a:pPr algn="ctr"/>
            <a:r>
              <a:rPr lang="en-US" i="1">
                <a:sym typeface="Greek Symbols" pitchFamily="18" charset="2"/>
              </a:rPr>
              <a:t></a:t>
            </a:r>
          </a:p>
          <a:p>
            <a:pPr algn="ctr"/>
            <a:r>
              <a:rPr lang="en-US" i="1">
                <a:sym typeface="Greek Symbols" pitchFamily="18" charset="2"/>
              </a:rPr>
              <a:t></a:t>
            </a:r>
            <a:endParaRPr lang="en-US" i="1"/>
          </a:p>
        </p:txBody>
      </p:sp>
      <p:sp>
        <p:nvSpPr>
          <p:cNvPr id="6151"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endParaRPr lang="en-US" i="1"/>
          </a:p>
        </p:txBody>
      </p:sp>
      <p:sp>
        <p:nvSpPr>
          <p:cNvPr id="6152"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A</a:t>
            </a:r>
          </a:p>
        </p:txBody>
      </p:sp>
      <p:sp>
        <p:nvSpPr>
          <p:cNvPr id="6153"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t>
            </a:r>
          </a:p>
          <a:p>
            <a:pPr algn="ctr"/>
            <a:r>
              <a:rPr lang="en-US" i="1">
                <a:sym typeface="Greek Symbols" pitchFamily="18" charset="2"/>
              </a:rPr>
              <a:t></a:t>
            </a:r>
            <a:endParaRPr lang="en-US" i="1"/>
          </a:p>
        </p:txBody>
      </p:sp>
      <p:sp>
        <p:nvSpPr>
          <p:cNvPr id="6154"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p>
            <a:pPr algn="ctr"/>
            <a:r>
              <a:rPr lang="en-US" i="1"/>
              <a:t>B</a:t>
            </a:r>
          </a:p>
        </p:txBody>
      </p:sp>
      <p:sp>
        <p:nvSpPr>
          <p:cNvPr id="6155"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1</a:t>
            </a:r>
          </a:p>
          <a:p>
            <a:pPr algn="ctr"/>
            <a:r>
              <a:rPr lang="en-US">
                <a:sym typeface="Greek Symbols" pitchFamily="18" charset="2"/>
              </a:rPr>
              <a:t>2</a:t>
            </a:r>
          </a:p>
        </p:txBody>
      </p:sp>
      <p:sp>
        <p:nvSpPr>
          <p:cNvPr id="6156" name="Text Box 12"/>
          <p:cNvSpPr txBox="1">
            <a:spLocks noChangeArrowheads="1"/>
          </p:cNvSpPr>
          <p:nvPr/>
        </p:nvSpPr>
        <p:spPr bwMode="auto">
          <a:xfrm>
            <a:off x="2438400" y="4038600"/>
            <a:ext cx="260350" cy="366713"/>
          </a:xfrm>
          <a:prstGeom prst="rect">
            <a:avLst/>
          </a:prstGeom>
          <a:noFill/>
          <a:ln w="9525">
            <a:noFill/>
            <a:miter lim="800000"/>
            <a:headEnd/>
            <a:tailEnd/>
          </a:ln>
        </p:spPr>
        <p:txBody>
          <a:bodyPr wrap="none" anchor="ctr">
            <a:spAutoFit/>
          </a:bodyPr>
          <a:lstStyle/>
          <a:p>
            <a:pPr algn="ctr">
              <a:spcBef>
                <a:spcPct val="50000"/>
              </a:spcBef>
            </a:pPr>
            <a:r>
              <a:rPr lang="en-US" i="1"/>
              <a:t>r</a:t>
            </a:r>
          </a:p>
        </p:txBody>
      </p:sp>
      <p:sp>
        <p:nvSpPr>
          <p:cNvPr id="6157" name="Text Box 13"/>
          <p:cNvSpPr txBox="1">
            <a:spLocks noChangeArrowheads="1"/>
          </p:cNvSpPr>
          <p:nvPr/>
        </p:nvSpPr>
        <p:spPr bwMode="auto">
          <a:xfrm>
            <a:off x="3840163" y="3810000"/>
            <a:ext cx="703262" cy="366713"/>
          </a:xfrm>
          <a:prstGeom prst="rect">
            <a:avLst/>
          </a:prstGeom>
          <a:noFill/>
          <a:ln w="9525">
            <a:noFill/>
            <a:miter lim="800000"/>
            <a:headEnd/>
            <a:tailEnd/>
          </a:ln>
        </p:spPr>
        <p:txBody>
          <a:bodyPr wrap="none" anchor="ctr">
            <a:spAutoFit/>
          </a:bodyPr>
          <a:lstStyle/>
          <a:p>
            <a:pPr algn="ctr">
              <a:spcBef>
                <a:spcPct val="50000"/>
              </a:spcBef>
            </a:pPr>
            <a:r>
              <a:rPr lang="en-US">
                <a:sym typeface="Symbol" pitchFamily="18" charset="2"/>
              </a:rPr>
              <a:t></a:t>
            </a:r>
            <a:r>
              <a:rPr lang="en-US" i="1" baseline="-25000">
                <a:sym typeface="Symbol" pitchFamily="18" charset="2"/>
              </a:rPr>
              <a:t>A</a:t>
            </a:r>
            <a:r>
              <a:rPr lang="en-US">
                <a:sym typeface="Symbol" pitchFamily="18" charset="2"/>
              </a:rPr>
              <a:t>(</a:t>
            </a:r>
            <a:r>
              <a:rPr lang="en-US" i="1">
                <a:sym typeface="Symbol" pitchFamily="18" charset="2"/>
              </a:rPr>
              <a:t>r</a:t>
            </a:r>
            <a:r>
              <a:rPr lang="en-US">
                <a:sym typeface="Symbol" pitchFamily="18" charset="2"/>
              </a:rPr>
              <a:t>)</a:t>
            </a:r>
            <a:endParaRPr lang="en-US"/>
          </a:p>
        </p:txBody>
      </p:sp>
      <p:sp>
        <p:nvSpPr>
          <p:cNvPr id="6158" name="Text Box 14"/>
          <p:cNvSpPr txBox="1">
            <a:spLocks noChangeArrowheads="1"/>
          </p:cNvSpPr>
          <p:nvPr/>
        </p:nvSpPr>
        <p:spPr bwMode="auto">
          <a:xfrm>
            <a:off x="5827713" y="3733800"/>
            <a:ext cx="627062" cy="366713"/>
          </a:xfrm>
          <a:prstGeom prst="rect">
            <a:avLst/>
          </a:prstGeom>
          <a:noFill/>
          <a:ln w="9525">
            <a:noFill/>
            <a:miter lim="800000"/>
            <a:headEnd/>
            <a:tailEnd/>
          </a:ln>
        </p:spPr>
        <p:txBody>
          <a:bodyPr wrap="none" anchor="ctr">
            <a:spAutoFit/>
          </a:bodyPr>
          <a:lstStyle/>
          <a:p>
            <a:pPr algn="ctr">
              <a:spcBef>
                <a:spcPct val="50000"/>
              </a:spcBef>
            </a:pPr>
            <a:r>
              <a:rPr lang="en-US">
                <a:sym typeface="Symbol" pitchFamily="18" charset="2"/>
              </a:rPr>
              <a:t></a:t>
            </a:r>
            <a:r>
              <a:rPr lang="en-US" i="1" baseline="-25000">
                <a:sym typeface="Symbol" pitchFamily="18" charset="2"/>
              </a:rPr>
              <a:t>B(</a:t>
            </a:r>
            <a:r>
              <a:rPr lang="en-US" baseline="-25000">
                <a:sym typeface="Symbol" pitchFamily="18" charset="2"/>
              </a:rPr>
              <a:t>r</a:t>
            </a:r>
            <a:r>
              <a:rPr lang="en-US" i="1" baseline="-25000">
                <a:sym typeface="Symbol" pitchFamily="18" charset="2"/>
              </a:rPr>
              <a:t>)</a:t>
            </a:r>
            <a:endParaRPr lang="en-US"/>
          </a:p>
        </p:txBody>
      </p:sp>
      <p:sp>
        <p:nvSpPr>
          <p:cNvPr id="6159" name="Rectangle 15"/>
          <p:cNvSpPr>
            <a:spLocks noChangeArrowheads="1"/>
          </p:cNvSpPr>
          <p:nvPr/>
        </p:nvSpPr>
        <p:spPr bwMode="auto">
          <a:xfrm>
            <a:off x="1066800" y="4467225"/>
            <a:ext cx="2514600" cy="866775"/>
          </a:xfrm>
          <a:prstGeom prst="rect">
            <a:avLst/>
          </a:prstGeom>
          <a:noFill/>
          <a:ln w="9525">
            <a:noFill/>
            <a:miter lim="800000"/>
            <a:headEnd/>
            <a:tailEnd/>
          </a:ln>
        </p:spPr>
        <p:txBody>
          <a:bodyPr/>
          <a:lstStyle/>
          <a:p>
            <a:pPr marL="342900" indent="-342900">
              <a:spcBef>
                <a:spcPct val="35000"/>
              </a:spcBef>
              <a:buClr>
                <a:schemeClr val="tx2"/>
              </a:buClr>
              <a:buFont typeface="Monotype Sorts" pitchFamily="2" charset="2"/>
              <a:buNone/>
              <a:tabLst>
                <a:tab pos="2336800" algn="l"/>
                <a:tab pos="3765550" algn="l"/>
              </a:tabLst>
            </a:pPr>
            <a:r>
              <a:rPr kumimoji="1" lang="en-US" sz="2000">
                <a:latin typeface="Times New Roman" pitchFamily="18" charset="0"/>
                <a:sym typeface="Symbol" pitchFamily="18" charset="2"/>
              </a:rPr>
              <a:t>A (r) |x| B (r)</a:t>
            </a:r>
          </a:p>
        </p:txBody>
      </p:sp>
      <p:sp>
        <p:nvSpPr>
          <p:cNvPr id="6160"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p>
            <a:pPr algn="ctr"/>
            <a:r>
              <a:rPr lang="en-US" i="1"/>
              <a:t>A</a:t>
            </a:r>
          </a:p>
        </p:txBody>
      </p:sp>
      <p:sp>
        <p:nvSpPr>
          <p:cNvPr id="6161"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B</a:t>
            </a:r>
          </a:p>
        </p:txBody>
      </p:sp>
      <p:sp>
        <p:nvSpPr>
          <p:cNvPr id="6162"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p:spPr>
        <p:txBody>
          <a:bodyPr wrap="none" anchor="ctr"/>
          <a:lstStyle/>
          <a:p>
            <a:pPr algn="ctr"/>
            <a:r>
              <a:rPr lang="en-US" i="1">
                <a:sym typeface="Greek Symbols" pitchFamily="18" charset="2"/>
              </a:rPr>
              <a:t></a:t>
            </a:r>
          </a:p>
          <a:p>
            <a:pPr algn="ctr"/>
            <a:r>
              <a:rPr lang="en-US" i="1">
                <a:sym typeface="Greek Symbols" pitchFamily="18" charset="2"/>
              </a:rPr>
              <a:t></a:t>
            </a:r>
          </a:p>
          <a:p>
            <a:pPr algn="ctr"/>
            <a:r>
              <a:rPr lang="en-US" i="1">
                <a:sym typeface="Greek Symbols" pitchFamily="18" charset="2"/>
              </a:rPr>
              <a:t></a:t>
            </a:r>
          </a:p>
          <a:p>
            <a:pPr algn="ctr"/>
            <a:r>
              <a:rPr lang="en-US" i="1">
                <a:sym typeface="Greek Symbols" pitchFamily="18" charset="2"/>
              </a:rPr>
              <a:t></a:t>
            </a:r>
          </a:p>
        </p:txBody>
      </p:sp>
      <p:sp>
        <p:nvSpPr>
          <p:cNvPr id="6163"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p>
          <a:p>
            <a:pPr algn="ctr"/>
            <a:r>
              <a:rPr lang="en-US">
                <a:sym typeface="Greek Symbols" pitchFamily="18" charset="2"/>
              </a:rPr>
              <a:t>2</a:t>
            </a:r>
            <a:endParaRPr 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0063" y="471488"/>
            <a:ext cx="8229600" cy="457200"/>
          </a:xfrm>
        </p:spPr>
        <p:txBody>
          <a:bodyPr rtlCol="0">
            <a:normAutofit fontScale="90000"/>
          </a:bodyPr>
          <a:lstStyle/>
          <a:p>
            <a:pPr fontAlgn="auto">
              <a:spcAft>
                <a:spcPts val="0"/>
              </a:spcAft>
              <a:defRPr/>
            </a:pPr>
            <a:r>
              <a:rPr lang="en-US" dirty="0" smtClean="0"/>
              <a:t>Goal — Devise a Theory for the Following</a:t>
            </a:r>
          </a:p>
        </p:txBody>
      </p:sp>
      <p:sp>
        <p:nvSpPr>
          <p:cNvPr id="66563" name="Rectangle 3"/>
          <p:cNvSpPr>
            <a:spLocks noGrp="1" noChangeArrowheads="1"/>
          </p:cNvSpPr>
          <p:nvPr>
            <p:ph idx="1"/>
          </p:nvPr>
        </p:nvSpPr>
        <p:spPr/>
        <p:txBody>
          <a:bodyPr rtlCol="0">
            <a:normAutofit fontScale="92500" lnSpcReduction="10000"/>
          </a:bodyPr>
          <a:lstStyle/>
          <a:p>
            <a:pPr fontAlgn="auto">
              <a:spcAft>
                <a:spcPts val="0"/>
              </a:spcAft>
              <a:buFont typeface="Arial" pitchFamily="34" charset="0"/>
              <a:buChar char="•"/>
              <a:defRPr/>
            </a:pPr>
            <a:r>
              <a:rPr lang="en-US" smtClean="0"/>
              <a:t>Decide whether a particular relation </a:t>
            </a:r>
            <a:r>
              <a:rPr lang="en-US" i="1" smtClean="0"/>
              <a:t>R</a:t>
            </a:r>
            <a:r>
              <a:rPr lang="en-US" smtClean="0"/>
              <a:t> is in “good” form.</a:t>
            </a:r>
          </a:p>
          <a:p>
            <a:pPr fontAlgn="auto">
              <a:spcAft>
                <a:spcPts val="0"/>
              </a:spcAft>
              <a:buFont typeface="Arial" pitchFamily="34" charset="0"/>
              <a:buChar char="•"/>
              <a:defRPr/>
            </a:pPr>
            <a:r>
              <a:rPr lang="en-US" smtClean="0"/>
              <a:t>In the case that a relation </a:t>
            </a:r>
            <a:r>
              <a:rPr lang="en-US" i="1" smtClean="0"/>
              <a:t>R</a:t>
            </a:r>
            <a:r>
              <a:rPr lang="en-US" smtClean="0"/>
              <a:t> is not in “good” form, decompose it into a set of relations {</a:t>
            </a:r>
            <a:r>
              <a:rPr lang="en-US" i="1" smtClean="0"/>
              <a:t>R</a:t>
            </a:r>
            <a:r>
              <a:rPr lang="en-US" baseline="-25000" smtClean="0"/>
              <a:t>1</a:t>
            </a:r>
            <a:r>
              <a:rPr lang="en-US" i="1" smtClean="0"/>
              <a:t>, R</a:t>
            </a:r>
            <a:r>
              <a:rPr lang="en-US" baseline="-25000" smtClean="0"/>
              <a:t>2</a:t>
            </a:r>
            <a:r>
              <a:rPr lang="en-US" i="1" smtClean="0"/>
              <a:t>, ..., R</a:t>
            </a:r>
            <a:r>
              <a:rPr lang="en-US" i="1" baseline="-25000" smtClean="0"/>
              <a:t>n</a:t>
            </a:r>
            <a:r>
              <a:rPr lang="en-US" smtClean="0"/>
              <a:t>} such that </a:t>
            </a:r>
          </a:p>
          <a:p>
            <a:pPr lvl="1" fontAlgn="auto">
              <a:spcAft>
                <a:spcPts val="0"/>
              </a:spcAft>
              <a:buFont typeface="Arial" pitchFamily="34" charset="0"/>
              <a:buChar char="–"/>
              <a:defRPr/>
            </a:pPr>
            <a:r>
              <a:rPr lang="en-US" smtClean="0"/>
              <a:t>each relation is in good form </a:t>
            </a:r>
          </a:p>
          <a:p>
            <a:pPr lvl="1" fontAlgn="auto">
              <a:spcAft>
                <a:spcPts val="0"/>
              </a:spcAft>
              <a:buFont typeface="Arial" pitchFamily="34" charset="0"/>
              <a:buChar char="–"/>
              <a:defRPr/>
            </a:pPr>
            <a:r>
              <a:rPr lang="en-US" smtClean="0"/>
              <a:t>the decomposition is a lossless-join decomposition</a:t>
            </a:r>
          </a:p>
          <a:p>
            <a:pPr fontAlgn="auto">
              <a:spcAft>
                <a:spcPts val="0"/>
              </a:spcAft>
              <a:buFont typeface="Arial" pitchFamily="34" charset="0"/>
              <a:buChar char="•"/>
              <a:defRPr/>
            </a:pPr>
            <a:r>
              <a:rPr lang="en-US" smtClean="0"/>
              <a:t>Our theory is based on:</a:t>
            </a:r>
          </a:p>
          <a:p>
            <a:pPr lvl="1" fontAlgn="auto">
              <a:spcAft>
                <a:spcPts val="0"/>
              </a:spcAft>
              <a:buFont typeface="Arial" pitchFamily="34" charset="0"/>
              <a:buChar char="–"/>
              <a:defRPr/>
            </a:pPr>
            <a:r>
              <a:rPr lang="en-US" smtClean="0"/>
              <a:t>functional dependencies</a:t>
            </a:r>
          </a:p>
          <a:p>
            <a:pPr lvl="1" fontAlgn="auto">
              <a:spcAft>
                <a:spcPts val="0"/>
              </a:spcAft>
              <a:buFont typeface="Arial" pitchFamily="34" charset="0"/>
              <a:buChar char="–"/>
              <a:defRPr/>
            </a:pPr>
            <a:r>
              <a:rPr lang="en-US" smtClean="0"/>
              <a:t>multivalued dependencies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9220200" cy="457200"/>
          </a:xfrm>
        </p:spPr>
        <p:txBody>
          <a:bodyPr rtlCol="0">
            <a:normAutofit fontScale="90000"/>
          </a:bodyPr>
          <a:lstStyle/>
          <a:p>
            <a:pPr fontAlgn="auto">
              <a:spcAft>
                <a:spcPts val="0"/>
              </a:spcAft>
              <a:defRPr/>
            </a:pPr>
            <a:r>
              <a:rPr lang="en-US" sz="2800" smtClean="0"/>
              <a:t>Normalization Using Functional Dependencies</a:t>
            </a:r>
          </a:p>
        </p:txBody>
      </p:sp>
      <p:sp>
        <p:nvSpPr>
          <p:cNvPr id="67587" name="Rectangle 3"/>
          <p:cNvSpPr>
            <a:spLocks noGrp="1" noChangeArrowheads="1"/>
          </p:cNvSpPr>
          <p:nvPr>
            <p:ph idx="1"/>
          </p:nvPr>
        </p:nvSpPr>
        <p:spPr>
          <a:xfrm>
            <a:off x="1066800" y="1676400"/>
            <a:ext cx="6724650" cy="4114800"/>
          </a:xfrm>
        </p:spPr>
        <p:txBody>
          <a:bodyPr rtlCol="0">
            <a:normAutofit fontScale="70000" lnSpcReduction="20000"/>
          </a:bodyPr>
          <a:lstStyle/>
          <a:p>
            <a:pPr fontAlgn="auto">
              <a:spcAft>
                <a:spcPts val="0"/>
              </a:spcAft>
              <a:buFont typeface="Arial" pitchFamily="34" charset="0"/>
              <a:buChar char="•"/>
              <a:defRPr/>
            </a:pPr>
            <a:r>
              <a:rPr lang="en-US" smtClean="0"/>
              <a:t>Lossless-join decomposition:  At least one of the following dependencies is in F+:</a:t>
            </a:r>
          </a:p>
          <a:p>
            <a:pPr lvl="1" fontAlgn="auto">
              <a:spcAft>
                <a:spcPts val="0"/>
              </a:spcAft>
              <a:buFont typeface="Arial" pitchFamily="34" charset="0"/>
              <a:buChar char="–"/>
              <a:defRPr/>
            </a:pPr>
            <a:r>
              <a:rPr lang="en-US" i="1" smtClean="0"/>
              <a:t>R</a:t>
            </a:r>
            <a:r>
              <a:rPr lang="en-US" baseline="-25000" smtClean="0"/>
              <a:t>1</a:t>
            </a:r>
            <a:r>
              <a:rPr lang="en-US" smtClean="0"/>
              <a:t> </a:t>
            </a:r>
            <a:r>
              <a:rPr lang="en-US" smtClean="0">
                <a:sym typeface="Symbol" pitchFamily="18" charset="2"/>
              </a:rPr>
              <a:t> </a:t>
            </a:r>
            <a:r>
              <a:rPr lang="en-US" i="1" smtClean="0"/>
              <a:t>R</a:t>
            </a:r>
            <a:r>
              <a:rPr lang="en-US" baseline="-25000" smtClean="0"/>
              <a:t>2</a:t>
            </a:r>
            <a:r>
              <a:rPr lang="en-US" smtClean="0"/>
              <a:t> </a:t>
            </a:r>
            <a:r>
              <a:rPr lang="en-US" smtClean="0">
                <a:sym typeface="Monotype Sorts" pitchFamily="2" charset="2"/>
              </a:rPr>
              <a:t> </a:t>
            </a:r>
            <a:r>
              <a:rPr lang="en-US" i="1" smtClean="0"/>
              <a:t>R</a:t>
            </a:r>
            <a:r>
              <a:rPr lang="en-US" baseline="-25000" smtClean="0"/>
              <a:t>1</a:t>
            </a:r>
          </a:p>
          <a:p>
            <a:pPr lvl="1" fontAlgn="auto">
              <a:spcAft>
                <a:spcPts val="0"/>
              </a:spcAft>
              <a:buFont typeface="Arial" pitchFamily="34" charset="0"/>
              <a:buChar char="–"/>
              <a:defRPr/>
            </a:pPr>
            <a:r>
              <a:rPr lang="en-US" i="1" smtClean="0"/>
              <a:t>R</a:t>
            </a:r>
            <a:r>
              <a:rPr lang="en-US" baseline="-25000" smtClean="0"/>
              <a:t>1</a:t>
            </a:r>
            <a:r>
              <a:rPr lang="en-US" smtClean="0"/>
              <a:t> </a:t>
            </a:r>
            <a:r>
              <a:rPr lang="en-US" smtClean="0">
                <a:sym typeface="Symbol" pitchFamily="18" charset="2"/>
              </a:rPr>
              <a:t> </a:t>
            </a:r>
            <a:r>
              <a:rPr lang="en-US" i="1" smtClean="0"/>
              <a:t>R</a:t>
            </a:r>
            <a:r>
              <a:rPr lang="en-US" baseline="-25000" smtClean="0"/>
              <a:t>2</a:t>
            </a:r>
            <a:r>
              <a:rPr lang="en-US" smtClean="0"/>
              <a:t> </a:t>
            </a:r>
            <a:r>
              <a:rPr lang="en-US" smtClean="0">
                <a:sym typeface="Monotype Sorts" pitchFamily="2" charset="2"/>
              </a:rPr>
              <a:t> </a:t>
            </a:r>
            <a:r>
              <a:rPr lang="en-US" i="1" smtClean="0"/>
              <a:t>R</a:t>
            </a:r>
            <a:r>
              <a:rPr lang="en-US" baseline="-25000" smtClean="0"/>
              <a:t>2</a:t>
            </a:r>
            <a:endParaRPr lang="en-US" smtClean="0"/>
          </a:p>
          <a:p>
            <a:pPr fontAlgn="auto">
              <a:spcAft>
                <a:spcPts val="0"/>
              </a:spcAft>
              <a:buFont typeface="Arial" pitchFamily="34" charset="0"/>
              <a:buChar char="•"/>
              <a:defRPr/>
            </a:pPr>
            <a:r>
              <a:rPr lang="en-US" smtClean="0"/>
              <a:t>No redundancy:  The relations </a:t>
            </a:r>
            <a:r>
              <a:rPr lang="en-US" i="1" smtClean="0"/>
              <a:t>R</a:t>
            </a:r>
            <a:r>
              <a:rPr lang="en-US" baseline="-25000" smtClean="0"/>
              <a:t>1</a:t>
            </a:r>
            <a:r>
              <a:rPr lang="en-US" i="1" smtClean="0"/>
              <a:t> </a:t>
            </a:r>
            <a:r>
              <a:rPr lang="en-US" smtClean="0"/>
              <a:t>and </a:t>
            </a:r>
            <a:r>
              <a:rPr lang="en-US" i="1" smtClean="0"/>
              <a:t>R</a:t>
            </a:r>
            <a:r>
              <a:rPr lang="en-US" baseline="-25000" smtClean="0"/>
              <a:t>2</a:t>
            </a:r>
            <a:r>
              <a:rPr lang="en-US" smtClean="0"/>
              <a:t> preferably should be in either Boyce-Godd Normal Form or Third Normal Form.</a:t>
            </a:r>
          </a:p>
          <a:p>
            <a:pPr fontAlgn="auto">
              <a:spcAft>
                <a:spcPts val="0"/>
              </a:spcAft>
              <a:buFont typeface="Arial" pitchFamily="34" charset="0"/>
              <a:buChar char="•"/>
              <a:defRPr/>
            </a:pPr>
            <a:r>
              <a:rPr lang="en-US" smtClean="0"/>
              <a:t>Dependency preservation: Let </a:t>
            </a:r>
            <a:r>
              <a:rPr lang="en-US" i="1" smtClean="0"/>
              <a:t>F</a:t>
            </a:r>
            <a:r>
              <a:rPr lang="en-US" i="1" baseline="-25000" smtClean="0"/>
              <a:t>i</a:t>
            </a:r>
            <a:r>
              <a:rPr lang="en-US" i="1" smtClean="0"/>
              <a:t> </a:t>
            </a:r>
            <a:r>
              <a:rPr lang="en-US" smtClean="0"/>
              <a:t>be the set of dependencies </a:t>
            </a:r>
            <a:r>
              <a:rPr lang="en-US" i="1" smtClean="0"/>
              <a:t>F</a:t>
            </a:r>
            <a:r>
              <a:rPr lang="en-US" i="1" baseline="30000" smtClean="0"/>
              <a:t>+</a:t>
            </a:r>
            <a:r>
              <a:rPr lang="en-US" smtClean="0"/>
              <a:t> that include only attributes in </a:t>
            </a:r>
            <a:r>
              <a:rPr lang="en-US" i="1" smtClean="0"/>
              <a:t>R</a:t>
            </a:r>
            <a:r>
              <a:rPr lang="en-US" i="1" baseline="-25000" smtClean="0"/>
              <a:t>i</a:t>
            </a:r>
            <a:r>
              <a:rPr lang="en-US" i="1" smtClean="0"/>
              <a:t>. </a:t>
            </a:r>
            <a:r>
              <a:rPr lang="en-US" smtClean="0"/>
              <a:t>Test to see if:</a:t>
            </a:r>
          </a:p>
          <a:p>
            <a:pPr lvl="1" fontAlgn="auto">
              <a:spcAft>
                <a:spcPts val="0"/>
              </a:spcAft>
              <a:buFont typeface="Arial" pitchFamily="34" charset="0"/>
              <a:buChar char="–"/>
              <a:defRPr/>
            </a:pPr>
            <a:r>
              <a:rPr lang="en-US" smtClean="0"/>
              <a:t>(</a:t>
            </a:r>
            <a:r>
              <a:rPr lang="en-US" i="1" smtClean="0"/>
              <a:t>F</a:t>
            </a:r>
            <a:r>
              <a:rPr lang="en-US" baseline="-25000" smtClean="0"/>
              <a:t>1</a:t>
            </a:r>
            <a:r>
              <a:rPr lang="en-US" i="1" smtClean="0"/>
              <a:t> </a:t>
            </a:r>
            <a:r>
              <a:rPr lang="en-US" i="1" smtClean="0">
                <a:sym typeface="Symbol" pitchFamily="18" charset="2"/>
              </a:rPr>
              <a:t> F</a:t>
            </a:r>
            <a:r>
              <a:rPr lang="en-US" baseline="-25000" smtClean="0">
                <a:sym typeface="Symbol" pitchFamily="18" charset="2"/>
              </a:rPr>
              <a:t>2</a:t>
            </a:r>
            <a:r>
              <a:rPr lang="en-US" smtClean="0">
                <a:sym typeface="Symbol" pitchFamily="18" charset="2"/>
              </a:rPr>
              <a:t>) = </a:t>
            </a:r>
            <a:r>
              <a:rPr lang="en-US" i="1" smtClean="0">
                <a:sym typeface="Symbol" pitchFamily="18" charset="2"/>
              </a:rPr>
              <a:t>F</a:t>
            </a:r>
            <a:r>
              <a:rPr lang="en-US" i="1" baseline="30000" smtClean="0">
                <a:sym typeface="Symbol" pitchFamily="18" charset="2"/>
              </a:rPr>
              <a:t>+</a:t>
            </a:r>
          </a:p>
          <a:p>
            <a:pPr fontAlgn="auto">
              <a:spcAft>
                <a:spcPts val="0"/>
              </a:spcAft>
              <a:buFont typeface="Monotype Sorts" pitchFamily="2" charset="2"/>
              <a:buNone/>
              <a:defRPr/>
            </a:pPr>
            <a:r>
              <a:rPr lang="en-US" baseline="-25000" smtClean="0"/>
              <a:t>	</a:t>
            </a:r>
            <a:r>
              <a:rPr lang="en-US" smtClean="0"/>
              <a:t>Otherwise, checking updates for violation of functional dependencies is expensive.</a:t>
            </a:r>
            <a:endParaRPr lang="en-US" baseline="-25000" smtClean="0"/>
          </a:p>
        </p:txBody>
      </p:sp>
      <p:sp>
        <p:nvSpPr>
          <p:cNvPr id="8196" name="Text Box 4"/>
          <p:cNvSpPr txBox="1">
            <a:spLocks noChangeArrowheads="1"/>
          </p:cNvSpPr>
          <p:nvPr/>
        </p:nvSpPr>
        <p:spPr bwMode="auto">
          <a:xfrm>
            <a:off x="762000" y="914400"/>
            <a:ext cx="7532688" cy="701675"/>
          </a:xfrm>
          <a:prstGeom prst="rect">
            <a:avLst/>
          </a:prstGeom>
          <a:noFill/>
          <a:ln w="9525">
            <a:noFill/>
            <a:miter lim="800000"/>
            <a:headEnd/>
            <a:tailEnd/>
          </a:ln>
        </p:spPr>
        <p:txBody>
          <a:bodyPr wrap="none" anchor="ctr">
            <a:spAutoFit/>
          </a:bodyPr>
          <a:lstStyle/>
          <a:p>
            <a:r>
              <a:rPr lang="en-US" sz="2000"/>
              <a:t>When we decompose a relation schema </a:t>
            </a:r>
            <a:r>
              <a:rPr lang="en-US" sz="2000" i="1"/>
              <a:t>R</a:t>
            </a:r>
            <a:r>
              <a:rPr lang="en-US" sz="2000"/>
              <a:t> with a set of functional</a:t>
            </a:r>
          </a:p>
          <a:p>
            <a:r>
              <a:rPr lang="en-US" sz="2000"/>
              <a:t>dependencies </a:t>
            </a:r>
            <a:r>
              <a:rPr lang="en-US" sz="2000" i="1"/>
              <a:t>F</a:t>
            </a:r>
            <a:r>
              <a:rPr lang="en-US" sz="2000"/>
              <a:t> into </a:t>
            </a:r>
            <a:r>
              <a:rPr lang="en-US" sz="2000" i="1"/>
              <a:t>R</a:t>
            </a:r>
            <a:r>
              <a:rPr lang="en-US" sz="2000" baseline="-25000"/>
              <a:t>1</a:t>
            </a:r>
            <a:r>
              <a:rPr lang="en-US" sz="2000"/>
              <a:t> and </a:t>
            </a:r>
            <a:r>
              <a:rPr lang="en-US" sz="2000" i="1"/>
              <a:t>R</a:t>
            </a:r>
            <a:r>
              <a:rPr lang="en-US" sz="2000" baseline="-25000"/>
              <a:t>2</a:t>
            </a:r>
            <a:r>
              <a:rPr lang="en-US" sz="2000"/>
              <a:t> we want: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Example</a:t>
            </a:r>
          </a:p>
        </p:txBody>
      </p:sp>
      <p:sp>
        <p:nvSpPr>
          <p:cNvPr id="68611" name="Rectangle 3"/>
          <p:cNvSpPr>
            <a:spLocks noGrp="1" noChangeArrowheads="1"/>
          </p:cNvSpPr>
          <p:nvPr>
            <p:ph idx="1"/>
          </p:nvPr>
        </p:nvSpPr>
        <p:spPr>
          <a:xfrm>
            <a:off x="1143000" y="1295400"/>
            <a:ext cx="6724650" cy="4114800"/>
          </a:xfrm>
        </p:spPr>
        <p:txBody>
          <a:bodyPr rtlCol="0">
            <a:normAutofit fontScale="77500" lnSpcReduction="20000"/>
          </a:bodyPr>
          <a:lstStyle/>
          <a:p>
            <a:pPr fontAlgn="auto">
              <a:spcAft>
                <a:spcPts val="0"/>
              </a:spcAft>
              <a:buFont typeface="Arial" pitchFamily="34" charset="0"/>
              <a:buChar char="•"/>
              <a:tabLst>
                <a:tab pos="2054225" algn="l"/>
              </a:tabLst>
              <a:defRPr/>
            </a:pPr>
            <a:r>
              <a:rPr lang="en-US" i="1" smtClean="0"/>
              <a:t>R = (A, B, C)</a:t>
            </a:r>
            <a:br>
              <a:rPr lang="en-US" i="1" smtClean="0"/>
            </a:br>
            <a:r>
              <a:rPr lang="en-US" i="1" smtClean="0"/>
              <a:t>F = {A </a:t>
            </a:r>
            <a:r>
              <a:rPr lang="en-US" smtClean="0">
                <a:sym typeface="Monotype Sorts" pitchFamily="2" charset="2"/>
              </a:rPr>
              <a:t> </a:t>
            </a:r>
            <a:r>
              <a:rPr lang="en-US" i="1" smtClean="0">
                <a:sym typeface="Monotype Sorts" pitchFamily="2" charset="2"/>
              </a:rPr>
              <a:t>B, B </a:t>
            </a:r>
            <a:r>
              <a:rPr lang="en-US" smtClean="0">
                <a:sym typeface="Monotype Sorts" pitchFamily="2" charset="2"/>
              </a:rPr>
              <a:t> </a:t>
            </a:r>
            <a:r>
              <a:rPr lang="en-US" i="1" smtClean="0">
                <a:sym typeface="Monotype Sorts" pitchFamily="2" charset="2"/>
              </a:rPr>
              <a:t>C)</a:t>
            </a:r>
          </a:p>
          <a:p>
            <a:pPr fontAlgn="auto">
              <a:spcAft>
                <a:spcPts val="0"/>
              </a:spcAft>
              <a:buFont typeface="Arial" pitchFamily="34" charset="0"/>
              <a:buChar char="•"/>
              <a:tabLst>
                <a:tab pos="2054225" algn="l"/>
              </a:tabLst>
              <a:defRPr/>
            </a:pPr>
            <a:r>
              <a:rPr lang="en-US" i="1" smtClean="0">
                <a:sym typeface="Monotype Sorts" pitchFamily="2" charset="2"/>
              </a:rPr>
              <a:t>R</a:t>
            </a:r>
            <a:r>
              <a:rPr lang="en-US" baseline="-25000" smtClean="0">
                <a:sym typeface="Monotype Sorts" pitchFamily="2" charset="2"/>
              </a:rPr>
              <a:t>1</a:t>
            </a:r>
            <a:r>
              <a:rPr lang="en-US" i="1" smtClean="0">
                <a:sym typeface="Monotype Sorts" pitchFamily="2" charset="2"/>
              </a:rPr>
              <a:t> = (A, B),   R</a:t>
            </a:r>
            <a:r>
              <a:rPr lang="en-US" baseline="-25000" smtClean="0">
                <a:sym typeface="Monotype Sorts" pitchFamily="2" charset="2"/>
              </a:rPr>
              <a:t>2</a:t>
            </a:r>
            <a:r>
              <a:rPr lang="en-US" i="1" smtClean="0">
                <a:sym typeface="Monotype Sorts" pitchFamily="2" charset="2"/>
              </a:rPr>
              <a:t> = (B, C)</a:t>
            </a:r>
          </a:p>
          <a:p>
            <a:pPr lvl="1" fontAlgn="auto">
              <a:spcAft>
                <a:spcPts val="0"/>
              </a:spcAft>
              <a:buFont typeface="Arial" pitchFamily="34" charset="0"/>
              <a:buChar char="–"/>
              <a:tabLst>
                <a:tab pos="2054225" algn="l"/>
              </a:tabLst>
              <a:defRPr/>
            </a:pPr>
            <a:r>
              <a:rPr lang="en-US" smtClean="0">
                <a:sym typeface="Monotype Sorts" pitchFamily="2" charset="2"/>
              </a:rPr>
              <a:t>Lossless-join decomposition:</a:t>
            </a:r>
          </a:p>
          <a:p>
            <a:pPr lvl="1" fontAlgn="auto">
              <a:spcAft>
                <a:spcPts val="0"/>
              </a:spcAft>
              <a:buFont typeface="Monotype Sorts" pitchFamily="2" charset="2"/>
              <a:buNone/>
              <a:tabLst>
                <a:tab pos="2054225" algn="l"/>
              </a:tabLst>
              <a:defRPr/>
            </a:pPr>
            <a:r>
              <a:rPr lang="en-US" smtClean="0">
                <a:sym typeface="Monotype Sorts" pitchFamily="2" charset="2"/>
              </a:rPr>
              <a:t>		 </a:t>
            </a:r>
            <a:r>
              <a:rPr lang="en-US" i="1" smtClean="0">
                <a:sym typeface="Monotype Sorts" pitchFamily="2" charset="2"/>
              </a:rPr>
              <a:t>R</a:t>
            </a:r>
            <a:r>
              <a:rPr lang="en-US" baseline="-25000" smtClean="0">
                <a:sym typeface="Monotype Sorts" pitchFamily="2" charset="2"/>
              </a:rPr>
              <a:t>1  </a:t>
            </a:r>
            <a:r>
              <a:rPr lang="en-US" smtClean="0">
                <a:sym typeface="Symbol" pitchFamily="18" charset="2"/>
              </a:rPr>
              <a:t> </a:t>
            </a:r>
            <a:r>
              <a:rPr lang="en-US" i="1" smtClean="0">
                <a:sym typeface="Monotype Sorts" pitchFamily="2" charset="2"/>
              </a:rPr>
              <a:t>R</a:t>
            </a:r>
            <a:r>
              <a:rPr lang="en-US" baseline="-25000" smtClean="0">
                <a:sym typeface="Monotype Sorts" pitchFamily="2" charset="2"/>
              </a:rPr>
              <a:t>2</a:t>
            </a:r>
            <a:r>
              <a:rPr lang="en-US" i="1" smtClean="0">
                <a:sym typeface="Monotype Sorts" pitchFamily="2" charset="2"/>
              </a:rPr>
              <a:t> = {B} </a:t>
            </a:r>
            <a:r>
              <a:rPr lang="en-US" smtClean="0">
                <a:sym typeface="Monotype Sorts" pitchFamily="2" charset="2"/>
              </a:rPr>
              <a:t>and </a:t>
            </a:r>
            <a:r>
              <a:rPr lang="en-US" i="1" smtClean="0">
                <a:sym typeface="Monotype Sorts" pitchFamily="2" charset="2"/>
              </a:rPr>
              <a:t>B  </a:t>
            </a:r>
            <a:r>
              <a:rPr lang="en-US" smtClean="0">
                <a:sym typeface="Monotype Sorts" pitchFamily="2" charset="2"/>
              </a:rPr>
              <a:t> </a:t>
            </a:r>
            <a:r>
              <a:rPr lang="en-US" i="1" smtClean="0">
                <a:sym typeface="Monotype Sorts" pitchFamily="2" charset="2"/>
              </a:rPr>
              <a:t>BC</a:t>
            </a:r>
          </a:p>
          <a:p>
            <a:pPr lvl="1" fontAlgn="auto">
              <a:spcAft>
                <a:spcPts val="0"/>
              </a:spcAft>
              <a:buFont typeface="Arial" pitchFamily="34" charset="0"/>
              <a:buChar char="–"/>
              <a:tabLst>
                <a:tab pos="2054225" algn="l"/>
              </a:tabLst>
              <a:defRPr/>
            </a:pPr>
            <a:r>
              <a:rPr lang="en-US" smtClean="0">
                <a:sym typeface="Monotype Sorts" pitchFamily="2" charset="2"/>
              </a:rPr>
              <a:t>Dependency preserving</a:t>
            </a:r>
          </a:p>
          <a:p>
            <a:pPr fontAlgn="auto">
              <a:spcAft>
                <a:spcPts val="0"/>
              </a:spcAft>
              <a:buFont typeface="Arial" pitchFamily="34" charset="0"/>
              <a:buChar char="•"/>
              <a:tabLst>
                <a:tab pos="2054225" algn="l"/>
              </a:tabLst>
              <a:defRPr/>
            </a:pPr>
            <a:r>
              <a:rPr lang="en-US" i="1" smtClean="0">
                <a:sym typeface="Monotype Sorts" pitchFamily="2" charset="2"/>
              </a:rPr>
              <a:t>R</a:t>
            </a:r>
            <a:r>
              <a:rPr lang="en-US" i="1" baseline="-25000" smtClean="0">
                <a:sym typeface="Monotype Sorts" pitchFamily="2" charset="2"/>
              </a:rPr>
              <a:t>1 </a:t>
            </a:r>
            <a:r>
              <a:rPr lang="en-US" i="1" smtClean="0">
                <a:sym typeface="Monotype Sorts" pitchFamily="2" charset="2"/>
              </a:rPr>
              <a:t>= (A, B),   R</a:t>
            </a:r>
            <a:r>
              <a:rPr lang="en-US" baseline="-25000" smtClean="0">
                <a:sym typeface="Monotype Sorts" pitchFamily="2" charset="2"/>
              </a:rPr>
              <a:t>2</a:t>
            </a:r>
            <a:r>
              <a:rPr lang="en-US" i="1" smtClean="0">
                <a:sym typeface="Monotype Sorts" pitchFamily="2" charset="2"/>
              </a:rPr>
              <a:t> = (A, C)</a:t>
            </a:r>
          </a:p>
          <a:p>
            <a:pPr lvl="1" fontAlgn="auto">
              <a:spcAft>
                <a:spcPts val="0"/>
              </a:spcAft>
              <a:buFont typeface="Arial" pitchFamily="34" charset="0"/>
              <a:buChar char="–"/>
              <a:tabLst>
                <a:tab pos="2054225" algn="l"/>
              </a:tabLst>
              <a:defRPr/>
            </a:pPr>
            <a:r>
              <a:rPr lang="en-US" smtClean="0">
                <a:sym typeface="Monotype Sorts" pitchFamily="2" charset="2"/>
              </a:rPr>
              <a:t>Lossless-join decomposition:</a:t>
            </a:r>
          </a:p>
          <a:p>
            <a:pPr lvl="1" fontAlgn="auto">
              <a:spcAft>
                <a:spcPts val="0"/>
              </a:spcAft>
              <a:buFont typeface="Monotype Sorts" pitchFamily="2" charset="2"/>
              <a:buNone/>
              <a:tabLst>
                <a:tab pos="2054225" algn="l"/>
              </a:tabLst>
              <a:defRPr/>
            </a:pPr>
            <a:r>
              <a:rPr lang="en-US" smtClean="0">
                <a:sym typeface="Monotype Sorts" pitchFamily="2" charset="2"/>
              </a:rPr>
              <a:t>		 </a:t>
            </a:r>
            <a:r>
              <a:rPr lang="en-US" i="1" smtClean="0">
                <a:sym typeface="Monotype Sorts" pitchFamily="2" charset="2"/>
              </a:rPr>
              <a:t>R</a:t>
            </a:r>
            <a:r>
              <a:rPr lang="en-US" baseline="-25000" smtClean="0">
                <a:sym typeface="Monotype Sorts" pitchFamily="2" charset="2"/>
              </a:rPr>
              <a:t>1  </a:t>
            </a:r>
            <a:r>
              <a:rPr lang="en-US" smtClean="0">
                <a:sym typeface="Symbol" pitchFamily="18" charset="2"/>
              </a:rPr>
              <a:t> </a:t>
            </a:r>
            <a:r>
              <a:rPr lang="en-US" i="1" smtClean="0">
                <a:sym typeface="Monotype Sorts" pitchFamily="2" charset="2"/>
              </a:rPr>
              <a:t>R</a:t>
            </a:r>
            <a:r>
              <a:rPr lang="en-US" baseline="-25000" smtClean="0">
                <a:sym typeface="Monotype Sorts" pitchFamily="2" charset="2"/>
              </a:rPr>
              <a:t>2</a:t>
            </a:r>
            <a:r>
              <a:rPr lang="en-US" i="1" smtClean="0">
                <a:sym typeface="Monotype Sorts" pitchFamily="2" charset="2"/>
              </a:rPr>
              <a:t> = {A} </a:t>
            </a:r>
            <a:r>
              <a:rPr lang="en-US" smtClean="0">
                <a:sym typeface="Monotype Sorts" pitchFamily="2" charset="2"/>
              </a:rPr>
              <a:t>and </a:t>
            </a:r>
            <a:r>
              <a:rPr lang="en-US" i="1" smtClean="0">
                <a:sym typeface="Monotype Sorts" pitchFamily="2" charset="2"/>
              </a:rPr>
              <a:t>A  </a:t>
            </a:r>
            <a:r>
              <a:rPr lang="en-US" smtClean="0">
                <a:sym typeface="Monotype Sorts" pitchFamily="2" charset="2"/>
              </a:rPr>
              <a:t> A</a:t>
            </a:r>
            <a:r>
              <a:rPr lang="en-US" i="1" smtClean="0">
                <a:sym typeface="Monotype Sorts" pitchFamily="2" charset="2"/>
              </a:rPr>
              <a:t>B</a:t>
            </a:r>
          </a:p>
          <a:p>
            <a:pPr lvl="1" fontAlgn="auto">
              <a:spcAft>
                <a:spcPts val="0"/>
              </a:spcAft>
              <a:buFont typeface="Arial" pitchFamily="34" charset="0"/>
              <a:buChar char="–"/>
              <a:tabLst>
                <a:tab pos="2054225" algn="l"/>
              </a:tabLst>
              <a:defRPr/>
            </a:pPr>
            <a:r>
              <a:rPr lang="en-US" smtClean="0">
                <a:sym typeface="Monotype Sorts" pitchFamily="2" charset="2"/>
              </a:rPr>
              <a:t>Not dependency preserving </a:t>
            </a:r>
            <a:br>
              <a:rPr lang="en-US" smtClean="0">
                <a:sym typeface="Monotype Sorts" pitchFamily="2" charset="2"/>
              </a:rPr>
            </a:br>
            <a:r>
              <a:rPr lang="en-US" smtClean="0">
                <a:sym typeface="Monotype Sorts" pitchFamily="2" charset="2"/>
              </a:rPr>
              <a:t>(cannot check </a:t>
            </a:r>
            <a:r>
              <a:rPr lang="en-US" i="1" smtClean="0">
                <a:sym typeface="Monotype Sorts" pitchFamily="2" charset="2"/>
              </a:rPr>
              <a:t>B </a:t>
            </a:r>
            <a:r>
              <a:rPr lang="en-US" smtClean="0">
                <a:sym typeface="Monotype Sorts" pitchFamily="2" charset="2"/>
              </a:rPr>
              <a:t> </a:t>
            </a:r>
            <a:r>
              <a:rPr lang="en-US" i="1" smtClean="0">
                <a:sym typeface="Monotype Sorts" pitchFamily="2" charset="2"/>
              </a:rPr>
              <a:t>C </a:t>
            </a:r>
            <a:r>
              <a:rPr lang="en-US" smtClean="0">
                <a:sym typeface="Monotype Sorts" pitchFamily="2" charset="2"/>
              </a:rPr>
              <a:t>without computing </a:t>
            </a:r>
            <a:r>
              <a:rPr lang="en-US" i="1" smtClean="0">
                <a:sym typeface="Monotype Sorts" pitchFamily="2" charset="2"/>
              </a:rPr>
              <a:t>R</a:t>
            </a:r>
            <a:r>
              <a:rPr lang="en-US" i="1" baseline="-25000" smtClean="0">
                <a:sym typeface="Monotype Sorts" pitchFamily="2" charset="2"/>
              </a:rPr>
              <a:t>1 </a:t>
            </a:r>
            <a:r>
              <a:rPr lang="en-US" smtClean="0">
                <a:sym typeface="Monotype Sorts" pitchFamily="2" charset="2"/>
              </a:rPr>
              <a:t>    </a:t>
            </a:r>
            <a:r>
              <a:rPr lang="en-US" i="1" smtClean="0">
                <a:sym typeface="Monotype Sorts" pitchFamily="2" charset="2"/>
              </a:rPr>
              <a:t>R</a:t>
            </a:r>
            <a:r>
              <a:rPr lang="en-US" baseline="-25000" smtClean="0">
                <a:sym typeface="Monotype Sorts" pitchFamily="2" charset="2"/>
              </a:rPr>
              <a:t>2</a:t>
            </a:r>
            <a:r>
              <a:rPr lang="en-US" smtClean="0">
                <a:sym typeface="Monotype Sorts" pitchFamily="2" charset="2"/>
              </a:rPr>
              <a:t>)</a:t>
            </a:r>
            <a:endParaRPr lang="en-US" i="1" smtClean="0">
              <a:sym typeface="Monotype Sorts" pitchFamily="2" charset="2"/>
            </a:endParaRPr>
          </a:p>
        </p:txBody>
      </p:sp>
      <p:sp>
        <p:nvSpPr>
          <p:cNvPr id="9220" name="AutoShape 6"/>
          <p:cNvSpPr>
            <a:spLocks noChangeArrowheads="1"/>
          </p:cNvSpPr>
          <p:nvPr/>
        </p:nvSpPr>
        <p:spPr bwMode="auto">
          <a:xfrm rot="5400000">
            <a:off x="7024688" y="4676775"/>
            <a:ext cx="152400" cy="228600"/>
          </a:xfrm>
          <a:prstGeom prst="flowChartCollate">
            <a:avLst/>
          </a:prstGeom>
          <a:noFill/>
          <a:ln w="9525">
            <a:solidFill>
              <a:schemeClr val="tx1"/>
            </a:solidFill>
            <a:miter lim="800000"/>
            <a:headEnd/>
            <a:tailEnd/>
          </a:ln>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Boyce-Codd Normal Form</a:t>
            </a:r>
          </a:p>
        </p:txBody>
      </p:sp>
      <p:sp>
        <p:nvSpPr>
          <p:cNvPr id="10243" name="Rectangle 3"/>
          <p:cNvSpPr>
            <a:spLocks noGrp="1" noChangeArrowheads="1"/>
          </p:cNvSpPr>
          <p:nvPr>
            <p:ph idx="1"/>
          </p:nvPr>
        </p:nvSpPr>
        <p:spPr>
          <a:xfrm>
            <a:off x="1066800" y="2743200"/>
            <a:ext cx="6724650" cy="1219200"/>
          </a:xfrm>
        </p:spPr>
        <p:txBody>
          <a:bodyPr/>
          <a:lstStyle/>
          <a:p>
            <a:r>
              <a:rPr lang="en-US" smtClean="0">
                <a:sym typeface="Greek Symbols" pitchFamily="18" charset="2"/>
              </a:rPr>
              <a:t></a:t>
            </a:r>
            <a:r>
              <a:rPr lang="en-US" smtClean="0">
                <a:sym typeface="Monotype Sorts" pitchFamily="2" charset="2"/>
              </a:rPr>
              <a:t></a:t>
            </a:r>
            <a:r>
              <a:rPr lang="en-US" i="1" smtClean="0">
                <a:sym typeface="Monotype Sorts" pitchFamily="2" charset="2"/>
              </a:rPr>
              <a:t></a:t>
            </a:r>
            <a:r>
              <a:rPr lang="en-US" i="1" smtClean="0">
                <a:sym typeface="Greek Symbols" pitchFamily="18" charset="2"/>
              </a:rPr>
              <a:t>  </a:t>
            </a:r>
            <a:r>
              <a:rPr lang="en-US" smtClean="0">
                <a:sym typeface="Greek Symbols" pitchFamily="18" charset="2"/>
              </a:rPr>
              <a:t>is trivial (i.e., </a:t>
            </a:r>
            <a:r>
              <a:rPr lang="en-US" i="1" smtClean="0">
                <a:sym typeface="Greek Symbols" pitchFamily="18" charset="2"/>
              </a:rPr>
              <a:t></a:t>
            </a:r>
            <a:r>
              <a:rPr lang="en-US" smtClean="0">
                <a:sym typeface="Greek Symbols" pitchFamily="18" charset="2"/>
              </a:rPr>
              <a:t> </a:t>
            </a:r>
            <a:r>
              <a:rPr lang="en-US" smtClean="0">
                <a:sym typeface="Symbol" pitchFamily="18" charset="2"/>
              </a:rPr>
              <a:t> </a:t>
            </a:r>
            <a:r>
              <a:rPr lang="en-US" smtClean="0">
                <a:sym typeface="Greek Symbols" pitchFamily="18" charset="2"/>
              </a:rPr>
              <a:t>)</a:t>
            </a:r>
          </a:p>
          <a:p>
            <a:r>
              <a:rPr lang="en-US" smtClean="0">
                <a:sym typeface="Greek Symbols" pitchFamily="18" charset="2"/>
              </a:rPr>
              <a:t> is a superkey for </a:t>
            </a:r>
            <a:r>
              <a:rPr lang="en-US" i="1" smtClean="0">
                <a:sym typeface="Greek Symbols" pitchFamily="18" charset="2"/>
              </a:rPr>
              <a:t>R</a:t>
            </a:r>
            <a:endParaRPr lang="en-US" smtClean="0">
              <a:sym typeface="Greek Symbols" pitchFamily="18" charset="2"/>
            </a:endParaRPr>
          </a:p>
        </p:txBody>
      </p:sp>
      <p:sp>
        <p:nvSpPr>
          <p:cNvPr id="10244" name="Text Box 4"/>
          <p:cNvSpPr txBox="1">
            <a:spLocks noChangeArrowheads="1"/>
          </p:cNvSpPr>
          <p:nvPr/>
        </p:nvSpPr>
        <p:spPr bwMode="auto">
          <a:xfrm>
            <a:off x="762000" y="1295400"/>
            <a:ext cx="7813675" cy="1006475"/>
          </a:xfrm>
          <a:prstGeom prst="rect">
            <a:avLst/>
          </a:prstGeom>
          <a:noFill/>
          <a:ln w="9525">
            <a:noFill/>
            <a:miter lim="800000"/>
            <a:headEnd/>
            <a:tailEnd/>
          </a:ln>
        </p:spPr>
        <p:txBody>
          <a:bodyPr wrap="none" anchor="ctr">
            <a:spAutoFit/>
          </a:bodyPr>
          <a:lstStyle/>
          <a:p>
            <a:r>
              <a:rPr lang="en-US" sz="2000"/>
              <a:t>A relation schema </a:t>
            </a:r>
            <a:r>
              <a:rPr lang="en-US" sz="2000" i="1"/>
              <a:t>R</a:t>
            </a:r>
            <a:r>
              <a:rPr lang="en-US" sz="2000"/>
              <a:t> is in BCNF with respect to a set </a:t>
            </a:r>
            <a:r>
              <a:rPr lang="en-US" sz="2000" i="1"/>
              <a:t>F</a:t>
            </a:r>
            <a:r>
              <a:rPr lang="en-US" sz="2000"/>
              <a:t> of functional </a:t>
            </a:r>
          </a:p>
          <a:p>
            <a:r>
              <a:rPr lang="en-US" sz="2000"/>
              <a:t>dependencies if for all functional dependencies in </a:t>
            </a:r>
            <a:r>
              <a:rPr lang="en-US" sz="2000" i="1"/>
              <a:t>F</a:t>
            </a:r>
            <a:r>
              <a:rPr lang="en-US" sz="2000" baseline="30000"/>
              <a:t>+</a:t>
            </a:r>
            <a:r>
              <a:rPr lang="en-US" sz="2000"/>
              <a:t> of the form </a:t>
            </a:r>
          </a:p>
          <a:p>
            <a:r>
              <a:rPr lang="en-US" sz="2000">
                <a:sym typeface="Greek Symbols" pitchFamily="18" charset="2"/>
              </a:rPr>
              <a:t></a:t>
            </a:r>
            <a:r>
              <a:rPr lang="en-US" sz="2000">
                <a:sym typeface="Monotype Sorts" pitchFamily="2" charset="2"/>
              </a:rPr>
              <a:t></a:t>
            </a:r>
            <a:r>
              <a:rPr lang="en-US" sz="2000" i="1">
                <a:sym typeface="Monotype Sorts" pitchFamily="2" charset="2"/>
              </a:rPr>
              <a:t></a:t>
            </a:r>
            <a:r>
              <a:rPr lang="en-US" sz="2000" i="1">
                <a:sym typeface="Greek Symbols" pitchFamily="18" charset="2"/>
              </a:rPr>
              <a:t>, </a:t>
            </a:r>
            <a:r>
              <a:rPr lang="en-US" sz="2000">
                <a:sym typeface="Greek Symbols" pitchFamily="18" charset="2"/>
              </a:rPr>
              <a:t>where  </a:t>
            </a:r>
            <a:r>
              <a:rPr lang="en-US" sz="2000">
                <a:sym typeface="Symbol" pitchFamily="18" charset="2"/>
              </a:rPr>
              <a:t> </a:t>
            </a:r>
            <a:r>
              <a:rPr lang="en-US" sz="2000" i="1">
                <a:sym typeface="Symbol" pitchFamily="18" charset="2"/>
              </a:rPr>
              <a:t>R</a:t>
            </a:r>
            <a:r>
              <a:rPr lang="en-US" sz="2000">
                <a:sym typeface="Symbol" pitchFamily="18" charset="2"/>
              </a:rPr>
              <a:t> and </a:t>
            </a:r>
            <a:r>
              <a:rPr lang="en-US" sz="2000" i="1">
                <a:sym typeface="Greek Symbols" pitchFamily="18" charset="2"/>
              </a:rPr>
              <a:t></a:t>
            </a:r>
            <a:r>
              <a:rPr lang="en-US" sz="2000">
                <a:sym typeface="Greek Symbols" pitchFamily="18" charset="2"/>
              </a:rPr>
              <a:t> </a:t>
            </a:r>
            <a:r>
              <a:rPr lang="en-US" sz="2000">
                <a:sym typeface="Symbol" pitchFamily="18" charset="2"/>
              </a:rPr>
              <a:t> </a:t>
            </a:r>
            <a:r>
              <a:rPr lang="en-US" sz="2000" i="1">
                <a:sym typeface="Symbol" pitchFamily="18" charset="2"/>
              </a:rPr>
              <a:t>R</a:t>
            </a:r>
            <a:r>
              <a:rPr lang="en-US" sz="2000">
                <a:sym typeface="Symbol" pitchFamily="18" charset="2"/>
              </a:rPr>
              <a:t>,</a:t>
            </a:r>
            <a:r>
              <a:rPr lang="en-US" sz="2000" i="1">
                <a:sym typeface="Symbol" pitchFamily="18" charset="2"/>
              </a:rPr>
              <a:t> </a:t>
            </a:r>
            <a:r>
              <a:rPr lang="en-US" sz="2000">
                <a:sym typeface="Symbol" pitchFamily="18" charset="2"/>
              </a:rPr>
              <a:t>at least one of the following holds: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1878</Words>
  <Application>Microsoft PowerPoint</Application>
  <PresentationFormat>On-screen Show (4:3)</PresentationFormat>
  <Paragraphs>398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Helvetica</vt:lpstr>
      <vt:lpstr>Arial</vt:lpstr>
      <vt:lpstr>Calibri</vt:lpstr>
      <vt:lpstr>Times New Roman</vt:lpstr>
      <vt:lpstr>Monotype Sorts</vt:lpstr>
      <vt:lpstr>Symbol</vt:lpstr>
      <vt:lpstr>Greek Symbols</vt:lpstr>
      <vt:lpstr>Office Theme</vt:lpstr>
      <vt:lpstr>Relational Database Design</vt:lpstr>
      <vt:lpstr>Pitfalls in Relational Database Design</vt:lpstr>
      <vt:lpstr>Example</vt:lpstr>
      <vt:lpstr>Decomposition</vt:lpstr>
      <vt:lpstr>Example of Non Lossless-Join Decomposition </vt:lpstr>
      <vt:lpstr>Goal — Devise a Theory for the Following</vt:lpstr>
      <vt:lpstr>Normalization Using Functional Dependencies</vt:lpstr>
      <vt:lpstr>Example</vt:lpstr>
      <vt:lpstr>Boyce-Codd Normal Form</vt:lpstr>
      <vt:lpstr>Example</vt:lpstr>
      <vt:lpstr>BCNF Decomposition Algorithm</vt:lpstr>
      <vt:lpstr>Example of BCNF Decomposition</vt:lpstr>
      <vt:lpstr>BCNF and Dependency Preservation</vt:lpstr>
      <vt:lpstr>Third Normal Form</vt:lpstr>
      <vt:lpstr>3NF (Cont.)</vt:lpstr>
      <vt:lpstr>3NF Decomposition Algorithm</vt:lpstr>
      <vt:lpstr>Example</vt:lpstr>
      <vt:lpstr>Applying 3NF to Banker — info —schema</vt:lpstr>
      <vt:lpstr>Comparison of BCNF and 3NF</vt:lpstr>
      <vt:lpstr>Comparison of BCNF and 3NF (Cont.)</vt:lpstr>
      <vt:lpstr>Design Goals</vt:lpstr>
      <vt:lpstr>Normalization Using Multivalued Dependencies</vt:lpstr>
      <vt:lpstr>Slide 23</vt:lpstr>
      <vt:lpstr>Slide 24</vt:lpstr>
      <vt:lpstr>Multivalued Dependencies (MVDs)</vt:lpstr>
      <vt:lpstr>MVD (Cont.)</vt:lpstr>
      <vt:lpstr>Example</vt:lpstr>
      <vt:lpstr>Example (Cont.)</vt:lpstr>
      <vt:lpstr>Use of Multivalued Dependencies</vt:lpstr>
      <vt:lpstr>Theory of Multivalued Dependencies</vt:lpstr>
      <vt:lpstr>Theory of Multivalued Dependencies (Cont.)</vt:lpstr>
      <vt:lpstr>Simplification of the Computation of D+</vt:lpstr>
      <vt:lpstr>Example</vt:lpstr>
      <vt:lpstr>Example (Cont.)</vt:lpstr>
      <vt:lpstr>Fourth Normal Form</vt:lpstr>
      <vt:lpstr>Multivalued Dependency Preservation</vt:lpstr>
      <vt:lpstr>Normalization Using Join Dependencies</vt:lpstr>
      <vt:lpstr>Project-Join Normal Form (PJNF)</vt:lpstr>
      <vt:lpstr>Example</vt:lpstr>
      <vt:lpstr>Domain-Key Normal Form (DKNY)</vt:lpstr>
      <vt:lpstr>Example</vt:lpstr>
      <vt:lpstr>DKNF rephrasing of PJNF Definition</vt:lpstr>
      <vt:lpstr>Alternative Approaches to Database Design</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Shikha</dc:creator>
  <cp:lastModifiedBy>RS</cp:lastModifiedBy>
  <cp:revision>13</cp:revision>
  <cp:lastPrinted>1999-06-28T19:27:31Z</cp:lastPrinted>
  <dcterms:created xsi:type="dcterms:W3CDTF">2000-02-23T18:58:38Z</dcterms:created>
  <dcterms:modified xsi:type="dcterms:W3CDTF">2018-04-06T05:08:29Z</dcterms:modified>
</cp:coreProperties>
</file>