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5" r:id="rId1"/>
  </p:sldMasterIdLst>
  <p:notesMasterIdLst>
    <p:notesMasterId r:id="rId88"/>
  </p:notesMasterIdLst>
  <p:handoutMasterIdLst>
    <p:handoutMasterId r:id="rId89"/>
  </p:handoutMasterIdLst>
  <p:sldIdLst>
    <p:sldId id="342" r:id="rId2"/>
    <p:sldId id="256" r:id="rId3"/>
    <p:sldId id="384" r:id="rId4"/>
    <p:sldId id="385" r:id="rId5"/>
    <p:sldId id="386" r:id="rId6"/>
    <p:sldId id="387" r:id="rId7"/>
    <p:sldId id="388" r:id="rId8"/>
    <p:sldId id="329" r:id="rId9"/>
    <p:sldId id="343" r:id="rId10"/>
    <p:sldId id="261" r:id="rId11"/>
    <p:sldId id="317" r:id="rId12"/>
    <p:sldId id="318" r:id="rId13"/>
    <p:sldId id="319" r:id="rId14"/>
    <p:sldId id="320" r:id="rId15"/>
    <p:sldId id="331" r:id="rId16"/>
    <p:sldId id="321" r:id="rId17"/>
    <p:sldId id="264" r:id="rId18"/>
    <p:sldId id="390" r:id="rId19"/>
    <p:sldId id="391" r:id="rId20"/>
    <p:sldId id="269" r:id="rId21"/>
    <p:sldId id="347" r:id="rId22"/>
    <p:sldId id="277" r:id="rId23"/>
    <p:sldId id="278" r:id="rId24"/>
    <p:sldId id="279" r:id="rId25"/>
    <p:sldId id="392" r:id="rId26"/>
    <p:sldId id="389" r:id="rId27"/>
    <p:sldId id="323" r:id="rId28"/>
    <p:sldId id="332" r:id="rId29"/>
    <p:sldId id="322" r:id="rId30"/>
    <p:sldId id="324" r:id="rId31"/>
    <p:sldId id="325" r:id="rId32"/>
    <p:sldId id="333" r:id="rId33"/>
    <p:sldId id="340" r:id="rId34"/>
    <p:sldId id="326" r:id="rId35"/>
    <p:sldId id="341" r:id="rId36"/>
    <p:sldId id="344" r:id="rId37"/>
    <p:sldId id="328" r:id="rId38"/>
    <p:sldId id="345" r:id="rId39"/>
    <p:sldId id="373" r:id="rId40"/>
    <p:sldId id="375" r:id="rId41"/>
    <p:sldId id="334" r:id="rId42"/>
    <p:sldId id="265" r:id="rId43"/>
    <p:sldId id="348" r:id="rId44"/>
    <p:sldId id="349" r:id="rId45"/>
    <p:sldId id="266" r:id="rId46"/>
    <p:sldId id="377" r:id="rId47"/>
    <p:sldId id="267" r:id="rId48"/>
    <p:sldId id="268" r:id="rId49"/>
    <p:sldId id="350" r:id="rId50"/>
    <p:sldId id="270" r:id="rId51"/>
    <p:sldId id="378" r:id="rId52"/>
    <p:sldId id="351" r:id="rId53"/>
    <p:sldId id="271" r:id="rId54"/>
    <p:sldId id="356" r:id="rId55"/>
    <p:sldId id="272" r:id="rId56"/>
    <p:sldId id="394" r:id="rId57"/>
    <p:sldId id="274" r:id="rId58"/>
    <p:sldId id="357" r:id="rId59"/>
    <p:sldId id="280" r:id="rId60"/>
    <p:sldId id="281" r:id="rId61"/>
    <p:sldId id="282" r:id="rId62"/>
    <p:sldId id="283" r:id="rId63"/>
    <p:sldId id="284" r:id="rId64"/>
    <p:sldId id="359" r:id="rId65"/>
    <p:sldId id="290" r:id="rId66"/>
    <p:sldId id="360" r:id="rId67"/>
    <p:sldId id="301" r:id="rId68"/>
    <p:sldId id="302" r:id="rId69"/>
    <p:sldId id="362" r:id="rId70"/>
    <p:sldId id="363" r:id="rId71"/>
    <p:sldId id="364" r:id="rId72"/>
    <p:sldId id="368" r:id="rId73"/>
    <p:sldId id="369" r:id="rId74"/>
    <p:sldId id="393" r:id="rId75"/>
    <p:sldId id="395" r:id="rId76"/>
    <p:sldId id="370" r:id="rId77"/>
    <p:sldId id="352" r:id="rId78"/>
    <p:sldId id="353" r:id="rId79"/>
    <p:sldId id="354" r:id="rId80"/>
    <p:sldId id="355" r:id="rId81"/>
    <p:sldId id="304" r:id="rId82"/>
    <p:sldId id="382" r:id="rId83"/>
    <p:sldId id="383" r:id="rId84"/>
    <p:sldId id="313" r:id="rId85"/>
    <p:sldId id="314" r:id="rId86"/>
    <p:sldId id="316" r:id="rId87"/>
  </p:sldIdLst>
  <p:sldSz cx="9144000" cy="6858000" type="screen4x3"/>
  <p:notesSz cx="7315200" cy="9601200"/>
  <p:defaultTextStyle>
    <a:defPPr>
      <a:defRPr lang="en-US"/>
    </a:defPPr>
    <a:lvl1pPr algn="l" rtl="0" eaLnBrk="0" fontAlgn="base" hangingPunct="0">
      <a:spcBef>
        <a:spcPct val="0"/>
      </a:spcBef>
      <a:spcAft>
        <a:spcPct val="0"/>
      </a:spcAft>
      <a:defRPr sz="1600" kern="1200">
        <a:solidFill>
          <a:schemeClr val="tx1"/>
        </a:solidFill>
        <a:latin typeface="Helvetica" pitchFamily="34" charset="0"/>
        <a:ea typeface="+mn-ea"/>
        <a:cs typeface="+mn-cs"/>
      </a:defRPr>
    </a:lvl1pPr>
    <a:lvl2pPr marL="457200" algn="l" rtl="0" eaLnBrk="0" fontAlgn="base" hangingPunct="0">
      <a:spcBef>
        <a:spcPct val="0"/>
      </a:spcBef>
      <a:spcAft>
        <a:spcPct val="0"/>
      </a:spcAft>
      <a:defRPr sz="1600" kern="1200">
        <a:solidFill>
          <a:schemeClr val="tx1"/>
        </a:solidFill>
        <a:latin typeface="Helvetica" pitchFamily="34" charset="0"/>
        <a:ea typeface="+mn-ea"/>
        <a:cs typeface="+mn-cs"/>
      </a:defRPr>
    </a:lvl2pPr>
    <a:lvl3pPr marL="914400" algn="l" rtl="0" eaLnBrk="0" fontAlgn="base" hangingPunct="0">
      <a:spcBef>
        <a:spcPct val="0"/>
      </a:spcBef>
      <a:spcAft>
        <a:spcPct val="0"/>
      </a:spcAft>
      <a:defRPr sz="1600" kern="1200">
        <a:solidFill>
          <a:schemeClr val="tx1"/>
        </a:solidFill>
        <a:latin typeface="Helvetica"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Helvetica"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Helvetica" pitchFamily="34" charset="0"/>
        <a:ea typeface="+mn-ea"/>
        <a:cs typeface="+mn-cs"/>
      </a:defRPr>
    </a:lvl5pPr>
    <a:lvl6pPr marL="2286000" algn="l" defTabSz="914400" rtl="0" eaLnBrk="1" latinLnBrk="0" hangingPunct="1">
      <a:defRPr sz="1600" kern="1200">
        <a:solidFill>
          <a:schemeClr val="tx1"/>
        </a:solidFill>
        <a:latin typeface="Helvetica" pitchFamily="34" charset="0"/>
        <a:ea typeface="+mn-ea"/>
        <a:cs typeface="+mn-cs"/>
      </a:defRPr>
    </a:lvl6pPr>
    <a:lvl7pPr marL="2743200" algn="l" defTabSz="914400" rtl="0" eaLnBrk="1" latinLnBrk="0" hangingPunct="1">
      <a:defRPr sz="1600" kern="1200">
        <a:solidFill>
          <a:schemeClr val="tx1"/>
        </a:solidFill>
        <a:latin typeface="Helvetica" pitchFamily="34" charset="0"/>
        <a:ea typeface="+mn-ea"/>
        <a:cs typeface="+mn-cs"/>
      </a:defRPr>
    </a:lvl7pPr>
    <a:lvl8pPr marL="3200400" algn="l" defTabSz="914400" rtl="0" eaLnBrk="1" latinLnBrk="0" hangingPunct="1">
      <a:defRPr sz="1600" kern="1200">
        <a:solidFill>
          <a:schemeClr val="tx1"/>
        </a:solidFill>
        <a:latin typeface="Helvetica" pitchFamily="34" charset="0"/>
        <a:ea typeface="+mn-ea"/>
        <a:cs typeface="+mn-cs"/>
      </a:defRPr>
    </a:lvl8pPr>
    <a:lvl9pPr marL="3657600" algn="l" defTabSz="914400" rtl="0" eaLnBrk="1" latinLnBrk="0" hangingPunct="1">
      <a:defRPr sz="1600" kern="1200">
        <a:solidFill>
          <a:schemeClr val="tx1"/>
        </a:solidFill>
        <a:latin typeface="Helvetic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33333"/>
    <a:srgbClr val="66C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ferSingleView="1">
    <p:restoredLeft sz="15655" autoAdjust="0"/>
    <p:restoredTop sz="94746" autoAdjust="0"/>
  </p:normalViewPr>
  <p:slideViewPr>
    <p:cSldViewPr snapToGrid="0">
      <p:cViewPr varScale="1">
        <p:scale>
          <a:sx n="74" d="100"/>
          <a:sy n="74" d="100"/>
        </p:scale>
        <p:origin x="-1920" y="-96"/>
      </p:cViewPr>
      <p:guideLst>
        <p:guide orient="horz" pos="733"/>
        <p:guide pos="5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4258"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9505" tIns="49753" rIns="99505" bIns="49753" numCol="1" anchor="t" anchorCtr="0" compatLnSpc="1">
            <a:prstTxWarp prst="textNoShape">
              <a:avLst/>
            </a:prstTxWarp>
          </a:bodyPr>
          <a:lstStyle>
            <a:lvl1pPr defTabSz="995363">
              <a:defRPr sz="1300" smtClean="0">
                <a:latin typeface="Times New Roman" pitchFamily="18" charset="0"/>
              </a:defRPr>
            </a:lvl1pPr>
          </a:lstStyle>
          <a:p>
            <a:pPr>
              <a:defRPr/>
            </a:pPr>
            <a:endParaRPr lang="en-US"/>
          </a:p>
        </p:txBody>
      </p:sp>
      <p:sp>
        <p:nvSpPr>
          <p:cNvPr id="224259" name="Rectangle 3"/>
          <p:cNvSpPr>
            <a:spLocks noGrp="1" noChangeArrowheads="1"/>
          </p:cNvSpPr>
          <p:nvPr>
            <p:ph type="dt" sz="quarter" idx="1"/>
          </p:nvPr>
        </p:nvSpPr>
        <p:spPr bwMode="auto">
          <a:xfrm>
            <a:off x="4143375" y="0"/>
            <a:ext cx="3170238" cy="481013"/>
          </a:xfrm>
          <a:prstGeom prst="rect">
            <a:avLst/>
          </a:prstGeom>
          <a:noFill/>
          <a:ln w="9525">
            <a:noFill/>
            <a:miter lim="800000"/>
            <a:headEnd/>
            <a:tailEnd/>
          </a:ln>
          <a:effectLst/>
        </p:spPr>
        <p:txBody>
          <a:bodyPr vert="horz" wrap="square" lIns="99505" tIns="49753" rIns="99505" bIns="49753" numCol="1" anchor="t" anchorCtr="0" compatLnSpc="1">
            <a:prstTxWarp prst="textNoShape">
              <a:avLst/>
            </a:prstTxWarp>
          </a:bodyPr>
          <a:lstStyle>
            <a:lvl1pPr algn="r" defTabSz="995363">
              <a:defRPr sz="1300" smtClean="0">
                <a:latin typeface="Times New Roman" pitchFamily="18" charset="0"/>
              </a:defRPr>
            </a:lvl1pPr>
          </a:lstStyle>
          <a:p>
            <a:pPr>
              <a:defRPr/>
            </a:pPr>
            <a:endParaRPr lang="en-US"/>
          </a:p>
        </p:txBody>
      </p:sp>
      <p:sp>
        <p:nvSpPr>
          <p:cNvPr id="224260" name="Rectangle 4"/>
          <p:cNvSpPr>
            <a:spLocks noGrp="1" noChangeArrowheads="1"/>
          </p:cNvSpPr>
          <p:nvPr>
            <p:ph type="ftr" sz="quarter" idx="2"/>
          </p:nvPr>
        </p:nvSpPr>
        <p:spPr bwMode="auto">
          <a:xfrm>
            <a:off x="0" y="9118600"/>
            <a:ext cx="3170238" cy="481013"/>
          </a:xfrm>
          <a:prstGeom prst="rect">
            <a:avLst/>
          </a:prstGeom>
          <a:noFill/>
          <a:ln w="9525">
            <a:noFill/>
            <a:miter lim="800000"/>
            <a:headEnd/>
            <a:tailEnd/>
          </a:ln>
          <a:effectLst/>
        </p:spPr>
        <p:txBody>
          <a:bodyPr vert="horz" wrap="square" lIns="99505" tIns="49753" rIns="99505" bIns="49753" numCol="1" anchor="b" anchorCtr="0" compatLnSpc="1">
            <a:prstTxWarp prst="textNoShape">
              <a:avLst/>
            </a:prstTxWarp>
          </a:bodyPr>
          <a:lstStyle>
            <a:lvl1pPr defTabSz="995363">
              <a:defRPr sz="1300" smtClean="0">
                <a:latin typeface="Times New Roman" pitchFamily="18" charset="0"/>
              </a:defRPr>
            </a:lvl1pPr>
          </a:lstStyle>
          <a:p>
            <a:pPr>
              <a:defRPr/>
            </a:pPr>
            <a:endParaRPr lang="en-US"/>
          </a:p>
        </p:txBody>
      </p:sp>
      <p:sp>
        <p:nvSpPr>
          <p:cNvPr id="224261" name="Rectangle 5"/>
          <p:cNvSpPr>
            <a:spLocks noGrp="1" noChangeArrowheads="1"/>
          </p:cNvSpPr>
          <p:nvPr>
            <p:ph type="sldNum" sz="quarter" idx="3"/>
          </p:nvPr>
        </p:nvSpPr>
        <p:spPr bwMode="auto">
          <a:xfrm>
            <a:off x="4143375" y="9118600"/>
            <a:ext cx="3170238" cy="481013"/>
          </a:xfrm>
          <a:prstGeom prst="rect">
            <a:avLst/>
          </a:prstGeom>
          <a:noFill/>
          <a:ln w="9525">
            <a:noFill/>
            <a:miter lim="800000"/>
            <a:headEnd/>
            <a:tailEnd/>
          </a:ln>
          <a:effectLst/>
        </p:spPr>
        <p:txBody>
          <a:bodyPr vert="horz" wrap="square" lIns="99505" tIns="49753" rIns="99505" bIns="49753" numCol="1" anchor="b" anchorCtr="0" compatLnSpc="1">
            <a:prstTxWarp prst="textNoShape">
              <a:avLst/>
            </a:prstTxWarp>
          </a:bodyPr>
          <a:lstStyle>
            <a:lvl1pPr algn="r" defTabSz="995363">
              <a:defRPr sz="1300" smtClean="0">
                <a:latin typeface="Times New Roman" pitchFamily="18" charset="0"/>
              </a:defRPr>
            </a:lvl1pPr>
          </a:lstStyle>
          <a:p>
            <a:pPr>
              <a:defRPr/>
            </a:pPr>
            <a:fld id="{33D4FC97-6710-4771-A8CE-7B7D10BFA4FE}"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none" lIns="99505" tIns="49753" rIns="99505" bIns="49753" numCol="1" anchor="ctr" anchorCtr="0" compatLnSpc="1">
            <a:prstTxWarp prst="textNoShape">
              <a:avLst/>
            </a:prstTxWarp>
          </a:bodyPr>
          <a:lstStyle>
            <a:lvl1pPr defTabSz="995363">
              <a:defRPr sz="1300" smtClean="0">
                <a:latin typeface="Times New Roman" pitchFamily="18" charset="0"/>
              </a:defRPr>
            </a:lvl1pPr>
          </a:lstStyle>
          <a:p>
            <a:pPr>
              <a:defRPr/>
            </a:pPr>
            <a:endParaRPr lang="en-US"/>
          </a:p>
        </p:txBody>
      </p:sp>
      <p:sp>
        <p:nvSpPr>
          <p:cNvPr id="6147" name="Rectangle 3"/>
          <p:cNvSpPr>
            <a:spLocks noGrp="1" noChangeArrowheads="1"/>
          </p:cNvSpPr>
          <p:nvPr>
            <p:ph type="dt" idx="1"/>
          </p:nvPr>
        </p:nvSpPr>
        <p:spPr bwMode="auto">
          <a:xfrm>
            <a:off x="4144963" y="0"/>
            <a:ext cx="3170237" cy="481013"/>
          </a:xfrm>
          <a:prstGeom prst="rect">
            <a:avLst/>
          </a:prstGeom>
          <a:noFill/>
          <a:ln w="9525">
            <a:noFill/>
            <a:miter lim="800000"/>
            <a:headEnd/>
            <a:tailEnd/>
          </a:ln>
          <a:effectLst/>
        </p:spPr>
        <p:txBody>
          <a:bodyPr vert="horz" wrap="none" lIns="99505" tIns="49753" rIns="99505" bIns="49753" numCol="1" anchor="ctr" anchorCtr="0" compatLnSpc="1">
            <a:prstTxWarp prst="textNoShape">
              <a:avLst/>
            </a:prstTxWarp>
          </a:bodyPr>
          <a:lstStyle>
            <a:lvl1pPr algn="r" defTabSz="995363">
              <a:defRPr sz="1300" smtClean="0">
                <a:latin typeface="Times New Roman" pitchFamily="18" charset="0"/>
              </a:defRPr>
            </a:lvl1pPr>
          </a:lstStyle>
          <a:p>
            <a:pPr>
              <a:defRPr/>
            </a:pPr>
            <a:endParaRPr lang="en-US"/>
          </a:p>
        </p:txBody>
      </p:sp>
      <p:sp>
        <p:nvSpPr>
          <p:cNvPr id="90116" name="Rectangle 4"/>
          <p:cNvSpPr>
            <a:spLocks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74725" y="4560888"/>
            <a:ext cx="5365750" cy="4321175"/>
          </a:xfrm>
          <a:prstGeom prst="rect">
            <a:avLst/>
          </a:prstGeom>
          <a:noFill/>
          <a:ln w="9525">
            <a:noFill/>
            <a:miter lim="800000"/>
            <a:headEnd/>
            <a:tailEnd/>
          </a:ln>
          <a:effectLst/>
        </p:spPr>
        <p:txBody>
          <a:bodyPr vert="horz" wrap="none" lIns="99505" tIns="49753" rIns="99505" bIns="49753"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9120188"/>
            <a:ext cx="3170238" cy="481012"/>
          </a:xfrm>
          <a:prstGeom prst="rect">
            <a:avLst/>
          </a:prstGeom>
          <a:noFill/>
          <a:ln w="9525">
            <a:noFill/>
            <a:miter lim="800000"/>
            <a:headEnd/>
            <a:tailEnd/>
          </a:ln>
          <a:effectLst/>
        </p:spPr>
        <p:txBody>
          <a:bodyPr vert="horz" wrap="none" lIns="99505" tIns="49753" rIns="99505" bIns="49753" numCol="1" anchor="b" anchorCtr="0" compatLnSpc="1">
            <a:prstTxWarp prst="textNoShape">
              <a:avLst/>
            </a:prstTxWarp>
          </a:bodyPr>
          <a:lstStyle>
            <a:lvl1pPr defTabSz="995363">
              <a:defRPr sz="1300" smtClean="0">
                <a:latin typeface="Times New Roman" pitchFamily="18" charset="0"/>
              </a:defRPr>
            </a:lvl1pPr>
          </a:lstStyle>
          <a:p>
            <a:pPr>
              <a:defRPr/>
            </a:pPr>
            <a:endParaRPr lang="en-US"/>
          </a:p>
        </p:txBody>
      </p:sp>
      <p:sp>
        <p:nvSpPr>
          <p:cNvPr id="6151" name="Rectangle 7"/>
          <p:cNvSpPr>
            <a:spLocks noGrp="1" noChangeArrowheads="1"/>
          </p:cNvSpPr>
          <p:nvPr>
            <p:ph type="sldNum" sz="quarter" idx="5"/>
          </p:nvPr>
        </p:nvSpPr>
        <p:spPr bwMode="auto">
          <a:xfrm>
            <a:off x="4144963" y="9120188"/>
            <a:ext cx="3170237" cy="481012"/>
          </a:xfrm>
          <a:prstGeom prst="rect">
            <a:avLst/>
          </a:prstGeom>
          <a:noFill/>
          <a:ln w="9525">
            <a:noFill/>
            <a:miter lim="800000"/>
            <a:headEnd/>
            <a:tailEnd/>
          </a:ln>
          <a:effectLst/>
        </p:spPr>
        <p:txBody>
          <a:bodyPr vert="horz" wrap="none" lIns="99505" tIns="49753" rIns="99505" bIns="49753" numCol="1" anchor="b" anchorCtr="0" compatLnSpc="1">
            <a:prstTxWarp prst="textNoShape">
              <a:avLst/>
            </a:prstTxWarp>
          </a:bodyPr>
          <a:lstStyle>
            <a:lvl1pPr algn="r" defTabSz="995363">
              <a:defRPr sz="1300" smtClean="0">
                <a:latin typeface="Times New Roman" pitchFamily="18" charset="0"/>
              </a:defRPr>
            </a:lvl1pPr>
          </a:lstStyle>
          <a:p>
            <a:pPr>
              <a:defRPr/>
            </a:pPr>
            <a:fld id="{5559827E-0A26-4AC2-B6F7-FC66008A10C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062FD2A7-C5B9-4B2A-A835-747D6C85DA70}" type="slidenum">
              <a:rPr lang="en-US"/>
              <a:pPr/>
              <a:t>1</a:t>
            </a:fld>
            <a:endParaRPr lang="en-US"/>
          </a:p>
        </p:txBody>
      </p:sp>
      <p:sp>
        <p:nvSpPr>
          <p:cNvPr id="91139" name="Rectangle 2"/>
          <p:cNvSpPr>
            <a:spLocks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8AB072A-39EE-4273-A746-58B94F88FF24}" type="datetimeFigureOut">
              <a:rPr lang="en-US"/>
              <a:pPr>
                <a:defRPr/>
              </a:pPr>
              <a:t>4/6/2018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C6CBD3-625B-4637-A21C-74B0E23861F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9FEA410-DFEC-4AE8-B3F0-B84AF4193BF7}" type="datetimeFigureOut">
              <a:rPr lang="en-US"/>
              <a:pPr>
                <a:defRPr/>
              </a:pPr>
              <a:t>4/6/2018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562918F-3DA0-4AF2-88B7-E8F7E106539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F10CC5A-3D29-4C12-B406-E02181A7F6C7}" type="datetimeFigureOut">
              <a:rPr lang="en-US"/>
              <a:pPr>
                <a:defRPr/>
              </a:pPr>
              <a:t>4/6/2018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2D72806-BBA7-4527-9805-8BF0E24CBD8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E0746B3-E6B5-465C-98EA-301207A2132E}" type="datetimeFigureOut">
              <a:rPr lang="en-US"/>
              <a:pPr>
                <a:defRPr/>
              </a:pPr>
              <a:t>4/6/2018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7DED9D2-3E84-4BA1-9798-7AA00B5E719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A83EE0E-C19D-41F0-B828-43975D5AA9F8}" type="datetimeFigureOut">
              <a:rPr lang="en-US"/>
              <a:pPr>
                <a:defRPr/>
              </a:pPr>
              <a:t>4/6/2018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47B4B2C-AD23-4006-BF0F-E8368712600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9FE01EF-A4EF-4A93-B225-B95F0B0334E8}" type="datetimeFigureOut">
              <a:rPr lang="en-US"/>
              <a:pPr>
                <a:defRPr/>
              </a:pPr>
              <a:t>4/6/2018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87DCA73-3AFA-4417-877C-FEB7418B763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C2FB145-0FA0-44BD-8926-44BF0210E2AB}" type="datetimeFigureOut">
              <a:rPr lang="en-US"/>
              <a:pPr>
                <a:defRPr/>
              </a:pPr>
              <a:t>4/6/2018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82EF35C-55BE-4040-B902-4870D69BBE7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E41839D-090F-4D5C-B152-14E9E6CFC294}" type="datetimeFigureOut">
              <a:rPr lang="en-US"/>
              <a:pPr>
                <a:defRPr/>
              </a:pPr>
              <a:t>4/6/2018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9BE69C6-1D60-4DD9-807B-4FB83CA610B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E7AAD30-E668-4B5B-AC33-D5D99924AED4}" type="datetimeFigureOut">
              <a:rPr lang="en-US"/>
              <a:pPr>
                <a:defRPr/>
              </a:pPr>
              <a:t>4/6/2018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E44A0344-31E9-46EA-BDB4-0C1C476B398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B174F59-0022-42FF-AEB5-2B646805BCED}" type="datetimeFigureOut">
              <a:rPr lang="en-US"/>
              <a:pPr>
                <a:defRPr/>
              </a:pPr>
              <a:t>4/6/2018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1AB97F5-F4BC-4BCC-858E-CD62F8F844D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E7E0F47-1793-4AC1-941B-1F464803B0D1}" type="datetimeFigureOut">
              <a:rPr lang="en-US"/>
              <a:pPr>
                <a:defRPr/>
              </a:pPr>
              <a:t>4/6/2018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0706D12-5684-4D54-A3F6-C3C43420B4C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4536B76B-00A4-4135-8048-BD489184F553}" type="datetimeFigureOut">
              <a:rPr lang="en-US"/>
              <a:pPr>
                <a:defRPr/>
              </a:pPr>
              <a:t>4/6/2018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D5608490-9065-44D6-A477-99A21082687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smtClean="0"/>
              <a:t>Relational Database Design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817563" y="301625"/>
            <a:ext cx="8229600" cy="457200"/>
          </a:xfrm>
        </p:spPr>
        <p:txBody>
          <a:bodyPr rtlCol="0">
            <a:normAutofit fontScale="90000"/>
          </a:bodyPr>
          <a:lstStyle/>
          <a:p>
            <a:pPr fontAlgn="auto">
              <a:spcAft>
                <a:spcPts val="0"/>
              </a:spcAft>
              <a:defRPr/>
            </a:pPr>
            <a:r>
              <a:rPr lang="en-US" dirty="0" smtClean="0"/>
              <a:t>Goal — Devise a Theory for the Following</a:t>
            </a:r>
          </a:p>
        </p:txBody>
      </p:sp>
      <p:sp>
        <p:nvSpPr>
          <p:cNvPr id="66563" name="Rectangle 3"/>
          <p:cNvSpPr>
            <a:spLocks noGrp="1" noChangeArrowheads="1"/>
          </p:cNvSpPr>
          <p:nvPr>
            <p:ph idx="1"/>
          </p:nvPr>
        </p:nvSpPr>
        <p:spPr/>
        <p:txBody>
          <a:bodyPr rtlCol="0">
            <a:normAutofit fontScale="92500" lnSpcReduction="10000"/>
          </a:bodyPr>
          <a:lstStyle/>
          <a:p>
            <a:pPr fontAlgn="auto">
              <a:spcAft>
                <a:spcPts val="0"/>
              </a:spcAft>
              <a:buFont typeface="Arial" pitchFamily="34" charset="0"/>
              <a:buChar char="•"/>
              <a:defRPr/>
            </a:pPr>
            <a:r>
              <a:rPr lang="en-US" dirty="0" smtClean="0"/>
              <a:t>Decide whether a particular relation </a:t>
            </a:r>
            <a:r>
              <a:rPr lang="en-US" i="1" dirty="0" smtClean="0"/>
              <a:t>R</a:t>
            </a:r>
            <a:r>
              <a:rPr lang="en-US" dirty="0" smtClean="0"/>
              <a:t> is in “good” form.</a:t>
            </a:r>
          </a:p>
          <a:p>
            <a:pPr fontAlgn="auto">
              <a:spcAft>
                <a:spcPts val="0"/>
              </a:spcAft>
              <a:buFont typeface="Arial" pitchFamily="34" charset="0"/>
              <a:buChar char="•"/>
              <a:defRPr/>
            </a:pPr>
            <a:r>
              <a:rPr lang="en-US" dirty="0" smtClean="0"/>
              <a:t>In the case that a relation </a:t>
            </a:r>
            <a:r>
              <a:rPr lang="en-US" i="1" dirty="0" smtClean="0"/>
              <a:t>R</a:t>
            </a:r>
            <a:r>
              <a:rPr lang="en-US" dirty="0" smtClean="0"/>
              <a:t> is not in “good” form, decompose it into a set of relations {</a:t>
            </a:r>
            <a:r>
              <a:rPr lang="en-US" i="1" dirty="0" smtClean="0"/>
              <a:t>R</a:t>
            </a:r>
            <a:r>
              <a:rPr lang="en-US" baseline="-25000" dirty="0" smtClean="0"/>
              <a:t>1</a:t>
            </a:r>
            <a:r>
              <a:rPr lang="en-US" i="1" dirty="0" smtClean="0"/>
              <a:t>, R</a:t>
            </a:r>
            <a:r>
              <a:rPr lang="en-US" baseline="-25000" dirty="0" smtClean="0"/>
              <a:t>2</a:t>
            </a:r>
            <a:r>
              <a:rPr lang="en-US" i="1" dirty="0" smtClean="0"/>
              <a:t>, ..., </a:t>
            </a:r>
            <a:r>
              <a:rPr lang="en-US" i="1" dirty="0" err="1" smtClean="0"/>
              <a:t>R</a:t>
            </a:r>
            <a:r>
              <a:rPr lang="en-US" i="1" baseline="-25000" dirty="0" err="1" smtClean="0"/>
              <a:t>n</a:t>
            </a:r>
            <a:r>
              <a:rPr lang="en-US" dirty="0" smtClean="0"/>
              <a:t>} such that </a:t>
            </a:r>
          </a:p>
          <a:p>
            <a:pPr lvl="1" fontAlgn="auto">
              <a:spcAft>
                <a:spcPts val="0"/>
              </a:spcAft>
              <a:buFont typeface="Arial" pitchFamily="34" charset="0"/>
              <a:buChar char="–"/>
              <a:defRPr/>
            </a:pPr>
            <a:r>
              <a:rPr lang="en-US" dirty="0" smtClean="0"/>
              <a:t>each relation is in good form </a:t>
            </a:r>
          </a:p>
          <a:p>
            <a:pPr lvl="1" fontAlgn="auto">
              <a:spcAft>
                <a:spcPts val="0"/>
              </a:spcAft>
              <a:buFont typeface="Arial" pitchFamily="34" charset="0"/>
              <a:buChar char="–"/>
              <a:defRPr/>
            </a:pPr>
            <a:r>
              <a:rPr lang="en-US" dirty="0" smtClean="0"/>
              <a:t>the decomposition is a lossless-join decomposition</a:t>
            </a:r>
          </a:p>
          <a:p>
            <a:pPr fontAlgn="auto">
              <a:spcAft>
                <a:spcPts val="0"/>
              </a:spcAft>
              <a:buFont typeface="Arial" pitchFamily="34" charset="0"/>
              <a:buChar char="•"/>
              <a:defRPr/>
            </a:pPr>
            <a:r>
              <a:rPr lang="en-US" dirty="0" smtClean="0"/>
              <a:t>Our theory is based on:</a:t>
            </a:r>
          </a:p>
          <a:p>
            <a:pPr lvl="1" fontAlgn="auto">
              <a:spcAft>
                <a:spcPts val="0"/>
              </a:spcAft>
              <a:buFont typeface="Arial" pitchFamily="34" charset="0"/>
              <a:buChar char="–"/>
              <a:defRPr/>
            </a:pPr>
            <a:r>
              <a:rPr lang="en-US" dirty="0" smtClean="0"/>
              <a:t>functional dependencies</a:t>
            </a:r>
          </a:p>
          <a:p>
            <a:pPr lvl="1" fontAlgn="auto">
              <a:spcAft>
                <a:spcPts val="0"/>
              </a:spcAft>
              <a:buFont typeface="Arial" pitchFamily="34" charset="0"/>
              <a:buChar char="–"/>
              <a:defRPr/>
            </a:pPr>
            <a:r>
              <a:rPr lang="en-US" dirty="0" err="1" smtClean="0"/>
              <a:t>multivalued</a:t>
            </a:r>
            <a:r>
              <a:rPr lang="en-US" dirty="0" smtClean="0"/>
              <a:t> dependencies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Functional Dependencies</a:t>
            </a:r>
          </a:p>
        </p:txBody>
      </p:sp>
      <p:sp>
        <p:nvSpPr>
          <p:cNvPr id="12291" name="Rectangle 3"/>
          <p:cNvSpPr>
            <a:spLocks noGrp="1" noChangeArrowheads="1"/>
          </p:cNvSpPr>
          <p:nvPr>
            <p:ph idx="1"/>
          </p:nvPr>
        </p:nvSpPr>
        <p:spPr/>
        <p:txBody>
          <a:bodyPr/>
          <a:lstStyle/>
          <a:p>
            <a:r>
              <a:rPr lang="en-US" smtClean="0"/>
              <a:t>Constraints on the set of legal relations.</a:t>
            </a:r>
          </a:p>
          <a:p>
            <a:r>
              <a:rPr lang="en-US" smtClean="0"/>
              <a:t>Require that the value for a certain set of attributes determines uniquely the value for another set of attributes.</a:t>
            </a:r>
          </a:p>
          <a:p>
            <a:r>
              <a:rPr lang="en-US" smtClean="0"/>
              <a:t>A functional dependency is a generalization of the notion of a </a:t>
            </a:r>
            <a:r>
              <a:rPr lang="en-US" i="1" smtClean="0"/>
              <a:t>key.</a:t>
            </a:r>
            <a:endParaRPr 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t>Functional Dependencies (Cont.)</a:t>
            </a:r>
          </a:p>
        </p:txBody>
      </p:sp>
      <p:sp>
        <p:nvSpPr>
          <p:cNvPr id="137219" name="Rectangle 3"/>
          <p:cNvSpPr>
            <a:spLocks noGrp="1" noChangeArrowheads="1"/>
          </p:cNvSpPr>
          <p:nvPr>
            <p:ph idx="1"/>
          </p:nvPr>
        </p:nvSpPr>
        <p:spPr>
          <a:xfrm>
            <a:off x="927100" y="1139825"/>
            <a:ext cx="7245350" cy="4787900"/>
          </a:xfrm>
        </p:spPr>
        <p:txBody>
          <a:bodyPr rtlCol="0">
            <a:normAutofit fontScale="70000" lnSpcReduction="20000"/>
          </a:bodyPr>
          <a:lstStyle/>
          <a:p>
            <a:pPr fontAlgn="auto">
              <a:lnSpc>
                <a:spcPct val="90000"/>
              </a:lnSpc>
              <a:spcAft>
                <a:spcPts val="0"/>
              </a:spcAft>
              <a:buFont typeface="Arial" pitchFamily="34" charset="0"/>
              <a:buChar char="•"/>
              <a:tabLst>
                <a:tab pos="2917825" algn="ctr"/>
              </a:tabLst>
              <a:defRPr/>
            </a:pPr>
            <a:r>
              <a:rPr lang="en-US" dirty="0" smtClean="0"/>
              <a:t>Let </a:t>
            </a:r>
            <a:r>
              <a:rPr lang="en-US" i="1" dirty="0" smtClean="0"/>
              <a:t>R</a:t>
            </a:r>
            <a:r>
              <a:rPr lang="en-US" dirty="0" smtClean="0"/>
              <a:t> be a relation schema</a:t>
            </a:r>
          </a:p>
          <a:p>
            <a:pPr fontAlgn="auto">
              <a:lnSpc>
                <a:spcPct val="90000"/>
              </a:lnSpc>
              <a:spcAft>
                <a:spcPts val="0"/>
              </a:spcAft>
              <a:buFont typeface="Monotype Sorts" pitchFamily="2" charset="2"/>
              <a:buNone/>
              <a:tabLst>
                <a:tab pos="2917825" algn="ctr"/>
              </a:tabLst>
              <a:defRPr/>
            </a:pPr>
            <a:r>
              <a:rPr lang="en-US" dirty="0" smtClean="0"/>
              <a:t>		</a:t>
            </a:r>
            <a:r>
              <a:rPr lang="en-US" dirty="0" smtClean="0">
                <a:sym typeface="Symbol" pitchFamily="18" charset="2"/>
              </a:rPr>
              <a:t>  </a:t>
            </a:r>
            <a:r>
              <a:rPr lang="en-US" i="1" dirty="0" smtClean="0">
                <a:sym typeface="Symbol" pitchFamily="18" charset="2"/>
              </a:rPr>
              <a:t>R  and   </a:t>
            </a:r>
            <a:r>
              <a:rPr lang="en-US" dirty="0" smtClean="0">
                <a:sym typeface="Symbol" pitchFamily="18" charset="2"/>
              </a:rPr>
              <a:t> </a:t>
            </a:r>
            <a:r>
              <a:rPr lang="en-US" i="1" dirty="0" smtClean="0">
                <a:sym typeface="Symbol" pitchFamily="18" charset="2"/>
              </a:rPr>
              <a:t>R</a:t>
            </a:r>
          </a:p>
          <a:p>
            <a:pPr fontAlgn="auto">
              <a:lnSpc>
                <a:spcPct val="90000"/>
              </a:lnSpc>
              <a:spcAft>
                <a:spcPts val="0"/>
              </a:spcAft>
              <a:buFont typeface="Arial" pitchFamily="34" charset="0"/>
              <a:buChar char="•"/>
              <a:tabLst>
                <a:tab pos="2917825" algn="ctr"/>
              </a:tabLst>
              <a:defRPr/>
            </a:pPr>
            <a:r>
              <a:rPr lang="en-US" dirty="0" smtClean="0">
                <a:sym typeface="Symbol" pitchFamily="18" charset="2"/>
              </a:rPr>
              <a:t>The functional dependency</a:t>
            </a:r>
          </a:p>
          <a:p>
            <a:pPr fontAlgn="auto">
              <a:lnSpc>
                <a:spcPct val="90000"/>
              </a:lnSpc>
              <a:spcAft>
                <a:spcPts val="0"/>
              </a:spcAft>
              <a:buFont typeface="Monotype Sorts" pitchFamily="2" charset="2"/>
              <a:buNone/>
              <a:tabLst>
                <a:tab pos="2917825" algn="ctr"/>
              </a:tabLst>
              <a:defRPr/>
            </a:pPr>
            <a:r>
              <a:rPr lang="en-US" i="1" dirty="0" smtClean="0">
                <a:sym typeface="Symbol" pitchFamily="18" charset="2"/>
              </a:rPr>
              <a:t>		 </a:t>
            </a:r>
            <a:r>
              <a:rPr lang="en-US" dirty="0" smtClean="0">
                <a:sym typeface="Symbol" pitchFamily="18" charset="2"/>
              </a:rPr>
              <a:t> </a:t>
            </a:r>
            <a:r>
              <a:rPr lang="en-US" dirty="0" smtClean="0">
                <a:sym typeface="Monotype Sorts" pitchFamily="2" charset="2"/>
              </a:rPr>
              <a:t> </a:t>
            </a:r>
            <a:r>
              <a:rPr lang="en-US" i="1" dirty="0" smtClean="0">
                <a:sym typeface="Symbol" pitchFamily="18" charset="2"/>
              </a:rPr>
              <a:t></a:t>
            </a:r>
            <a:br>
              <a:rPr lang="en-US" i="1" dirty="0" smtClean="0">
                <a:sym typeface="Symbol" pitchFamily="18" charset="2"/>
              </a:rPr>
            </a:br>
            <a:r>
              <a:rPr lang="en-US" dirty="0" smtClean="0">
                <a:solidFill>
                  <a:schemeClr val="tx2"/>
                </a:solidFill>
                <a:sym typeface="Symbol" pitchFamily="18" charset="2"/>
              </a:rPr>
              <a:t>holds on</a:t>
            </a:r>
            <a:r>
              <a:rPr lang="en-US" dirty="0" smtClean="0">
                <a:sym typeface="Symbol" pitchFamily="18" charset="2"/>
              </a:rPr>
              <a:t> </a:t>
            </a:r>
            <a:r>
              <a:rPr lang="en-US" i="1" dirty="0" smtClean="0">
                <a:sym typeface="Symbol" pitchFamily="18" charset="2"/>
              </a:rPr>
              <a:t>R</a:t>
            </a:r>
            <a:r>
              <a:rPr lang="en-US" dirty="0" smtClean="0">
                <a:sym typeface="Symbol" pitchFamily="18" charset="2"/>
              </a:rPr>
              <a:t> if and only if for any legal relations </a:t>
            </a:r>
            <a:r>
              <a:rPr lang="en-US" i="1" dirty="0" smtClean="0">
                <a:sym typeface="Symbol" pitchFamily="18" charset="2"/>
              </a:rPr>
              <a:t>r</a:t>
            </a:r>
            <a:r>
              <a:rPr lang="en-US" dirty="0" smtClean="0">
                <a:sym typeface="Symbol" pitchFamily="18" charset="2"/>
              </a:rPr>
              <a:t>(R), whenever any two </a:t>
            </a:r>
            <a:r>
              <a:rPr lang="en-US" dirty="0" err="1" smtClean="0">
                <a:sym typeface="Symbol" pitchFamily="18" charset="2"/>
              </a:rPr>
              <a:t>tuples</a:t>
            </a:r>
            <a:r>
              <a:rPr lang="en-US" dirty="0" smtClean="0">
                <a:sym typeface="Symbol" pitchFamily="18" charset="2"/>
              </a:rPr>
              <a:t> </a:t>
            </a:r>
            <a:r>
              <a:rPr lang="en-US" i="1" dirty="0" smtClean="0">
                <a:sym typeface="Symbol" pitchFamily="18" charset="2"/>
              </a:rPr>
              <a:t>t</a:t>
            </a:r>
            <a:r>
              <a:rPr lang="en-US" baseline="-25000" dirty="0" smtClean="0">
                <a:sym typeface="Symbol" pitchFamily="18" charset="2"/>
              </a:rPr>
              <a:t>1</a:t>
            </a:r>
            <a:r>
              <a:rPr lang="en-US" i="1" dirty="0" smtClean="0">
                <a:sym typeface="Symbol" pitchFamily="18" charset="2"/>
              </a:rPr>
              <a:t> </a:t>
            </a:r>
            <a:r>
              <a:rPr lang="en-US" dirty="0" smtClean="0">
                <a:sym typeface="Symbol" pitchFamily="18" charset="2"/>
              </a:rPr>
              <a:t>and </a:t>
            </a:r>
            <a:r>
              <a:rPr lang="en-US" i="1" dirty="0" smtClean="0">
                <a:sym typeface="Symbol" pitchFamily="18" charset="2"/>
              </a:rPr>
              <a:t>t</a:t>
            </a:r>
            <a:r>
              <a:rPr lang="en-US" baseline="-25000" dirty="0" smtClean="0">
                <a:sym typeface="Symbol" pitchFamily="18" charset="2"/>
              </a:rPr>
              <a:t>2</a:t>
            </a:r>
            <a:r>
              <a:rPr lang="en-US" dirty="0" smtClean="0">
                <a:sym typeface="Symbol" pitchFamily="18" charset="2"/>
              </a:rPr>
              <a:t> of </a:t>
            </a:r>
            <a:r>
              <a:rPr lang="en-US" i="1" dirty="0" smtClean="0">
                <a:sym typeface="Symbol" pitchFamily="18" charset="2"/>
              </a:rPr>
              <a:t>r</a:t>
            </a:r>
            <a:r>
              <a:rPr lang="en-US" dirty="0" smtClean="0">
                <a:sym typeface="Symbol" pitchFamily="18" charset="2"/>
              </a:rPr>
              <a:t> agree on the attributes , they also agree on the attributes </a:t>
            </a:r>
            <a:r>
              <a:rPr lang="en-US" i="1" dirty="0" smtClean="0">
                <a:sym typeface="Symbol" pitchFamily="18" charset="2"/>
              </a:rPr>
              <a:t>. </a:t>
            </a:r>
            <a:r>
              <a:rPr lang="en-US" dirty="0" smtClean="0">
                <a:sym typeface="Symbol" pitchFamily="18" charset="2"/>
              </a:rPr>
              <a:t> That is, </a:t>
            </a:r>
          </a:p>
          <a:p>
            <a:pPr fontAlgn="auto">
              <a:lnSpc>
                <a:spcPct val="90000"/>
              </a:lnSpc>
              <a:spcAft>
                <a:spcPts val="0"/>
              </a:spcAft>
              <a:buFont typeface="Monotype Sorts" pitchFamily="2" charset="2"/>
              <a:buNone/>
              <a:tabLst>
                <a:tab pos="2917825" algn="ctr"/>
              </a:tabLst>
              <a:defRPr/>
            </a:pPr>
            <a:r>
              <a:rPr lang="en-US" i="1" dirty="0" smtClean="0">
                <a:sym typeface="Symbol" pitchFamily="18" charset="2"/>
              </a:rPr>
              <a:t>		 t</a:t>
            </a:r>
            <a:r>
              <a:rPr lang="en-US" baseline="-25000" dirty="0" smtClean="0">
                <a:sym typeface="Symbol" pitchFamily="18" charset="2"/>
              </a:rPr>
              <a:t>1</a:t>
            </a:r>
            <a:r>
              <a:rPr lang="en-US" dirty="0" smtClean="0">
                <a:sym typeface="Symbol" pitchFamily="18" charset="2"/>
              </a:rPr>
              <a:t>[] = </a:t>
            </a:r>
            <a:r>
              <a:rPr lang="en-US" i="1" dirty="0" smtClean="0">
                <a:sym typeface="Symbol" pitchFamily="18" charset="2"/>
              </a:rPr>
              <a:t>t</a:t>
            </a:r>
            <a:r>
              <a:rPr lang="en-US" baseline="-25000" dirty="0" smtClean="0">
                <a:sym typeface="Symbol" pitchFamily="18" charset="2"/>
              </a:rPr>
              <a:t>2 </a:t>
            </a:r>
            <a:r>
              <a:rPr lang="en-US" dirty="0" smtClean="0">
                <a:sym typeface="Symbol" pitchFamily="18" charset="2"/>
              </a:rPr>
              <a:t>[]      </a:t>
            </a:r>
            <a:r>
              <a:rPr lang="en-US" i="1" dirty="0" smtClean="0">
                <a:sym typeface="Symbol" pitchFamily="18" charset="2"/>
              </a:rPr>
              <a:t>t</a:t>
            </a:r>
            <a:r>
              <a:rPr lang="en-US" baseline="-25000" dirty="0" smtClean="0">
                <a:sym typeface="Symbol" pitchFamily="18" charset="2"/>
              </a:rPr>
              <a:t>1</a:t>
            </a:r>
            <a:r>
              <a:rPr lang="en-US" dirty="0" smtClean="0">
                <a:sym typeface="Symbol" pitchFamily="18" charset="2"/>
              </a:rPr>
              <a:t>[</a:t>
            </a:r>
            <a:r>
              <a:rPr lang="en-US" i="1" dirty="0" smtClean="0">
                <a:sym typeface="Symbol" pitchFamily="18" charset="2"/>
              </a:rPr>
              <a:t> </a:t>
            </a:r>
            <a:r>
              <a:rPr lang="en-US" dirty="0" smtClean="0">
                <a:sym typeface="Symbol" pitchFamily="18" charset="2"/>
              </a:rPr>
              <a:t>]  = </a:t>
            </a:r>
            <a:r>
              <a:rPr lang="en-US" i="1" dirty="0" smtClean="0">
                <a:sym typeface="Symbol" pitchFamily="18" charset="2"/>
              </a:rPr>
              <a:t>t</a:t>
            </a:r>
            <a:r>
              <a:rPr lang="en-US" baseline="-25000" dirty="0" smtClean="0">
                <a:sym typeface="Symbol" pitchFamily="18" charset="2"/>
              </a:rPr>
              <a:t>2 </a:t>
            </a:r>
            <a:r>
              <a:rPr lang="en-US" dirty="0" smtClean="0">
                <a:sym typeface="Symbol" pitchFamily="18" charset="2"/>
              </a:rPr>
              <a:t>[</a:t>
            </a:r>
            <a:r>
              <a:rPr lang="en-US" i="1" dirty="0" smtClean="0">
                <a:sym typeface="Symbol" pitchFamily="18" charset="2"/>
              </a:rPr>
              <a:t> </a:t>
            </a:r>
            <a:r>
              <a:rPr lang="en-US" dirty="0" smtClean="0">
                <a:sym typeface="Symbol" pitchFamily="18" charset="2"/>
              </a:rPr>
              <a:t>] </a:t>
            </a:r>
          </a:p>
          <a:p>
            <a:pPr fontAlgn="auto">
              <a:lnSpc>
                <a:spcPct val="90000"/>
              </a:lnSpc>
              <a:spcAft>
                <a:spcPts val="0"/>
              </a:spcAft>
              <a:buFont typeface="Arial" pitchFamily="34" charset="0"/>
              <a:buChar char="•"/>
              <a:tabLst>
                <a:tab pos="2917825" algn="ctr"/>
              </a:tabLst>
              <a:defRPr/>
            </a:pPr>
            <a:r>
              <a:rPr lang="en-US" dirty="0" smtClean="0"/>
              <a:t>Example:  Consider </a:t>
            </a:r>
            <a:r>
              <a:rPr lang="en-US" i="1" dirty="0" smtClean="0"/>
              <a:t>r</a:t>
            </a:r>
            <a:r>
              <a:rPr lang="en-US" dirty="0" smtClean="0"/>
              <a:t>(A</a:t>
            </a:r>
            <a:r>
              <a:rPr lang="en-US" i="1" dirty="0" smtClean="0"/>
              <a:t>,B </a:t>
            </a:r>
            <a:r>
              <a:rPr lang="en-US" dirty="0" smtClean="0"/>
              <a:t>) with the following instance of </a:t>
            </a:r>
            <a:r>
              <a:rPr lang="en-US" i="1" dirty="0" smtClean="0"/>
              <a:t>r.</a:t>
            </a:r>
            <a:endParaRPr lang="en-US" dirty="0" smtClean="0"/>
          </a:p>
          <a:p>
            <a:pPr fontAlgn="auto">
              <a:lnSpc>
                <a:spcPct val="90000"/>
              </a:lnSpc>
              <a:spcAft>
                <a:spcPts val="0"/>
              </a:spcAft>
              <a:buFont typeface="Arial" pitchFamily="34" charset="0"/>
              <a:buChar char="•"/>
              <a:tabLst>
                <a:tab pos="2917825" algn="ctr"/>
              </a:tabLst>
              <a:defRPr/>
            </a:pPr>
            <a:endParaRPr lang="en-US" dirty="0" smtClean="0"/>
          </a:p>
          <a:p>
            <a:pPr fontAlgn="auto">
              <a:lnSpc>
                <a:spcPct val="90000"/>
              </a:lnSpc>
              <a:spcAft>
                <a:spcPts val="0"/>
              </a:spcAft>
              <a:buFont typeface="Arial" pitchFamily="34" charset="0"/>
              <a:buChar char="•"/>
              <a:tabLst>
                <a:tab pos="2917825" algn="ctr"/>
              </a:tabLst>
              <a:defRPr/>
            </a:pPr>
            <a:endParaRPr lang="en-US" dirty="0" smtClean="0"/>
          </a:p>
          <a:p>
            <a:pPr fontAlgn="auto">
              <a:lnSpc>
                <a:spcPct val="90000"/>
              </a:lnSpc>
              <a:spcAft>
                <a:spcPts val="0"/>
              </a:spcAft>
              <a:buFont typeface="Arial" pitchFamily="34" charset="0"/>
              <a:buChar char="•"/>
              <a:tabLst>
                <a:tab pos="2917825" algn="ctr"/>
              </a:tabLst>
              <a:defRPr/>
            </a:pPr>
            <a:endParaRPr lang="en-US" dirty="0" smtClean="0"/>
          </a:p>
          <a:p>
            <a:pPr fontAlgn="auto">
              <a:lnSpc>
                <a:spcPct val="90000"/>
              </a:lnSpc>
              <a:spcAft>
                <a:spcPts val="0"/>
              </a:spcAft>
              <a:buFont typeface="Arial" pitchFamily="34" charset="0"/>
              <a:buChar char="•"/>
              <a:tabLst>
                <a:tab pos="2917825" algn="ctr"/>
              </a:tabLst>
              <a:defRPr/>
            </a:pPr>
            <a:r>
              <a:rPr lang="en-US" dirty="0" smtClean="0"/>
              <a:t>On this instance, </a:t>
            </a:r>
            <a:r>
              <a:rPr lang="en-US" i="1" dirty="0" smtClean="0"/>
              <a:t>A</a:t>
            </a:r>
            <a:r>
              <a:rPr lang="en-US" dirty="0" smtClean="0"/>
              <a:t> </a:t>
            </a:r>
            <a:r>
              <a:rPr lang="en-US" dirty="0" smtClean="0">
                <a:sym typeface="Symbol" pitchFamily="18" charset="2"/>
              </a:rPr>
              <a:t></a:t>
            </a:r>
            <a:r>
              <a:rPr lang="en-US" dirty="0" smtClean="0">
                <a:sym typeface="Monotype Sorts" pitchFamily="2" charset="2"/>
              </a:rPr>
              <a:t> </a:t>
            </a:r>
            <a:r>
              <a:rPr lang="en-US" i="1" dirty="0" smtClean="0"/>
              <a:t>B</a:t>
            </a:r>
            <a:r>
              <a:rPr lang="en-US" dirty="0" smtClean="0"/>
              <a:t> does </a:t>
            </a:r>
            <a:r>
              <a:rPr lang="en-US" b="1" dirty="0" smtClean="0"/>
              <a:t>NOT</a:t>
            </a:r>
            <a:r>
              <a:rPr lang="en-US" dirty="0" smtClean="0"/>
              <a:t> hold, but  </a:t>
            </a:r>
            <a:r>
              <a:rPr lang="en-US" i="1" dirty="0" smtClean="0"/>
              <a:t>B</a:t>
            </a:r>
            <a:r>
              <a:rPr lang="en-US" dirty="0" smtClean="0"/>
              <a:t> </a:t>
            </a:r>
            <a:r>
              <a:rPr lang="en-US" dirty="0" smtClean="0">
                <a:sym typeface="Symbol" pitchFamily="18" charset="2"/>
              </a:rPr>
              <a:t></a:t>
            </a:r>
            <a:r>
              <a:rPr lang="en-US" dirty="0" smtClean="0"/>
              <a:t> </a:t>
            </a:r>
            <a:r>
              <a:rPr lang="en-US" i="1" dirty="0" smtClean="0"/>
              <a:t>A</a:t>
            </a:r>
            <a:r>
              <a:rPr lang="en-US" dirty="0" smtClean="0"/>
              <a:t> does hold. </a:t>
            </a:r>
          </a:p>
          <a:p>
            <a:pPr fontAlgn="auto">
              <a:lnSpc>
                <a:spcPct val="90000"/>
              </a:lnSpc>
              <a:spcAft>
                <a:spcPts val="0"/>
              </a:spcAft>
              <a:buFont typeface="Arial" pitchFamily="34" charset="0"/>
              <a:buChar char="•"/>
              <a:tabLst>
                <a:tab pos="2917825" algn="ctr"/>
              </a:tabLst>
              <a:defRPr/>
            </a:pPr>
            <a:endParaRPr lang="en-US" i="1" dirty="0" smtClean="0">
              <a:sym typeface="Symbol" pitchFamily="18" charset="2"/>
            </a:endParaRPr>
          </a:p>
        </p:txBody>
      </p:sp>
      <p:sp>
        <p:nvSpPr>
          <p:cNvPr id="13316" name="Text Box 4"/>
          <p:cNvSpPr txBox="1">
            <a:spLocks noChangeArrowheads="1"/>
          </p:cNvSpPr>
          <p:nvPr/>
        </p:nvSpPr>
        <p:spPr bwMode="auto">
          <a:xfrm>
            <a:off x="3668713" y="3667125"/>
            <a:ext cx="777875" cy="925513"/>
          </a:xfrm>
          <a:prstGeom prst="rect">
            <a:avLst/>
          </a:prstGeom>
          <a:noFill/>
          <a:ln w="9525">
            <a:solidFill>
              <a:schemeClr val="tx1"/>
            </a:solidFill>
            <a:miter lim="800000"/>
            <a:headEnd/>
            <a:tailEnd/>
          </a:ln>
        </p:spPr>
        <p:txBody>
          <a:bodyPr wrap="none">
            <a:spAutoFit/>
          </a:bodyPr>
          <a:lstStyle/>
          <a:p>
            <a:pPr marL="457200" indent="-457200">
              <a:buFontTx/>
              <a:buAutoNum type="arabicPlain"/>
            </a:pPr>
            <a:r>
              <a:rPr lang="en-US" sz="1800"/>
              <a:t>4</a:t>
            </a:r>
          </a:p>
          <a:p>
            <a:pPr marL="457200" indent="-457200"/>
            <a:r>
              <a:rPr lang="en-US" sz="1800"/>
              <a:t>1     5</a:t>
            </a:r>
          </a:p>
          <a:p>
            <a:pPr marL="457200" indent="-457200"/>
            <a:r>
              <a:rPr lang="en-US" sz="1800"/>
              <a:t>3	7</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t>Functional Dependencies (Cont.)</a:t>
            </a:r>
          </a:p>
        </p:txBody>
      </p:sp>
      <p:sp>
        <p:nvSpPr>
          <p:cNvPr id="138243" name="Rectangle 3"/>
          <p:cNvSpPr>
            <a:spLocks noGrp="1" noChangeArrowheads="1"/>
          </p:cNvSpPr>
          <p:nvPr>
            <p:ph idx="1"/>
          </p:nvPr>
        </p:nvSpPr>
        <p:spPr/>
        <p:txBody>
          <a:bodyPr rtlCol="0">
            <a:normAutofit fontScale="77500" lnSpcReduction="20000"/>
          </a:bodyPr>
          <a:lstStyle/>
          <a:p>
            <a:pPr fontAlgn="auto">
              <a:spcAft>
                <a:spcPts val="0"/>
              </a:spcAft>
              <a:buFont typeface="Arial" pitchFamily="34" charset="0"/>
              <a:buChar char="•"/>
              <a:tabLst>
                <a:tab pos="1250950" algn="l"/>
                <a:tab pos="2173288" algn="l"/>
                <a:tab pos="3378200" algn="l"/>
              </a:tabLst>
              <a:defRPr/>
            </a:pPr>
            <a:r>
              <a:rPr lang="en-US" i="1" smtClean="0">
                <a:sym typeface="Symbol" pitchFamily="18" charset="2"/>
              </a:rPr>
              <a:t>K</a:t>
            </a:r>
            <a:r>
              <a:rPr lang="en-US" smtClean="0">
                <a:sym typeface="Symbol" pitchFamily="18" charset="2"/>
              </a:rPr>
              <a:t> is a superkey for relation schema </a:t>
            </a:r>
            <a:r>
              <a:rPr lang="en-US" i="1" smtClean="0">
                <a:sym typeface="Symbol" pitchFamily="18" charset="2"/>
              </a:rPr>
              <a:t>R</a:t>
            </a:r>
            <a:r>
              <a:rPr lang="en-US" smtClean="0">
                <a:sym typeface="Symbol" pitchFamily="18" charset="2"/>
              </a:rPr>
              <a:t> if and only if </a:t>
            </a:r>
            <a:r>
              <a:rPr lang="en-US" i="1" smtClean="0">
                <a:sym typeface="Symbol" pitchFamily="18" charset="2"/>
              </a:rPr>
              <a:t>K </a:t>
            </a:r>
            <a:r>
              <a:rPr lang="en-US" smtClean="0">
                <a:sym typeface="Symbol" pitchFamily="18" charset="2"/>
              </a:rPr>
              <a:t></a:t>
            </a:r>
            <a:r>
              <a:rPr lang="en-US" smtClean="0">
                <a:sym typeface="Monotype Sorts" pitchFamily="2" charset="2"/>
              </a:rPr>
              <a:t> </a:t>
            </a:r>
            <a:r>
              <a:rPr lang="en-US" i="1" smtClean="0">
                <a:sym typeface="Monotype Sorts" pitchFamily="2" charset="2"/>
              </a:rPr>
              <a:t>R</a:t>
            </a:r>
            <a:endParaRPr lang="en-US" smtClean="0">
              <a:sym typeface="Monotype Sorts" pitchFamily="2" charset="2"/>
            </a:endParaRPr>
          </a:p>
          <a:p>
            <a:pPr fontAlgn="auto">
              <a:spcAft>
                <a:spcPts val="0"/>
              </a:spcAft>
              <a:buFont typeface="Arial" pitchFamily="34" charset="0"/>
              <a:buChar char="•"/>
              <a:tabLst>
                <a:tab pos="1250950" algn="l"/>
                <a:tab pos="2173288" algn="l"/>
                <a:tab pos="3378200" algn="l"/>
              </a:tabLst>
              <a:defRPr/>
            </a:pPr>
            <a:r>
              <a:rPr lang="en-US" i="1" smtClean="0">
                <a:sym typeface="Monotype Sorts" pitchFamily="2" charset="2"/>
              </a:rPr>
              <a:t>K</a:t>
            </a:r>
            <a:r>
              <a:rPr lang="en-US" smtClean="0">
                <a:sym typeface="Monotype Sorts" pitchFamily="2" charset="2"/>
              </a:rPr>
              <a:t> is a candidate key for </a:t>
            </a:r>
            <a:r>
              <a:rPr lang="en-US" i="1" smtClean="0">
                <a:sym typeface="Monotype Sorts" pitchFamily="2" charset="2"/>
              </a:rPr>
              <a:t>R</a:t>
            </a:r>
            <a:r>
              <a:rPr lang="en-US" smtClean="0">
                <a:sym typeface="Monotype Sorts" pitchFamily="2" charset="2"/>
              </a:rPr>
              <a:t> if and only if </a:t>
            </a:r>
          </a:p>
          <a:p>
            <a:pPr lvl="1" fontAlgn="auto">
              <a:spcAft>
                <a:spcPts val="0"/>
              </a:spcAft>
              <a:buFont typeface="Arial" pitchFamily="34" charset="0"/>
              <a:buChar char="–"/>
              <a:tabLst>
                <a:tab pos="1250950" algn="l"/>
                <a:tab pos="2173288" algn="l"/>
                <a:tab pos="3378200" algn="l"/>
              </a:tabLst>
              <a:defRPr/>
            </a:pPr>
            <a:r>
              <a:rPr lang="en-US" i="1" smtClean="0">
                <a:sym typeface="Monotype Sorts" pitchFamily="2" charset="2"/>
              </a:rPr>
              <a:t>K </a:t>
            </a:r>
            <a:r>
              <a:rPr lang="en-US" smtClean="0">
                <a:sym typeface="Symbol" pitchFamily="18" charset="2"/>
              </a:rPr>
              <a:t></a:t>
            </a:r>
            <a:r>
              <a:rPr lang="en-US" smtClean="0">
                <a:sym typeface="Monotype Sorts" pitchFamily="2" charset="2"/>
              </a:rPr>
              <a:t> </a:t>
            </a:r>
            <a:r>
              <a:rPr lang="en-US" i="1" smtClean="0">
                <a:sym typeface="Monotype Sorts" pitchFamily="2" charset="2"/>
              </a:rPr>
              <a:t>R</a:t>
            </a:r>
            <a:r>
              <a:rPr lang="en-US" smtClean="0">
                <a:sym typeface="Monotype Sorts" pitchFamily="2" charset="2"/>
              </a:rPr>
              <a:t>, and</a:t>
            </a:r>
          </a:p>
          <a:p>
            <a:pPr lvl="1" fontAlgn="auto">
              <a:spcAft>
                <a:spcPts val="0"/>
              </a:spcAft>
              <a:buFont typeface="Arial" pitchFamily="34" charset="0"/>
              <a:buChar char="–"/>
              <a:tabLst>
                <a:tab pos="1250950" algn="l"/>
                <a:tab pos="2173288" algn="l"/>
                <a:tab pos="3378200" algn="l"/>
              </a:tabLst>
              <a:defRPr/>
            </a:pPr>
            <a:r>
              <a:rPr lang="en-US" smtClean="0">
                <a:sym typeface="Monotype Sorts" pitchFamily="2" charset="2"/>
              </a:rPr>
              <a:t>for no </a:t>
            </a:r>
            <a:r>
              <a:rPr lang="en-US" smtClean="0">
                <a:sym typeface="Symbol" pitchFamily="18" charset="2"/>
              </a:rPr>
              <a:t>  </a:t>
            </a:r>
            <a:r>
              <a:rPr lang="en-US" i="1" smtClean="0">
                <a:sym typeface="Symbol" pitchFamily="18" charset="2"/>
              </a:rPr>
              <a:t>K, </a:t>
            </a:r>
            <a:r>
              <a:rPr lang="en-US" smtClean="0">
                <a:sym typeface="Symbol" pitchFamily="18" charset="2"/>
              </a:rPr>
              <a:t> </a:t>
            </a:r>
            <a:r>
              <a:rPr lang="en-US" smtClean="0">
                <a:sym typeface="Monotype Sorts" pitchFamily="2" charset="2"/>
              </a:rPr>
              <a:t> </a:t>
            </a:r>
            <a:r>
              <a:rPr lang="en-US" i="1" smtClean="0">
                <a:sym typeface="Monotype Sorts" pitchFamily="2" charset="2"/>
              </a:rPr>
              <a:t>R</a:t>
            </a:r>
          </a:p>
          <a:p>
            <a:pPr fontAlgn="auto">
              <a:spcAft>
                <a:spcPts val="0"/>
              </a:spcAft>
              <a:buFont typeface="Arial" pitchFamily="34" charset="0"/>
              <a:buChar char="•"/>
              <a:tabLst>
                <a:tab pos="1250950" algn="l"/>
                <a:tab pos="2173288" algn="l"/>
                <a:tab pos="3378200" algn="l"/>
              </a:tabLst>
              <a:defRPr/>
            </a:pPr>
            <a:r>
              <a:rPr lang="en-US" smtClean="0"/>
              <a:t>Functional dependencies allow us to express constraints that cannot be expressed using superkeys.  Consider the schema:</a:t>
            </a:r>
          </a:p>
          <a:p>
            <a:pPr fontAlgn="auto">
              <a:spcAft>
                <a:spcPts val="0"/>
              </a:spcAft>
              <a:buFont typeface="Monotype Sorts" pitchFamily="2" charset="2"/>
              <a:buNone/>
              <a:tabLst>
                <a:tab pos="1250950" algn="l"/>
                <a:tab pos="2173288" algn="l"/>
                <a:tab pos="3378200" algn="l"/>
              </a:tabLst>
              <a:defRPr/>
            </a:pPr>
            <a:r>
              <a:rPr lang="en-US" smtClean="0"/>
              <a:t>		</a:t>
            </a:r>
            <a:r>
              <a:rPr lang="en-US" i="1" smtClean="0"/>
              <a:t>bor_loan </a:t>
            </a:r>
            <a:r>
              <a:rPr lang="en-US" smtClean="0"/>
              <a:t>= (</a:t>
            </a:r>
            <a:r>
              <a:rPr lang="en-US" i="1" u="sng" smtClean="0"/>
              <a:t>customer_id, loan_number</a:t>
            </a:r>
            <a:r>
              <a:rPr lang="en-US" i="1" smtClean="0"/>
              <a:t>, amount </a:t>
            </a:r>
            <a:r>
              <a:rPr lang="en-US" smtClean="0"/>
              <a:t>)</a:t>
            </a:r>
            <a:r>
              <a:rPr lang="en-US" i="1" smtClean="0"/>
              <a:t>.</a:t>
            </a:r>
          </a:p>
          <a:p>
            <a:pPr fontAlgn="auto">
              <a:spcAft>
                <a:spcPts val="0"/>
              </a:spcAft>
              <a:buFont typeface="Monotype Sorts" pitchFamily="2" charset="2"/>
              <a:buNone/>
              <a:tabLst>
                <a:tab pos="1250950" algn="l"/>
                <a:tab pos="2173288" algn="l"/>
                <a:tab pos="3378200" algn="l"/>
              </a:tabLst>
              <a:defRPr/>
            </a:pPr>
            <a:r>
              <a:rPr lang="en-US" i="1" smtClean="0"/>
              <a:t>	</a:t>
            </a:r>
            <a:r>
              <a:rPr lang="en-US" smtClean="0"/>
              <a:t>We expect this functional dependency to hold:</a:t>
            </a:r>
          </a:p>
          <a:p>
            <a:pPr fontAlgn="auto">
              <a:spcAft>
                <a:spcPts val="0"/>
              </a:spcAft>
              <a:buFont typeface="Monotype Sorts" pitchFamily="2" charset="2"/>
              <a:buNone/>
              <a:tabLst>
                <a:tab pos="1250950" algn="l"/>
                <a:tab pos="2173288" algn="l"/>
                <a:tab pos="3378200" algn="l"/>
              </a:tabLst>
              <a:defRPr/>
            </a:pPr>
            <a:r>
              <a:rPr lang="en-US" smtClean="0"/>
              <a:t>			</a:t>
            </a:r>
            <a:r>
              <a:rPr lang="en-US" i="1" smtClean="0"/>
              <a:t>loan_number</a:t>
            </a:r>
            <a:r>
              <a:rPr lang="en-US" smtClean="0"/>
              <a:t> </a:t>
            </a:r>
            <a:r>
              <a:rPr lang="en-US" smtClean="0">
                <a:sym typeface="Symbol" pitchFamily="18" charset="2"/>
              </a:rPr>
              <a:t></a:t>
            </a:r>
            <a:r>
              <a:rPr lang="en-US" smtClean="0">
                <a:sym typeface="Monotype Sorts" pitchFamily="2" charset="2"/>
              </a:rPr>
              <a:t> </a:t>
            </a:r>
            <a:r>
              <a:rPr lang="en-US" i="1" smtClean="0">
                <a:sym typeface="Monotype Sorts" pitchFamily="2" charset="2"/>
              </a:rPr>
              <a:t>amount</a:t>
            </a:r>
          </a:p>
          <a:p>
            <a:pPr fontAlgn="auto">
              <a:spcAft>
                <a:spcPts val="0"/>
              </a:spcAft>
              <a:buFont typeface="Monotype Sorts" pitchFamily="2" charset="2"/>
              <a:buNone/>
              <a:tabLst>
                <a:tab pos="1250950" algn="l"/>
                <a:tab pos="2173288" algn="l"/>
                <a:tab pos="3378200" algn="l"/>
              </a:tabLst>
              <a:defRPr/>
            </a:pPr>
            <a:r>
              <a:rPr lang="en-US" i="1" smtClean="0">
                <a:sym typeface="Monotype Sorts" pitchFamily="2" charset="2"/>
              </a:rPr>
              <a:t>	</a:t>
            </a:r>
            <a:r>
              <a:rPr lang="en-US" smtClean="0">
                <a:sym typeface="Monotype Sorts" pitchFamily="2" charset="2"/>
              </a:rPr>
              <a:t>but would not expect the following to hold: </a:t>
            </a:r>
          </a:p>
          <a:p>
            <a:pPr fontAlgn="auto">
              <a:spcAft>
                <a:spcPts val="0"/>
              </a:spcAft>
              <a:buFont typeface="Monotype Sorts" pitchFamily="2" charset="2"/>
              <a:buNone/>
              <a:tabLst>
                <a:tab pos="1250950" algn="l"/>
                <a:tab pos="2173288" algn="l"/>
                <a:tab pos="3378200" algn="l"/>
              </a:tabLst>
              <a:defRPr/>
            </a:pPr>
            <a:r>
              <a:rPr lang="en-US" smtClean="0">
                <a:sym typeface="Monotype Sorts" pitchFamily="2" charset="2"/>
              </a:rPr>
              <a:t>			</a:t>
            </a:r>
            <a:r>
              <a:rPr lang="en-US" i="1" smtClean="0">
                <a:sym typeface="Monotype Sorts" pitchFamily="2" charset="2"/>
              </a:rPr>
              <a:t>amount </a:t>
            </a:r>
            <a:r>
              <a:rPr lang="en-US" smtClean="0">
                <a:sym typeface="Symbol" pitchFamily="18" charset="2"/>
              </a:rPr>
              <a:t></a:t>
            </a:r>
            <a:r>
              <a:rPr lang="en-US" smtClean="0">
                <a:sym typeface="Monotype Sorts" pitchFamily="2" charset="2"/>
              </a:rPr>
              <a:t> </a:t>
            </a:r>
            <a:r>
              <a:rPr lang="en-US" i="1" smtClean="0">
                <a:sym typeface="Monotype Sorts" pitchFamily="2" charset="2"/>
              </a:rPr>
              <a:t>customer_name</a:t>
            </a:r>
          </a:p>
          <a:p>
            <a:pPr fontAlgn="auto">
              <a:spcAft>
                <a:spcPts val="0"/>
              </a:spcAft>
              <a:buFont typeface="Monotype Sorts" pitchFamily="2" charset="2"/>
              <a:buNone/>
              <a:tabLst>
                <a:tab pos="1250950" algn="l"/>
                <a:tab pos="2173288" algn="l"/>
                <a:tab pos="3378200" algn="l"/>
              </a:tabLst>
              <a:defRPr/>
            </a:pPr>
            <a:endParaRPr lang="en-US" i="1" smtClean="0">
              <a:sym typeface="Monotype Sorts" pitchFamily="2" charset="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Use of Functional Dependencies</a:t>
            </a:r>
          </a:p>
        </p:txBody>
      </p:sp>
      <p:sp>
        <p:nvSpPr>
          <p:cNvPr id="139267" name="Rectangle 3"/>
          <p:cNvSpPr>
            <a:spLocks noGrp="1" noChangeArrowheads="1"/>
          </p:cNvSpPr>
          <p:nvPr>
            <p:ph idx="1"/>
          </p:nvPr>
        </p:nvSpPr>
        <p:spPr>
          <a:xfrm>
            <a:off x="927100" y="1163638"/>
            <a:ext cx="8051800" cy="5245100"/>
          </a:xfrm>
        </p:spPr>
        <p:txBody>
          <a:bodyPr rtlCol="0">
            <a:normAutofit fontScale="85000" lnSpcReduction="10000"/>
          </a:bodyPr>
          <a:lstStyle/>
          <a:p>
            <a:pPr fontAlgn="auto">
              <a:spcAft>
                <a:spcPts val="0"/>
              </a:spcAft>
              <a:buFont typeface="Arial" pitchFamily="34" charset="0"/>
              <a:buChar char="•"/>
              <a:defRPr/>
            </a:pPr>
            <a:r>
              <a:rPr lang="en-US" dirty="0" smtClean="0"/>
              <a:t>We use functional dependencies to:</a:t>
            </a:r>
          </a:p>
          <a:p>
            <a:pPr lvl="1" fontAlgn="auto">
              <a:spcAft>
                <a:spcPts val="0"/>
              </a:spcAft>
              <a:buFont typeface="Arial" pitchFamily="34" charset="0"/>
              <a:buChar char="–"/>
              <a:defRPr/>
            </a:pPr>
            <a:r>
              <a:rPr lang="en-US" dirty="0" smtClean="0"/>
              <a:t>test relations to see if they are legal under a given set of functional dependencies. </a:t>
            </a:r>
          </a:p>
          <a:p>
            <a:pPr lvl="2" fontAlgn="auto">
              <a:spcAft>
                <a:spcPts val="0"/>
              </a:spcAft>
              <a:buFont typeface="Arial" pitchFamily="34" charset="0"/>
              <a:buChar char="•"/>
              <a:defRPr/>
            </a:pPr>
            <a:r>
              <a:rPr lang="en-US" dirty="0" smtClean="0"/>
              <a:t> If a relation </a:t>
            </a:r>
            <a:r>
              <a:rPr lang="en-US" i="1" dirty="0" smtClean="0"/>
              <a:t>r</a:t>
            </a:r>
            <a:r>
              <a:rPr lang="en-US" dirty="0" smtClean="0"/>
              <a:t> is legal under a set </a:t>
            </a:r>
            <a:r>
              <a:rPr lang="en-US" i="1" dirty="0" smtClean="0"/>
              <a:t>F</a:t>
            </a:r>
            <a:r>
              <a:rPr lang="en-US" dirty="0" smtClean="0"/>
              <a:t> of functional dependencies, we say that </a:t>
            </a:r>
            <a:r>
              <a:rPr lang="en-US" i="1" dirty="0" smtClean="0"/>
              <a:t>r</a:t>
            </a:r>
            <a:r>
              <a:rPr lang="en-US" dirty="0" smtClean="0"/>
              <a:t> </a:t>
            </a:r>
            <a:r>
              <a:rPr lang="en-US" dirty="0" smtClean="0">
                <a:solidFill>
                  <a:schemeClr val="tx2"/>
                </a:solidFill>
              </a:rPr>
              <a:t>satisfies </a:t>
            </a:r>
            <a:r>
              <a:rPr lang="en-US" i="1" dirty="0" smtClean="0"/>
              <a:t>F.</a:t>
            </a:r>
            <a:endParaRPr lang="en-US" dirty="0" smtClean="0"/>
          </a:p>
          <a:p>
            <a:pPr lvl="1" fontAlgn="auto">
              <a:spcAft>
                <a:spcPts val="0"/>
              </a:spcAft>
              <a:buFont typeface="Arial" pitchFamily="34" charset="0"/>
              <a:buChar char="–"/>
              <a:defRPr/>
            </a:pPr>
            <a:r>
              <a:rPr lang="en-US" dirty="0" smtClean="0"/>
              <a:t>specify constraints on the set of legal relations</a:t>
            </a:r>
          </a:p>
          <a:p>
            <a:pPr lvl="2" fontAlgn="auto">
              <a:spcAft>
                <a:spcPts val="0"/>
              </a:spcAft>
              <a:buFont typeface="Arial" pitchFamily="34" charset="0"/>
              <a:buChar char="•"/>
              <a:defRPr/>
            </a:pPr>
            <a:r>
              <a:rPr lang="en-US" dirty="0" smtClean="0"/>
              <a:t>We say that </a:t>
            </a:r>
            <a:r>
              <a:rPr lang="en-US" i="1" dirty="0" smtClean="0"/>
              <a:t>F</a:t>
            </a:r>
            <a:r>
              <a:rPr lang="en-US" dirty="0" smtClean="0"/>
              <a:t> </a:t>
            </a:r>
            <a:r>
              <a:rPr lang="en-US" dirty="0" smtClean="0">
                <a:solidFill>
                  <a:schemeClr val="tx2"/>
                </a:solidFill>
              </a:rPr>
              <a:t>holds on</a:t>
            </a:r>
            <a:r>
              <a:rPr lang="en-US" dirty="0" smtClean="0"/>
              <a:t> </a:t>
            </a:r>
            <a:r>
              <a:rPr lang="en-US" i="1" dirty="0" smtClean="0"/>
              <a:t>R</a:t>
            </a:r>
            <a:r>
              <a:rPr lang="en-US" dirty="0" smtClean="0"/>
              <a:t> if all legal relations on </a:t>
            </a:r>
            <a:r>
              <a:rPr lang="en-US" i="1" dirty="0" smtClean="0"/>
              <a:t>R</a:t>
            </a:r>
            <a:r>
              <a:rPr lang="en-US" dirty="0" smtClean="0"/>
              <a:t> satisfy the set of functional dependencies </a:t>
            </a:r>
            <a:r>
              <a:rPr lang="en-US" i="1" dirty="0" smtClean="0"/>
              <a:t>F.</a:t>
            </a:r>
          </a:p>
          <a:p>
            <a:pPr fontAlgn="auto">
              <a:spcAft>
                <a:spcPts val="0"/>
              </a:spcAft>
              <a:buFont typeface="Arial" pitchFamily="34" charset="0"/>
              <a:buChar char="•"/>
              <a:defRPr/>
            </a:pPr>
            <a:r>
              <a:rPr lang="en-US" dirty="0" smtClean="0"/>
              <a:t>Note:  A specific instance of a relation schema may satisfy a functional dependency even if the functional dependency does not hold on all legal instances.  </a:t>
            </a:r>
          </a:p>
          <a:p>
            <a:pPr lvl="1" fontAlgn="auto">
              <a:spcAft>
                <a:spcPts val="0"/>
              </a:spcAft>
              <a:buFont typeface="Arial" pitchFamily="34" charset="0"/>
              <a:buChar char="–"/>
              <a:defRPr/>
            </a:pPr>
            <a:r>
              <a:rPr lang="en-US" dirty="0" smtClean="0"/>
              <a:t>For example, a specific instance of </a:t>
            </a:r>
            <a:r>
              <a:rPr lang="en-US" i="1" dirty="0" smtClean="0"/>
              <a:t>loan</a:t>
            </a:r>
            <a:r>
              <a:rPr lang="en-US" dirty="0" smtClean="0"/>
              <a:t> may, by chance, satisfy </a:t>
            </a:r>
            <a:br>
              <a:rPr lang="en-US" dirty="0" smtClean="0"/>
            </a:br>
            <a:r>
              <a:rPr lang="en-US" dirty="0" smtClean="0"/>
              <a:t>               </a:t>
            </a:r>
            <a:r>
              <a:rPr lang="en-US" i="1" dirty="0" smtClean="0"/>
              <a:t>amount </a:t>
            </a:r>
            <a:r>
              <a:rPr lang="en-US" dirty="0" smtClean="0">
                <a:sym typeface="Symbol" pitchFamily="18" charset="2"/>
              </a:rPr>
              <a:t></a:t>
            </a:r>
            <a:r>
              <a:rPr lang="en-US" dirty="0" smtClean="0">
                <a:sym typeface="Monotype Sorts" pitchFamily="2" charset="2"/>
              </a:rPr>
              <a:t> </a:t>
            </a:r>
            <a:r>
              <a:rPr lang="en-US" i="1" dirty="0" err="1" smtClean="0">
                <a:sym typeface="Monotype Sorts" pitchFamily="2" charset="2"/>
              </a:rPr>
              <a:t>customer_name</a:t>
            </a:r>
            <a:r>
              <a:rPr lang="en-US" i="1" dirty="0" smtClean="0">
                <a:sym typeface="Monotype Sorts" pitchFamily="2" charset="2"/>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Functional Dependencies (Cont.)</a:t>
            </a:r>
          </a:p>
        </p:txBody>
      </p:sp>
      <p:sp>
        <p:nvSpPr>
          <p:cNvPr id="16387" name="Rectangle 3"/>
          <p:cNvSpPr>
            <a:spLocks noGrp="1" noChangeArrowheads="1"/>
          </p:cNvSpPr>
          <p:nvPr>
            <p:ph idx="1"/>
          </p:nvPr>
        </p:nvSpPr>
        <p:spPr/>
        <p:txBody>
          <a:bodyPr/>
          <a:lstStyle/>
          <a:p>
            <a:r>
              <a:rPr lang="en-US" i="1" smtClean="0">
                <a:sym typeface="Monotype Sorts" pitchFamily="2" charset="2"/>
              </a:rPr>
              <a:t>A </a:t>
            </a:r>
            <a:r>
              <a:rPr lang="en-US" smtClean="0">
                <a:sym typeface="Monotype Sorts" pitchFamily="2" charset="2"/>
              </a:rPr>
              <a:t>functional dependency is </a:t>
            </a:r>
            <a:r>
              <a:rPr lang="en-US" smtClean="0">
                <a:solidFill>
                  <a:schemeClr val="tx2"/>
                </a:solidFill>
                <a:sym typeface="Monotype Sorts" pitchFamily="2" charset="2"/>
              </a:rPr>
              <a:t>trivial</a:t>
            </a:r>
            <a:r>
              <a:rPr lang="en-US" smtClean="0">
                <a:sym typeface="Monotype Sorts" pitchFamily="2" charset="2"/>
              </a:rPr>
              <a:t> if it is satisfied by all instances of a relation</a:t>
            </a:r>
          </a:p>
          <a:p>
            <a:pPr lvl="1"/>
            <a:r>
              <a:rPr lang="en-US" smtClean="0">
                <a:sym typeface="Monotype Sorts" pitchFamily="2" charset="2"/>
              </a:rPr>
              <a:t>Example</a:t>
            </a:r>
            <a:r>
              <a:rPr lang="en-US" i="1" smtClean="0">
                <a:sym typeface="Monotype Sorts" pitchFamily="2" charset="2"/>
              </a:rPr>
              <a:t>:</a:t>
            </a:r>
          </a:p>
          <a:p>
            <a:pPr lvl="2"/>
            <a:r>
              <a:rPr lang="en-US" i="1" smtClean="0">
                <a:sym typeface="Monotype Sorts" pitchFamily="2" charset="2"/>
              </a:rPr>
              <a:t> customer_name, </a:t>
            </a:r>
            <a:r>
              <a:rPr lang="en-US" i="1" smtClean="0"/>
              <a:t>loan_number </a:t>
            </a:r>
            <a:r>
              <a:rPr lang="en-US" smtClean="0">
                <a:sym typeface="Symbol" pitchFamily="18" charset="2"/>
              </a:rPr>
              <a:t></a:t>
            </a:r>
            <a:r>
              <a:rPr lang="en-US" smtClean="0">
                <a:sym typeface="Monotype Sorts" pitchFamily="2" charset="2"/>
              </a:rPr>
              <a:t> </a:t>
            </a:r>
            <a:r>
              <a:rPr lang="en-US" i="1" smtClean="0">
                <a:sym typeface="Monotype Sorts" pitchFamily="2" charset="2"/>
              </a:rPr>
              <a:t>customer_name</a:t>
            </a:r>
          </a:p>
          <a:p>
            <a:pPr lvl="2"/>
            <a:r>
              <a:rPr lang="en-US" i="1" smtClean="0">
                <a:sym typeface="Monotype Sorts" pitchFamily="2" charset="2"/>
              </a:rPr>
              <a:t> customer_name </a:t>
            </a:r>
            <a:r>
              <a:rPr lang="en-US" smtClean="0">
                <a:sym typeface="Symbol" pitchFamily="18" charset="2"/>
              </a:rPr>
              <a:t></a:t>
            </a:r>
            <a:r>
              <a:rPr lang="en-US" smtClean="0">
                <a:sym typeface="Monotype Sorts" pitchFamily="2" charset="2"/>
              </a:rPr>
              <a:t> </a:t>
            </a:r>
            <a:r>
              <a:rPr lang="en-US" i="1" smtClean="0">
                <a:sym typeface="Monotype Sorts" pitchFamily="2" charset="2"/>
              </a:rPr>
              <a:t>customer_name</a:t>
            </a:r>
          </a:p>
          <a:p>
            <a:pPr lvl="1"/>
            <a:r>
              <a:rPr lang="en-US" smtClean="0">
                <a:sym typeface="Monotype Sorts" pitchFamily="2" charset="2"/>
              </a:rPr>
              <a:t>In general, </a:t>
            </a:r>
            <a:r>
              <a:rPr lang="en-US" smtClean="0">
                <a:sym typeface="Symbol" pitchFamily="18" charset="2"/>
              </a:rPr>
              <a:t> </a:t>
            </a:r>
            <a:r>
              <a:rPr lang="en-US" smtClean="0">
                <a:sym typeface="Monotype Sorts" pitchFamily="2" charset="2"/>
              </a:rPr>
              <a:t> </a:t>
            </a:r>
            <a:r>
              <a:rPr lang="en-US" i="1" smtClean="0">
                <a:sym typeface="Symbol" pitchFamily="18" charset="2"/>
              </a:rPr>
              <a:t> </a:t>
            </a:r>
            <a:r>
              <a:rPr lang="en-US" smtClean="0">
                <a:sym typeface="Symbol" pitchFamily="18" charset="2"/>
              </a:rPr>
              <a:t>is trivial if</a:t>
            </a:r>
            <a:r>
              <a:rPr lang="en-US" i="1" smtClean="0">
                <a:sym typeface="Symbol" pitchFamily="18" charset="2"/>
              </a:rPr>
              <a:t> </a:t>
            </a:r>
            <a:r>
              <a:rPr lang="en-US" smtClean="0">
                <a:sym typeface="Symbol" pitchFamily="18" charset="2"/>
              </a:rPr>
              <a:t>   </a:t>
            </a:r>
            <a:r>
              <a:rPr lang="en-US" i="1" smtClean="0">
                <a:sym typeface="Symbol" pitchFamily="18" charset="2"/>
              </a:rPr>
              <a:t/>
            </a:r>
            <a:br>
              <a:rPr lang="en-US" i="1" smtClean="0">
                <a:sym typeface="Symbol" pitchFamily="18" charset="2"/>
              </a:rPr>
            </a:br>
            <a:r>
              <a:rPr lang="en-US" i="1" smtClean="0">
                <a:sym typeface="Symbol" pitchFamily="18" charset="2"/>
              </a:rPr>
              <a:t> </a:t>
            </a:r>
          </a:p>
          <a:p>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609600" y="495300"/>
            <a:ext cx="7924800" cy="457200"/>
          </a:xfrm>
        </p:spPr>
        <p:txBody>
          <a:bodyPr rtlCol="0">
            <a:normAutofit fontScale="90000"/>
          </a:bodyPr>
          <a:lstStyle/>
          <a:p>
            <a:pPr fontAlgn="auto">
              <a:spcAft>
                <a:spcPts val="0"/>
              </a:spcAft>
              <a:defRPr/>
            </a:pPr>
            <a:r>
              <a:rPr lang="en-US" smtClean="0"/>
              <a:t>Closure of a Set of Functional Dependencies</a:t>
            </a:r>
          </a:p>
        </p:txBody>
      </p:sp>
      <p:sp>
        <p:nvSpPr>
          <p:cNvPr id="17411" name="Rectangle 3"/>
          <p:cNvSpPr>
            <a:spLocks noGrp="1" noChangeArrowheads="1"/>
          </p:cNvSpPr>
          <p:nvPr>
            <p:ph idx="1"/>
          </p:nvPr>
        </p:nvSpPr>
        <p:spPr>
          <a:xfrm>
            <a:off x="927100" y="1163638"/>
            <a:ext cx="8077200" cy="5029200"/>
          </a:xfrm>
        </p:spPr>
        <p:txBody>
          <a:bodyPr/>
          <a:lstStyle/>
          <a:p>
            <a:r>
              <a:rPr lang="en-US" smtClean="0"/>
              <a:t>Given a set </a:t>
            </a:r>
            <a:r>
              <a:rPr lang="en-US" i="1" smtClean="0"/>
              <a:t>F</a:t>
            </a:r>
            <a:r>
              <a:rPr lang="en-US" smtClean="0"/>
              <a:t>  of functional dependencies, there are certain other functional dependencies that are logically implied by </a:t>
            </a:r>
            <a:r>
              <a:rPr lang="en-US" i="1" smtClean="0"/>
              <a:t>F</a:t>
            </a:r>
            <a:r>
              <a:rPr lang="en-US" smtClean="0"/>
              <a:t>.</a:t>
            </a:r>
          </a:p>
          <a:p>
            <a:pPr lvl="1"/>
            <a:r>
              <a:rPr lang="en-US" smtClean="0"/>
              <a:t>For example:  If  </a:t>
            </a:r>
            <a:r>
              <a:rPr lang="en-US" i="1" smtClean="0"/>
              <a:t>A</a:t>
            </a:r>
            <a:r>
              <a:rPr lang="en-US" smtClean="0"/>
              <a:t> </a:t>
            </a:r>
            <a:r>
              <a:rPr lang="en-US" smtClean="0">
                <a:sym typeface="Symbol" pitchFamily="18" charset="2"/>
              </a:rPr>
              <a:t></a:t>
            </a:r>
            <a:r>
              <a:rPr lang="en-US" smtClean="0">
                <a:sym typeface="Monotype Sorts" pitchFamily="2" charset="2"/>
              </a:rPr>
              <a:t> </a:t>
            </a:r>
            <a:r>
              <a:rPr lang="en-US" i="1" smtClean="0">
                <a:sym typeface="Monotype Sorts" pitchFamily="2" charset="2"/>
              </a:rPr>
              <a:t>B</a:t>
            </a:r>
            <a:r>
              <a:rPr lang="en-US" smtClean="0">
                <a:sym typeface="Monotype Sorts" pitchFamily="2" charset="2"/>
              </a:rPr>
              <a:t> and  </a:t>
            </a:r>
            <a:r>
              <a:rPr lang="en-US" i="1" smtClean="0">
                <a:sym typeface="Monotype Sorts" pitchFamily="2" charset="2"/>
              </a:rPr>
              <a:t>B</a:t>
            </a:r>
            <a:r>
              <a:rPr lang="en-US" smtClean="0">
                <a:sym typeface="Monotype Sorts" pitchFamily="2" charset="2"/>
              </a:rPr>
              <a:t> </a:t>
            </a:r>
            <a:r>
              <a:rPr lang="en-US" smtClean="0">
                <a:sym typeface="Symbol" pitchFamily="18" charset="2"/>
              </a:rPr>
              <a:t></a:t>
            </a:r>
            <a:r>
              <a:rPr lang="en-US" smtClean="0">
                <a:sym typeface="Monotype Sorts" pitchFamily="2" charset="2"/>
              </a:rPr>
              <a:t> </a:t>
            </a:r>
            <a:r>
              <a:rPr lang="en-US" i="1" smtClean="0">
                <a:sym typeface="Monotype Sorts" pitchFamily="2" charset="2"/>
              </a:rPr>
              <a:t>C</a:t>
            </a:r>
            <a:r>
              <a:rPr lang="en-US" smtClean="0">
                <a:sym typeface="Monotype Sorts" pitchFamily="2" charset="2"/>
              </a:rPr>
              <a:t>,  then we can infer that </a:t>
            </a:r>
            <a:r>
              <a:rPr lang="en-US" i="1" smtClean="0">
                <a:sym typeface="Monotype Sorts" pitchFamily="2" charset="2"/>
              </a:rPr>
              <a:t>A</a:t>
            </a:r>
            <a:r>
              <a:rPr lang="en-US" smtClean="0">
                <a:sym typeface="Monotype Sorts" pitchFamily="2" charset="2"/>
              </a:rPr>
              <a:t> </a:t>
            </a:r>
            <a:r>
              <a:rPr lang="en-US" smtClean="0">
                <a:sym typeface="Symbol" pitchFamily="18" charset="2"/>
              </a:rPr>
              <a:t></a:t>
            </a:r>
            <a:r>
              <a:rPr lang="en-US" smtClean="0">
                <a:sym typeface="Monotype Sorts" pitchFamily="2" charset="2"/>
              </a:rPr>
              <a:t> </a:t>
            </a:r>
            <a:r>
              <a:rPr lang="en-US" i="1" smtClean="0">
                <a:sym typeface="Monotype Sorts" pitchFamily="2" charset="2"/>
              </a:rPr>
              <a:t>C</a:t>
            </a:r>
            <a:endParaRPr lang="en-US" smtClean="0"/>
          </a:p>
          <a:p>
            <a:r>
              <a:rPr lang="en-US" smtClean="0"/>
              <a:t>The set of </a:t>
            </a:r>
            <a:r>
              <a:rPr lang="en-US" sz="1600" smtClean="0">
                <a:solidFill>
                  <a:schemeClr val="tx2"/>
                </a:solidFill>
              </a:rPr>
              <a:t>all</a:t>
            </a:r>
            <a:r>
              <a:rPr lang="en-US" smtClean="0"/>
              <a:t> functional dependencies logically implied by </a:t>
            </a:r>
            <a:r>
              <a:rPr lang="en-US" i="1" smtClean="0"/>
              <a:t>F</a:t>
            </a:r>
            <a:r>
              <a:rPr lang="en-US" smtClean="0"/>
              <a:t> is the </a:t>
            </a:r>
            <a:r>
              <a:rPr lang="en-US" i="1" smtClean="0">
                <a:solidFill>
                  <a:schemeClr val="tx2"/>
                </a:solidFill>
              </a:rPr>
              <a:t>closure</a:t>
            </a:r>
            <a:r>
              <a:rPr lang="en-US" smtClean="0"/>
              <a:t> of </a:t>
            </a:r>
            <a:r>
              <a:rPr lang="en-US" i="1" smtClean="0"/>
              <a:t>F</a:t>
            </a:r>
            <a:r>
              <a:rPr lang="en-US" smtClean="0"/>
              <a:t>.</a:t>
            </a:r>
          </a:p>
          <a:p>
            <a:r>
              <a:rPr lang="en-US" smtClean="0"/>
              <a:t>We denote the </a:t>
            </a:r>
            <a:r>
              <a:rPr lang="en-US" i="1" smtClean="0"/>
              <a:t>closure </a:t>
            </a:r>
            <a:r>
              <a:rPr lang="en-US" smtClean="0"/>
              <a:t>of </a:t>
            </a:r>
            <a:r>
              <a:rPr lang="en-US" i="1" smtClean="0"/>
              <a:t>F</a:t>
            </a:r>
            <a:r>
              <a:rPr lang="en-US" smtClean="0"/>
              <a:t> by </a:t>
            </a:r>
            <a:r>
              <a:rPr lang="en-US" smtClean="0">
                <a:solidFill>
                  <a:schemeClr val="tx2"/>
                </a:solidFill>
              </a:rPr>
              <a:t>F</a:t>
            </a:r>
            <a:r>
              <a:rPr lang="en-US" i="1" baseline="30000" smtClean="0">
                <a:solidFill>
                  <a:schemeClr val="tx2"/>
                </a:solidFill>
              </a:rPr>
              <a:t>+</a:t>
            </a:r>
            <a:r>
              <a:rPr lang="en-US" i="1" smtClean="0">
                <a:solidFill>
                  <a:schemeClr val="tx2"/>
                </a:solidFill>
              </a:rPr>
              <a:t>.</a:t>
            </a:r>
          </a:p>
          <a:p>
            <a:r>
              <a:rPr lang="en-US" smtClean="0"/>
              <a:t>F</a:t>
            </a:r>
            <a:r>
              <a:rPr lang="en-US" baseline="30000" smtClean="0"/>
              <a:t>+</a:t>
            </a:r>
            <a:r>
              <a:rPr lang="en-US" smtClean="0"/>
              <a:t> is a superset of </a:t>
            </a:r>
            <a:r>
              <a:rPr lang="en-US" i="1" smtClean="0"/>
              <a:t>F</a:t>
            </a:r>
            <a:r>
              <a:rPr lang="en-US" smtClean="0"/>
              <a:t>.</a:t>
            </a:r>
            <a:endParaRPr lang="en-US" smtClean="0">
              <a:sym typeface="Greek Symbols" pitchFamily="18" charset="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mtClean="0"/>
              <a:t>Boyce-Codd Normal Form</a:t>
            </a:r>
          </a:p>
        </p:txBody>
      </p:sp>
      <p:sp>
        <p:nvSpPr>
          <p:cNvPr id="69635" name="Rectangle 3"/>
          <p:cNvSpPr>
            <a:spLocks noGrp="1" noChangeArrowheads="1"/>
          </p:cNvSpPr>
          <p:nvPr>
            <p:ph idx="1"/>
          </p:nvPr>
        </p:nvSpPr>
        <p:spPr>
          <a:xfrm>
            <a:off x="903288" y="3217863"/>
            <a:ext cx="6562725" cy="836612"/>
          </a:xfrm>
        </p:spPr>
        <p:txBody>
          <a:bodyPr rtlCol="0">
            <a:normAutofit fontScale="85000" lnSpcReduction="20000"/>
          </a:bodyPr>
          <a:lstStyle/>
          <a:p>
            <a:pPr fontAlgn="auto">
              <a:spcAft>
                <a:spcPts val="0"/>
              </a:spcAft>
              <a:buFont typeface="Arial" pitchFamily="34" charset="0"/>
              <a:buChar char="•"/>
              <a:defRPr/>
            </a:pPr>
            <a:r>
              <a:rPr lang="en-US" smtClean="0">
                <a:sym typeface="Symbol" pitchFamily="18" charset="2"/>
              </a:rPr>
              <a:t></a:t>
            </a:r>
            <a:r>
              <a:rPr lang="en-US" smtClean="0">
                <a:sym typeface="Greek Symbols" pitchFamily="18" charset="2"/>
              </a:rPr>
              <a:t> </a:t>
            </a:r>
            <a:r>
              <a:rPr lang="en-US" smtClean="0">
                <a:sym typeface="Symbol" pitchFamily="18" charset="2"/>
              </a:rPr>
              <a:t></a:t>
            </a:r>
            <a:r>
              <a:rPr lang="en-US" smtClean="0">
                <a:sym typeface="Monotype Sorts" pitchFamily="2" charset="2"/>
              </a:rPr>
              <a:t> </a:t>
            </a:r>
            <a:r>
              <a:rPr lang="en-US" i="1" smtClean="0">
                <a:sym typeface="Symbol" pitchFamily="18" charset="2"/>
              </a:rPr>
              <a:t></a:t>
            </a:r>
            <a:r>
              <a:rPr lang="en-US" i="1" smtClean="0">
                <a:sym typeface="Greek Symbols" pitchFamily="18" charset="2"/>
              </a:rPr>
              <a:t>  </a:t>
            </a:r>
            <a:r>
              <a:rPr lang="en-US" smtClean="0">
                <a:sym typeface="Greek Symbols" pitchFamily="18" charset="2"/>
              </a:rPr>
              <a:t>is trivial (i.e., </a:t>
            </a:r>
            <a:r>
              <a:rPr lang="en-US" i="1" smtClean="0">
                <a:sym typeface="Symbol" pitchFamily="18" charset="2"/>
              </a:rPr>
              <a:t></a:t>
            </a:r>
            <a:r>
              <a:rPr lang="en-US" smtClean="0">
                <a:sym typeface="Greek Symbols" pitchFamily="18" charset="2"/>
              </a:rPr>
              <a:t> </a:t>
            </a:r>
            <a:r>
              <a:rPr lang="en-US" smtClean="0">
                <a:sym typeface="Symbol" pitchFamily="18" charset="2"/>
              </a:rPr>
              <a:t> </a:t>
            </a:r>
            <a:r>
              <a:rPr lang="en-US" smtClean="0">
                <a:sym typeface="Greek Symbols" pitchFamily="18" charset="2"/>
              </a:rPr>
              <a:t>)</a:t>
            </a:r>
          </a:p>
          <a:p>
            <a:pPr fontAlgn="auto">
              <a:spcAft>
                <a:spcPts val="0"/>
              </a:spcAft>
              <a:buFont typeface="Arial" pitchFamily="34" charset="0"/>
              <a:buChar char="•"/>
              <a:defRPr/>
            </a:pPr>
            <a:r>
              <a:rPr lang="en-US" smtClean="0">
                <a:sym typeface="Symbol" pitchFamily="18" charset="2"/>
              </a:rPr>
              <a:t></a:t>
            </a:r>
            <a:r>
              <a:rPr lang="en-US" smtClean="0">
                <a:sym typeface="Greek Symbols" pitchFamily="18" charset="2"/>
              </a:rPr>
              <a:t> is a superkey for </a:t>
            </a:r>
            <a:r>
              <a:rPr lang="en-US" i="1" smtClean="0">
                <a:sym typeface="Greek Symbols" pitchFamily="18" charset="2"/>
              </a:rPr>
              <a:t>R</a:t>
            </a:r>
          </a:p>
        </p:txBody>
      </p:sp>
      <p:sp>
        <p:nvSpPr>
          <p:cNvPr id="18436" name="Text Box 4"/>
          <p:cNvSpPr txBox="1">
            <a:spLocks noChangeArrowheads="1"/>
          </p:cNvSpPr>
          <p:nvPr/>
        </p:nvSpPr>
        <p:spPr bwMode="auto">
          <a:xfrm>
            <a:off x="903288" y="1101725"/>
            <a:ext cx="6851650" cy="2025650"/>
          </a:xfrm>
          <a:prstGeom prst="rect">
            <a:avLst/>
          </a:prstGeom>
          <a:noFill/>
          <a:ln w="9525">
            <a:noFill/>
            <a:miter lim="800000"/>
            <a:headEnd/>
            <a:tailEnd/>
          </a:ln>
        </p:spPr>
        <p:txBody>
          <a:bodyPr anchor="ctr">
            <a:spAutoFit/>
          </a:bodyPr>
          <a:lstStyle/>
          <a:p>
            <a:r>
              <a:rPr lang="en-US" sz="1800"/>
              <a:t>A relation schema </a:t>
            </a:r>
            <a:r>
              <a:rPr lang="en-US" sz="1800" i="1"/>
              <a:t>R</a:t>
            </a:r>
            <a:r>
              <a:rPr lang="en-US" sz="1800"/>
              <a:t> is in BCNF with respect to a set </a:t>
            </a:r>
            <a:r>
              <a:rPr lang="en-US" sz="1800" i="1"/>
              <a:t>F</a:t>
            </a:r>
            <a:r>
              <a:rPr lang="en-US" sz="1800"/>
              <a:t> of functional  dependencies if for all functional dependencies in </a:t>
            </a:r>
            <a:r>
              <a:rPr lang="en-US" sz="1800" i="1"/>
              <a:t>F</a:t>
            </a:r>
            <a:r>
              <a:rPr lang="en-US" sz="1800" baseline="30000"/>
              <a:t>+</a:t>
            </a:r>
            <a:r>
              <a:rPr lang="en-US" sz="1800"/>
              <a:t> of the form </a:t>
            </a:r>
          </a:p>
          <a:p>
            <a:endParaRPr lang="en-US" sz="1800"/>
          </a:p>
          <a:p>
            <a:r>
              <a:rPr lang="en-US" sz="1800">
                <a:sym typeface="Symbol" pitchFamily="18" charset="2"/>
              </a:rPr>
              <a:t>               </a:t>
            </a:r>
            <a:r>
              <a:rPr lang="en-US" sz="1800">
                <a:sym typeface="Greek Symbols" pitchFamily="18" charset="2"/>
              </a:rPr>
              <a:t></a:t>
            </a:r>
            <a:r>
              <a:rPr kumimoji="1" lang="en-US" sz="1800">
                <a:sym typeface="Symbol" pitchFamily="18" charset="2"/>
              </a:rPr>
              <a:t></a:t>
            </a:r>
            <a:r>
              <a:rPr kumimoji="1" lang="en-US" sz="1800">
                <a:sym typeface="Monotype Sorts" pitchFamily="2" charset="2"/>
              </a:rPr>
              <a:t> </a:t>
            </a:r>
            <a:r>
              <a:rPr lang="en-US" sz="1800" i="1">
                <a:sym typeface="Symbol" pitchFamily="18" charset="2"/>
              </a:rPr>
              <a:t></a:t>
            </a:r>
            <a:endParaRPr lang="en-US" sz="1800" i="1">
              <a:sym typeface="Greek Symbols" pitchFamily="18" charset="2"/>
            </a:endParaRPr>
          </a:p>
          <a:p>
            <a:endParaRPr lang="en-US" sz="1800" i="1">
              <a:sym typeface="Greek Symbols" pitchFamily="18" charset="2"/>
            </a:endParaRPr>
          </a:p>
          <a:p>
            <a:r>
              <a:rPr lang="en-US" sz="1800">
                <a:sym typeface="Greek Symbols" pitchFamily="18" charset="2"/>
              </a:rPr>
              <a:t>where </a:t>
            </a:r>
            <a:r>
              <a:rPr lang="en-US" sz="1800">
                <a:sym typeface="Symbol" pitchFamily="18" charset="2"/>
              </a:rPr>
              <a:t></a:t>
            </a:r>
            <a:r>
              <a:rPr lang="en-US" sz="1800">
                <a:sym typeface="Greek Symbols" pitchFamily="18" charset="2"/>
              </a:rPr>
              <a:t> </a:t>
            </a:r>
            <a:r>
              <a:rPr lang="en-US" sz="1800">
                <a:sym typeface="Symbol" pitchFamily="18" charset="2"/>
              </a:rPr>
              <a:t> </a:t>
            </a:r>
            <a:r>
              <a:rPr lang="en-US" sz="1800" i="1">
                <a:sym typeface="Symbol" pitchFamily="18" charset="2"/>
              </a:rPr>
              <a:t>R</a:t>
            </a:r>
            <a:r>
              <a:rPr lang="en-US" sz="1800">
                <a:sym typeface="Symbol" pitchFamily="18" charset="2"/>
              </a:rPr>
              <a:t> and </a:t>
            </a:r>
            <a:r>
              <a:rPr lang="en-US" sz="1800" i="1">
                <a:sym typeface="Symbol" pitchFamily="18" charset="2"/>
              </a:rPr>
              <a:t></a:t>
            </a:r>
            <a:r>
              <a:rPr lang="en-US" sz="1800">
                <a:sym typeface="Greek Symbols" pitchFamily="18" charset="2"/>
              </a:rPr>
              <a:t> </a:t>
            </a:r>
            <a:r>
              <a:rPr lang="en-US" sz="1800">
                <a:sym typeface="Symbol" pitchFamily="18" charset="2"/>
              </a:rPr>
              <a:t> </a:t>
            </a:r>
            <a:r>
              <a:rPr lang="en-US" sz="1800" i="1">
                <a:sym typeface="Symbol" pitchFamily="18" charset="2"/>
              </a:rPr>
              <a:t>R</a:t>
            </a:r>
            <a:r>
              <a:rPr lang="en-US" sz="1800">
                <a:sym typeface="Symbol" pitchFamily="18" charset="2"/>
              </a:rPr>
              <a:t>,</a:t>
            </a:r>
            <a:r>
              <a:rPr lang="en-US" sz="1800" i="1">
                <a:sym typeface="Symbol" pitchFamily="18" charset="2"/>
              </a:rPr>
              <a:t> </a:t>
            </a:r>
            <a:r>
              <a:rPr lang="en-US" sz="1800">
                <a:sym typeface="Symbol" pitchFamily="18" charset="2"/>
              </a:rPr>
              <a:t>at least one of the following holds:</a:t>
            </a:r>
          </a:p>
        </p:txBody>
      </p:sp>
      <p:sp>
        <p:nvSpPr>
          <p:cNvPr id="18437" name="Text Box 6"/>
          <p:cNvSpPr txBox="1">
            <a:spLocks noChangeArrowheads="1"/>
          </p:cNvSpPr>
          <p:nvPr/>
        </p:nvSpPr>
        <p:spPr bwMode="auto">
          <a:xfrm>
            <a:off x="855663" y="4056063"/>
            <a:ext cx="7623175" cy="1619250"/>
          </a:xfrm>
          <a:prstGeom prst="rect">
            <a:avLst/>
          </a:prstGeom>
          <a:noFill/>
          <a:ln w="9525">
            <a:noFill/>
            <a:miter lim="800000"/>
            <a:headEnd/>
            <a:tailEnd/>
          </a:ln>
        </p:spPr>
        <p:txBody>
          <a:bodyPr>
            <a:spAutoFit/>
          </a:bodyPr>
          <a:lstStyle/>
          <a:p>
            <a:r>
              <a:rPr lang="en-US"/>
              <a:t>Example schema </a:t>
            </a:r>
            <a:r>
              <a:rPr lang="en-US" i="1"/>
              <a:t>not</a:t>
            </a:r>
            <a:r>
              <a:rPr lang="en-US"/>
              <a:t> in BCNF:</a:t>
            </a:r>
          </a:p>
          <a:p>
            <a:endParaRPr lang="en-US"/>
          </a:p>
          <a:p>
            <a:r>
              <a:rPr lang="en-US"/>
              <a:t>	</a:t>
            </a:r>
            <a:r>
              <a:rPr lang="en-US" i="1"/>
              <a:t>bor_loan</a:t>
            </a:r>
            <a:r>
              <a:rPr lang="en-US"/>
              <a:t> = ( </a:t>
            </a:r>
            <a:r>
              <a:rPr lang="en-US" i="1"/>
              <a:t>customer_id, loan_number, amount</a:t>
            </a:r>
            <a:r>
              <a:rPr lang="en-US"/>
              <a:t> )</a:t>
            </a:r>
          </a:p>
          <a:p>
            <a:endParaRPr lang="en-US"/>
          </a:p>
          <a:p>
            <a:r>
              <a:rPr lang="en-US"/>
              <a:t>because </a:t>
            </a:r>
            <a:r>
              <a:rPr lang="en-US" i="1"/>
              <a:t>loan_number</a:t>
            </a:r>
            <a:r>
              <a:rPr lang="en-US"/>
              <a:t> </a:t>
            </a:r>
            <a:r>
              <a:rPr kumimoji="1" lang="en-US" sz="1800">
                <a:sym typeface="Symbol" pitchFamily="18" charset="2"/>
              </a:rPr>
              <a:t></a:t>
            </a:r>
            <a:r>
              <a:rPr kumimoji="1" lang="en-US" sz="1800">
                <a:sym typeface="Monotype Sorts" pitchFamily="2" charset="2"/>
              </a:rPr>
              <a:t> </a:t>
            </a:r>
            <a:r>
              <a:rPr kumimoji="1" lang="en-US" sz="1800" i="1">
                <a:sym typeface="Monotype Sorts" pitchFamily="2" charset="2"/>
              </a:rPr>
              <a:t>amount</a:t>
            </a:r>
            <a:r>
              <a:rPr kumimoji="1" lang="en-US" sz="1800">
                <a:sym typeface="Monotype Sorts" pitchFamily="2" charset="2"/>
              </a:rPr>
              <a:t> holds on </a:t>
            </a:r>
            <a:r>
              <a:rPr kumimoji="1" lang="en-US" sz="1800" i="1">
                <a:sym typeface="Monotype Sorts" pitchFamily="2" charset="2"/>
              </a:rPr>
              <a:t>bor_loan</a:t>
            </a:r>
            <a:r>
              <a:rPr kumimoji="1" lang="en-US" sz="1800">
                <a:sym typeface="Monotype Sorts" pitchFamily="2" charset="2"/>
              </a:rPr>
              <a:t> but </a:t>
            </a:r>
            <a:r>
              <a:rPr kumimoji="1" lang="en-US" sz="1800" i="1">
                <a:sym typeface="Monotype Sorts" pitchFamily="2" charset="2"/>
              </a:rPr>
              <a:t>loan_number</a:t>
            </a:r>
            <a:r>
              <a:rPr kumimoji="1" lang="en-US" sz="1800">
                <a:sym typeface="Monotype Sorts" pitchFamily="2" charset="2"/>
              </a:rPr>
              <a:t> is 		not a superkey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t>Decomposing a Schema into BCNF</a:t>
            </a:r>
          </a:p>
        </p:txBody>
      </p:sp>
      <p:sp>
        <p:nvSpPr>
          <p:cNvPr id="220163" name="Rectangle 3"/>
          <p:cNvSpPr>
            <a:spLocks noGrp="1" noChangeArrowheads="1"/>
          </p:cNvSpPr>
          <p:nvPr>
            <p:ph idx="1"/>
          </p:nvPr>
        </p:nvSpPr>
        <p:spPr>
          <a:xfrm>
            <a:off x="927100" y="1163638"/>
            <a:ext cx="8026400" cy="5341937"/>
          </a:xfrm>
        </p:spPr>
        <p:txBody>
          <a:bodyPr rtlCol="0">
            <a:normAutofit lnSpcReduction="10000"/>
          </a:bodyPr>
          <a:lstStyle/>
          <a:p>
            <a:pPr fontAlgn="auto">
              <a:lnSpc>
                <a:spcPct val="90000"/>
              </a:lnSpc>
              <a:spcAft>
                <a:spcPts val="0"/>
              </a:spcAft>
              <a:buFont typeface="Arial" pitchFamily="34" charset="0"/>
              <a:buChar char="•"/>
              <a:defRPr/>
            </a:pPr>
            <a:r>
              <a:rPr lang="en-US" smtClean="0"/>
              <a:t>Suppose we have a schema </a:t>
            </a:r>
            <a:r>
              <a:rPr lang="en-US" i="1" smtClean="0"/>
              <a:t>R </a:t>
            </a:r>
            <a:r>
              <a:rPr lang="en-US" smtClean="0"/>
              <a:t>and a non-trivial dependency </a:t>
            </a:r>
            <a:r>
              <a:rPr lang="en-US" sz="1600" smtClean="0">
                <a:sym typeface="Symbol" pitchFamily="18" charset="2"/>
              </a:rPr>
              <a:t></a:t>
            </a:r>
            <a:r>
              <a:rPr lang="en-US" smtClean="0">
                <a:sym typeface="Greek Symbols" pitchFamily="18" charset="2"/>
              </a:rPr>
              <a:t></a:t>
            </a:r>
            <a:r>
              <a:rPr lang="en-US" smtClean="0">
                <a:sym typeface="Symbol" pitchFamily="18" charset="2"/>
              </a:rPr>
              <a:t></a:t>
            </a:r>
            <a:r>
              <a:rPr lang="en-US" sz="1600" i="1" smtClean="0">
                <a:sym typeface="Symbol" pitchFamily="18" charset="2"/>
              </a:rPr>
              <a:t></a:t>
            </a:r>
            <a:r>
              <a:rPr lang="en-US" i="1" smtClean="0">
                <a:sym typeface="Greek Symbols" pitchFamily="18" charset="2"/>
              </a:rPr>
              <a:t>  </a:t>
            </a:r>
            <a:r>
              <a:rPr lang="en-US" smtClean="0"/>
              <a:t>causes a violation of BCNF.</a:t>
            </a:r>
          </a:p>
          <a:p>
            <a:pPr fontAlgn="auto">
              <a:lnSpc>
                <a:spcPct val="90000"/>
              </a:lnSpc>
              <a:spcAft>
                <a:spcPts val="0"/>
              </a:spcAft>
              <a:buFont typeface="Monotype Sorts" pitchFamily="2" charset="2"/>
              <a:buNone/>
              <a:defRPr/>
            </a:pPr>
            <a:r>
              <a:rPr lang="en-US" smtClean="0"/>
              <a:t>	We decompose </a:t>
            </a:r>
            <a:r>
              <a:rPr lang="en-US" i="1" smtClean="0"/>
              <a:t>R</a:t>
            </a:r>
            <a:r>
              <a:rPr lang="en-US" smtClean="0"/>
              <a:t> into:</a:t>
            </a:r>
          </a:p>
          <a:p>
            <a:pPr lvl="1" fontAlgn="auto">
              <a:lnSpc>
                <a:spcPct val="90000"/>
              </a:lnSpc>
              <a:spcAft>
                <a:spcPts val="0"/>
              </a:spcAft>
              <a:buSzPct val="200000"/>
              <a:buFont typeface="Times" pitchFamily="18" charset="0"/>
              <a:buChar char="•"/>
              <a:defRPr/>
            </a:pPr>
            <a:r>
              <a:rPr lang="en-US" smtClean="0"/>
              <a:t>(</a:t>
            </a:r>
            <a:r>
              <a:rPr lang="en-US" sz="1600" smtClean="0">
                <a:sym typeface="Symbol" pitchFamily="18" charset="2"/>
              </a:rPr>
              <a:t></a:t>
            </a:r>
            <a:r>
              <a:rPr lang="en-US" smtClean="0">
                <a:sym typeface="Greek Symbols" pitchFamily="18" charset="2"/>
              </a:rPr>
              <a:t>U </a:t>
            </a:r>
            <a:r>
              <a:rPr lang="en-US" sz="1600" smtClean="0">
                <a:sym typeface="Symbol" pitchFamily="18" charset="2"/>
              </a:rPr>
              <a:t></a:t>
            </a:r>
            <a:r>
              <a:rPr lang="en-US" sz="1600" i="1" smtClean="0">
                <a:sym typeface="Symbol" pitchFamily="18" charset="2"/>
              </a:rPr>
              <a:t> </a:t>
            </a:r>
            <a:r>
              <a:rPr lang="en-US" sz="1600" smtClean="0">
                <a:sym typeface="Symbol" pitchFamily="18" charset="2"/>
              </a:rPr>
              <a:t>)</a:t>
            </a:r>
            <a:endParaRPr lang="en-US" smtClean="0"/>
          </a:p>
          <a:p>
            <a:pPr lvl="1" fontAlgn="auto">
              <a:lnSpc>
                <a:spcPct val="90000"/>
              </a:lnSpc>
              <a:spcAft>
                <a:spcPts val="0"/>
              </a:spcAft>
              <a:buSzPct val="200000"/>
              <a:buFont typeface="Times" pitchFamily="18" charset="0"/>
              <a:buChar char="•"/>
              <a:defRPr/>
            </a:pPr>
            <a:r>
              <a:rPr lang="en-US" smtClean="0"/>
              <a:t>( </a:t>
            </a:r>
            <a:r>
              <a:rPr lang="en-US" i="1" smtClean="0"/>
              <a:t>R</a:t>
            </a:r>
            <a:r>
              <a:rPr lang="en-US" smtClean="0"/>
              <a:t> - ( </a:t>
            </a:r>
            <a:r>
              <a:rPr lang="en-US" sz="1600" i="1" smtClean="0">
                <a:sym typeface="Symbol" pitchFamily="18" charset="2"/>
              </a:rPr>
              <a:t> - </a:t>
            </a:r>
            <a:r>
              <a:rPr lang="en-US" sz="1600" smtClean="0">
                <a:sym typeface="Symbol" pitchFamily="18" charset="2"/>
              </a:rPr>
              <a:t> ) )</a:t>
            </a:r>
            <a:endParaRPr lang="en-US" smtClean="0"/>
          </a:p>
          <a:p>
            <a:pPr fontAlgn="auto">
              <a:lnSpc>
                <a:spcPct val="90000"/>
              </a:lnSpc>
              <a:spcAft>
                <a:spcPts val="0"/>
              </a:spcAft>
              <a:buFont typeface="Arial" pitchFamily="34" charset="0"/>
              <a:buChar char="•"/>
              <a:defRPr/>
            </a:pPr>
            <a:r>
              <a:rPr lang="en-US" smtClean="0"/>
              <a:t>In our example, </a:t>
            </a:r>
          </a:p>
          <a:p>
            <a:pPr lvl="1" fontAlgn="auto">
              <a:lnSpc>
                <a:spcPct val="90000"/>
              </a:lnSpc>
              <a:spcAft>
                <a:spcPts val="0"/>
              </a:spcAft>
              <a:buFont typeface="Arial" pitchFamily="34" charset="0"/>
              <a:buChar char="–"/>
              <a:defRPr/>
            </a:pPr>
            <a:r>
              <a:rPr lang="en-US" sz="1600" smtClean="0">
                <a:sym typeface="Symbol" pitchFamily="18" charset="2"/>
              </a:rPr>
              <a:t> = </a:t>
            </a:r>
            <a:r>
              <a:rPr lang="en-US" sz="1600" i="1" smtClean="0">
                <a:sym typeface="Symbol" pitchFamily="18" charset="2"/>
              </a:rPr>
              <a:t>loan_number</a:t>
            </a:r>
            <a:endParaRPr lang="en-US" sz="1600" smtClean="0">
              <a:sym typeface="Symbol" pitchFamily="18" charset="2"/>
            </a:endParaRPr>
          </a:p>
          <a:p>
            <a:pPr lvl="1" fontAlgn="auto">
              <a:lnSpc>
                <a:spcPct val="90000"/>
              </a:lnSpc>
              <a:spcAft>
                <a:spcPts val="0"/>
              </a:spcAft>
              <a:buFont typeface="Arial" pitchFamily="34" charset="0"/>
              <a:buChar char="–"/>
              <a:defRPr/>
            </a:pPr>
            <a:r>
              <a:rPr lang="en-US" sz="1600" i="1" smtClean="0">
                <a:sym typeface="Symbol" pitchFamily="18" charset="2"/>
              </a:rPr>
              <a:t> </a:t>
            </a:r>
            <a:r>
              <a:rPr lang="en-US" sz="1600" smtClean="0">
                <a:sym typeface="Symbol" pitchFamily="18" charset="2"/>
              </a:rPr>
              <a:t>=</a:t>
            </a:r>
            <a:r>
              <a:rPr lang="en-US" sz="1600" i="1" smtClean="0">
                <a:sym typeface="Symbol" pitchFamily="18" charset="2"/>
              </a:rPr>
              <a:t> amount</a:t>
            </a:r>
          </a:p>
          <a:p>
            <a:pPr lvl="1" fontAlgn="auto">
              <a:lnSpc>
                <a:spcPct val="90000"/>
              </a:lnSpc>
              <a:spcAft>
                <a:spcPts val="0"/>
              </a:spcAft>
              <a:buFont typeface="Monotype Sorts" pitchFamily="2" charset="2"/>
              <a:buNone/>
              <a:defRPr/>
            </a:pPr>
            <a:r>
              <a:rPr lang="en-US" smtClean="0"/>
              <a:t>and </a:t>
            </a:r>
            <a:r>
              <a:rPr lang="en-US" i="1" smtClean="0"/>
              <a:t>bor_loan</a:t>
            </a:r>
            <a:r>
              <a:rPr lang="en-US" smtClean="0"/>
              <a:t> is replaced by</a:t>
            </a:r>
          </a:p>
          <a:p>
            <a:pPr lvl="1" fontAlgn="auto">
              <a:lnSpc>
                <a:spcPct val="90000"/>
              </a:lnSpc>
              <a:spcAft>
                <a:spcPts val="0"/>
              </a:spcAft>
              <a:buFont typeface="Arial" pitchFamily="34" charset="0"/>
              <a:buChar char="–"/>
              <a:defRPr/>
            </a:pPr>
            <a:r>
              <a:rPr lang="en-US" smtClean="0"/>
              <a:t> (</a:t>
            </a:r>
            <a:r>
              <a:rPr lang="en-US" sz="1600" smtClean="0">
                <a:sym typeface="Symbol" pitchFamily="18" charset="2"/>
              </a:rPr>
              <a:t></a:t>
            </a:r>
            <a:r>
              <a:rPr lang="en-US" smtClean="0">
                <a:sym typeface="Greek Symbols" pitchFamily="18" charset="2"/>
              </a:rPr>
              <a:t>U </a:t>
            </a:r>
            <a:r>
              <a:rPr lang="en-US" sz="1600" smtClean="0">
                <a:sym typeface="Symbol" pitchFamily="18" charset="2"/>
              </a:rPr>
              <a:t></a:t>
            </a:r>
            <a:r>
              <a:rPr lang="en-US" sz="1600" i="1" smtClean="0">
                <a:sym typeface="Symbol" pitchFamily="18" charset="2"/>
              </a:rPr>
              <a:t> </a:t>
            </a:r>
            <a:r>
              <a:rPr lang="en-US" sz="1600" smtClean="0">
                <a:sym typeface="Symbol" pitchFamily="18" charset="2"/>
              </a:rPr>
              <a:t>) = ( </a:t>
            </a:r>
            <a:r>
              <a:rPr lang="en-US" sz="1600" i="1" smtClean="0">
                <a:sym typeface="Symbol" pitchFamily="18" charset="2"/>
              </a:rPr>
              <a:t>loan_number, amount</a:t>
            </a:r>
            <a:r>
              <a:rPr lang="en-US" sz="1600" smtClean="0">
                <a:sym typeface="Symbol" pitchFamily="18" charset="2"/>
              </a:rPr>
              <a:t> )</a:t>
            </a:r>
          </a:p>
          <a:p>
            <a:pPr lvl="1" fontAlgn="auto">
              <a:lnSpc>
                <a:spcPct val="90000"/>
              </a:lnSpc>
              <a:spcAft>
                <a:spcPts val="0"/>
              </a:spcAft>
              <a:buFont typeface="Arial" pitchFamily="34" charset="0"/>
              <a:buChar char="–"/>
              <a:defRPr/>
            </a:pPr>
            <a:r>
              <a:rPr lang="en-US" smtClean="0"/>
              <a:t>( </a:t>
            </a:r>
            <a:r>
              <a:rPr lang="en-US" i="1" smtClean="0"/>
              <a:t>R</a:t>
            </a:r>
            <a:r>
              <a:rPr lang="en-US" smtClean="0"/>
              <a:t> - ( </a:t>
            </a:r>
            <a:r>
              <a:rPr lang="en-US" sz="1600" i="1" smtClean="0">
                <a:sym typeface="Symbol" pitchFamily="18" charset="2"/>
              </a:rPr>
              <a:t> - </a:t>
            </a:r>
            <a:r>
              <a:rPr lang="en-US" sz="1600" smtClean="0">
                <a:sym typeface="Symbol" pitchFamily="18" charset="2"/>
              </a:rPr>
              <a:t> ) ) = ( </a:t>
            </a:r>
            <a:r>
              <a:rPr lang="en-US" sz="1600" i="1" smtClean="0">
                <a:sym typeface="Symbol" pitchFamily="18" charset="2"/>
              </a:rPr>
              <a:t>customer_id, loan_number</a:t>
            </a:r>
            <a:r>
              <a:rPr lang="en-US" sz="1600" smtClean="0">
                <a:sym typeface="Symbol"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01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01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201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201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201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2016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2016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2016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2016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201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rtlCol="0">
            <a:normAutofit fontScale="90000"/>
          </a:bodyPr>
          <a:lstStyle/>
          <a:p>
            <a:pPr fontAlgn="auto">
              <a:spcAft>
                <a:spcPts val="0"/>
              </a:spcAft>
              <a:defRPr/>
            </a:pPr>
            <a:r>
              <a:rPr lang="en-US" smtClean="0"/>
              <a:t>BCNF and Dependency Preservation</a:t>
            </a:r>
          </a:p>
        </p:txBody>
      </p:sp>
      <p:sp>
        <p:nvSpPr>
          <p:cNvPr id="221187" name="Rectangle 3"/>
          <p:cNvSpPr>
            <a:spLocks noGrp="1" noChangeArrowheads="1"/>
          </p:cNvSpPr>
          <p:nvPr>
            <p:ph idx="1"/>
          </p:nvPr>
        </p:nvSpPr>
        <p:spPr/>
        <p:txBody>
          <a:bodyPr rtlCol="0">
            <a:normAutofit fontScale="85000" lnSpcReduction="10000"/>
          </a:bodyPr>
          <a:lstStyle/>
          <a:p>
            <a:pPr fontAlgn="auto">
              <a:spcAft>
                <a:spcPts val="0"/>
              </a:spcAft>
              <a:buFont typeface="Arial" pitchFamily="34" charset="0"/>
              <a:buChar char="•"/>
              <a:defRPr/>
            </a:pPr>
            <a:r>
              <a:rPr lang="en-US" dirty="0" smtClean="0"/>
              <a:t>Constraints, including functional dependencies, are costly to check in practice unless they pertain to only one relation</a:t>
            </a:r>
          </a:p>
          <a:p>
            <a:pPr fontAlgn="auto">
              <a:spcAft>
                <a:spcPts val="0"/>
              </a:spcAft>
              <a:buFont typeface="Arial" pitchFamily="34" charset="0"/>
              <a:buChar char="•"/>
              <a:defRPr/>
            </a:pPr>
            <a:r>
              <a:rPr lang="en-US" dirty="0" smtClean="0"/>
              <a:t>If it is sufficient to test only those dependencies on each individual relation of a decomposition in order to ensure that </a:t>
            </a:r>
            <a:r>
              <a:rPr lang="en-US" i="1" dirty="0" smtClean="0"/>
              <a:t>all</a:t>
            </a:r>
            <a:r>
              <a:rPr lang="en-US" dirty="0" smtClean="0"/>
              <a:t> functional dependencies hold, then that decomposition is </a:t>
            </a:r>
            <a:r>
              <a:rPr lang="en-US" i="1" dirty="0" smtClean="0"/>
              <a:t>dependency preserving.</a:t>
            </a:r>
            <a:endParaRPr lang="en-US" dirty="0" smtClean="0"/>
          </a:p>
          <a:p>
            <a:pPr fontAlgn="auto">
              <a:spcAft>
                <a:spcPts val="0"/>
              </a:spcAft>
              <a:buFont typeface="Arial" pitchFamily="34" charset="0"/>
              <a:buChar char="•"/>
              <a:defRPr/>
            </a:pPr>
            <a:r>
              <a:rPr lang="en-US" dirty="0" smtClean="0"/>
              <a:t>Because it is not always possible to achieve both BCNF and dependency preservation, we consider a weaker normal form, known as </a:t>
            </a:r>
            <a:r>
              <a:rPr lang="en-US" i="1" dirty="0" smtClean="0"/>
              <a:t>third normal form.</a:t>
            </a: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066800" y="0"/>
            <a:ext cx="8077200" cy="609600"/>
          </a:xfrm>
        </p:spPr>
        <p:txBody>
          <a:bodyPr rtlCol="0">
            <a:normAutofit fontScale="90000"/>
          </a:bodyPr>
          <a:lstStyle/>
          <a:p>
            <a:pPr fontAlgn="auto">
              <a:spcAft>
                <a:spcPts val="0"/>
              </a:spcAft>
              <a:defRPr/>
            </a:pPr>
            <a:r>
              <a:rPr lang="en-US" dirty="0" smtClean="0"/>
              <a:t>Relational Database Design</a:t>
            </a:r>
          </a:p>
        </p:txBody>
      </p:sp>
      <p:sp>
        <p:nvSpPr>
          <p:cNvPr id="30723" name="Rectangle 3"/>
          <p:cNvSpPr>
            <a:spLocks noGrp="1" noChangeArrowheads="1"/>
          </p:cNvSpPr>
          <p:nvPr>
            <p:ph idx="1"/>
          </p:nvPr>
        </p:nvSpPr>
        <p:spPr>
          <a:xfrm>
            <a:off x="927100" y="1163638"/>
            <a:ext cx="7848600" cy="4876800"/>
          </a:xfrm>
        </p:spPr>
        <p:txBody>
          <a:bodyPr rtlCol="0">
            <a:normAutofit fontScale="92500" lnSpcReduction="20000"/>
          </a:bodyPr>
          <a:lstStyle/>
          <a:p>
            <a:pPr fontAlgn="auto">
              <a:spcAft>
                <a:spcPts val="0"/>
              </a:spcAft>
              <a:buFont typeface="Arial" pitchFamily="34" charset="0"/>
              <a:buChar char="•"/>
              <a:defRPr/>
            </a:pPr>
            <a:r>
              <a:rPr lang="en-US" smtClean="0"/>
              <a:t>Features of Good Relational Design</a:t>
            </a:r>
          </a:p>
          <a:p>
            <a:pPr fontAlgn="auto">
              <a:spcAft>
                <a:spcPts val="0"/>
              </a:spcAft>
              <a:buFont typeface="Arial" pitchFamily="34" charset="0"/>
              <a:buChar char="•"/>
              <a:defRPr/>
            </a:pPr>
            <a:r>
              <a:rPr lang="en-US" smtClean="0"/>
              <a:t>Atomic Domains and First Normal Form</a:t>
            </a:r>
          </a:p>
          <a:p>
            <a:pPr fontAlgn="auto">
              <a:spcAft>
                <a:spcPts val="0"/>
              </a:spcAft>
              <a:buFont typeface="Arial" pitchFamily="34" charset="0"/>
              <a:buChar char="•"/>
              <a:defRPr/>
            </a:pPr>
            <a:r>
              <a:rPr lang="en-US" smtClean="0"/>
              <a:t>Decomposition Using Functional Dependencies</a:t>
            </a:r>
          </a:p>
          <a:p>
            <a:pPr fontAlgn="auto">
              <a:spcAft>
                <a:spcPts val="0"/>
              </a:spcAft>
              <a:buFont typeface="Arial" pitchFamily="34" charset="0"/>
              <a:buChar char="•"/>
              <a:defRPr/>
            </a:pPr>
            <a:r>
              <a:rPr lang="en-US" smtClean="0"/>
              <a:t>Functional Dependency Theory</a:t>
            </a:r>
          </a:p>
          <a:p>
            <a:pPr fontAlgn="auto">
              <a:spcAft>
                <a:spcPts val="0"/>
              </a:spcAft>
              <a:buFont typeface="Arial" pitchFamily="34" charset="0"/>
              <a:buChar char="•"/>
              <a:defRPr/>
            </a:pPr>
            <a:r>
              <a:rPr lang="en-US" smtClean="0"/>
              <a:t>Algorithms for Functional Dependencies</a:t>
            </a:r>
          </a:p>
          <a:p>
            <a:pPr fontAlgn="auto">
              <a:spcAft>
                <a:spcPts val="0"/>
              </a:spcAft>
              <a:buFont typeface="Arial" pitchFamily="34" charset="0"/>
              <a:buChar char="•"/>
              <a:defRPr/>
            </a:pPr>
            <a:r>
              <a:rPr lang="en-US" smtClean="0"/>
              <a:t>Decomposition Using Multivalued Dependencies </a:t>
            </a:r>
          </a:p>
          <a:p>
            <a:pPr fontAlgn="auto">
              <a:spcAft>
                <a:spcPts val="0"/>
              </a:spcAft>
              <a:buFont typeface="Arial" pitchFamily="34" charset="0"/>
              <a:buChar char="•"/>
              <a:defRPr/>
            </a:pPr>
            <a:r>
              <a:rPr lang="en-US" smtClean="0"/>
              <a:t>More Normal Form</a:t>
            </a:r>
          </a:p>
          <a:p>
            <a:pPr fontAlgn="auto">
              <a:spcAft>
                <a:spcPts val="0"/>
              </a:spcAft>
              <a:buFont typeface="Arial" pitchFamily="34" charset="0"/>
              <a:buChar char="•"/>
              <a:defRPr/>
            </a:pPr>
            <a:r>
              <a:rPr lang="en-US" smtClean="0"/>
              <a:t>Database-Design Process</a:t>
            </a:r>
          </a:p>
          <a:p>
            <a:pPr fontAlgn="auto">
              <a:spcAft>
                <a:spcPts val="0"/>
              </a:spcAft>
              <a:buFont typeface="Arial" pitchFamily="34" charset="0"/>
              <a:buChar char="•"/>
              <a:defRPr/>
            </a:pPr>
            <a:r>
              <a:rPr lang="en-US" smtClean="0"/>
              <a:t>Modeling Temporal Data</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mtClean="0"/>
              <a:t>Third Normal Form</a:t>
            </a:r>
          </a:p>
        </p:txBody>
      </p:sp>
      <p:sp>
        <p:nvSpPr>
          <p:cNvPr id="75779" name="Rectangle 3"/>
          <p:cNvSpPr>
            <a:spLocks noGrp="1" noChangeArrowheads="1"/>
          </p:cNvSpPr>
          <p:nvPr>
            <p:ph idx="1"/>
          </p:nvPr>
        </p:nvSpPr>
        <p:spPr/>
        <p:txBody>
          <a:bodyPr rtlCol="0">
            <a:normAutofit fontScale="77500" lnSpcReduction="20000"/>
          </a:bodyPr>
          <a:lstStyle/>
          <a:p>
            <a:pPr fontAlgn="auto">
              <a:spcAft>
                <a:spcPts val="0"/>
              </a:spcAft>
              <a:buFont typeface="Arial" pitchFamily="34" charset="0"/>
              <a:buChar char="•"/>
              <a:tabLst>
                <a:tab pos="2738438" algn="l"/>
              </a:tabLst>
              <a:defRPr/>
            </a:pPr>
            <a:r>
              <a:rPr lang="en-US" smtClean="0"/>
              <a:t>A relation schema </a:t>
            </a:r>
            <a:r>
              <a:rPr lang="en-US" i="1" smtClean="0"/>
              <a:t>R</a:t>
            </a:r>
            <a:r>
              <a:rPr lang="en-US" smtClean="0"/>
              <a:t> is in third normal form (3NF) if for all:</a:t>
            </a:r>
          </a:p>
          <a:p>
            <a:pPr fontAlgn="auto">
              <a:spcAft>
                <a:spcPts val="0"/>
              </a:spcAft>
              <a:buFont typeface="Monotype Sorts" pitchFamily="2" charset="2"/>
              <a:buNone/>
              <a:tabLst>
                <a:tab pos="2738438" algn="l"/>
              </a:tabLst>
              <a:defRPr/>
            </a:pPr>
            <a:r>
              <a:rPr lang="en-US" smtClean="0"/>
              <a:t>		</a:t>
            </a:r>
            <a:r>
              <a:rPr lang="en-US" smtClean="0">
                <a:sym typeface="Symbol" pitchFamily="18" charset="2"/>
              </a:rPr>
              <a:t></a:t>
            </a:r>
            <a:r>
              <a:rPr lang="en-US" smtClean="0">
                <a:sym typeface="Greek Symbols" pitchFamily="18" charset="2"/>
              </a:rPr>
              <a:t> </a:t>
            </a:r>
            <a:r>
              <a:rPr lang="en-US" smtClean="0">
                <a:sym typeface="Symbol" pitchFamily="18" charset="2"/>
              </a:rPr>
              <a:t></a:t>
            </a:r>
            <a:r>
              <a:rPr lang="en-US" smtClean="0">
                <a:sym typeface="Monotype Sorts" pitchFamily="2" charset="2"/>
              </a:rPr>
              <a:t> </a:t>
            </a:r>
            <a:r>
              <a:rPr lang="en-US" i="1" smtClean="0">
                <a:sym typeface="Symbol" pitchFamily="18" charset="2"/>
              </a:rPr>
              <a:t></a:t>
            </a:r>
            <a:r>
              <a:rPr lang="en-US" smtClean="0">
                <a:sym typeface="Monotype Sorts" pitchFamily="2" charset="2"/>
              </a:rPr>
              <a:t> in </a:t>
            </a:r>
            <a:r>
              <a:rPr lang="en-US" i="1" smtClean="0">
                <a:sym typeface="Monotype Sorts" pitchFamily="2" charset="2"/>
              </a:rPr>
              <a:t>F</a:t>
            </a:r>
            <a:r>
              <a:rPr lang="en-US" baseline="30000" smtClean="0">
                <a:sym typeface="Monotype Sorts" pitchFamily="2" charset="2"/>
              </a:rPr>
              <a:t>+</a:t>
            </a:r>
            <a:r>
              <a:rPr lang="en-US" smtClean="0">
                <a:sym typeface="Monotype Sorts" pitchFamily="2" charset="2"/>
              </a:rPr>
              <a:t/>
            </a:r>
            <a:br>
              <a:rPr lang="en-US" smtClean="0">
                <a:sym typeface="Monotype Sorts" pitchFamily="2" charset="2"/>
              </a:rPr>
            </a:br>
            <a:r>
              <a:rPr lang="en-US" smtClean="0">
                <a:sym typeface="Monotype Sorts" pitchFamily="2" charset="2"/>
              </a:rPr>
              <a:t>at least one of the following holds:</a:t>
            </a:r>
          </a:p>
          <a:p>
            <a:pPr lvl="1" fontAlgn="auto">
              <a:spcAft>
                <a:spcPts val="0"/>
              </a:spcAft>
              <a:buFont typeface="Arial" pitchFamily="34" charset="0"/>
              <a:buChar char="–"/>
              <a:tabLst>
                <a:tab pos="2738438" algn="l"/>
              </a:tabLst>
              <a:defRPr/>
            </a:pPr>
            <a:r>
              <a:rPr lang="en-US" smtClean="0">
                <a:sym typeface="Symbol" pitchFamily="18" charset="2"/>
              </a:rPr>
              <a:t></a:t>
            </a:r>
            <a:r>
              <a:rPr lang="en-US" smtClean="0">
                <a:sym typeface="Greek Symbols" pitchFamily="18" charset="2"/>
              </a:rPr>
              <a:t> </a:t>
            </a:r>
            <a:r>
              <a:rPr lang="en-US" smtClean="0">
                <a:sym typeface="Symbol" pitchFamily="18" charset="2"/>
              </a:rPr>
              <a:t></a:t>
            </a:r>
            <a:r>
              <a:rPr lang="en-US" smtClean="0">
                <a:sym typeface="Monotype Sorts" pitchFamily="2" charset="2"/>
              </a:rPr>
              <a:t> </a:t>
            </a:r>
            <a:r>
              <a:rPr lang="en-US" i="1" smtClean="0">
                <a:sym typeface="Symbol" pitchFamily="18" charset="2"/>
              </a:rPr>
              <a:t></a:t>
            </a:r>
            <a:r>
              <a:rPr lang="en-US" i="1" smtClean="0">
                <a:sym typeface="Greek Symbols" pitchFamily="18" charset="2"/>
              </a:rPr>
              <a:t> </a:t>
            </a:r>
            <a:r>
              <a:rPr lang="en-US" smtClean="0">
                <a:sym typeface="Greek Symbols" pitchFamily="18" charset="2"/>
              </a:rPr>
              <a:t>is trivial (i.e., </a:t>
            </a:r>
            <a:r>
              <a:rPr lang="en-US" i="1" smtClean="0">
                <a:sym typeface="Symbol" pitchFamily="18" charset="2"/>
              </a:rPr>
              <a:t></a:t>
            </a:r>
            <a:r>
              <a:rPr lang="en-US" i="1" smtClean="0">
                <a:sym typeface="Greek Symbols" pitchFamily="18" charset="2"/>
              </a:rPr>
              <a:t> </a:t>
            </a:r>
            <a:r>
              <a:rPr lang="en-US" smtClean="0">
                <a:sym typeface="Symbol" pitchFamily="18" charset="2"/>
              </a:rPr>
              <a:t> </a:t>
            </a:r>
            <a:r>
              <a:rPr lang="en-US" smtClean="0">
                <a:sym typeface="Greek Symbols" pitchFamily="18" charset="2"/>
              </a:rPr>
              <a:t>)</a:t>
            </a:r>
          </a:p>
          <a:p>
            <a:pPr lvl="1" fontAlgn="auto">
              <a:spcAft>
                <a:spcPts val="0"/>
              </a:spcAft>
              <a:buFont typeface="Arial" pitchFamily="34" charset="0"/>
              <a:buChar char="–"/>
              <a:tabLst>
                <a:tab pos="2738438" algn="l"/>
              </a:tabLst>
              <a:defRPr/>
            </a:pPr>
            <a:r>
              <a:rPr lang="en-US" smtClean="0">
                <a:sym typeface="Symbol" pitchFamily="18" charset="2"/>
              </a:rPr>
              <a:t></a:t>
            </a:r>
            <a:r>
              <a:rPr lang="en-US" smtClean="0">
                <a:sym typeface="Greek Symbols" pitchFamily="18" charset="2"/>
              </a:rPr>
              <a:t> is a superkey for </a:t>
            </a:r>
            <a:r>
              <a:rPr lang="en-US" i="1" smtClean="0">
                <a:sym typeface="Greek Symbols" pitchFamily="18" charset="2"/>
              </a:rPr>
              <a:t>R</a:t>
            </a:r>
            <a:endParaRPr lang="en-US" smtClean="0">
              <a:sym typeface="Greek Symbols" pitchFamily="18" charset="2"/>
            </a:endParaRPr>
          </a:p>
          <a:p>
            <a:pPr lvl="1" fontAlgn="auto">
              <a:spcAft>
                <a:spcPts val="0"/>
              </a:spcAft>
              <a:buFont typeface="Arial" pitchFamily="34" charset="0"/>
              <a:buChar char="–"/>
              <a:tabLst>
                <a:tab pos="2738438" algn="l"/>
              </a:tabLst>
              <a:defRPr/>
            </a:pPr>
            <a:r>
              <a:rPr lang="en-US" smtClean="0">
                <a:sym typeface="Greek Symbols" pitchFamily="18" charset="2"/>
              </a:rPr>
              <a:t>Each attribute </a:t>
            </a:r>
            <a:r>
              <a:rPr lang="en-US" i="1" smtClean="0">
                <a:sym typeface="Greek Symbols" pitchFamily="18" charset="2"/>
              </a:rPr>
              <a:t>A</a:t>
            </a:r>
            <a:r>
              <a:rPr lang="en-US" smtClean="0">
                <a:sym typeface="Greek Symbols" pitchFamily="18" charset="2"/>
              </a:rPr>
              <a:t> in </a:t>
            </a:r>
            <a:r>
              <a:rPr lang="en-US" i="1" smtClean="0">
                <a:sym typeface="Symbol" pitchFamily="18" charset="2"/>
              </a:rPr>
              <a:t></a:t>
            </a:r>
            <a:r>
              <a:rPr lang="en-US" smtClean="0">
                <a:sym typeface="Greek Symbols" pitchFamily="18" charset="2"/>
              </a:rPr>
              <a:t> – </a:t>
            </a:r>
            <a:r>
              <a:rPr lang="en-US" smtClean="0">
                <a:sym typeface="Symbol" pitchFamily="18" charset="2"/>
              </a:rPr>
              <a:t></a:t>
            </a:r>
            <a:r>
              <a:rPr lang="en-US" smtClean="0">
                <a:sym typeface="Greek Symbols" pitchFamily="18" charset="2"/>
              </a:rPr>
              <a:t> is contained in a candidate key for </a:t>
            </a:r>
            <a:r>
              <a:rPr lang="en-US" i="1" smtClean="0">
                <a:sym typeface="Greek Symbols" pitchFamily="18" charset="2"/>
              </a:rPr>
              <a:t>R.</a:t>
            </a:r>
          </a:p>
          <a:p>
            <a:pPr lvl="1" fontAlgn="auto">
              <a:spcAft>
                <a:spcPts val="0"/>
              </a:spcAft>
              <a:buFont typeface="Monotype Sorts" pitchFamily="2" charset="2"/>
              <a:buNone/>
              <a:tabLst>
                <a:tab pos="2738438" algn="l"/>
              </a:tabLst>
              <a:defRPr/>
            </a:pPr>
            <a:r>
              <a:rPr lang="en-US" i="1" smtClean="0">
                <a:sym typeface="Greek Symbols" pitchFamily="18" charset="2"/>
              </a:rPr>
              <a:t>   </a:t>
            </a:r>
            <a:r>
              <a:rPr lang="en-US" smtClean="0">
                <a:sym typeface="Greek Symbols" pitchFamily="18" charset="2"/>
              </a:rPr>
              <a:t>(</a:t>
            </a:r>
            <a:r>
              <a:rPr lang="en-US" b="1" smtClean="0">
                <a:sym typeface="Greek Symbols" pitchFamily="18" charset="2"/>
              </a:rPr>
              <a:t>NOTE</a:t>
            </a:r>
            <a:r>
              <a:rPr lang="en-US" i="1" smtClean="0">
                <a:sym typeface="Greek Symbols" pitchFamily="18" charset="2"/>
              </a:rPr>
              <a:t>: </a:t>
            </a:r>
            <a:r>
              <a:rPr lang="en-US" smtClean="0">
                <a:sym typeface="Greek Symbols" pitchFamily="18" charset="2"/>
              </a:rPr>
              <a:t>each attribute may be in a different candidate key)</a:t>
            </a:r>
            <a:endParaRPr lang="en-US" i="1" smtClean="0">
              <a:sym typeface="Greek Symbols" pitchFamily="18" charset="2"/>
            </a:endParaRPr>
          </a:p>
          <a:p>
            <a:pPr fontAlgn="auto">
              <a:spcAft>
                <a:spcPts val="0"/>
              </a:spcAft>
              <a:buFont typeface="Arial" pitchFamily="34" charset="0"/>
              <a:buChar char="•"/>
              <a:tabLst>
                <a:tab pos="2738438" algn="l"/>
              </a:tabLst>
              <a:defRPr/>
            </a:pPr>
            <a:r>
              <a:rPr lang="en-US" smtClean="0">
                <a:sym typeface="Greek Symbols" pitchFamily="18" charset="2"/>
              </a:rPr>
              <a:t>If a relation is in BCNF it is in 3NF (since in BCNF one of the first two conditions above must hold).</a:t>
            </a:r>
          </a:p>
          <a:p>
            <a:pPr fontAlgn="auto">
              <a:spcAft>
                <a:spcPts val="0"/>
              </a:spcAft>
              <a:buFont typeface="Arial" pitchFamily="34" charset="0"/>
              <a:buChar char="•"/>
              <a:tabLst>
                <a:tab pos="2738438" algn="l"/>
              </a:tabLst>
              <a:defRPr/>
            </a:pPr>
            <a:r>
              <a:rPr lang="en-US" smtClean="0"/>
              <a:t>Third condition is a minimal relaxation of BCNF to ensure dependency preservation (will see why later).</a:t>
            </a:r>
          </a:p>
          <a:p>
            <a:pPr fontAlgn="auto">
              <a:spcAft>
                <a:spcPts val="0"/>
              </a:spcAft>
              <a:buFont typeface="Arial" pitchFamily="34" charset="0"/>
              <a:buChar char="•"/>
              <a:tabLst>
                <a:tab pos="2738438" algn="l"/>
              </a:tabLst>
              <a:defRPr/>
            </a:pPr>
            <a:endParaRPr lang="en-US" smtClean="0">
              <a:sym typeface="Greek Symbols" pitchFamily="18" charset="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1317625" y="184150"/>
            <a:ext cx="6969125" cy="500063"/>
          </a:xfrm>
        </p:spPr>
        <p:txBody>
          <a:bodyPr rtlCol="0">
            <a:normAutofit fontScale="90000"/>
          </a:bodyPr>
          <a:lstStyle/>
          <a:p>
            <a:pPr fontAlgn="auto">
              <a:spcAft>
                <a:spcPts val="0"/>
              </a:spcAft>
              <a:defRPr/>
            </a:pPr>
            <a:r>
              <a:rPr lang="en-US" smtClean="0"/>
              <a:t>Goals of Normalization</a:t>
            </a:r>
          </a:p>
        </p:txBody>
      </p:sp>
      <p:sp>
        <p:nvSpPr>
          <p:cNvPr id="169987" name="Rectangle 3"/>
          <p:cNvSpPr>
            <a:spLocks noGrp="1" noChangeArrowheads="1"/>
          </p:cNvSpPr>
          <p:nvPr>
            <p:ph idx="1"/>
          </p:nvPr>
        </p:nvSpPr>
        <p:spPr>
          <a:xfrm>
            <a:off x="927100" y="1139825"/>
            <a:ext cx="7150100" cy="3787775"/>
          </a:xfrm>
        </p:spPr>
        <p:txBody>
          <a:bodyPr rtlCol="0">
            <a:normAutofit fontScale="77500" lnSpcReduction="20000"/>
          </a:bodyPr>
          <a:lstStyle/>
          <a:p>
            <a:pPr fontAlgn="auto">
              <a:spcAft>
                <a:spcPts val="0"/>
              </a:spcAft>
              <a:buFont typeface="Arial" pitchFamily="34" charset="0"/>
              <a:buChar char="•"/>
              <a:defRPr/>
            </a:pPr>
            <a:r>
              <a:rPr lang="en-US" smtClean="0"/>
              <a:t>Let </a:t>
            </a:r>
            <a:r>
              <a:rPr lang="en-US" i="1" smtClean="0"/>
              <a:t>R</a:t>
            </a:r>
            <a:r>
              <a:rPr lang="en-US" smtClean="0"/>
              <a:t> be a relation scheme with a set</a:t>
            </a:r>
            <a:r>
              <a:rPr lang="en-US" i="1" smtClean="0"/>
              <a:t> F</a:t>
            </a:r>
            <a:r>
              <a:rPr lang="en-US" smtClean="0"/>
              <a:t> of functional dependencies.</a:t>
            </a:r>
          </a:p>
          <a:p>
            <a:pPr fontAlgn="auto">
              <a:spcAft>
                <a:spcPts val="0"/>
              </a:spcAft>
              <a:buFont typeface="Arial" pitchFamily="34" charset="0"/>
              <a:buChar char="•"/>
              <a:defRPr/>
            </a:pPr>
            <a:r>
              <a:rPr lang="en-US" smtClean="0"/>
              <a:t>Decide whether a relation scheme </a:t>
            </a:r>
            <a:r>
              <a:rPr lang="en-US" i="1" smtClean="0"/>
              <a:t>R</a:t>
            </a:r>
            <a:r>
              <a:rPr lang="en-US" smtClean="0"/>
              <a:t> is in “good” form.</a:t>
            </a:r>
          </a:p>
          <a:p>
            <a:pPr fontAlgn="auto">
              <a:spcAft>
                <a:spcPts val="0"/>
              </a:spcAft>
              <a:buFont typeface="Arial" pitchFamily="34" charset="0"/>
              <a:buChar char="•"/>
              <a:defRPr/>
            </a:pPr>
            <a:r>
              <a:rPr lang="en-US" smtClean="0"/>
              <a:t>In the case that a relation scheme </a:t>
            </a:r>
            <a:r>
              <a:rPr lang="en-US" i="1" smtClean="0"/>
              <a:t>R</a:t>
            </a:r>
            <a:r>
              <a:rPr lang="en-US" smtClean="0"/>
              <a:t> is not in “good” form, decompose it into a set of relation scheme  {</a:t>
            </a:r>
            <a:r>
              <a:rPr lang="en-US" i="1" smtClean="0"/>
              <a:t>R</a:t>
            </a:r>
            <a:r>
              <a:rPr lang="en-US" baseline="-25000" smtClean="0"/>
              <a:t>1</a:t>
            </a:r>
            <a:r>
              <a:rPr lang="en-US" i="1" smtClean="0"/>
              <a:t>, R</a:t>
            </a:r>
            <a:r>
              <a:rPr lang="en-US" baseline="-25000" smtClean="0"/>
              <a:t>2</a:t>
            </a:r>
            <a:r>
              <a:rPr lang="en-US" i="1" smtClean="0"/>
              <a:t>, ..., R</a:t>
            </a:r>
            <a:r>
              <a:rPr lang="en-US" i="1" baseline="-25000" smtClean="0"/>
              <a:t>n</a:t>
            </a:r>
            <a:r>
              <a:rPr lang="en-US" smtClean="0"/>
              <a:t>} such that </a:t>
            </a:r>
          </a:p>
          <a:p>
            <a:pPr lvl="1" fontAlgn="auto">
              <a:spcAft>
                <a:spcPts val="0"/>
              </a:spcAft>
              <a:buFont typeface="Arial" pitchFamily="34" charset="0"/>
              <a:buChar char="–"/>
              <a:defRPr/>
            </a:pPr>
            <a:r>
              <a:rPr lang="en-US" smtClean="0"/>
              <a:t>each relation scheme is in good form </a:t>
            </a:r>
          </a:p>
          <a:p>
            <a:pPr lvl="1" fontAlgn="auto">
              <a:spcAft>
                <a:spcPts val="0"/>
              </a:spcAft>
              <a:buFont typeface="Arial" pitchFamily="34" charset="0"/>
              <a:buChar char="–"/>
              <a:defRPr/>
            </a:pPr>
            <a:r>
              <a:rPr lang="en-US" smtClean="0"/>
              <a:t>the decomposition is a lossless-join decomposition</a:t>
            </a:r>
          </a:p>
          <a:p>
            <a:pPr lvl="1" fontAlgn="auto">
              <a:spcAft>
                <a:spcPts val="0"/>
              </a:spcAft>
              <a:buFont typeface="Arial" pitchFamily="34" charset="0"/>
              <a:buChar char="–"/>
              <a:defRPr/>
            </a:pPr>
            <a:r>
              <a:rPr lang="en-US" smtClean="0"/>
              <a:t>Preferably, the decomposition should be dependency preserving.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422400" y="152400"/>
            <a:ext cx="7124700" cy="635000"/>
          </a:xfrm>
        </p:spPr>
        <p:txBody>
          <a:bodyPr rtlCol="0">
            <a:normAutofit fontScale="90000"/>
          </a:bodyPr>
          <a:lstStyle/>
          <a:p>
            <a:pPr fontAlgn="auto">
              <a:spcAft>
                <a:spcPts val="0"/>
              </a:spcAft>
              <a:defRPr/>
            </a:pPr>
            <a:r>
              <a:rPr lang="en-US" smtClean="0"/>
              <a:t>How good is BCNF?</a:t>
            </a:r>
          </a:p>
        </p:txBody>
      </p:sp>
      <p:sp>
        <p:nvSpPr>
          <p:cNvPr id="83971" name="Rectangle 3"/>
          <p:cNvSpPr>
            <a:spLocks noGrp="1" noChangeArrowheads="1"/>
          </p:cNvSpPr>
          <p:nvPr>
            <p:ph idx="1"/>
          </p:nvPr>
        </p:nvSpPr>
        <p:spPr/>
        <p:txBody>
          <a:bodyPr rtlCol="0">
            <a:normAutofit fontScale="85000" lnSpcReduction="10000"/>
          </a:bodyPr>
          <a:lstStyle/>
          <a:p>
            <a:pPr fontAlgn="auto">
              <a:spcAft>
                <a:spcPts val="0"/>
              </a:spcAft>
              <a:buFont typeface="Arial" pitchFamily="34" charset="0"/>
              <a:buChar char="•"/>
              <a:tabLst>
                <a:tab pos="2976563" algn="ctr"/>
              </a:tabLst>
              <a:defRPr/>
            </a:pPr>
            <a:r>
              <a:rPr lang="en-US" dirty="0" smtClean="0"/>
              <a:t>There are database schemas in BCNF that do not seem to be sufficiently normalized </a:t>
            </a:r>
          </a:p>
          <a:p>
            <a:pPr fontAlgn="auto">
              <a:spcAft>
                <a:spcPts val="0"/>
              </a:spcAft>
              <a:buFont typeface="Arial" pitchFamily="34" charset="0"/>
              <a:buChar char="•"/>
              <a:tabLst>
                <a:tab pos="2976563" algn="ctr"/>
              </a:tabLst>
              <a:defRPr/>
            </a:pPr>
            <a:r>
              <a:rPr lang="en-US" dirty="0" smtClean="0"/>
              <a:t>Consider a database </a:t>
            </a:r>
          </a:p>
          <a:p>
            <a:pPr fontAlgn="auto">
              <a:spcAft>
                <a:spcPts val="0"/>
              </a:spcAft>
              <a:buFont typeface="Monotype Sorts" pitchFamily="2" charset="2"/>
              <a:buNone/>
              <a:tabLst>
                <a:tab pos="2976563" algn="ctr"/>
              </a:tabLst>
              <a:defRPr/>
            </a:pPr>
            <a:r>
              <a:rPr lang="en-US" dirty="0" smtClean="0"/>
              <a:t>		</a:t>
            </a:r>
            <a:r>
              <a:rPr lang="en-US" i="1" dirty="0" smtClean="0"/>
              <a:t>classes </a:t>
            </a:r>
            <a:r>
              <a:rPr lang="en-US" dirty="0" smtClean="0"/>
              <a:t>(</a:t>
            </a:r>
            <a:r>
              <a:rPr lang="en-US" i="1" dirty="0" smtClean="0"/>
              <a:t>course, teacher, book </a:t>
            </a:r>
            <a:r>
              <a:rPr lang="en-US" dirty="0" smtClean="0"/>
              <a:t>)</a:t>
            </a:r>
            <a:r>
              <a:rPr lang="en-US" i="1" dirty="0" smtClean="0"/>
              <a:t/>
            </a:r>
            <a:br>
              <a:rPr lang="en-US" i="1" dirty="0" smtClean="0"/>
            </a:br>
            <a:endParaRPr lang="en-US" i="1" dirty="0" smtClean="0"/>
          </a:p>
          <a:p>
            <a:pPr fontAlgn="auto">
              <a:spcAft>
                <a:spcPts val="0"/>
              </a:spcAft>
              <a:buFont typeface="Monotype Sorts" pitchFamily="2" charset="2"/>
              <a:buNone/>
              <a:tabLst>
                <a:tab pos="2976563" algn="ctr"/>
              </a:tabLst>
              <a:defRPr/>
            </a:pPr>
            <a:r>
              <a:rPr lang="en-US" i="1" dirty="0" smtClean="0"/>
              <a:t>     </a:t>
            </a:r>
            <a:r>
              <a:rPr lang="en-US" dirty="0" smtClean="0"/>
              <a:t>such that (</a:t>
            </a:r>
            <a:r>
              <a:rPr lang="en-US" i="1" dirty="0" smtClean="0"/>
              <a:t>c, t, b</a:t>
            </a:r>
            <a:r>
              <a:rPr lang="en-US" dirty="0" smtClean="0"/>
              <a:t>) </a:t>
            </a:r>
            <a:r>
              <a:rPr lang="en-US" dirty="0" smtClean="0">
                <a:sym typeface="Symbol" pitchFamily="18" charset="2"/>
              </a:rPr>
              <a:t> </a:t>
            </a:r>
            <a:r>
              <a:rPr lang="en-US" i="1" dirty="0" smtClean="0">
                <a:sym typeface="Symbol" pitchFamily="18" charset="2"/>
              </a:rPr>
              <a:t>classes</a:t>
            </a:r>
            <a:r>
              <a:rPr lang="en-US" dirty="0" smtClean="0">
                <a:sym typeface="Symbol" pitchFamily="18" charset="2"/>
              </a:rPr>
              <a:t> means that </a:t>
            </a:r>
            <a:r>
              <a:rPr lang="en-US" i="1" dirty="0" smtClean="0">
                <a:sym typeface="Symbol" pitchFamily="18" charset="2"/>
              </a:rPr>
              <a:t>t</a:t>
            </a:r>
            <a:r>
              <a:rPr lang="en-US" dirty="0" smtClean="0">
                <a:sym typeface="Symbol" pitchFamily="18" charset="2"/>
              </a:rPr>
              <a:t> is qualified to teach </a:t>
            </a:r>
            <a:r>
              <a:rPr lang="en-US" i="1" dirty="0" smtClean="0">
                <a:sym typeface="Symbol" pitchFamily="18" charset="2"/>
              </a:rPr>
              <a:t>c,</a:t>
            </a:r>
            <a:r>
              <a:rPr lang="en-US" dirty="0" smtClean="0">
                <a:sym typeface="Symbol" pitchFamily="18" charset="2"/>
              </a:rPr>
              <a:t> and </a:t>
            </a:r>
            <a:r>
              <a:rPr lang="en-US" i="1" dirty="0" smtClean="0">
                <a:sym typeface="Symbol" pitchFamily="18" charset="2"/>
              </a:rPr>
              <a:t>b</a:t>
            </a:r>
            <a:r>
              <a:rPr lang="en-US" dirty="0" smtClean="0">
                <a:sym typeface="Symbol" pitchFamily="18" charset="2"/>
              </a:rPr>
              <a:t> is a required textbook for </a:t>
            </a:r>
            <a:r>
              <a:rPr lang="en-US" i="1" dirty="0" smtClean="0">
                <a:sym typeface="Symbol" pitchFamily="18" charset="2"/>
              </a:rPr>
              <a:t>c</a:t>
            </a:r>
            <a:endParaRPr lang="en-US" dirty="0" smtClean="0">
              <a:sym typeface="Symbol" pitchFamily="18" charset="2"/>
            </a:endParaRPr>
          </a:p>
          <a:p>
            <a:pPr fontAlgn="auto">
              <a:spcAft>
                <a:spcPts val="0"/>
              </a:spcAft>
              <a:buFont typeface="Arial" pitchFamily="34" charset="0"/>
              <a:buChar char="•"/>
              <a:tabLst>
                <a:tab pos="2976563" algn="ctr"/>
              </a:tabLst>
              <a:defRPr/>
            </a:pPr>
            <a:r>
              <a:rPr lang="en-US" dirty="0" smtClean="0"/>
              <a:t>The database is supposed to list for each course the set of teachers any one of which can be the course’s instructor, and the set of books, all of which are required for the course (no matter who teaches it).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7" name="Rectangle 11"/>
          <p:cNvSpPr>
            <a:spLocks noGrp="1" noChangeArrowheads="1"/>
          </p:cNvSpPr>
          <p:nvPr>
            <p:ph type="title"/>
          </p:nvPr>
        </p:nvSpPr>
        <p:spPr>
          <a:xfrm>
            <a:off x="996950" y="117475"/>
            <a:ext cx="7162800" cy="609600"/>
          </a:xfrm>
        </p:spPr>
        <p:txBody>
          <a:bodyPr rtlCol="0">
            <a:normAutofit fontScale="90000"/>
          </a:bodyPr>
          <a:lstStyle/>
          <a:p>
            <a:pPr fontAlgn="auto">
              <a:spcAft>
                <a:spcPts val="0"/>
              </a:spcAft>
              <a:defRPr/>
            </a:pPr>
            <a:r>
              <a:rPr lang="en-US" smtClean="0"/>
              <a:t>How good is BCNF? (Cont.)</a:t>
            </a:r>
          </a:p>
        </p:txBody>
      </p:sp>
      <p:sp>
        <p:nvSpPr>
          <p:cNvPr id="86019" name="Rectangle 3"/>
          <p:cNvSpPr>
            <a:spLocks noGrp="1" noChangeArrowheads="1"/>
          </p:cNvSpPr>
          <p:nvPr>
            <p:ph idx="1"/>
          </p:nvPr>
        </p:nvSpPr>
        <p:spPr>
          <a:xfrm>
            <a:off x="927100" y="4543425"/>
            <a:ext cx="7848600" cy="2314575"/>
          </a:xfrm>
        </p:spPr>
        <p:txBody>
          <a:bodyPr rtlCol="0">
            <a:normAutofit fontScale="77500" lnSpcReduction="20000"/>
          </a:bodyPr>
          <a:lstStyle/>
          <a:p>
            <a:pPr fontAlgn="auto">
              <a:spcAft>
                <a:spcPts val="0"/>
              </a:spcAft>
              <a:buFont typeface="Arial" pitchFamily="34" charset="0"/>
              <a:buChar char="•"/>
              <a:tabLst>
                <a:tab pos="1993900" algn="l"/>
              </a:tabLst>
              <a:defRPr/>
            </a:pPr>
            <a:r>
              <a:rPr lang="en-US" dirty="0" smtClean="0"/>
              <a:t>There are no non-trivial functional dependencies and therefore the relation is in BCNF </a:t>
            </a:r>
          </a:p>
          <a:p>
            <a:pPr fontAlgn="auto">
              <a:spcAft>
                <a:spcPts val="0"/>
              </a:spcAft>
              <a:buFont typeface="Arial" pitchFamily="34" charset="0"/>
              <a:buChar char="•"/>
              <a:tabLst>
                <a:tab pos="1993900" algn="l"/>
              </a:tabLst>
              <a:defRPr/>
            </a:pPr>
            <a:r>
              <a:rPr lang="en-US" dirty="0" smtClean="0"/>
              <a:t>Insertion anomalies – i.e., if Marilyn is a new teacher that can teach database, two </a:t>
            </a:r>
            <a:r>
              <a:rPr lang="en-US" dirty="0" err="1" smtClean="0"/>
              <a:t>tuples</a:t>
            </a:r>
            <a:r>
              <a:rPr lang="en-US" dirty="0" smtClean="0"/>
              <a:t> need to be inserted</a:t>
            </a:r>
          </a:p>
          <a:p>
            <a:pPr fontAlgn="auto">
              <a:spcAft>
                <a:spcPts val="0"/>
              </a:spcAft>
              <a:buFont typeface="Monotype Sorts" pitchFamily="2" charset="2"/>
              <a:buNone/>
              <a:tabLst>
                <a:tab pos="1993900" algn="l"/>
              </a:tabLst>
              <a:defRPr/>
            </a:pPr>
            <a:r>
              <a:rPr lang="en-US" dirty="0" smtClean="0"/>
              <a:t>		(database, Marilyn, DB Concepts)</a:t>
            </a:r>
            <a:br>
              <a:rPr lang="en-US" dirty="0" smtClean="0"/>
            </a:br>
            <a:r>
              <a:rPr lang="en-US" dirty="0" smtClean="0"/>
              <a:t>	(database, Marilyn, </a:t>
            </a:r>
            <a:r>
              <a:rPr lang="en-US" dirty="0" err="1" smtClean="0"/>
              <a:t>Ullman</a:t>
            </a:r>
            <a:r>
              <a:rPr lang="en-US" dirty="0" smtClean="0"/>
              <a:t>)</a:t>
            </a:r>
          </a:p>
        </p:txBody>
      </p:sp>
      <p:sp>
        <p:nvSpPr>
          <p:cNvPr id="24580" name="Rectangle 4"/>
          <p:cNvSpPr>
            <a:spLocks noChangeArrowheads="1"/>
          </p:cNvSpPr>
          <p:nvPr/>
        </p:nvSpPr>
        <p:spPr bwMode="auto">
          <a:xfrm>
            <a:off x="1371600" y="858838"/>
            <a:ext cx="2133600" cy="304800"/>
          </a:xfrm>
          <a:prstGeom prst="rect">
            <a:avLst/>
          </a:prstGeom>
          <a:solidFill>
            <a:schemeClr val="accent1"/>
          </a:solidFill>
          <a:ln w="9525">
            <a:solidFill>
              <a:schemeClr val="tx1"/>
            </a:solidFill>
            <a:miter lim="800000"/>
            <a:headEnd/>
            <a:tailEnd/>
          </a:ln>
        </p:spPr>
        <p:txBody>
          <a:bodyPr wrap="none" anchor="ctr"/>
          <a:lstStyle/>
          <a:p>
            <a:pPr algn="ctr"/>
            <a:r>
              <a:rPr lang="en-US" sz="1800" i="1"/>
              <a:t>course</a:t>
            </a:r>
          </a:p>
        </p:txBody>
      </p:sp>
      <p:sp>
        <p:nvSpPr>
          <p:cNvPr id="24581" name="Rectangle 5"/>
          <p:cNvSpPr>
            <a:spLocks noChangeArrowheads="1"/>
          </p:cNvSpPr>
          <p:nvPr/>
        </p:nvSpPr>
        <p:spPr bwMode="auto">
          <a:xfrm>
            <a:off x="3505200" y="858838"/>
            <a:ext cx="2133600" cy="304800"/>
          </a:xfrm>
          <a:prstGeom prst="rect">
            <a:avLst/>
          </a:prstGeom>
          <a:solidFill>
            <a:schemeClr val="accent1"/>
          </a:solidFill>
          <a:ln w="9525">
            <a:solidFill>
              <a:schemeClr val="tx1"/>
            </a:solidFill>
            <a:miter lim="800000"/>
            <a:headEnd/>
            <a:tailEnd/>
          </a:ln>
        </p:spPr>
        <p:txBody>
          <a:bodyPr wrap="none" anchor="ctr"/>
          <a:lstStyle/>
          <a:p>
            <a:pPr algn="ctr"/>
            <a:r>
              <a:rPr lang="en-US" sz="1800" i="1"/>
              <a:t>teacher</a:t>
            </a:r>
          </a:p>
        </p:txBody>
      </p:sp>
      <p:sp>
        <p:nvSpPr>
          <p:cNvPr id="24582" name="Rectangle 6"/>
          <p:cNvSpPr>
            <a:spLocks noChangeArrowheads="1"/>
          </p:cNvSpPr>
          <p:nvPr/>
        </p:nvSpPr>
        <p:spPr bwMode="auto">
          <a:xfrm>
            <a:off x="5638800" y="858838"/>
            <a:ext cx="2133600" cy="304800"/>
          </a:xfrm>
          <a:prstGeom prst="rect">
            <a:avLst/>
          </a:prstGeom>
          <a:solidFill>
            <a:schemeClr val="accent1"/>
          </a:solidFill>
          <a:ln w="9525">
            <a:solidFill>
              <a:schemeClr val="tx1"/>
            </a:solidFill>
            <a:miter lim="800000"/>
            <a:headEnd/>
            <a:tailEnd/>
          </a:ln>
        </p:spPr>
        <p:txBody>
          <a:bodyPr wrap="none" anchor="ctr"/>
          <a:lstStyle/>
          <a:p>
            <a:pPr algn="ctr"/>
            <a:r>
              <a:rPr lang="en-US" sz="1800" i="1"/>
              <a:t>book</a:t>
            </a:r>
          </a:p>
        </p:txBody>
      </p:sp>
      <p:sp>
        <p:nvSpPr>
          <p:cNvPr id="24583" name="Rectangle 7"/>
          <p:cNvSpPr>
            <a:spLocks noChangeArrowheads="1"/>
          </p:cNvSpPr>
          <p:nvPr/>
        </p:nvSpPr>
        <p:spPr bwMode="auto">
          <a:xfrm>
            <a:off x="1371600" y="1239838"/>
            <a:ext cx="2133600" cy="2819400"/>
          </a:xfrm>
          <a:prstGeom prst="rect">
            <a:avLst/>
          </a:prstGeom>
          <a:solidFill>
            <a:schemeClr val="accent1"/>
          </a:solidFill>
          <a:ln w="9525">
            <a:solidFill>
              <a:schemeClr val="tx1"/>
            </a:solidFill>
            <a:miter lim="800000"/>
            <a:headEnd/>
            <a:tailEnd/>
          </a:ln>
        </p:spPr>
        <p:txBody>
          <a:bodyPr wrap="none" anchor="ctr"/>
          <a:lstStyle/>
          <a:p>
            <a:r>
              <a:rPr lang="en-US" sz="1800"/>
              <a:t>database</a:t>
            </a:r>
          </a:p>
          <a:p>
            <a:r>
              <a:rPr lang="en-US" sz="1800"/>
              <a:t>database</a:t>
            </a:r>
          </a:p>
          <a:p>
            <a:r>
              <a:rPr lang="en-US" sz="1800"/>
              <a:t>database</a:t>
            </a:r>
          </a:p>
          <a:p>
            <a:r>
              <a:rPr lang="en-US" sz="1800"/>
              <a:t>database</a:t>
            </a:r>
          </a:p>
          <a:p>
            <a:r>
              <a:rPr lang="en-US" sz="1800"/>
              <a:t>database</a:t>
            </a:r>
          </a:p>
          <a:p>
            <a:r>
              <a:rPr lang="en-US" sz="1800"/>
              <a:t>database</a:t>
            </a:r>
          </a:p>
          <a:p>
            <a:r>
              <a:rPr lang="en-US" sz="1800"/>
              <a:t>operating systems</a:t>
            </a:r>
          </a:p>
          <a:p>
            <a:r>
              <a:rPr lang="en-US" sz="1800"/>
              <a:t>operating systems</a:t>
            </a:r>
          </a:p>
          <a:p>
            <a:r>
              <a:rPr lang="en-US" sz="1800"/>
              <a:t>operating systems</a:t>
            </a:r>
          </a:p>
          <a:p>
            <a:r>
              <a:rPr lang="en-US" sz="1800"/>
              <a:t>operating systems</a:t>
            </a:r>
          </a:p>
        </p:txBody>
      </p:sp>
      <p:sp>
        <p:nvSpPr>
          <p:cNvPr id="24584" name="Rectangle 8"/>
          <p:cNvSpPr>
            <a:spLocks noChangeArrowheads="1"/>
          </p:cNvSpPr>
          <p:nvPr/>
        </p:nvSpPr>
        <p:spPr bwMode="auto">
          <a:xfrm>
            <a:off x="3505200" y="1239838"/>
            <a:ext cx="2133600" cy="2819400"/>
          </a:xfrm>
          <a:prstGeom prst="rect">
            <a:avLst/>
          </a:prstGeom>
          <a:solidFill>
            <a:schemeClr val="accent1"/>
          </a:solidFill>
          <a:ln w="9525">
            <a:solidFill>
              <a:schemeClr val="tx1"/>
            </a:solidFill>
            <a:miter lim="800000"/>
            <a:headEnd/>
            <a:tailEnd/>
          </a:ln>
        </p:spPr>
        <p:txBody>
          <a:bodyPr wrap="none" anchor="ctr"/>
          <a:lstStyle/>
          <a:p>
            <a:r>
              <a:rPr lang="en-US" sz="1800"/>
              <a:t>Avi</a:t>
            </a:r>
          </a:p>
          <a:p>
            <a:r>
              <a:rPr lang="en-US" sz="1800"/>
              <a:t>Avi</a:t>
            </a:r>
          </a:p>
          <a:p>
            <a:r>
              <a:rPr lang="en-US" sz="1800"/>
              <a:t>Hank</a:t>
            </a:r>
          </a:p>
          <a:p>
            <a:r>
              <a:rPr lang="en-US" sz="1800"/>
              <a:t>Hank</a:t>
            </a:r>
          </a:p>
          <a:p>
            <a:r>
              <a:rPr lang="en-US" sz="1800"/>
              <a:t>Sudarshan</a:t>
            </a:r>
          </a:p>
          <a:p>
            <a:r>
              <a:rPr lang="en-US" sz="1800"/>
              <a:t>Sudarshan</a:t>
            </a:r>
          </a:p>
          <a:p>
            <a:r>
              <a:rPr lang="en-US" sz="1800"/>
              <a:t>Avi</a:t>
            </a:r>
          </a:p>
          <a:p>
            <a:r>
              <a:rPr lang="en-US" sz="1800"/>
              <a:t>Avi </a:t>
            </a:r>
          </a:p>
          <a:p>
            <a:r>
              <a:rPr lang="en-US" sz="1800"/>
              <a:t>Pete</a:t>
            </a:r>
          </a:p>
          <a:p>
            <a:r>
              <a:rPr lang="en-US" sz="1800"/>
              <a:t>Pete</a:t>
            </a:r>
          </a:p>
        </p:txBody>
      </p:sp>
      <p:sp>
        <p:nvSpPr>
          <p:cNvPr id="24585" name="Rectangle 9"/>
          <p:cNvSpPr>
            <a:spLocks noChangeArrowheads="1"/>
          </p:cNvSpPr>
          <p:nvPr/>
        </p:nvSpPr>
        <p:spPr bwMode="auto">
          <a:xfrm>
            <a:off x="5638800" y="1239838"/>
            <a:ext cx="2133600" cy="2819400"/>
          </a:xfrm>
          <a:prstGeom prst="rect">
            <a:avLst/>
          </a:prstGeom>
          <a:solidFill>
            <a:schemeClr val="accent1"/>
          </a:solidFill>
          <a:ln w="9525">
            <a:solidFill>
              <a:schemeClr val="tx1"/>
            </a:solidFill>
            <a:miter lim="800000"/>
            <a:headEnd/>
            <a:tailEnd/>
          </a:ln>
        </p:spPr>
        <p:txBody>
          <a:bodyPr wrap="none" anchor="ctr"/>
          <a:lstStyle/>
          <a:p>
            <a:r>
              <a:rPr lang="en-US" sz="1800"/>
              <a:t>DB Concepts</a:t>
            </a:r>
          </a:p>
          <a:p>
            <a:r>
              <a:rPr lang="en-US" sz="1800"/>
              <a:t>Ullman</a:t>
            </a:r>
          </a:p>
          <a:p>
            <a:r>
              <a:rPr lang="en-US" sz="1800"/>
              <a:t>DB Concepts</a:t>
            </a:r>
          </a:p>
          <a:p>
            <a:r>
              <a:rPr lang="en-US" sz="1800"/>
              <a:t>Ullman</a:t>
            </a:r>
          </a:p>
          <a:p>
            <a:r>
              <a:rPr lang="en-US" sz="1800"/>
              <a:t>DB Concepts</a:t>
            </a:r>
          </a:p>
          <a:p>
            <a:r>
              <a:rPr lang="en-US" sz="1800"/>
              <a:t>Ullman</a:t>
            </a:r>
          </a:p>
          <a:p>
            <a:r>
              <a:rPr lang="en-US" sz="1800"/>
              <a:t>OS Concepts</a:t>
            </a:r>
          </a:p>
          <a:p>
            <a:r>
              <a:rPr lang="en-US" sz="1800"/>
              <a:t>Stallings</a:t>
            </a:r>
          </a:p>
          <a:p>
            <a:r>
              <a:rPr lang="en-US" sz="1800"/>
              <a:t>OS Concepts</a:t>
            </a:r>
          </a:p>
          <a:p>
            <a:r>
              <a:rPr lang="en-US" sz="1800"/>
              <a:t>Stallings</a:t>
            </a:r>
          </a:p>
        </p:txBody>
      </p:sp>
      <p:sp>
        <p:nvSpPr>
          <p:cNvPr id="24586" name="Text Box 10"/>
          <p:cNvSpPr txBox="1">
            <a:spLocks noChangeArrowheads="1"/>
          </p:cNvSpPr>
          <p:nvPr/>
        </p:nvSpPr>
        <p:spPr bwMode="auto">
          <a:xfrm>
            <a:off x="4175125" y="4054475"/>
            <a:ext cx="946150" cy="366713"/>
          </a:xfrm>
          <a:prstGeom prst="rect">
            <a:avLst/>
          </a:prstGeom>
          <a:noFill/>
          <a:ln w="9525">
            <a:noFill/>
            <a:miter lim="800000"/>
            <a:headEnd/>
            <a:tailEnd/>
          </a:ln>
        </p:spPr>
        <p:txBody>
          <a:bodyPr wrap="none">
            <a:spAutoFit/>
          </a:bodyPr>
          <a:lstStyle/>
          <a:p>
            <a:r>
              <a:rPr lang="en-US" sz="1800" i="1"/>
              <a:t>classes</a:t>
            </a:r>
            <a:endParaRPr lang="en-US"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5"/>
          <p:cNvSpPr>
            <a:spLocks noGrp="1" noChangeArrowheads="1"/>
          </p:cNvSpPr>
          <p:nvPr>
            <p:ph type="title"/>
          </p:nvPr>
        </p:nvSpPr>
        <p:spPr>
          <a:xfrm>
            <a:off x="1638300" y="119063"/>
            <a:ext cx="7124700" cy="576262"/>
          </a:xfrm>
          <a:noFill/>
        </p:spPr>
        <p:txBody>
          <a:bodyPr/>
          <a:lstStyle/>
          <a:p>
            <a:r>
              <a:rPr lang="en-US" sz="2800" smtClean="0"/>
              <a:t>How good is BCNF? (Cont.)</a:t>
            </a:r>
          </a:p>
        </p:txBody>
      </p:sp>
      <p:sp>
        <p:nvSpPr>
          <p:cNvPr id="87043" name="Rectangle 3"/>
          <p:cNvSpPr>
            <a:spLocks noGrp="1" noChangeArrowheads="1"/>
          </p:cNvSpPr>
          <p:nvPr>
            <p:ph idx="1"/>
          </p:nvPr>
        </p:nvSpPr>
        <p:spPr>
          <a:xfrm>
            <a:off x="927100" y="1139825"/>
            <a:ext cx="6724650" cy="533400"/>
          </a:xfrm>
        </p:spPr>
        <p:txBody>
          <a:bodyPr rtlCol="0">
            <a:normAutofit fontScale="70000" lnSpcReduction="20000"/>
          </a:bodyPr>
          <a:lstStyle/>
          <a:p>
            <a:pPr fontAlgn="auto">
              <a:spcAft>
                <a:spcPts val="0"/>
              </a:spcAft>
              <a:buFont typeface="Arial" pitchFamily="34" charset="0"/>
              <a:buChar char="•"/>
              <a:defRPr/>
            </a:pPr>
            <a:r>
              <a:rPr lang="en-US" smtClean="0"/>
              <a:t>Therefore, it is better to decompose </a:t>
            </a:r>
            <a:r>
              <a:rPr lang="en-US" i="1" smtClean="0"/>
              <a:t>classes </a:t>
            </a:r>
            <a:r>
              <a:rPr lang="en-US" smtClean="0"/>
              <a:t>into:</a:t>
            </a:r>
          </a:p>
        </p:txBody>
      </p:sp>
      <p:sp>
        <p:nvSpPr>
          <p:cNvPr id="25604" name="Rectangle 4"/>
          <p:cNvSpPr>
            <a:spLocks noChangeArrowheads="1"/>
          </p:cNvSpPr>
          <p:nvPr/>
        </p:nvSpPr>
        <p:spPr bwMode="auto">
          <a:xfrm>
            <a:off x="1693863" y="1577975"/>
            <a:ext cx="2362200" cy="304800"/>
          </a:xfrm>
          <a:prstGeom prst="rect">
            <a:avLst/>
          </a:prstGeom>
          <a:solidFill>
            <a:schemeClr val="accent1"/>
          </a:solidFill>
          <a:ln w="9525">
            <a:solidFill>
              <a:schemeClr val="tx1"/>
            </a:solidFill>
            <a:miter lim="800000"/>
            <a:headEnd/>
            <a:tailEnd/>
          </a:ln>
        </p:spPr>
        <p:txBody>
          <a:bodyPr wrap="none" anchor="ctr"/>
          <a:lstStyle/>
          <a:p>
            <a:pPr algn="ctr"/>
            <a:r>
              <a:rPr lang="en-US" sz="1800" i="1"/>
              <a:t>course</a:t>
            </a:r>
          </a:p>
        </p:txBody>
      </p:sp>
      <p:sp>
        <p:nvSpPr>
          <p:cNvPr id="25605" name="Rectangle 5"/>
          <p:cNvSpPr>
            <a:spLocks noChangeArrowheads="1"/>
          </p:cNvSpPr>
          <p:nvPr/>
        </p:nvSpPr>
        <p:spPr bwMode="auto">
          <a:xfrm>
            <a:off x="4056063" y="1577975"/>
            <a:ext cx="1752600" cy="304800"/>
          </a:xfrm>
          <a:prstGeom prst="rect">
            <a:avLst/>
          </a:prstGeom>
          <a:solidFill>
            <a:schemeClr val="accent1"/>
          </a:solidFill>
          <a:ln w="9525">
            <a:solidFill>
              <a:schemeClr val="tx1"/>
            </a:solidFill>
            <a:miter lim="800000"/>
            <a:headEnd/>
            <a:tailEnd/>
          </a:ln>
        </p:spPr>
        <p:txBody>
          <a:bodyPr wrap="none" anchor="ctr"/>
          <a:lstStyle/>
          <a:p>
            <a:pPr algn="ctr"/>
            <a:r>
              <a:rPr lang="en-US" sz="1800" i="1"/>
              <a:t>teacher</a:t>
            </a:r>
          </a:p>
        </p:txBody>
      </p:sp>
      <p:sp>
        <p:nvSpPr>
          <p:cNvPr id="25606" name="Rectangle 6"/>
          <p:cNvSpPr>
            <a:spLocks noChangeArrowheads="1"/>
          </p:cNvSpPr>
          <p:nvPr/>
        </p:nvSpPr>
        <p:spPr bwMode="auto">
          <a:xfrm>
            <a:off x="1693863" y="1958975"/>
            <a:ext cx="2362200" cy="1447800"/>
          </a:xfrm>
          <a:prstGeom prst="rect">
            <a:avLst/>
          </a:prstGeom>
          <a:solidFill>
            <a:schemeClr val="accent1"/>
          </a:solidFill>
          <a:ln w="9525">
            <a:solidFill>
              <a:schemeClr val="tx1"/>
            </a:solidFill>
            <a:miter lim="800000"/>
            <a:headEnd/>
            <a:tailEnd/>
          </a:ln>
        </p:spPr>
        <p:txBody>
          <a:bodyPr wrap="none" anchor="ctr"/>
          <a:lstStyle/>
          <a:p>
            <a:r>
              <a:rPr lang="en-US" sz="1800"/>
              <a:t>database</a:t>
            </a:r>
          </a:p>
          <a:p>
            <a:r>
              <a:rPr lang="en-US" sz="1800"/>
              <a:t>database</a:t>
            </a:r>
          </a:p>
          <a:p>
            <a:r>
              <a:rPr lang="en-US" sz="1800"/>
              <a:t>database</a:t>
            </a:r>
          </a:p>
          <a:p>
            <a:r>
              <a:rPr lang="en-US" sz="1800"/>
              <a:t>operating systems</a:t>
            </a:r>
          </a:p>
          <a:p>
            <a:r>
              <a:rPr lang="en-US" sz="1800"/>
              <a:t>operating systems</a:t>
            </a:r>
          </a:p>
        </p:txBody>
      </p:sp>
      <p:sp>
        <p:nvSpPr>
          <p:cNvPr id="25607" name="Rectangle 7"/>
          <p:cNvSpPr>
            <a:spLocks noChangeArrowheads="1"/>
          </p:cNvSpPr>
          <p:nvPr/>
        </p:nvSpPr>
        <p:spPr bwMode="auto">
          <a:xfrm>
            <a:off x="4056063" y="1958975"/>
            <a:ext cx="1752600" cy="1447800"/>
          </a:xfrm>
          <a:prstGeom prst="rect">
            <a:avLst/>
          </a:prstGeom>
          <a:solidFill>
            <a:schemeClr val="accent1"/>
          </a:solidFill>
          <a:ln w="9525">
            <a:solidFill>
              <a:schemeClr val="tx1"/>
            </a:solidFill>
            <a:miter lim="800000"/>
            <a:headEnd/>
            <a:tailEnd/>
          </a:ln>
        </p:spPr>
        <p:txBody>
          <a:bodyPr wrap="none" anchor="ctr"/>
          <a:lstStyle/>
          <a:p>
            <a:r>
              <a:rPr lang="en-US" sz="1800"/>
              <a:t>Avi</a:t>
            </a:r>
          </a:p>
          <a:p>
            <a:r>
              <a:rPr lang="en-US" sz="1800"/>
              <a:t>Hank</a:t>
            </a:r>
          </a:p>
          <a:p>
            <a:r>
              <a:rPr lang="en-US" sz="1800"/>
              <a:t>Sudarshan</a:t>
            </a:r>
          </a:p>
          <a:p>
            <a:r>
              <a:rPr lang="en-US" sz="1800"/>
              <a:t>Avi </a:t>
            </a:r>
          </a:p>
          <a:p>
            <a:r>
              <a:rPr lang="en-US" sz="1800"/>
              <a:t>Jim</a:t>
            </a:r>
          </a:p>
        </p:txBody>
      </p:sp>
      <p:sp>
        <p:nvSpPr>
          <p:cNvPr id="25608" name="Text Box 8"/>
          <p:cNvSpPr txBox="1">
            <a:spLocks noChangeArrowheads="1"/>
          </p:cNvSpPr>
          <p:nvPr/>
        </p:nvSpPr>
        <p:spPr bwMode="auto">
          <a:xfrm>
            <a:off x="3452813" y="3435350"/>
            <a:ext cx="984250" cy="366713"/>
          </a:xfrm>
          <a:prstGeom prst="rect">
            <a:avLst/>
          </a:prstGeom>
          <a:noFill/>
          <a:ln w="9525">
            <a:noFill/>
            <a:miter lim="800000"/>
            <a:headEnd/>
            <a:tailEnd/>
          </a:ln>
        </p:spPr>
        <p:txBody>
          <a:bodyPr wrap="none" anchor="ctr">
            <a:spAutoFit/>
          </a:bodyPr>
          <a:lstStyle/>
          <a:p>
            <a:pPr algn="ctr">
              <a:spcBef>
                <a:spcPct val="50000"/>
              </a:spcBef>
            </a:pPr>
            <a:r>
              <a:rPr lang="en-US" sz="1800" i="1"/>
              <a:t>teaches</a:t>
            </a:r>
          </a:p>
        </p:txBody>
      </p:sp>
      <p:sp>
        <p:nvSpPr>
          <p:cNvPr id="25609" name="Rectangle 9"/>
          <p:cNvSpPr>
            <a:spLocks noChangeArrowheads="1"/>
          </p:cNvSpPr>
          <p:nvPr/>
        </p:nvSpPr>
        <p:spPr bwMode="auto">
          <a:xfrm>
            <a:off x="1770063" y="3863975"/>
            <a:ext cx="2362200" cy="304800"/>
          </a:xfrm>
          <a:prstGeom prst="rect">
            <a:avLst/>
          </a:prstGeom>
          <a:solidFill>
            <a:schemeClr val="accent1"/>
          </a:solidFill>
          <a:ln w="9525">
            <a:solidFill>
              <a:schemeClr val="tx1"/>
            </a:solidFill>
            <a:miter lim="800000"/>
            <a:headEnd/>
            <a:tailEnd/>
          </a:ln>
        </p:spPr>
        <p:txBody>
          <a:bodyPr wrap="none" anchor="ctr"/>
          <a:lstStyle/>
          <a:p>
            <a:pPr algn="ctr"/>
            <a:r>
              <a:rPr lang="en-US" sz="1800" i="1"/>
              <a:t>course</a:t>
            </a:r>
          </a:p>
        </p:txBody>
      </p:sp>
      <p:sp>
        <p:nvSpPr>
          <p:cNvPr id="25610" name="Rectangle 10"/>
          <p:cNvSpPr>
            <a:spLocks noChangeArrowheads="1"/>
          </p:cNvSpPr>
          <p:nvPr/>
        </p:nvSpPr>
        <p:spPr bwMode="auto">
          <a:xfrm>
            <a:off x="4132263" y="3863975"/>
            <a:ext cx="1752600" cy="304800"/>
          </a:xfrm>
          <a:prstGeom prst="rect">
            <a:avLst/>
          </a:prstGeom>
          <a:solidFill>
            <a:schemeClr val="accent1"/>
          </a:solidFill>
          <a:ln w="9525">
            <a:solidFill>
              <a:schemeClr val="tx1"/>
            </a:solidFill>
            <a:miter lim="800000"/>
            <a:headEnd/>
            <a:tailEnd/>
          </a:ln>
        </p:spPr>
        <p:txBody>
          <a:bodyPr wrap="none" anchor="ctr"/>
          <a:lstStyle/>
          <a:p>
            <a:pPr algn="ctr"/>
            <a:r>
              <a:rPr lang="en-US" sz="1800" i="1"/>
              <a:t>book</a:t>
            </a:r>
          </a:p>
        </p:txBody>
      </p:sp>
      <p:sp>
        <p:nvSpPr>
          <p:cNvPr id="25611" name="Rectangle 11"/>
          <p:cNvSpPr>
            <a:spLocks noChangeArrowheads="1"/>
          </p:cNvSpPr>
          <p:nvPr/>
        </p:nvSpPr>
        <p:spPr bwMode="auto">
          <a:xfrm>
            <a:off x="1770063" y="4244975"/>
            <a:ext cx="2362200" cy="1143000"/>
          </a:xfrm>
          <a:prstGeom prst="rect">
            <a:avLst/>
          </a:prstGeom>
          <a:solidFill>
            <a:schemeClr val="accent1"/>
          </a:solidFill>
          <a:ln w="9525">
            <a:solidFill>
              <a:schemeClr val="tx1"/>
            </a:solidFill>
            <a:miter lim="800000"/>
            <a:headEnd/>
            <a:tailEnd/>
          </a:ln>
        </p:spPr>
        <p:txBody>
          <a:bodyPr wrap="none" anchor="ctr"/>
          <a:lstStyle/>
          <a:p>
            <a:r>
              <a:rPr lang="en-US" sz="1800"/>
              <a:t>database</a:t>
            </a:r>
          </a:p>
          <a:p>
            <a:r>
              <a:rPr lang="en-US" sz="1800"/>
              <a:t>database</a:t>
            </a:r>
          </a:p>
          <a:p>
            <a:r>
              <a:rPr lang="en-US" sz="1800"/>
              <a:t>operating systems</a:t>
            </a:r>
          </a:p>
          <a:p>
            <a:r>
              <a:rPr lang="en-US" sz="1800"/>
              <a:t>operating systems</a:t>
            </a:r>
          </a:p>
        </p:txBody>
      </p:sp>
      <p:sp>
        <p:nvSpPr>
          <p:cNvPr id="25612" name="Rectangle 12"/>
          <p:cNvSpPr>
            <a:spLocks noChangeArrowheads="1"/>
          </p:cNvSpPr>
          <p:nvPr/>
        </p:nvSpPr>
        <p:spPr bwMode="auto">
          <a:xfrm>
            <a:off x="4132263" y="4244975"/>
            <a:ext cx="1752600" cy="1143000"/>
          </a:xfrm>
          <a:prstGeom prst="rect">
            <a:avLst/>
          </a:prstGeom>
          <a:solidFill>
            <a:schemeClr val="accent1"/>
          </a:solidFill>
          <a:ln w="9525">
            <a:solidFill>
              <a:schemeClr val="tx1"/>
            </a:solidFill>
            <a:miter lim="800000"/>
            <a:headEnd/>
            <a:tailEnd/>
          </a:ln>
        </p:spPr>
        <p:txBody>
          <a:bodyPr wrap="none" anchor="ctr"/>
          <a:lstStyle/>
          <a:p>
            <a:r>
              <a:rPr lang="en-US" sz="1800"/>
              <a:t>DB Concepts</a:t>
            </a:r>
          </a:p>
          <a:p>
            <a:r>
              <a:rPr lang="en-US" sz="1800"/>
              <a:t>Ullman</a:t>
            </a:r>
          </a:p>
          <a:p>
            <a:r>
              <a:rPr lang="en-US" sz="1800"/>
              <a:t>OS Concepts</a:t>
            </a:r>
          </a:p>
          <a:p>
            <a:r>
              <a:rPr lang="en-US" sz="1800"/>
              <a:t>Shaw</a:t>
            </a:r>
          </a:p>
        </p:txBody>
      </p:sp>
      <p:sp>
        <p:nvSpPr>
          <p:cNvPr id="25613" name="Text Box 13"/>
          <p:cNvSpPr txBox="1">
            <a:spLocks noChangeArrowheads="1"/>
          </p:cNvSpPr>
          <p:nvPr/>
        </p:nvSpPr>
        <p:spPr bwMode="auto">
          <a:xfrm>
            <a:off x="3738563" y="5387975"/>
            <a:ext cx="552450" cy="366713"/>
          </a:xfrm>
          <a:prstGeom prst="rect">
            <a:avLst/>
          </a:prstGeom>
          <a:noFill/>
          <a:ln w="9525">
            <a:noFill/>
            <a:miter lim="800000"/>
            <a:headEnd/>
            <a:tailEnd/>
          </a:ln>
        </p:spPr>
        <p:txBody>
          <a:bodyPr wrap="none" anchor="ctr">
            <a:spAutoFit/>
          </a:bodyPr>
          <a:lstStyle/>
          <a:p>
            <a:pPr algn="ctr">
              <a:spcBef>
                <a:spcPct val="50000"/>
              </a:spcBef>
            </a:pPr>
            <a:r>
              <a:rPr lang="en-US" sz="1800" i="1"/>
              <a:t>text</a:t>
            </a:r>
          </a:p>
        </p:txBody>
      </p:sp>
      <p:sp>
        <p:nvSpPr>
          <p:cNvPr id="25614" name="Rectangle 14"/>
          <p:cNvSpPr>
            <a:spLocks noChangeArrowheads="1"/>
          </p:cNvSpPr>
          <p:nvPr/>
        </p:nvSpPr>
        <p:spPr bwMode="auto">
          <a:xfrm>
            <a:off x="1008063" y="5768975"/>
            <a:ext cx="6724650" cy="533400"/>
          </a:xfrm>
          <a:prstGeom prst="rect">
            <a:avLst/>
          </a:prstGeom>
          <a:noFill/>
          <a:ln w="9525">
            <a:noFill/>
            <a:miter lim="800000"/>
            <a:headEnd/>
            <a:tailEnd/>
          </a:ln>
        </p:spPr>
        <p:txBody>
          <a:bodyPr/>
          <a:lstStyle/>
          <a:p>
            <a:r>
              <a:rPr lang="en-US" sz="1800"/>
              <a:t>This suggests the need for higher normal forms, such as Fourth Normal Form (4NF), which we shall see later.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t>Functional-Dependency Theory</a:t>
            </a:r>
          </a:p>
        </p:txBody>
      </p:sp>
      <p:sp>
        <p:nvSpPr>
          <p:cNvPr id="26627" name="Rectangle 3"/>
          <p:cNvSpPr>
            <a:spLocks noGrp="1" noChangeArrowheads="1"/>
          </p:cNvSpPr>
          <p:nvPr>
            <p:ph idx="1"/>
          </p:nvPr>
        </p:nvSpPr>
        <p:spPr/>
        <p:txBody>
          <a:bodyPr/>
          <a:lstStyle/>
          <a:p>
            <a:r>
              <a:rPr lang="en-US" smtClean="0"/>
              <a:t>We now consider the formal theory that tells us which functional dependencies are implied logically by a given set of functional dependencies.</a:t>
            </a:r>
          </a:p>
          <a:p>
            <a:r>
              <a:rPr lang="en-US" smtClean="0"/>
              <a:t>We then develop algorithms to generate lossless decompositions into BCNF and 3NF</a:t>
            </a:r>
          </a:p>
          <a:p>
            <a:r>
              <a:rPr lang="en-US" smtClean="0"/>
              <a:t>We then develop algorithms to test if a decomposition is dependency-preserving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609600" y="495300"/>
            <a:ext cx="7924800" cy="457200"/>
          </a:xfrm>
        </p:spPr>
        <p:txBody>
          <a:bodyPr rtlCol="0">
            <a:normAutofit fontScale="90000"/>
          </a:bodyPr>
          <a:lstStyle/>
          <a:p>
            <a:pPr fontAlgn="auto">
              <a:spcAft>
                <a:spcPts val="0"/>
              </a:spcAft>
              <a:defRPr/>
            </a:pPr>
            <a:r>
              <a:rPr lang="en-US" smtClean="0"/>
              <a:t>Closure of a Set of Functional Dependencies</a:t>
            </a:r>
          </a:p>
        </p:txBody>
      </p:sp>
      <p:sp>
        <p:nvSpPr>
          <p:cNvPr id="219139" name="Rectangle 3"/>
          <p:cNvSpPr>
            <a:spLocks noGrp="1" noChangeArrowheads="1"/>
          </p:cNvSpPr>
          <p:nvPr>
            <p:ph idx="1"/>
          </p:nvPr>
        </p:nvSpPr>
        <p:spPr>
          <a:xfrm>
            <a:off x="927100" y="1163638"/>
            <a:ext cx="8077200" cy="5029200"/>
          </a:xfrm>
        </p:spPr>
        <p:txBody>
          <a:bodyPr rtlCol="0">
            <a:normAutofit fontScale="70000" lnSpcReduction="20000"/>
          </a:bodyPr>
          <a:lstStyle/>
          <a:p>
            <a:pPr fontAlgn="auto">
              <a:spcAft>
                <a:spcPts val="0"/>
              </a:spcAft>
              <a:buFont typeface="Arial" pitchFamily="34" charset="0"/>
              <a:buChar char="•"/>
              <a:defRPr/>
            </a:pPr>
            <a:r>
              <a:rPr lang="en-US" dirty="0" smtClean="0"/>
              <a:t>Given a set </a:t>
            </a:r>
            <a:r>
              <a:rPr lang="en-US" i="1" dirty="0" smtClean="0"/>
              <a:t>F</a:t>
            </a:r>
            <a:r>
              <a:rPr lang="en-US" dirty="0" smtClean="0"/>
              <a:t> set of functional dependencies, there are certain other functional dependencies that are logically implied by </a:t>
            </a:r>
            <a:r>
              <a:rPr lang="en-US" i="1" dirty="0" smtClean="0"/>
              <a:t>F</a:t>
            </a:r>
            <a:r>
              <a:rPr lang="en-US" dirty="0" smtClean="0"/>
              <a:t>.</a:t>
            </a:r>
          </a:p>
          <a:p>
            <a:pPr lvl="1" fontAlgn="auto">
              <a:spcAft>
                <a:spcPts val="0"/>
              </a:spcAft>
              <a:buFont typeface="Arial" pitchFamily="34" charset="0"/>
              <a:buChar char="–"/>
              <a:defRPr/>
            </a:pPr>
            <a:r>
              <a:rPr lang="en-US" dirty="0" smtClean="0"/>
              <a:t>For example:  If  </a:t>
            </a:r>
            <a:r>
              <a:rPr lang="en-US" i="1" dirty="0" smtClean="0"/>
              <a:t>A</a:t>
            </a:r>
            <a:r>
              <a:rPr lang="en-US" dirty="0" smtClean="0"/>
              <a:t>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B</a:t>
            </a:r>
            <a:r>
              <a:rPr lang="en-US" dirty="0" smtClean="0">
                <a:sym typeface="Monotype Sorts" pitchFamily="2" charset="2"/>
              </a:rPr>
              <a:t> and  </a:t>
            </a:r>
            <a:r>
              <a:rPr lang="en-US" i="1" dirty="0" smtClean="0">
                <a:sym typeface="Monotype Sorts" pitchFamily="2" charset="2"/>
              </a:rPr>
              <a:t>B</a:t>
            </a:r>
            <a:r>
              <a:rPr lang="en-US" dirty="0" smtClean="0">
                <a:sym typeface="Monotype Sorts" pitchFamily="2" charset="2"/>
              </a:rPr>
              <a:t>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C</a:t>
            </a:r>
            <a:r>
              <a:rPr lang="en-US" dirty="0" smtClean="0">
                <a:sym typeface="Monotype Sorts" pitchFamily="2" charset="2"/>
              </a:rPr>
              <a:t>,  then we can infer that </a:t>
            </a:r>
            <a:r>
              <a:rPr lang="en-US" i="1" dirty="0" smtClean="0">
                <a:sym typeface="Monotype Sorts" pitchFamily="2" charset="2"/>
              </a:rPr>
              <a:t>A</a:t>
            </a:r>
            <a:r>
              <a:rPr lang="en-US" dirty="0" smtClean="0">
                <a:sym typeface="Monotype Sorts" pitchFamily="2" charset="2"/>
              </a:rPr>
              <a:t> </a:t>
            </a:r>
            <a:r>
              <a:rPr lang="en-US" dirty="0" smtClean="0">
                <a:sym typeface="Symbol" pitchFamily="18" charset="2"/>
              </a:rPr>
              <a:t></a:t>
            </a:r>
            <a:r>
              <a:rPr lang="en-US" dirty="0" smtClean="0">
                <a:sym typeface="Monotype Sorts" pitchFamily="2" charset="2"/>
              </a:rPr>
              <a:t> C</a:t>
            </a:r>
            <a:endParaRPr lang="en-US" i="1" dirty="0" smtClean="0"/>
          </a:p>
          <a:p>
            <a:pPr fontAlgn="auto">
              <a:spcAft>
                <a:spcPts val="0"/>
              </a:spcAft>
              <a:buFont typeface="Arial" pitchFamily="34" charset="0"/>
              <a:buChar char="•"/>
              <a:defRPr/>
            </a:pPr>
            <a:r>
              <a:rPr lang="en-US" dirty="0" smtClean="0"/>
              <a:t>The set of </a:t>
            </a:r>
            <a:r>
              <a:rPr lang="en-US" sz="1600" dirty="0" smtClean="0">
                <a:solidFill>
                  <a:schemeClr val="tx2"/>
                </a:solidFill>
              </a:rPr>
              <a:t>all</a:t>
            </a:r>
            <a:r>
              <a:rPr lang="en-US" dirty="0" smtClean="0"/>
              <a:t> functional dependencies logically implied by </a:t>
            </a:r>
            <a:r>
              <a:rPr lang="en-US" i="1" dirty="0" smtClean="0"/>
              <a:t>F</a:t>
            </a:r>
            <a:r>
              <a:rPr lang="en-US" dirty="0" smtClean="0"/>
              <a:t> is the </a:t>
            </a:r>
            <a:r>
              <a:rPr lang="en-US" i="1" dirty="0" smtClean="0">
                <a:solidFill>
                  <a:schemeClr val="tx2"/>
                </a:solidFill>
              </a:rPr>
              <a:t>closure</a:t>
            </a:r>
            <a:r>
              <a:rPr lang="en-US" dirty="0" smtClean="0"/>
              <a:t> of </a:t>
            </a:r>
            <a:r>
              <a:rPr lang="en-US" i="1" dirty="0" smtClean="0"/>
              <a:t>F</a:t>
            </a:r>
            <a:r>
              <a:rPr lang="en-US" dirty="0" smtClean="0"/>
              <a:t>.</a:t>
            </a:r>
          </a:p>
          <a:p>
            <a:pPr fontAlgn="auto">
              <a:spcAft>
                <a:spcPts val="0"/>
              </a:spcAft>
              <a:buFont typeface="Arial" pitchFamily="34" charset="0"/>
              <a:buChar char="•"/>
              <a:defRPr/>
            </a:pPr>
            <a:r>
              <a:rPr lang="en-US" dirty="0" smtClean="0"/>
              <a:t>We denote the </a:t>
            </a:r>
            <a:r>
              <a:rPr lang="en-US" i="1" dirty="0" smtClean="0"/>
              <a:t>closure </a:t>
            </a:r>
            <a:r>
              <a:rPr lang="en-US" dirty="0" smtClean="0"/>
              <a:t>of </a:t>
            </a:r>
            <a:r>
              <a:rPr lang="en-US" i="1" dirty="0" smtClean="0"/>
              <a:t>F</a:t>
            </a:r>
            <a:r>
              <a:rPr lang="en-US" dirty="0" smtClean="0"/>
              <a:t> by </a:t>
            </a:r>
            <a:r>
              <a:rPr lang="en-US" i="1" dirty="0" smtClean="0">
                <a:solidFill>
                  <a:schemeClr val="tx2"/>
                </a:solidFill>
              </a:rPr>
              <a:t>F</a:t>
            </a:r>
            <a:r>
              <a:rPr lang="en-US" i="1" baseline="30000" dirty="0" smtClean="0">
                <a:solidFill>
                  <a:schemeClr val="tx2"/>
                </a:solidFill>
              </a:rPr>
              <a:t>+</a:t>
            </a:r>
            <a:r>
              <a:rPr lang="en-US" i="1" dirty="0" smtClean="0">
                <a:solidFill>
                  <a:schemeClr val="tx2"/>
                </a:solidFill>
              </a:rPr>
              <a:t>.</a:t>
            </a:r>
          </a:p>
          <a:p>
            <a:pPr fontAlgn="auto">
              <a:spcAft>
                <a:spcPts val="0"/>
              </a:spcAft>
              <a:buFont typeface="Arial" pitchFamily="34" charset="0"/>
              <a:buChar char="•"/>
              <a:defRPr/>
            </a:pPr>
            <a:r>
              <a:rPr lang="en-US" dirty="0" smtClean="0"/>
              <a:t>We can find all of</a:t>
            </a:r>
            <a:r>
              <a:rPr lang="en-US" i="1" dirty="0" smtClean="0"/>
              <a:t> </a:t>
            </a:r>
            <a:r>
              <a:rPr lang="en-US" dirty="0" smtClean="0"/>
              <a:t>F</a:t>
            </a:r>
            <a:r>
              <a:rPr lang="en-US" i="1" baseline="30000" dirty="0" smtClean="0"/>
              <a:t>+</a:t>
            </a:r>
            <a:r>
              <a:rPr lang="en-US" i="1" dirty="0" smtClean="0"/>
              <a:t> </a:t>
            </a:r>
            <a:r>
              <a:rPr lang="en-US" dirty="0" smtClean="0"/>
              <a:t>by applying Armstrong’s Axioms:</a:t>
            </a:r>
          </a:p>
          <a:p>
            <a:pPr lvl="1" fontAlgn="auto">
              <a:spcAft>
                <a:spcPts val="0"/>
              </a:spcAft>
              <a:buFont typeface="Arial" pitchFamily="34" charset="0"/>
              <a:buChar char="–"/>
              <a:defRPr/>
            </a:pPr>
            <a:r>
              <a:rPr lang="en-US" dirty="0" smtClean="0"/>
              <a:t>if </a:t>
            </a:r>
            <a:r>
              <a:rPr lang="en-US" i="1" dirty="0" smtClean="0">
                <a:sym typeface="Symbol" pitchFamily="18" charset="2"/>
              </a:rPr>
              <a:t></a:t>
            </a:r>
            <a:r>
              <a:rPr lang="en-US" dirty="0" smtClean="0">
                <a:sym typeface="Symbol" pitchFamily="18" charset="2"/>
              </a:rPr>
              <a:t>  , then  </a:t>
            </a:r>
            <a:r>
              <a:rPr lang="en-US" dirty="0" smtClean="0">
                <a:sym typeface="Monotype Sorts" pitchFamily="2" charset="2"/>
              </a:rPr>
              <a:t> </a:t>
            </a:r>
            <a:r>
              <a:rPr lang="en-US" i="1" dirty="0" smtClean="0">
                <a:sym typeface="Symbol" pitchFamily="18" charset="2"/>
              </a:rPr>
              <a:t>                      </a:t>
            </a:r>
            <a:r>
              <a:rPr lang="en-US" b="1" dirty="0" smtClean="0">
                <a:sym typeface="Symbol" pitchFamily="18" charset="2"/>
              </a:rPr>
              <a:t>(reflexivity)</a:t>
            </a:r>
            <a:endParaRPr lang="en-US" dirty="0" smtClean="0">
              <a:sym typeface="Symbol" pitchFamily="18" charset="2"/>
            </a:endParaRPr>
          </a:p>
          <a:p>
            <a:pPr lvl="1" fontAlgn="auto">
              <a:spcAft>
                <a:spcPts val="0"/>
              </a:spcAft>
              <a:buFont typeface="Arial" pitchFamily="34" charset="0"/>
              <a:buChar char="–"/>
              <a:defRPr/>
            </a:pPr>
            <a:r>
              <a:rPr lang="en-US" dirty="0" smtClean="0">
                <a:sym typeface="Symbol" pitchFamily="18" charset="2"/>
              </a:rPr>
              <a:t>if  </a:t>
            </a:r>
            <a:r>
              <a:rPr lang="en-US" dirty="0" smtClean="0">
                <a:sym typeface="Monotype Sorts" pitchFamily="2" charset="2"/>
              </a:rPr>
              <a:t> </a:t>
            </a:r>
            <a:r>
              <a:rPr lang="en-US" i="1" dirty="0" smtClean="0">
                <a:sym typeface="Symbol" pitchFamily="18" charset="2"/>
              </a:rPr>
              <a:t>, </a:t>
            </a:r>
            <a:r>
              <a:rPr lang="en-US" dirty="0" smtClean="0">
                <a:sym typeface="Symbol" pitchFamily="18" charset="2"/>
              </a:rPr>
              <a:t>then </a:t>
            </a:r>
            <a:r>
              <a:rPr lang="en-US" dirty="0" smtClean="0">
                <a:sym typeface="Greek Symbols" pitchFamily="18" charset="2"/>
              </a:rPr>
              <a:t> </a:t>
            </a:r>
            <a:r>
              <a:rPr lang="en-US" dirty="0" smtClean="0">
                <a:sym typeface="Symbol" pitchFamily="18" charset="2"/>
              </a:rPr>
              <a:t> </a:t>
            </a:r>
            <a:r>
              <a:rPr lang="en-US" dirty="0" smtClean="0">
                <a:sym typeface="Monotype Sorts" pitchFamily="2" charset="2"/>
              </a:rPr>
              <a:t> </a:t>
            </a:r>
            <a:r>
              <a:rPr lang="en-US" dirty="0" smtClean="0">
                <a:sym typeface="Symbol" pitchFamily="18" charset="2"/>
              </a:rPr>
              <a:t> </a:t>
            </a:r>
            <a:r>
              <a:rPr lang="en-US" dirty="0" smtClean="0">
                <a:sym typeface="Monotype Sorts" pitchFamily="2" charset="2"/>
              </a:rPr>
              <a:t> </a:t>
            </a:r>
            <a:r>
              <a:rPr lang="en-US" i="1" dirty="0" smtClean="0">
                <a:sym typeface="Symbol" pitchFamily="18" charset="2"/>
              </a:rPr>
              <a:t>               </a:t>
            </a:r>
            <a:r>
              <a:rPr lang="en-US" b="1" dirty="0" smtClean="0">
                <a:sym typeface="Symbol" pitchFamily="18" charset="2"/>
              </a:rPr>
              <a:t>(augmentation)</a:t>
            </a:r>
            <a:endParaRPr lang="en-US" dirty="0" smtClean="0">
              <a:sym typeface="Symbol" pitchFamily="18" charset="2"/>
            </a:endParaRPr>
          </a:p>
          <a:p>
            <a:pPr lvl="1" fontAlgn="auto">
              <a:spcAft>
                <a:spcPts val="0"/>
              </a:spcAft>
              <a:buFont typeface="Arial" pitchFamily="34" charset="0"/>
              <a:buChar char="–"/>
              <a:defRPr/>
            </a:pPr>
            <a:r>
              <a:rPr lang="en-US" dirty="0" smtClean="0">
                <a:sym typeface="Symbol" pitchFamily="18" charset="2"/>
              </a:rPr>
              <a:t>if  </a:t>
            </a:r>
            <a:r>
              <a:rPr lang="en-US" dirty="0" smtClean="0">
                <a:sym typeface="Monotype Sorts" pitchFamily="2" charset="2"/>
              </a:rPr>
              <a:t> </a:t>
            </a:r>
            <a:r>
              <a:rPr lang="en-US" i="1" dirty="0" smtClean="0">
                <a:sym typeface="Symbol" pitchFamily="18" charset="2"/>
              </a:rPr>
              <a:t>, </a:t>
            </a:r>
            <a:r>
              <a:rPr lang="en-US" dirty="0" smtClean="0">
                <a:sym typeface="Symbol" pitchFamily="18" charset="2"/>
              </a:rPr>
              <a:t>and </a:t>
            </a:r>
            <a:r>
              <a:rPr lang="en-US" i="1" dirty="0" smtClean="0">
                <a:sym typeface="Symbol" pitchFamily="18" charset="2"/>
              </a:rPr>
              <a:t> </a:t>
            </a:r>
            <a:r>
              <a:rPr lang="en-US" dirty="0" smtClean="0">
                <a:sym typeface="Symbol" pitchFamily="18" charset="2"/>
              </a:rPr>
              <a:t> </a:t>
            </a:r>
            <a:r>
              <a:rPr lang="en-US" dirty="0" smtClean="0">
                <a:sym typeface="Monotype Sorts" pitchFamily="2" charset="2"/>
              </a:rPr>
              <a:t>, then </a:t>
            </a:r>
            <a:r>
              <a:rPr lang="en-US" dirty="0" smtClean="0">
                <a:sym typeface="Symbol" pitchFamily="18" charset="2"/>
              </a:rPr>
              <a:t> </a:t>
            </a:r>
            <a:r>
              <a:rPr lang="en-US" dirty="0" smtClean="0">
                <a:sym typeface="Monotype Sorts" pitchFamily="2" charset="2"/>
              </a:rPr>
              <a:t> </a:t>
            </a:r>
            <a:r>
              <a:rPr lang="en-US" dirty="0" smtClean="0">
                <a:sym typeface="Symbol" pitchFamily="18" charset="2"/>
              </a:rPr>
              <a:t> </a:t>
            </a:r>
            <a:r>
              <a:rPr lang="en-US" dirty="0" smtClean="0">
                <a:sym typeface="Greek Symbols" pitchFamily="18" charset="2"/>
              </a:rPr>
              <a:t>   </a:t>
            </a:r>
            <a:r>
              <a:rPr lang="en-US" b="1" dirty="0" smtClean="0">
                <a:sym typeface="Greek Symbols" pitchFamily="18" charset="2"/>
              </a:rPr>
              <a:t>(transitivity)</a:t>
            </a:r>
          </a:p>
          <a:p>
            <a:pPr fontAlgn="auto">
              <a:spcAft>
                <a:spcPts val="0"/>
              </a:spcAft>
              <a:buFont typeface="Arial" pitchFamily="34" charset="0"/>
              <a:buChar char="•"/>
              <a:defRPr/>
            </a:pPr>
            <a:r>
              <a:rPr lang="en-US" dirty="0" smtClean="0">
                <a:sym typeface="Greek Symbols" pitchFamily="18" charset="2"/>
              </a:rPr>
              <a:t>These rules are </a:t>
            </a:r>
          </a:p>
          <a:p>
            <a:pPr lvl="1" fontAlgn="auto">
              <a:spcAft>
                <a:spcPts val="0"/>
              </a:spcAft>
              <a:buFont typeface="Arial" pitchFamily="34" charset="0"/>
              <a:buChar char="–"/>
              <a:defRPr/>
            </a:pPr>
            <a:r>
              <a:rPr lang="en-US" dirty="0" smtClean="0">
                <a:solidFill>
                  <a:schemeClr val="tx2"/>
                </a:solidFill>
                <a:sym typeface="Greek Symbols" pitchFamily="18" charset="2"/>
              </a:rPr>
              <a:t>sound</a:t>
            </a:r>
            <a:r>
              <a:rPr lang="en-US" dirty="0" smtClean="0">
                <a:sym typeface="Greek Symbols" pitchFamily="18" charset="2"/>
              </a:rPr>
              <a:t> (generate only functional dependencies that actually hold) and </a:t>
            </a:r>
          </a:p>
          <a:p>
            <a:pPr lvl="1" fontAlgn="auto">
              <a:spcAft>
                <a:spcPts val="0"/>
              </a:spcAft>
              <a:buFont typeface="Arial" pitchFamily="34" charset="0"/>
              <a:buChar char="–"/>
              <a:defRPr/>
            </a:pPr>
            <a:r>
              <a:rPr lang="en-US" dirty="0" smtClean="0">
                <a:solidFill>
                  <a:schemeClr val="tx2"/>
                </a:solidFill>
                <a:sym typeface="Greek Symbols" pitchFamily="18" charset="2"/>
              </a:rPr>
              <a:t>complete</a:t>
            </a:r>
            <a:r>
              <a:rPr lang="en-US" dirty="0" smtClean="0">
                <a:sym typeface="Greek Symbols" pitchFamily="18" charset="2"/>
              </a:rPr>
              <a:t> (generate all functional dependencies that hold).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t>Example</a:t>
            </a:r>
          </a:p>
        </p:txBody>
      </p:sp>
      <p:sp>
        <p:nvSpPr>
          <p:cNvPr id="142339" name="Rectangle 3"/>
          <p:cNvSpPr>
            <a:spLocks noGrp="1" noChangeArrowheads="1"/>
          </p:cNvSpPr>
          <p:nvPr>
            <p:ph idx="1"/>
          </p:nvPr>
        </p:nvSpPr>
        <p:spPr>
          <a:xfrm>
            <a:off x="895350" y="1163638"/>
            <a:ext cx="8248650" cy="5600700"/>
          </a:xfrm>
        </p:spPr>
        <p:txBody>
          <a:bodyPr rtlCol="0">
            <a:normAutofit fontScale="85000" lnSpcReduction="20000"/>
          </a:bodyPr>
          <a:lstStyle/>
          <a:p>
            <a:pPr fontAlgn="auto">
              <a:spcAft>
                <a:spcPts val="0"/>
              </a:spcAft>
              <a:buFont typeface="Arial" pitchFamily="34" charset="0"/>
              <a:buChar char="•"/>
              <a:tabLst>
                <a:tab pos="803275" algn="l"/>
              </a:tabLst>
              <a:defRPr/>
            </a:pPr>
            <a:r>
              <a:rPr lang="en-US" i="1" dirty="0" smtClean="0"/>
              <a:t>R = (A, B, C, G, H, I)</a:t>
            </a:r>
            <a:br>
              <a:rPr lang="en-US" i="1" dirty="0" smtClean="0"/>
            </a:br>
            <a:r>
              <a:rPr lang="en-US" i="1" dirty="0" smtClean="0"/>
              <a:t>F = </a:t>
            </a:r>
            <a:r>
              <a:rPr lang="en-US" dirty="0" smtClean="0"/>
              <a:t>{  </a:t>
            </a:r>
            <a:r>
              <a:rPr lang="en-US" i="1" dirty="0" smtClean="0">
                <a:sym typeface="Iconic Symbols Ext" pitchFamily="2" charset="2"/>
              </a:rPr>
              <a:t>A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B</a:t>
            </a:r>
            <a:br>
              <a:rPr lang="en-US" i="1" dirty="0" smtClean="0">
                <a:sym typeface="Monotype Sorts" pitchFamily="2" charset="2"/>
              </a:rPr>
            </a:br>
            <a:r>
              <a:rPr lang="en-US" i="1" dirty="0" smtClean="0">
                <a:sym typeface="Monotype Sorts" pitchFamily="2" charset="2"/>
              </a:rPr>
              <a:t>	   </a:t>
            </a:r>
            <a:r>
              <a:rPr lang="en-US" i="1" dirty="0" smtClean="0">
                <a:sym typeface="Iconic Symbols Ext" pitchFamily="2" charset="2"/>
              </a:rPr>
              <a:t>A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C</a:t>
            </a:r>
            <a:br>
              <a:rPr lang="en-US" i="1" dirty="0" smtClean="0">
                <a:sym typeface="Monotype Sorts" pitchFamily="2" charset="2"/>
              </a:rPr>
            </a:br>
            <a:r>
              <a:rPr lang="en-US" i="1" dirty="0" smtClean="0">
                <a:sym typeface="Monotype Sorts" pitchFamily="2" charset="2"/>
              </a:rPr>
              <a:t>	</a:t>
            </a:r>
            <a:r>
              <a:rPr lang="en-US" i="1" dirty="0" smtClean="0">
                <a:sym typeface="Iconic Symbols Ext" pitchFamily="2" charset="2"/>
              </a:rPr>
              <a:t>CG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H</a:t>
            </a:r>
            <a:br>
              <a:rPr lang="en-US" i="1" dirty="0" smtClean="0">
                <a:sym typeface="Monotype Sorts" pitchFamily="2" charset="2"/>
              </a:rPr>
            </a:br>
            <a:r>
              <a:rPr lang="en-US" i="1" dirty="0" smtClean="0">
                <a:sym typeface="Monotype Sorts" pitchFamily="2" charset="2"/>
              </a:rPr>
              <a:t>	</a:t>
            </a:r>
            <a:r>
              <a:rPr lang="en-US" i="1" dirty="0" smtClean="0">
                <a:sym typeface="Iconic Symbols Ext" pitchFamily="2" charset="2"/>
              </a:rPr>
              <a:t>CG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I</a:t>
            </a:r>
            <a:br>
              <a:rPr lang="en-US" i="1" dirty="0" smtClean="0">
                <a:sym typeface="Monotype Sorts" pitchFamily="2" charset="2"/>
              </a:rPr>
            </a:br>
            <a:r>
              <a:rPr lang="en-US" i="1" dirty="0" smtClean="0">
                <a:sym typeface="Monotype Sorts" pitchFamily="2" charset="2"/>
              </a:rPr>
              <a:t>	   </a:t>
            </a:r>
            <a:r>
              <a:rPr lang="en-US" i="1" dirty="0" smtClean="0">
                <a:sym typeface="Iconic Symbols Ext" pitchFamily="2" charset="2"/>
              </a:rPr>
              <a:t>B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H</a:t>
            </a:r>
            <a:r>
              <a:rPr lang="en-US" dirty="0" smtClean="0">
                <a:sym typeface="Monotype Sorts" pitchFamily="2" charset="2"/>
              </a:rPr>
              <a:t>}</a:t>
            </a:r>
            <a:endParaRPr lang="en-US" sz="2400" dirty="0" smtClean="0">
              <a:sym typeface="MS LineDraw" pitchFamily="49" charset="2"/>
            </a:endParaRPr>
          </a:p>
          <a:p>
            <a:pPr fontAlgn="auto">
              <a:spcAft>
                <a:spcPts val="0"/>
              </a:spcAft>
              <a:buFont typeface="Arial" pitchFamily="34" charset="0"/>
              <a:buChar char="•"/>
              <a:tabLst>
                <a:tab pos="803275" algn="l"/>
              </a:tabLst>
              <a:defRPr/>
            </a:pPr>
            <a:r>
              <a:rPr lang="en-US" dirty="0" smtClean="0">
                <a:sym typeface="MS LineDraw" pitchFamily="49" charset="2"/>
              </a:rPr>
              <a:t>some members of </a:t>
            </a:r>
            <a:r>
              <a:rPr lang="en-US" i="1" dirty="0" smtClean="0">
                <a:sym typeface="MS LineDraw" pitchFamily="49" charset="2"/>
              </a:rPr>
              <a:t>F</a:t>
            </a:r>
            <a:r>
              <a:rPr lang="en-US" baseline="30000" dirty="0" smtClean="0">
                <a:sym typeface="MS LineDraw" pitchFamily="49" charset="2"/>
              </a:rPr>
              <a:t>+</a:t>
            </a:r>
            <a:endParaRPr lang="en-US" dirty="0" smtClean="0">
              <a:sym typeface="MS LineDraw" pitchFamily="49" charset="2"/>
            </a:endParaRPr>
          </a:p>
          <a:p>
            <a:pPr lvl="1" fontAlgn="auto">
              <a:spcAft>
                <a:spcPts val="0"/>
              </a:spcAft>
              <a:buFont typeface="Arial" pitchFamily="34" charset="0"/>
              <a:buChar char="–"/>
              <a:tabLst>
                <a:tab pos="803275" algn="l"/>
              </a:tabLst>
              <a:defRPr/>
            </a:pPr>
            <a:r>
              <a:rPr lang="en-US" i="1" dirty="0" smtClean="0">
                <a:sym typeface="Monotype Sorts" pitchFamily="2" charset="2"/>
              </a:rPr>
              <a:t>A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H        </a:t>
            </a:r>
          </a:p>
          <a:p>
            <a:pPr lvl="2" fontAlgn="auto">
              <a:spcAft>
                <a:spcPts val="0"/>
              </a:spcAft>
              <a:buFont typeface="Arial" pitchFamily="34" charset="0"/>
              <a:buChar char="•"/>
              <a:tabLst>
                <a:tab pos="803275" algn="l"/>
              </a:tabLst>
              <a:defRPr/>
            </a:pPr>
            <a:r>
              <a:rPr lang="en-US" dirty="0" smtClean="0">
                <a:sym typeface="Monotype Sorts" pitchFamily="2" charset="2"/>
              </a:rPr>
              <a:t>by transitivity from </a:t>
            </a:r>
            <a:r>
              <a:rPr lang="en-US" i="1" dirty="0" smtClean="0">
                <a:sym typeface="Iconic Symbols Ext" pitchFamily="2" charset="2"/>
              </a:rPr>
              <a:t>A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B and </a:t>
            </a:r>
            <a:r>
              <a:rPr lang="en-US" i="1" dirty="0" smtClean="0">
                <a:sym typeface="Iconic Symbols Ext" pitchFamily="2" charset="2"/>
              </a:rPr>
              <a:t>B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H</a:t>
            </a:r>
          </a:p>
          <a:p>
            <a:pPr lvl="1" fontAlgn="auto">
              <a:spcAft>
                <a:spcPts val="0"/>
              </a:spcAft>
              <a:buFont typeface="Arial" pitchFamily="34" charset="0"/>
              <a:buChar char="–"/>
              <a:tabLst>
                <a:tab pos="803275" algn="l"/>
              </a:tabLst>
              <a:defRPr/>
            </a:pPr>
            <a:r>
              <a:rPr lang="en-US" i="1" dirty="0" smtClean="0">
                <a:sym typeface="Monotype Sorts" pitchFamily="2" charset="2"/>
              </a:rPr>
              <a:t>AG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I       </a:t>
            </a:r>
            <a:endParaRPr lang="en-US" dirty="0" smtClean="0">
              <a:sym typeface="Monotype Sorts" pitchFamily="2" charset="2"/>
            </a:endParaRPr>
          </a:p>
          <a:p>
            <a:pPr lvl="2" fontAlgn="auto">
              <a:spcAft>
                <a:spcPts val="0"/>
              </a:spcAft>
              <a:buFont typeface="Arial" pitchFamily="34" charset="0"/>
              <a:buChar char="•"/>
              <a:tabLst>
                <a:tab pos="803275" algn="l"/>
              </a:tabLst>
              <a:defRPr/>
            </a:pPr>
            <a:r>
              <a:rPr lang="en-US" dirty="0" smtClean="0">
                <a:sym typeface="Monotype Sorts" pitchFamily="2" charset="2"/>
              </a:rPr>
              <a:t>by augmenting </a:t>
            </a:r>
            <a:r>
              <a:rPr lang="en-US" i="1" dirty="0" smtClean="0">
                <a:sym typeface="Iconic Symbols Ext" pitchFamily="2" charset="2"/>
              </a:rPr>
              <a:t>A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C </a:t>
            </a:r>
            <a:r>
              <a:rPr lang="en-US" dirty="0" smtClean="0">
                <a:sym typeface="Monotype Sorts" pitchFamily="2" charset="2"/>
              </a:rPr>
              <a:t>with G, to get </a:t>
            </a:r>
            <a:r>
              <a:rPr lang="en-US" i="1" dirty="0" smtClean="0">
                <a:sym typeface="Iconic Symbols Ext" pitchFamily="2" charset="2"/>
              </a:rPr>
              <a:t>AG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CG </a:t>
            </a:r>
            <a:br>
              <a:rPr lang="en-US" i="1" dirty="0" smtClean="0">
                <a:sym typeface="Monotype Sorts" pitchFamily="2" charset="2"/>
              </a:rPr>
            </a:br>
            <a:r>
              <a:rPr lang="en-US" i="1" dirty="0" smtClean="0">
                <a:sym typeface="Monotype Sorts" pitchFamily="2" charset="2"/>
              </a:rPr>
              <a:t>                   </a:t>
            </a:r>
            <a:r>
              <a:rPr lang="en-US" dirty="0" smtClean="0">
                <a:sym typeface="Monotype Sorts" pitchFamily="2" charset="2"/>
              </a:rPr>
              <a:t>and then transitivity with </a:t>
            </a:r>
            <a:r>
              <a:rPr lang="en-US" i="1" dirty="0" smtClean="0">
                <a:sym typeface="Iconic Symbols Ext" pitchFamily="2" charset="2"/>
              </a:rPr>
              <a:t>CG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I </a:t>
            </a:r>
          </a:p>
          <a:p>
            <a:pPr lvl="1" fontAlgn="auto">
              <a:spcAft>
                <a:spcPts val="0"/>
              </a:spcAft>
              <a:buFont typeface="Arial" pitchFamily="34" charset="0"/>
              <a:buChar char="–"/>
              <a:tabLst>
                <a:tab pos="803275" algn="l"/>
              </a:tabLst>
              <a:defRPr/>
            </a:pPr>
            <a:r>
              <a:rPr lang="en-US" i="1" dirty="0" smtClean="0">
                <a:sym typeface="Monotype Sorts" pitchFamily="2" charset="2"/>
              </a:rPr>
              <a:t>CG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HI     </a:t>
            </a:r>
            <a:endParaRPr lang="en-US" dirty="0" smtClean="0">
              <a:sym typeface="Monotype Sorts" pitchFamily="2" charset="2"/>
            </a:endParaRPr>
          </a:p>
          <a:p>
            <a:pPr lvl="2" fontAlgn="auto">
              <a:spcAft>
                <a:spcPts val="0"/>
              </a:spcAft>
              <a:buFont typeface="Arial" pitchFamily="34" charset="0"/>
              <a:buChar char="•"/>
              <a:tabLst>
                <a:tab pos="803275" algn="l"/>
              </a:tabLst>
              <a:defRPr/>
            </a:pPr>
            <a:r>
              <a:rPr lang="en-US" dirty="0" smtClean="0">
                <a:sym typeface="Monotype Sorts" pitchFamily="2" charset="2"/>
              </a:rPr>
              <a:t>by augmenting </a:t>
            </a:r>
            <a:r>
              <a:rPr lang="en-US" i="1" dirty="0" smtClean="0">
                <a:sym typeface="Iconic Symbols Ext" pitchFamily="2" charset="2"/>
              </a:rPr>
              <a:t>CG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I </a:t>
            </a:r>
            <a:r>
              <a:rPr lang="en-US" dirty="0" smtClean="0">
                <a:sym typeface="Monotype Sorts" pitchFamily="2" charset="2"/>
              </a:rPr>
              <a:t>to infer </a:t>
            </a:r>
            <a:r>
              <a:rPr lang="en-US" i="1" dirty="0" smtClean="0">
                <a:sym typeface="Iconic Symbols Ext" pitchFamily="2" charset="2"/>
              </a:rPr>
              <a:t>CG </a:t>
            </a:r>
            <a:r>
              <a:rPr lang="en-US" dirty="0" smtClean="0">
                <a:sym typeface="Symbol" pitchFamily="18" charset="2"/>
              </a:rPr>
              <a:t></a:t>
            </a:r>
            <a:r>
              <a:rPr lang="en-US" dirty="0" smtClean="0">
                <a:sym typeface="Monotype Sorts" pitchFamily="2" charset="2"/>
              </a:rPr>
              <a:t> CG</a:t>
            </a:r>
            <a:r>
              <a:rPr lang="en-US" i="1" dirty="0" smtClean="0">
                <a:sym typeface="Monotype Sorts" pitchFamily="2" charset="2"/>
              </a:rPr>
              <a:t>I, </a:t>
            </a:r>
          </a:p>
          <a:p>
            <a:pPr lvl="2" fontAlgn="auto">
              <a:spcAft>
                <a:spcPts val="0"/>
              </a:spcAft>
              <a:buFont typeface="Webdings" pitchFamily="18" charset="2"/>
              <a:buNone/>
              <a:tabLst>
                <a:tab pos="803275" algn="l"/>
              </a:tabLst>
              <a:defRPr/>
            </a:pPr>
            <a:r>
              <a:rPr lang="en-US" dirty="0" smtClean="0">
                <a:sym typeface="Monotype Sorts" pitchFamily="2" charset="2"/>
              </a:rPr>
              <a:t>    and augmenting of </a:t>
            </a:r>
            <a:r>
              <a:rPr lang="en-US" i="1" dirty="0" smtClean="0">
                <a:sym typeface="Iconic Symbols Ext" pitchFamily="2" charset="2"/>
              </a:rPr>
              <a:t>CG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H </a:t>
            </a:r>
            <a:r>
              <a:rPr lang="en-US" dirty="0" smtClean="0">
                <a:sym typeface="Monotype Sorts" pitchFamily="2" charset="2"/>
              </a:rPr>
              <a:t>to infer</a:t>
            </a:r>
            <a:r>
              <a:rPr lang="en-US" i="1" dirty="0" smtClean="0">
                <a:sym typeface="Monotype Sorts" pitchFamily="2" charset="2"/>
              </a:rPr>
              <a:t> </a:t>
            </a:r>
            <a:r>
              <a:rPr lang="en-US" i="1" dirty="0" smtClean="0">
                <a:sym typeface="Iconic Symbols Ext" pitchFamily="2" charset="2"/>
              </a:rPr>
              <a:t>CGI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HI, </a:t>
            </a:r>
          </a:p>
          <a:p>
            <a:pPr lvl="2" fontAlgn="auto">
              <a:spcAft>
                <a:spcPts val="0"/>
              </a:spcAft>
              <a:buFont typeface="Webdings" pitchFamily="18" charset="2"/>
              <a:buNone/>
              <a:tabLst>
                <a:tab pos="803275" algn="l"/>
              </a:tabLst>
              <a:defRPr/>
            </a:pPr>
            <a:r>
              <a:rPr lang="en-US" i="1" dirty="0" smtClean="0">
                <a:sym typeface="Monotype Sorts" pitchFamily="2" charset="2"/>
              </a:rPr>
              <a:t>                         </a:t>
            </a:r>
            <a:r>
              <a:rPr lang="en-US" dirty="0" smtClean="0">
                <a:sym typeface="Monotype Sorts" pitchFamily="2" charset="2"/>
              </a:rPr>
              <a:t>and then transitivity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2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2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23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23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23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23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233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4233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4233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423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bldLvl="3"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mtClean="0"/>
              <a:t>Procedure for Computing F</a:t>
            </a:r>
            <a:r>
              <a:rPr lang="en-US" baseline="30000" smtClean="0"/>
              <a:t>+</a:t>
            </a:r>
          </a:p>
        </p:txBody>
      </p:sp>
      <p:sp>
        <p:nvSpPr>
          <p:cNvPr id="151555" name="Rectangle 3"/>
          <p:cNvSpPr>
            <a:spLocks noGrp="1" noChangeArrowheads="1"/>
          </p:cNvSpPr>
          <p:nvPr>
            <p:ph type="body" idx="4294967295"/>
          </p:nvPr>
        </p:nvSpPr>
        <p:spPr>
          <a:xfrm>
            <a:off x="1482725" y="1139825"/>
            <a:ext cx="7661275" cy="4903788"/>
          </a:xfrm>
        </p:spPr>
        <p:txBody>
          <a:bodyPr rtlCol="0">
            <a:normAutofit fontScale="70000" lnSpcReduction="20000"/>
          </a:bodyPr>
          <a:lstStyle/>
          <a:p>
            <a:pPr fontAlgn="auto">
              <a:spcAft>
                <a:spcPts val="0"/>
              </a:spcAft>
              <a:buFont typeface="Arial" pitchFamily="34" charset="0"/>
              <a:buChar char="•"/>
              <a:defRPr/>
            </a:pPr>
            <a:r>
              <a:rPr lang="en-US" dirty="0" smtClean="0"/>
              <a:t>To compute the closure of a set of functional dependencies F:</a:t>
            </a:r>
            <a:br>
              <a:rPr lang="en-US" dirty="0" smtClean="0"/>
            </a:br>
            <a:endParaRPr lang="en-US" i="1" dirty="0" smtClean="0"/>
          </a:p>
          <a:p>
            <a:pPr fontAlgn="auto">
              <a:spcAft>
                <a:spcPts val="0"/>
              </a:spcAft>
              <a:buFont typeface="Monotype Sorts" pitchFamily="2" charset="2"/>
              <a:buNone/>
              <a:defRPr/>
            </a:pPr>
            <a:r>
              <a:rPr lang="en-US" i="1" dirty="0" smtClean="0"/>
              <a:t>     F </a:t>
            </a:r>
            <a:r>
              <a:rPr lang="en-US" sz="2000" baseline="30000" dirty="0" smtClean="0"/>
              <a:t>+</a:t>
            </a:r>
            <a:r>
              <a:rPr lang="en-US" dirty="0" smtClean="0"/>
              <a:t> = </a:t>
            </a:r>
            <a:r>
              <a:rPr lang="en-US" i="1" dirty="0" smtClean="0"/>
              <a:t>F</a:t>
            </a:r>
            <a:r>
              <a:rPr lang="en-US" dirty="0" smtClean="0"/>
              <a:t/>
            </a:r>
            <a:br>
              <a:rPr lang="en-US" dirty="0" smtClean="0"/>
            </a:br>
            <a:r>
              <a:rPr lang="en-US" b="1" dirty="0" smtClean="0"/>
              <a:t>repeat</a:t>
            </a:r>
            <a:r>
              <a:rPr lang="en-US" dirty="0" smtClean="0"/>
              <a:t/>
            </a:r>
            <a:br>
              <a:rPr lang="en-US" dirty="0" smtClean="0"/>
            </a:br>
            <a:r>
              <a:rPr lang="en-US" dirty="0" smtClean="0"/>
              <a:t>	</a:t>
            </a:r>
            <a:r>
              <a:rPr lang="en-US" b="1" dirty="0" smtClean="0"/>
              <a:t>for each</a:t>
            </a:r>
            <a:r>
              <a:rPr lang="en-US" dirty="0" smtClean="0"/>
              <a:t> functional dependency </a:t>
            </a:r>
            <a:r>
              <a:rPr lang="en-US" i="1" dirty="0" smtClean="0"/>
              <a:t>f</a:t>
            </a:r>
            <a:r>
              <a:rPr lang="en-US" dirty="0" smtClean="0"/>
              <a:t> in </a:t>
            </a:r>
            <a:r>
              <a:rPr lang="en-US" i="1" dirty="0" smtClean="0"/>
              <a:t>F</a:t>
            </a:r>
            <a:r>
              <a:rPr lang="en-US" sz="2000" baseline="30000" dirty="0" smtClean="0"/>
              <a:t>+</a:t>
            </a:r>
            <a:r>
              <a:rPr lang="en-US" baseline="30000" dirty="0" smtClean="0"/>
              <a:t/>
            </a:r>
            <a:br>
              <a:rPr lang="en-US" baseline="30000" dirty="0" smtClean="0"/>
            </a:br>
            <a:r>
              <a:rPr lang="en-US" baseline="30000" dirty="0" smtClean="0"/>
              <a:t>	</a:t>
            </a:r>
            <a:r>
              <a:rPr lang="en-US" dirty="0" smtClean="0"/>
              <a:t>       apply reflexivity and augmentation rules on </a:t>
            </a:r>
            <a:r>
              <a:rPr lang="en-US" i="1" dirty="0" smtClean="0"/>
              <a:t>f</a:t>
            </a:r>
            <a:br>
              <a:rPr lang="en-US" i="1" dirty="0" smtClean="0"/>
            </a:br>
            <a:r>
              <a:rPr lang="en-US" i="1" dirty="0" smtClean="0"/>
              <a:t>	       </a:t>
            </a:r>
            <a:r>
              <a:rPr lang="en-US" dirty="0" smtClean="0"/>
              <a:t>add the resulting functional dependencies to </a:t>
            </a:r>
            <a:r>
              <a:rPr lang="en-US" i="1" dirty="0" smtClean="0"/>
              <a:t>F </a:t>
            </a:r>
            <a:r>
              <a:rPr lang="en-US" sz="2000" baseline="30000" dirty="0" smtClean="0"/>
              <a:t>+</a:t>
            </a:r>
            <a:br>
              <a:rPr lang="en-US" sz="2000" baseline="30000" dirty="0" smtClean="0"/>
            </a:br>
            <a:r>
              <a:rPr lang="en-US" baseline="30000" dirty="0" smtClean="0"/>
              <a:t>	</a:t>
            </a:r>
            <a:r>
              <a:rPr lang="en-US" b="1" dirty="0" smtClean="0"/>
              <a:t>for each </a:t>
            </a:r>
            <a:r>
              <a:rPr lang="en-US" dirty="0" smtClean="0"/>
              <a:t>pair of functional dependencies </a:t>
            </a:r>
            <a:r>
              <a:rPr lang="en-US" i="1" dirty="0" smtClean="0"/>
              <a:t>f</a:t>
            </a:r>
            <a:r>
              <a:rPr lang="en-US" baseline="-25000" dirty="0" smtClean="0"/>
              <a:t>1</a:t>
            </a:r>
            <a:r>
              <a:rPr lang="en-US" dirty="0" smtClean="0"/>
              <a:t>and </a:t>
            </a:r>
            <a:r>
              <a:rPr lang="en-US" i="1" dirty="0" smtClean="0"/>
              <a:t>f</a:t>
            </a:r>
            <a:r>
              <a:rPr lang="en-US" baseline="-25000" dirty="0" smtClean="0"/>
              <a:t>2</a:t>
            </a:r>
            <a:r>
              <a:rPr lang="en-US" dirty="0" smtClean="0"/>
              <a:t> in </a:t>
            </a:r>
            <a:r>
              <a:rPr lang="en-US" i="1" dirty="0" smtClean="0"/>
              <a:t>F </a:t>
            </a:r>
            <a:r>
              <a:rPr lang="en-US" sz="2000" baseline="30000" dirty="0" smtClean="0"/>
              <a:t>+</a:t>
            </a:r>
            <a:r>
              <a:rPr lang="en-US" baseline="30000" dirty="0" smtClean="0"/>
              <a:t/>
            </a:r>
            <a:br>
              <a:rPr lang="en-US" baseline="30000" dirty="0" smtClean="0"/>
            </a:br>
            <a:r>
              <a:rPr lang="en-US" baseline="30000" dirty="0" smtClean="0"/>
              <a:t>	</a:t>
            </a:r>
            <a:r>
              <a:rPr lang="en-US" dirty="0" smtClean="0"/>
              <a:t>       </a:t>
            </a:r>
            <a:r>
              <a:rPr lang="en-US" b="1" dirty="0" smtClean="0"/>
              <a:t>if</a:t>
            </a:r>
            <a:r>
              <a:rPr lang="en-US" dirty="0" smtClean="0"/>
              <a:t> </a:t>
            </a:r>
            <a:r>
              <a:rPr lang="en-US" i="1" dirty="0" smtClean="0"/>
              <a:t>f</a:t>
            </a:r>
            <a:r>
              <a:rPr lang="en-US" baseline="-25000" dirty="0" smtClean="0"/>
              <a:t>1</a:t>
            </a:r>
            <a:r>
              <a:rPr lang="en-US" dirty="0" smtClean="0"/>
              <a:t> and </a:t>
            </a:r>
            <a:r>
              <a:rPr lang="en-US" i="1" dirty="0" smtClean="0"/>
              <a:t>f</a:t>
            </a:r>
            <a:r>
              <a:rPr lang="en-US" baseline="-25000" dirty="0" smtClean="0"/>
              <a:t>2</a:t>
            </a:r>
            <a:r>
              <a:rPr lang="en-US" dirty="0" smtClean="0"/>
              <a:t> can be combined using transitivity</a:t>
            </a:r>
            <a:br>
              <a:rPr lang="en-US" dirty="0" smtClean="0"/>
            </a:br>
            <a:r>
              <a:rPr lang="en-US" dirty="0" smtClean="0"/>
              <a:t>		 </a:t>
            </a:r>
            <a:r>
              <a:rPr lang="en-US" b="1" dirty="0" smtClean="0"/>
              <a:t>then</a:t>
            </a:r>
            <a:r>
              <a:rPr lang="en-US" dirty="0" smtClean="0"/>
              <a:t> add the resulting functional dependency to </a:t>
            </a:r>
            <a:r>
              <a:rPr lang="en-US" i="1" dirty="0" smtClean="0"/>
              <a:t>F </a:t>
            </a:r>
            <a:r>
              <a:rPr lang="en-US" sz="2000" baseline="30000" dirty="0" smtClean="0"/>
              <a:t>+</a:t>
            </a:r>
            <a:r>
              <a:rPr lang="en-US" baseline="30000" dirty="0" smtClean="0"/>
              <a:t/>
            </a:r>
            <a:br>
              <a:rPr lang="en-US" baseline="30000" dirty="0" smtClean="0"/>
            </a:br>
            <a:r>
              <a:rPr lang="en-US" b="1" dirty="0" smtClean="0"/>
              <a:t>until </a:t>
            </a:r>
            <a:r>
              <a:rPr lang="en-US" i="1" dirty="0" smtClean="0"/>
              <a:t>F </a:t>
            </a:r>
            <a:r>
              <a:rPr lang="en-US" sz="2000" baseline="30000" dirty="0" smtClean="0"/>
              <a:t>+</a:t>
            </a:r>
            <a:r>
              <a:rPr lang="en-US" dirty="0" smtClean="0"/>
              <a:t> does not change any further</a:t>
            </a:r>
          </a:p>
          <a:p>
            <a:pPr fontAlgn="auto">
              <a:spcAft>
                <a:spcPts val="0"/>
              </a:spcAft>
              <a:buFont typeface="Monotype Sorts" pitchFamily="2" charset="2"/>
              <a:buNone/>
              <a:defRPr/>
            </a:pPr>
            <a:endParaRPr lang="en-US" dirty="0" smtClean="0"/>
          </a:p>
          <a:p>
            <a:pPr fontAlgn="auto">
              <a:spcAft>
                <a:spcPts val="0"/>
              </a:spcAft>
              <a:buFont typeface="Monotype Sorts" pitchFamily="2" charset="2"/>
              <a:buNone/>
              <a:defRPr/>
            </a:pPr>
            <a:r>
              <a:rPr lang="en-US" b="1" dirty="0" smtClean="0"/>
              <a:t>NOTE</a:t>
            </a:r>
            <a:r>
              <a:rPr lang="en-US" dirty="0" smtClean="0"/>
              <a:t>:  We shall see an alternative procedure for this task later</a:t>
            </a:r>
            <a:endParaRPr lang="en-US" i="1" baseline="-25000" dirty="0" smtClean="0"/>
          </a:p>
          <a:p>
            <a:pPr fontAlgn="auto">
              <a:spcAft>
                <a:spcPts val="0"/>
              </a:spcAft>
              <a:buFont typeface="Monotype Sorts" pitchFamily="2" charset="2"/>
              <a:buNone/>
              <a:defRPr/>
            </a:pPr>
            <a:endParaRPr lang="en-US" baseline="30000"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863600" y="381000"/>
            <a:ext cx="8077200" cy="609600"/>
          </a:xfrm>
        </p:spPr>
        <p:txBody>
          <a:bodyPr rtlCol="0">
            <a:normAutofit fontScale="90000"/>
          </a:bodyPr>
          <a:lstStyle/>
          <a:p>
            <a:pPr fontAlgn="auto">
              <a:spcAft>
                <a:spcPts val="0"/>
              </a:spcAft>
              <a:defRPr/>
            </a:pPr>
            <a:r>
              <a:rPr lang="en-US" smtClean="0"/>
              <a:t>Closure of Functional Dependencies (Cont.)</a:t>
            </a:r>
          </a:p>
        </p:txBody>
      </p:sp>
      <p:sp>
        <p:nvSpPr>
          <p:cNvPr id="141315" name="Rectangle 3"/>
          <p:cNvSpPr>
            <a:spLocks noGrp="1" noChangeArrowheads="1"/>
          </p:cNvSpPr>
          <p:nvPr>
            <p:ph idx="1"/>
          </p:nvPr>
        </p:nvSpPr>
        <p:spPr>
          <a:xfrm>
            <a:off x="927100" y="1139825"/>
            <a:ext cx="7359650" cy="4521200"/>
          </a:xfrm>
        </p:spPr>
        <p:txBody>
          <a:bodyPr rtlCol="0">
            <a:normAutofit fontScale="92500" lnSpcReduction="10000"/>
          </a:bodyPr>
          <a:lstStyle/>
          <a:p>
            <a:pPr fontAlgn="auto">
              <a:spcAft>
                <a:spcPts val="0"/>
              </a:spcAft>
              <a:buFont typeface="Arial" pitchFamily="34" charset="0"/>
              <a:buChar char="•"/>
              <a:defRPr/>
            </a:pPr>
            <a:r>
              <a:rPr lang="en-US" smtClean="0"/>
              <a:t>We can further simplify manual computation of </a:t>
            </a:r>
            <a:r>
              <a:rPr lang="en-US" i="1" smtClean="0"/>
              <a:t>F</a:t>
            </a:r>
            <a:r>
              <a:rPr lang="en-US" baseline="30000" smtClean="0"/>
              <a:t>+</a:t>
            </a:r>
            <a:r>
              <a:rPr lang="en-US" smtClean="0"/>
              <a:t> by using the following additional rules.</a:t>
            </a:r>
          </a:p>
          <a:p>
            <a:pPr lvl="1" fontAlgn="auto">
              <a:spcAft>
                <a:spcPts val="0"/>
              </a:spcAft>
              <a:buFont typeface="Arial" pitchFamily="34" charset="0"/>
              <a:buChar char="–"/>
              <a:defRPr/>
            </a:pPr>
            <a:r>
              <a:rPr lang="en-US" smtClean="0">
                <a:sym typeface="Symbol" pitchFamily="18" charset="2"/>
              </a:rPr>
              <a:t>If  </a:t>
            </a:r>
            <a:r>
              <a:rPr lang="en-US" smtClean="0">
                <a:sym typeface="Monotype Sorts" pitchFamily="2" charset="2"/>
              </a:rPr>
              <a:t> </a:t>
            </a:r>
            <a:r>
              <a:rPr lang="en-US" i="1" smtClean="0">
                <a:sym typeface="Symbol" pitchFamily="18" charset="2"/>
              </a:rPr>
              <a:t> </a:t>
            </a:r>
            <a:r>
              <a:rPr lang="en-US" smtClean="0">
                <a:sym typeface="Symbol" pitchFamily="18" charset="2"/>
              </a:rPr>
              <a:t>holds</a:t>
            </a:r>
            <a:r>
              <a:rPr lang="en-US" i="1" smtClean="0">
                <a:sym typeface="Symbol" pitchFamily="18" charset="2"/>
              </a:rPr>
              <a:t> a</a:t>
            </a:r>
            <a:r>
              <a:rPr lang="en-US" smtClean="0">
                <a:sym typeface="Symbol" pitchFamily="18" charset="2"/>
              </a:rPr>
              <a:t>nd </a:t>
            </a:r>
            <a:r>
              <a:rPr lang="en-US" i="1" smtClean="0">
                <a:sym typeface="Symbol" pitchFamily="18" charset="2"/>
              </a:rPr>
              <a:t> </a:t>
            </a:r>
            <a:r>
              <a:rPr lang="en-US" smtClean="0">
                <a:sym typeface="Symbol" pitchFamily="18" charset="2"/>
              </a:rPr>
              <a:t></a:t>
            </a:r>
            <a:r>
              <a:rPr lang="en-US" smtClean="0">
                <a:sym typeface="Monotype Sorts" pitchFamily="2" charset="2"/>
              </a:rPr>
              <a:t> </a:t>
            </a:r>
            <a:r>
              <a:rPr lang="en-US" smtClean="0">
                <a:sym typeface="Symbol" pitchFamily="18" charset="2"/>
              </a:rPr>
              <a:t></a:t>
            </a:r>
            <a:r>
              <a:rPr lang="en-US" smtClean="0">
                <a:sym typeface="Monotype Sorts" pitchFamily="2" charset="2"/>
              </a:rPr>
              <a:t> holds,  then </a:t>
            </a:r>
            <a:r>
              <a:rPr lang="en-US" smtClean="0">
                <a:sym typeface="Symbol" pitchFamily="18" charset="2"/>
              </a:rPr>
              <a:t> </a:t>
            </a:r>
            <a:r>
              <a:rPr lang="en-US" smtClean="0">
                <a:sym typeface="Monotype Sorts" pitchFamily="2" charset="2"/>
              </a:rPr>
              <a:t> </a:t>
            </a:r>
            <a:r>
              <a:rPr lang="en-US" i="1" smtClean="0">
                <a:sym typeface="Symbol" pitchFamily="18" charset="2"/>
              </a:rPr>
              <a:t> </a:t>
            </a:r>
            <a:r>
              <a:rPr lang="en-US" smtClean="0">
                <a:sym typeface="Symbol" pitchFamily="18" charset="2"/>
              </a:rPr>
              <a:t></a:t>
            </a:r>
            <a:r>
              <a:rPr lang="en-US" smtClean="0">
                <a:sym typeface="Greek Symbols" pitchFamily="18" charset="2"/>
              </a:rPr>
              <a:t> holds </a:t>
            </a:r>
            <a:r>
              <a:rPr lang="en-US" b="1" smtClean="0">
                <a:sym typeface="Greek Symbols" pitchFamily="18" charset="2"/>
              </a:rPr>
              <a:t>(union)</a:t>
            </a:r>
            <a:endParaRPr lang="en-US" smtClean="0">
              <a:sym typeface="Greek Symbols" pitchFamily="18" charset="2"/>
            </a:endParaRPr>
          </a:p>
          <a:p>
            <a:pPr lvl="1" fontAlgn="auto">
              <a:spcAft>
                <a:spcPts val="0"/>
              </a:spcAft>
              <a:buFont typeface="Arial" pitchFamily="34" charset="0"/>
              <a:buChar char="–"/>
              <a:defRPr/>
            </a:pPr>
            <a:r>
              <a:rPr lang="en-US" smtClean="0">
                <a:sym typeface="Greek Symbols" pitchFamily="18" charset="2"/>
              </a:rPr>
              <a:t>If </a:t>
            </a:r>
            <a:r>
              <a:rPr lang="en-US" smtClean="0">
                <a:sym typeface="Symbol" pitchFamily="18" charset="2"/>
              </a:rPr>
              <a:t> </a:t>
            </a:r>
            <a:r>
              <a:rPr lang="en-US" smtClean="0">
                <a:sym typeface="Monotype Sorts" pitchFamily="2" charset="2"/>
              </a:rPr>
              <a:t> </a:t>
            </a:r>
            <a:r>
              <a:rPr lang="en-US" i="1" smtClean="0">
                <a:sym typeface="Symbol" pitchFamily="18" charset="2"/>
              </a:rPr>
              <a:t> </a:t>
            </a:r>
            <a:r>
              <a:rPr lang="en-US" smtClean="0">
                <a:sym typeface="Symbol" pitchFamily="18" charset="2"/>
              </a:rPr>
              <a:t></a:t>
            </a:r>
            <a:r>
              <a:rPr lang="en-US" smtClean="0">
                <a:sym typeface="Monotype Sorts" pitchFamily="2" charset="2"/>
              </a:rPr>
              <a:t> holds, then </a:t>
            </a:r>
            <a:r>
              <a:rPr lang="en-US" smtClean="0">
                <a:sym typeface="Symbol" pitchFamily="18" charset="2"/>
              </a:rPr>
              <a:t> </a:t>
            </a:r>
            <a:r>
              <a:rPr lang="en-US" smtClean="0">
                <a:sym typeface="Monotype Sorts" pitchFamily="2" charset="2"/>
              </a:rPr>
              <a:t> </a:t>
            </a:r>
            <a:r>
              <a:rPr lang="en-US" i="1" smtClean="0">
                <a:sym typeface="Symbol" pitchFamily="18" charset="2"/>
              </a:rPr>
              <a:t>  </a:t>
            </a:r>
            <a:r>
              <a:rPr lang="en-US" smtClean="0">
                <a:sym typeface="Symbol" pitchFamily="18" charset="2"/>
              </a:rPr>
              <a:t>holds and </a:t>
            </a:r>
            <a:r>
              <a:rPr lang="en-US" i="1" smtClean="0">
                <a:sym typeface="Symbol" pitchFamily="18" charset="2"/>
              </a:rPr>
              <a:t> </a:t>
            </a:r>
            <a:r>
              <a:rPr lang="en-US" smtClean="0">
                <a:sym typeface="Symbol" pitchFamily="18" charset="2"/>
              </a:rPr>
              <a:t></a:t>
            </a:r>
            <a:r>
              <a:rPr lang="en-US" smtClean="0">
                <a:sym typeface="Monotype Sorts" pitchFamily="2" charset="2"/>
              </a:rPr>
              <a:t> </a:t>
            </a:r>
            <a:r>
              <a:rPr lang="en-US" smtClean="0">
                <a:sym typeface="Symbol" pitchFamily="18" charset="2"/>
              </a:rPr>
              <a:t></a:t>
            </a:r>
            <a:r>
              <a:rPr lang="en-US" smtClean="0">
                <a:sym typeface="Monotype Sorts" pitchFamily="2" charset="2"/>
              </a:rPr>
              <a:t> holds </a:t>
            </a:r>
            <a:r>
              <a:rPr lang="en-US" b="1" smtClean="0">
                <a:sym typeface="Monotype Sorts" pitchFamily="2" charset="2"/>
              </a:rPr>
              <a:t>(decomposition)</a:t>
            </a:r>
            <a:endParaRPr lang="en-US" smtClean="0">
              <a:sym typeface="Monotype Sorts" pitchFamily="2" charset="2"/>
            </a:endParaRPr>
          </a:p>
          <a:p>
            <a:pPr lvl="1" fontAlgn="auto">
              <a:spcAft>
                <a:spcPts val="0"/>
              </a:spcAft>
              <a:buFont typeface="Arial" pitchFamily="34" charset="0"/>
              <a:buChar char="–"/>
              <a:defRPr/>
            </a:pPr>
            <a:r>
              <a:rPr lang="en-US" smtClean="0">
                <a:sym typeface="Monotype Sorts" pitchFamily="2" charset="2"/>
              </a:rPr>
              <a:t>If </a:t>
            </a:r>
            <a:r>
              <a:rPr lang="en-US" smtClean="0">
                <a:sym typeface="Symbol" pitchFamily="18" charset="2"/>
              </a:rPr>
              <a:t> </a:t>
            </a:r>
            <a:r>
              <a:rPr lang="en-US" smtClean="0">
                <a:sym typeface="Monotype Sorts" pitchFamily="2" charset="2"/>
              </a:rPr>
              <a:t> </a:t>
            </a:r>
            <a:r>
              <a:rPr lang="en-US" i="1" smtClean="0">
                <a:sym typeface="Symbol" pitchFamily="18" charset="2"/>
              </a:rPr>
              <a:t>  </a:t>
            </a:r>
            <a:r>
              <a:rPr lang="en-US" smtClean="0">
                <a:sym typeface="Symbol" pitchFamily="18" charset="2"/>
              </a:rPr>
              <a:t>holds</a:t>
            </a:r>
            <a:r>
              <a:rPr lang="en-US" i="1" smtClean="0">
                <a:sym typeface="Symbol" pitchFamily="18" charset="2"/>
              </a:rPr>
              <a:t> a</a:t>
            </a:r>
            <a:r>
              <a:rPr lang="en-US" smtClean="0">
                <a:sym typeface="Symbol" pitchFamily="18" charset="2"/>
              </a:rPr>
              <a:t>nd </a:t>
            </a:r>
            <a:r>
              <a:rPr lang="en-US" smtClean="0">
                <a:sym typeface="Greek Symbols" pitchFamily="18" charset="2"/>
              </a:rPr>
              <a:t> </a:t>
            </a:r>
            <a:r>
              <a:rPr lang="en-US" i="1" smtClean="0">
                <a:sym typeface="Symbol" pitchFamily="18" charset="2"/>
              </a:rPr>
              <a:t> </a:t>
            </a:r>
            <a:r>
              <a:rPr lang="en-US" smtClean="0">
                <a:sym typeface="Symbol" pitchFamily="18" charset="2"/>
              </a:rPr>
              <a:t></a:t>
            </a:r>
            <a:r>
              <a:rPr lang="en-US" smtClean="0">
                <a:sym typeface="Monotype Sorts" pitchFamily="2" charset="2"/>
              </a:rPr>
              <a:t> </a:t>
            </a:r>
            <a:r>
              <a:rPr lang="en-US" smtClean="0">
                <a:sym typeface="Symbol" pitchFamily="18" charset="2"/>
              </a:rPr>
              <a:t></a:t>
            </a:r>
            <a:r>
              <a:rPr lang="en-US" smtClean="0">
                <a:sym typeface="Greek Symbols" pitchFamily="18" charset="2"/>
              </a:rPr>
              <a:t> holds, then </a:t>
            </a:r>
            <a:r>
              <a:rPr lang="en-US" smtClean="0">
                <a:sym typeface="Symbol" pitchFamily="18" charset="2"/>
              </a:rPr>
              <a:t> </a:t>
            </a:r>
            <a:r>
              <a:rPr lang="en-US" smtClean="0">
                <a:sym typeface="Greek Symbols" pitchFamily="18" charset="2"/>
              </a:rPr>
              <a:t> </a:t>
            </a:r>
            <a:r>
              <a:rPr lang="en-US" smtClean="0">
                <a:sym typeface="Symbol" pitchFamily="18" charset="2"/>
              </a:rPr>
              <a:t></a:t>
            </a:r>
            <a:r>
              <a:rPr lang="en-US" smtClean="0">
                <a:sym typeface="Monotype Sorts" pitchFamily="2" charset="2"/>
              </a:rPr>
              <a:t> </a:t>
            </a:r>
            <a:r>
              <a:rPr lang="en-US" smtClean="0">
                <a:sym typeface="Symbol" pitchFamily="18" charset="2"/>
              </a:rPr>
              <a:t></a:t>
            </a:r>
            <a:r>
              <a:rPr lang="en-US" smtClean="0">
                <a:sym typeface="Greek Symbols" pitchFamily="18" charset="2"/>
              </a:rPr>
              <a:t> holds</a:t>
            </a:r>
            <a:r>
              <a:rPr lang="en-US" b="1" smtClean="0">
                <a:sym typeface="Greek Symbols" pitchFamily="18" charset="2"/>
              </a:rPr>
              <a:t> (pseudotransitivity)</a:t>
            </a:r>
            <a:endParaRPr lang="en-US" smtClean="0">
              <a:sym typeface="Greek Symbols" pitchFamily="18" charset="2"/>
            </a:endParaRPr>
          </a:p>
          <a:p>
            <a:pPr lvl="1" fontAlgn="auto">
              <a:spcAft>
                <a:spcPts val="0"/>
              </a:spcAft>
              <a:buFont typeface="Monotype Sorts" pitchFamily="2" charset="2"/>
              <a:buNone/>
              <a:defRPr/>
            </a:pPr>
            <a:r>
              <a:rPr lang="en-US" smtClean="0">
                <a:sym typeface="Greek Symbols" pitchFamily="18" charset="2"/>
              </a:rPr>
              <a:t>The above rules can be inferred from Armstrong’s axioms.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0"/>
            <a:ext cx="8229600" cy="1143000"/>
          </a:xfrm>
        </p:spPr>
        <p:txBody>
          <a:bodyPr/>
          <a:lstStyle/>
          <a:p>
            <a:r>
              <a:rPr lang="en-US" smtClean="0"/>
              <a:t>The Banking Schema</a:t>
            </a:r>
          </a:p>
        </p:txBody>
      </p:sp>
      <p:sp>
        <p:nvSpPr>
          <p:cNvPr id="4099" name="Rectangle 3"/>
          <p:cNvSpPr>
            <a:spLocks noGrp="1" noChangeArrowheads="1"/>
          </p:cNvSpPr>
          <p:nvPr>
            <p:ph idx="1"/>
          </p:nvPr>
        </p:nvSpPr>
        <p:spPr>
          <a:xfrm>
            <a:off x="654050" y="819150"/>
            <a:ext cx="8231188" cy="5664200"/>
          </a:xfrm>
        </p:spPr>
        <p:txBody>
          <a:bodyPr/>
          <a:lstStyle/>
          <a:p>
            <a:r>
              <a:rPr lang="en-US" sz="1600" i="1" smtClean="0"/>
              <a:t>branch</a:t>
            </a:r>
            <a:r>
              <a:rPr lang="en-US" sz="1600" smtClean="0"/>
              <a:t> = (</a:t>
            </a:r>
            <a:r>
              <a:rPr lang="en-US" sz="1600" i="1" u="sng" smtClean="0"/>
              <a:t>branch_name</a:t>
            </a:r>
            <a:r>
              <a:rPr lang="en-US" sz="1600" smtClean="0"/>
              <a:t>, </a:t>
            </a:r>
            <a:r>
              <a:rPr lang="en-US" sz="1600" i="1" smtClean="0"/>
              <a:t>branch_city</a:t>
            </a:r>
            <a:r>
              <a:rPr lang="en-US" sz="1600" smtClean="0"/>
              <a:t>, </a:t>
            </a:r>
            <a:r>
              <a:rPr lang="en-US" sz="1600" i="1" smtClean="0"/>
              <a:t>assets</a:t>
            </a:r>
            <a:r>
              <a:rPr lang="en-US" sz="1600" smtClean="0"/>
              <a:t>)</a:t>
            </a:r>
          </a:p>
          <a:p>
            <a:r>
              <a:rPr lang="en-US" sz="1600" i="1" smtClean="0"/>
              <a:t>customer</a:t>
            </a:r>
            <a:r>
              <a:rPr lang="en-US" sz="1600" smtClean="0"/>
              <a:t> = (</a:t>
            </a:r>
            <a:r>
              <a:rPr lang="en-US" sz="1600" i="1" u="sng" smtClean="0"/>
              <a:t>customer_id</a:t>
            </a:r>
            <a:r>
              <a:rPr lang="en-US" sz="1600" smtClean="0"/>
              <a:t>, </a:t>
            </a:r>
            <a:r>
              <a:rPr lang="en-US" sz="1600" i="1" smtClean="0"/>
              <a:t>customer_name</a:t>
            </a:r>
            <a:r>
              <a:rPr lang="en-US" sz="1600" smtClean="0"/>
              <a:t>, </a:t>
            </a:r>
            <a:r>
              <a:rPr lang="en-US" sz="1600" i="1" smtClean="0"/>
              <a:t>customer_street</a:t>
            </a:r>
            <a:r>
              <a:rPr lang="en-US" sz="1600" smtClean="0"/>
              <a:t>, </a:t>
            </a:r>
            <a:r>
              <a:rPr lang="en-US" sz="1600" i="1" smtClean="0"/>
              <a:t>customer_city</a:t>
            </a:r>
            <a:r>
              <a:rPr lang="en-US" sz="1600" smtClean="0"/>
              <a:t>)</a:t>
            </a:r>
          </a:p>
          <a:p>
            <a:r>
              <a:rPr lang="en-US" sz="1600" i="1" smtClean="0"/>
              <a:t>loan</a:t>
            </a:r>
            <a:r>
              <a:rPr lang="en-US" sz="1600" smtClean="0"/>
              <a:t> = (</a:t>
            </a:r>
            <a:r>
              <a:rPr lang="en-US" sz="1600" i="1" u="sng" smtClean="0"/>
              <a:t>loan_number</a:t>
            </a:r>
            <a:r>
              <a:rPr lang="en-US" sz="1600" smtClean="0"/>
              <a:t>, </a:t>
            </a:r>
            <a:r>
              <a:rPr lang="en-US" sz="1600" i="1" smtClean="0"/>
              <a:t>amount</a:t>
            </a:r>
            <a:r>
              <a:rPr lang="en-US" sz="1600" smtClean="0"/>
              <a:t>)</a:t>
            </a:r>
          </a:p>
          <a:p>
            <a:r>
              <a:rPr lang="en-US" sz="1600" i="1" smtClean="0"/>
              <a:t>account</a:t>
            </a:r>
            <a:r>
              <a:rPr lang="en-US" sz="1600" smtClean="0"/>
              <a:t> = (</a:t>
            </a:r>
            <a:r>
              <a:rPr lang="en-US" sz="1600" i="1" u="sng" smtClean="0"/>
              <a:t>account_number</a:t>
            </a:r>
            <a:r>
              <a:rPr lang="en-US" sz="1600" smtClean="0"/>
              <a:t>, </a:t>
            </a:r>
            <a:r>
              <a:rPr lang="en-US" sz="1600" i="1" smtClean="0"/>
              <a:t>balance</a:t>
            </a:r>
            <a:r>
              <a:rPr lang="en-US" sz="1600" smtClean="0"/>
              <a:t>)</a:t>
            </a:r>
          </a:p>
          <a:p>
            <a:r>
              <a:rPr lang="en-US" sz="1600" i="1" smtClean="0"/>
              <a:t>employee</a:t>
            </a:r>
            <a:r>
              <a:rPr lang="en-US" sz="1600" smtClean="0"/>
              <a:t> = (</a:t>
            </a:r>
            <a:r>
              <a:rPr lang="en-US" sz="1600" i="1" u="sng" smtClean="0"/>
              <a:t>employee_id</a:t>
            </a:r>
            <a:r>
              <a:rPr lang="en-US" sz="1600" smtClean="0"/>
              <a:t>. </a:t>
            </a:r>
            <a:r>
              <a:rPr lang="en-US" sz="1600" i="1" smtClean="0"/>
              <a:t>employee_name</a:t>
            </a:r>
            <a:r>
              <a:rPr lang="en-US" sz="1600" smtClean="0"/>
              <a:t>, </a:t>
            </a:r>
            <a:r>
              <a:rPr lang="en-US" sz="1600" i="1" smtClean="0"/>
              <a:t>telephone_number</a:t>
            </a:r>
            <a:r>
              <a:rPr lang="en-US" sz="1600" smtClean="0"/>
              <a:t>, </a:t>
            </a:r>
            <a:r>
              <a:rPr lang="en-US" sz="1600" i="1" smtClean="0"/>
              <a:t>start_date</a:t>
            </a:r>
            <a:r>
              <a:rPr lang="en-US" sz="1600" smtClean="0"/>
              <a:t>)</a:t>
            </a:r>
          </a:p>
          <a:p>
            <a:r>
              <a:rPr lang="en-US" sz="1600" i="1" smtClean="0"/>
              <a:t>dependent_name</a:t>
            </a:r>
            <a:r>
              <a:rPr lang="en-US" sz="1600" smtClean="0"/>
              <a:t> = (</a:t>
            </a:r>
            <a:r>
              <a:rPr lang="en-US" sz="1600" i="1" u="sng" smtClean="0"/>
              <a:t>employee_id</a:t>
            </a:r>
            <a:r>
              <a:rPr lang="en-US" sz="1600" u="sng" smtClean="0"/>
              <a:t>, </a:t>
            </a:r>
            <a:r>
              <a:rPr lang="en-US" sz="1600" i="1" u="sng" smtClean="0"/>
              <a:t>dname</a:t>
            </a:r>
            <a:r>
              <a:rPr lang="en-US" sz="1600" smtClean="0"/>
              <a:t>)</a:t>
            </a:r>
          </a:p>
          <a:p>
            <a:r>
              <a:rPr lang="en-US" sz="1600" i="1" smtClean="0"/>
              <a:t>account_branch</a:t>
            </a:r>
            <a:r>
              <a:rPr lang="en-US" sz="1600" smtClean="0"/>
              <a:t> = (</a:t>
            </a:r>
            <a:r>
              <a:rPr lang="en-US" sz="1600" i="1" u="sng" smtClean="0"/>
              <a:t>account_number</a:t>
            </a:r>
            <a:r>
              <a:rPr lang="en-US" sz="1600" smtClean="0"/>
              <a:t>, </a:t>
            </a:r>
            <a:r>
              <a:rPr lang="en-US" sz="1600" i="1" smtClean="0"/>
              <a:t>branch_name</a:t>
            </a:r>
            <a:r>
              <a:rPr lang="en-US" sz="1600" smtClean="0"/>
              <a:t>)</a:t>
            </a:r>
          </a:p>
          <a:p>
            <a:r>
              <a:rPr lang="en-US" sz="1600" i="1" smtClean="0"/>
              <a:t>loan_branch</a:t>
            </a:r>
            <a:r>
              <a:rPr lang="en-US" sz="1600" smtClean="0"/>
              <a:t> = (</a:t>
            </a:r>
            <a:r>
              <a:rPr lang="en-US" sz="1600" i="1" u="sng" smtClean="0"/>
              <a:t>loan_number</a:t>
            </a:r>
            <a:r>
              <a:rPr lang="en-US" sz="1600" smtClean="0"/>
              <a:t>, </a:t>
            </a:r>
            <a:r>
              <a:rPr lang="en-US" sz="1600" i="1" smtClean="0"/>
              <a:t>branch_name</a:t>
            </a:r>
            <a:r>
              <a:rPr lang="en-US" sz="1600" smtClean="0"/>
              <a:t>)</a:t>
            </a:r>
          </a:p>
          <a:p>
            <a:r>
              <a:rPr lang="en-US" sz="1600" i="1" smtClean="0"/>
              <a:t>borrower</a:t>
            </a:r>
            <a:r>
              <a:rPr lang="en-US" sz="1600" smtClean="0"/>
              <a:t> = (</a:t>
            </a:r>
            <a:r>
              <a:rPr lang="en-US" sz="1600" i="1" u="sng" smtClean="0"/>
              <a:t>customer_id</a:t>
            </a:r>
            <a:r>
              <a:rPr lang="en-US" sz="1600" u="sng" smtClean="0"/>
              <a:t>, </a:t>
            </a:r>
            <a:r>
              <a:rPr lang="en-US" sz="1600" i="1" u="sng" smtClean="0"/>
              <a:t>loan_number</a:t>
            </a:r>
            <a:r>
              <a:rPr lang="en-US" sz="1600" smtClean="0"/>
              <a:t>)</a:t>
            </a:r>
          </a:p>
          <a:p>
            <a:r>
              <a:rPr lang="en-US" sz="1600" i="1" smtClean="0"/>
              <a:t>depositor</a:t>
            </a:r>
            <a:r>
              <a:rPr lang="en-US" sz="1600" smtClean="0"/>
              <a:t> = (</a:t>
            </a:r>
            <a:r>
              <a:rPr lang="en-US" sz="1600" i="1" u="sng" smtClean="0"/>
              <a:t>customer_id</a:t>
            </a:r>
            <a:r>
              <a:rPr lang="en-US" sz="1600" u="sng" smtClean="0"/>
              <a:t>, </a:t>
            </a:r>
            <a:r>
              <a:rPr lang="en-US" sz="1600" i="1" u="sng" smtClean="0"/>
              <a:t>account_number</a:t>
            </a:r>
            <a:r>
              <a:rPr lang="en-US" sz="1600" smtClean="0"/>
              <a:t>)</a:t>
            </a:r>
          </a:p>
          <a:p>
            <a:r>
              <a:rPr lang="en-US" sz="1600" i="1" smtClean="0"/>
              <a:t>cust_banker</a:t>
            </a:r>
            <a:r>
              <a:rPr lang="en-US" sz="1600" smtClean="0"/>
              <a:t> = (</a:t>
            </a:r>
            <a:r>
              <a:rPr lang="en-US" sz="1600" i="1" u="sng" smtClean="0"/>
              <a:t>customer_id</a:t>
            </a:r>
            <a:r>
              <a:rPr lang="en-US" sz="1600" u="sng" smtClean="0"/>
              <a:t>, </a:t>
            </a:r>
            <a:r>
              <a:rPr lang="en-US" sz="1600" i="1" u="sng" smtClean="0"/>
              <a:t>employee_id</a:t>
            </a:r>
            <a:r>
              <a:rPr lang="en-US" sz="1600" smtClean="0"/>
              <a:t>, </a:t>
            </a:r>
            <a:r>
              <a:rPr lang="en-US" sz="1600" i="1" smtClean="0"/>
              <a:t>type</a:t>
            </a:r>
            <a:r>
              <a:rPr lang="en-US" sz="1600" smtClean="0"/>
              <a:t>)</a:t>
            </a:r>
          </a:p>
          <a:p>
            <a:r>
              <a:rPr lang="en-US" sz="1600" i="1" smtClean="0"/>
              <a:t>works_for</a:t>
            </a:r>
            <a:r>
              <a:rPr lang="en-US" sz="1600" smtClean="0"/>
              <a:t> = (</a:t>
            </a:r>
            <a:r>
              <a:rPr lang="en-US" sz="1600" i="1" u="sng" smtClean="0"/>
              <a:t>worker_employee_id</a:t>
            </a:r>
            <a:r>
              <a:rPr lang="en-US" sz="1600" smtClean="0"/>
              <a:t>, </a:t>
            </a:r>
            <a:r>
              <a:rPr lang="en-US" sz="1600" i="1" smtClean="0"/>
              <a:t>manager_employee_id</a:t>
            </a:r>
            <a:r>
              <a:rPr lang="en-US" sz="1600" smtClean="0"/>
              <a:t>)</a:t>
            </a:r>
          </a:p>
          <a:p>
            <a:r>
              <a:rPr lang="en-US" sz="1600" i="1" smtClean="0"/>
              <a:t>payment</a:t>
            </a:r>
            <a:r>
              <a:rPr lang="en-US" sz="1600" smtClean="0"/>
              <a:t> = (</a:t>
            </a:r>
            <a:r>
              <a:rPr lang="en-US" sz="1600" i="1" u="sng" smtClean="0"/>
              <a:t>loan_number</a:t>
            </a:r>
            <a:r>
              <a:rPr lang="en-US" sz="1600" u="sng" smtClean="0"/>
              <a:t>, </a:t>
            </a:r>
            <a:r>
              <a:rPr lang="en-US" sz="1600" i="1" u="sng" smtClean="0"/>
              <a:t>payment_number</a:t>
            </a:r>
            <a:r>
              <a:rPr lang="en-US" sz="1600" smtClean="0"/>
              <a:t>, </a:t>
            </a:r>
            <a:r>
              <a:rPr lang="en-US" sz="1600" i="1" smtClean="0"/>
              <a:t>payment_date</a:t>
            </a:r>
            <a:r>
              <a:rPr lang="en-US" sz="1600" smtClean="0"/>
              <a:t>, </a:t>
            </a:r>
            <a:r>
              <a:rPr lang="en-US" sz="1600" i="1" smtClean="0"/>
              <a:t>payment_amount</a:t>
            </a:r>
            <a:r>
              <a:rPr lang="en-US" sz="1600" smtClean="0"/>
              <a:t>)</a:t>
            </a:r>
          </a:p>
          <a:p>
            <a:r>
              <a:rPr lang="en-US" sz="1600" i="1" smtClean="0"/>
              <a:t>savings_account</a:t>
            </a:r>
            <a:r>
              <a:rPr lang="en-US" sz="1600" smtClean="0"/>
              <a:t> = (</a:t>
            </a:r>
            <a:r>
              <a:rPr lang="en-US" sz="1600" i="1" u="sng" smtClean="0"/>
              <a:t>account_number</a:t>
            </a:r>
            <a:r>
              <a:rPr lang="en-US" sz="1600" smtClean="0"/>
              <a:t>, </a:t>
            </a:r>
            <a:r>
              <a:rPr lang="en-US" sz="1600" i="1" smtClean="0"/>
              <a:t>interest_rate</a:t>
            </a:r>
            <a:r>
              <a:rPr lang="en-US" sz="1600" smtClean="0"/>
              <a:t>)</a:t>
            </a:r>
          </a:p>
          <a:p>
            <a:r>
              <a:rPr lang="en-US" sz="1600" i="1" smtClean="0"/>
              <a:t>checking_account</a:t>
            </a:r>
            <a:r>
              <a:rPr lang="en-US" sz="1600" smtClean="0"/>
              <a:t> = (</a:t>
            </a:r>
            <a:r>
              <a:rPr lang="en-US" sz="1600" i="1" u="sng" smtClean="0"/>
              <a:t>account_number</a:t>
            </a:r>
            <a:r>
              <a:rPr lang="en-US" sz="1600" smtClean="0"/>
              <a:t>, </a:t>
            </a:r>
            <a:r>
              <a:rPr lang="en-US" sz="1600" i="1" smtClean="0"/>
              <a:t>overdraft_amount</a:t>
            </a:r>
            <a:r>
              <a:rPr lang="en-US" sz="1600" smtClean="0"/>
              <a:t>)</a:t>
            </a:r>
          </a:p>
          <a:p>
            <a:endParaRPr lang="en-US" sz="16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mtClean="0"/>
              <a:t>Closure of Attribute Sets</a:t>
            </a:r>
          </a:p>
        </p:txBody>
      </p:sp>
      <p:sp>
        <p:nvSpPr>
          <p:cNvPr id="143363" name="Rectangle 3"/>
          <p:cNvSpPr>
            <a:spLocks noGrp="1" noChangeArrowheads="1"/>
          </p:cNvSpPr>
          <p:nvPr>
            <p:ph idx="1"/>
          </p:nvPr>
        </p:nvSpPr>
        <p:spPr/>
        <p:txBody>
          <a:bodyPr rtlCol="0">
            <a:normAutofit fontScale="85000" lnSpcReduction="20000"/>
          </a:bodyPr>
          <a:lstStyle/>
          <a:p>
            <a:pPr fontAlgn="auto">
              <a:spcAft>
                <a:spcPts val="0"/>
              </a:spcAft>
              <a:buFont typeface="Arial" pitchFamily="34" charset="0"/>
              <a:buChar char="•"/>
              <a:tabLst>
                <a:tab pos="1027113" algn="l"/>
                <a:tab pos="1547813" algn="l"/>
                <a:tab pos="1771650" algn="l"/>
                <a:tab pos="2054225" algn="l"/>
                <a:tab pos="3140075" algn="ctr"/>
              </a:tabLst>
              <a:defRPr/>
            </a:pPr>
            <a:r>
              <a:rPr lang="en-US" dirty="0" smtClean="0"/>
              <a:t>Given a set of attributes </a:t>
            </a:r>
            <a:r>
              <a:rPr lang="en-US" dirty="0" smtClean="0">
                <a:latin typeface="Symbol" pitchFamily="18" charset="2"/>
                <a:sym typeface="Greek Symbols" pitchFamily="18" charset="2"/>
              </a:rPr>
              <a:t>a,</a:t>
            </a:r>
            <a:r>
              <a:rPr lang="en-US" dirty="0" smtClean="0"/>
              <a:t> define the </a:t>
            </a:r>
            <a:r>
              <a:rPr lang="en-US" i="1" dirty="0" smtClean="0">
                <a:solidFill>
                  <a:schemeClr val="tx2"/>
                </a:solidFill>
              </a:rPr>
              <a:t>closure</a:t>
            </a:r>
            <a:r>
              <a:rPr lang="en-US" i="1" dirty="0" smtClean="0"/>
              <a:t> </a:t>
            </a:r>
            <a:r>
              <a:rPr lang="en-US" dirty="0" smtClean="0"/>
              <a:t>of </a:t>
            </a:r>
            <a:r>
              <a:rPr lang="en-US" dirty="0" smtClean="0">
                <a:latin typeface="Symbol" pitchFamily="18" charset="2"/>
                <a:sym typeface="Greek Symbols" pitchFamily="18" charset="2"/>
              </a:rPr>
              <a:t>a</a:t>
            </a:r>
            <a:r>
              <a:rPr lang="en-US" dirty="0" smtClean="0">
                <a:sym typeface="Greek Symbols" pitchFamily="18" charset="2"/>
              </a:rPr>
              <a:t> </a:t>
            </a:r>
            <a:r>
              <a:rPr lang="en-US" dirty="0" smtClean="0">
                <a:solidFill>
                  <a:schemeClr val="tx2"/>
                </a:solidFill>
                <a:sym typeface="Greek Symbols" pitchFamily="18" charset="2"/>
              </a:rPr>
              <a:t>under</a:t>
            </a:r>
            <a:r>
              <a:rPr lang="en-US" dirty="0" smtClean="0">
                <a:sym typeface="Greek Symbols" pitchFamily="18" charset="2"/>
              </a:rPr>
              <a:t> </a:t>
            </a:r>
            <a:r>
              <a:rPr lang="en-US" i="1" dirty="0" smtClean="0">
                <a:sym typeface="Greek Symbols" pitchFamily="18" charset="2"/>
              </a:rPr>
              <a:t>F</a:t>
            </a:r>
            <a:r>
              <a:rPr lang="en-US" dirty="0" smtClean="0">
                <a:sym typeface="Greek Symbols" pitchFamily="18" charset="2"/>
              </a:rPr>
              <a:t> (denoted by </a:t>
            </a:r>
            <a:r>
              <a:rPr lang="en-US" dirty="0" smtClean="0">
                <a:latin typeface="Symbol" pitchFamily="18" charset="2"/>
                <a:sym typeface="Greek Symbols" pitchFamily="18" charset="2"/>
              </a:rPr>
              <a:t>a</a:t>
            </a:r>
            <a:r>
              <a:rPr lang="en-US" baseline="30000" dirty="0" smtClean="0">
                <a:sym typeface="Greek Symbols" pitchFamily="18" charset="2"/>
              </a:rPr>
              <a:t>+</a:t>
            </a:r>
            <a:r>
              <a:rPr lang="en-US" dirty="0" smtClean="0">
                <a:sym typeface="Greek Symbols" pitchFamily="18" charset="2"/>
              </a:rPr>
              <a:t>) as the set of attributes that are functionally determined by </a:t>
            </a:r>
            <a:r>
              <a:rPr lang="en-US" dirty="0" smtClean="0">
                <a:latin typeface="Symbol" pitchFamily="18" charset="2"/>
                <a:sym typeface="Greek Symbols" pitchFamily="18" charset="2"/>
              </a:rPr>
              <a:t>a</a:t>
            </a:r>
            <a:r>
              <a:rPr lang="en-US" dirty="0" smtClean="0">
                <a:sym typeface="Greek Symbols" pitchFamily="18" charset="2"/>
              </a:rPr>
              <a:t> under </a:t>
            </a:r>
            <a:r>
              <a:rPr lang="en-US" i="1" dirty="0" smtClean="0">
                <a:sym typeface="Greek Symbols" pitchFamily="18" charset="2"/>
              </a:rPr>
              <a:t>F</a:t>
            </a:r>
          </a:p>
          <a:p>
            <a:pPr fontAlgn="auto">
              <a:spcAft>
                <a:spcPts val="0"/>
              </a:spcAft>
              <a:buFont typeface="Arial" pitchFamily="34" charset="0"/>
              <a:buChar char="•"/>
              <a:tabLst>
                <a:tab pos="1027113" algn="l"/>
                <a:tab pos="1547813" algn="l"/>
                <a:tab pos="1771650" algn="l"/>
                <a:tab pos="2054225" algn="l"/>
                <a:tab pos="3140075" algn="ctr"/>
              </a:tabLst>
              <a:defRPr/>
            </a:pPr>
            <a:endParaRPr lang="en-US" i="1" dirty="0" smtClean="0">
              <a:sym typeface="Greek Symbols" pitchFamily="18" charset="2"/>
            </a:endParaRPr>
          </a:p>
          <a:p>
            <a:pPr fontAlgn="auto">
              <a:spcAft>
                <a:spcPts val="0"/>
              </a:spcAft>
              <a:buFont typeface="Arial" pitchFamily="34" charset="0"/>
              <a:buChar char="•"/>
              <a:tabLst>
                <a:tab pos="1027113" algn="l"/>
                <a:tab pos="1547813" algn="l"/>
                <a:tab pos="1771650" algn="l"/>
                <a:tab pos="2054225" algn="l"/>
                <a:tab pos="3140075" algn="ctr"/>
              </a:tabLst>
              <a:defRPr/>
            </a:pPr>
            <a:r>
              <a:rPr lang="en-US" dirty="0" smtClean="0">
                <a:sym typeface="Greek Symbols" pitchFamily="18" charset="2"/>
              </a:rPr>
              <a:t> Algorithm to compute </a:t>
            </a:r>
            <a:r>
              <a:rPr lang="en-US" dirty="0" smtClean="0">
                <a:latin typeface="Symbol" pitchFamily="18" charset="2"/>
                <a:sym typeface="Greek Symbols" pitchFamily="18" charset="2"/>
              </a:rPr>
              <a:t>a</a:t>
            </a:r>
            <a:r>
              <a:rPr lang="en-US" baseline="30000" dirty="0" smtClean="0">
                <a:sym typeface="Greek Symbols" pitchFamily="18" charset="2"/>
              </a:rPr>
              <a:t>+</a:t>
            </a:r>
            <a:r>
              <a:rPr lang="en-US" dirty="0" smtClean="0">
                <a:sym typeface="Greek Symbols" pitchFamily="18" charset="2"/>
              </a:rPr>
              <a:t>, the closure of </a:t>
            </a:r>
            <a:r>
              <a:rPr lang="en-US" dirty="0" smtClean="0">
                <a:latin typeface="Symbol" pitchFamily="18" charset="2"/>
                <a:sym typeface="Greek Symbols" pitchFamily="18" charset="2"/>
              </a:rPr>
              <a:t>a</a:t>
            </a:r>
            <a:r>
              <a:rPr lang="en-US" dirty="0" smtClean="0">
                <a:sym typeface="Greek Symbols" pitchFamily="18" charset="2"/>
              </a:rPr>
              <a:t> under </a:t>
            </a:r>
            <a:r>
              <a:rPr lang="en-US" i="1" dirty="0" smtClean="0">
                <a:sym typeface="Greek Symbols" pitchFamily="18" charset="2"/>
              </a:rPr>
              <a:t>F</a:t>
            </a:r>
            <a:br>
              <a:rPr lang="en-US" i="1" dirty="0" smtClean="0">
                <a:sym typeface="Greek Symbols" pitchFamily="18" charset="2"/>
              </a:rPr>
            </a:br>
            <a:endParaRPr lang="en-US" i="1" dirty="0" smtClean="0">
              <a:sym typeface="Greek Symbols" pitchFamily="18" charset="2"/>
            </a:endParaRPr>
          </a:p>
          <a:p>
            <a:pPr fontAlgn="auto">
              <a:spcAft>
                <a:spcPts val="0"/>
              </a:spcAft>
              <a:buFont typeface="Monotype Sorts" pitchFamily="2" charset="2"/>
              <a:buNone/>
              <a:tabLst>
                <a:tab pos="1027113" algn="l"/>
                <a:tab pos="1547813" algn="l"/>
                <a:tab pos="1771650" algn="l"/>
                <a:tab pos="2054225" algn="l"/>
                <a:tab pos="3140075" algn="ctr"/>
              </a:tabLst>
              <a:defRPr/>
            </a:pPr>
            <a:r>
              <a:rPr lang="en-US" i="1" dirty="0" smtClean="0">
                <a:sym typeface="Greek Symbols" pitchFamily="18" charset="2"/>
              </a:rPr>
              <a:t>      	result </a:t>
            </a:r>
            <a:r>
              <a:rPr lang="en-US" dirty="0" smtClean="0">
                <a:sym typeface="Greek Symbols" pitchFamily="18" charset="2"/>
              </a:rPr>
              <a:t>:= </a:t>
            </a:r>
            <a:r>
              <a:rPr lang="en-US" dirty="0" smtClean="0">
                <a:latin typeface="Symbol" pitchFamily="18" charset="2"/>
                <a:sym typeface="Greek Symbols" pitchFamily="18" charset="2"/>
              </a:rPr>
              <a:t>a</a:t>
            </a:r>
            <a:r>
              <a:rPr lang="en-US" dirty="0" smtClean="0">
                <a:sym typeface="Greek Symbols" pitchFamily="18" charset="2"/>
              </a:rPr>
              <a:t>;</a:t>
            </a:r>
            <a:br>
              <a:rPr lang="en-US" dirty="0" smtClean="0">
                <a:sym typeface="Greek Symbols" pitchFamily="18" charset="2"/>
              </a:rPr>
            </a:br>
            <a:r>
              <a:rPr lang="en-US" dirty="0" smtClean="0">
                <a:sym typeface="Greek Symbols" pitchFamily="18" charset="2"/>
              </a:rPr>
              <a:t>	</a:t>
            </a:r>
            <a:r>
              <a:rPr lang="en-US" b="1" dirty="0" smtClean="0">
                <a:sym typeface="Greek Symbols" pitchFamily="18" charset="2"/>
              </a:rPr>
              <a:t>while</a:t>
            </a:r>
            <a:r>
              <a:rPr lang="en-US" dirty="0" smtClean="0">
                <a:sym typeface="Greek Symbols" pitchFamily="18" charset="2"/>
              </a:rPr>
              <a:t> (changes to </a:t>
            </a:r>
            <a:r>
              <a:rPr lang="en-US" i="1" dirty="0" smtClean="0">
                <a:sym typeface="Greek Symbols" pitchFamily="18" charset="2"/>
              </a:rPr>
              <a:t>result</a:t>
            </a:r>
            <a:r>
              <a:rPr lang="en-US" dirty="0" smtClean="0">
                <a:sym typeface="Greek Symbols" pitchFamily="18" charset="2"/>
              </a:rPr>
              <a:t>) </a:t>
            </a:r>
            <a:r>
              <a:rPr lang="en-US" b="1" dirty="0" smtClean="0">
                <a:sym typeface="Greek Symbols" pitchFamily="18" charset="2"/>
              </a:rPr>
              <a:t>do</a:t>
            </a:r>
            <a:br>
              <a:rPr lang="en-US" b="1" dirty="0" smtClean="0">
                <a:sym typeface="Greek Symbols" pitchFamily="18" charset="2"/>
              </a:rPr>
            </a:br>
            <a:r>
              <a:rPr lang="en-US" b="1" dirty="0" smtClean="0">
                <a:sym typeface="Greek Symbols" pitchFamily="18" charset="2"/>
              </a:rPr>
              <a:t>		for each </a:t>
            </a:r>
            <a:r>
              <a:rPr lang="en-US" dirty="0" smtClean="0">
                <a:sym typeface="Symbol" pitchFamily="18" charset="2"/>
              </a:rPr>
              <a:t></a:t>
            </a:r>
            <a:r>
              <a:rPr lang="en-US" i="1" dirty="0" smtClean="0">
                <a:sym typeface="Greek Symbols" pitchFamily="18" charset="2"/>
              </a:rPr>
              <a:t> </a:t>
            </a:r>
            <a:r>
              <a:rPr lang="en-US" dirty="0" smtClean="0">
                <a:sym typeface="Symbol" pitchFamily="18" charset="2"/>
              </a:rPr>
              <a:t></a:t>
            </a:r>
            <a:r>
              <a:rPr lang="en-US" dirty="0" smtClean="0">
                <a:sym typeface="Monotype Sorts" pitchFamily="2" charset="2"/>
              </a:rPr>
              <a:t> </a:t>
            </a:r>
            <a:r>
              <a:rPr lang="en-US" dirty="0" smtClean="0">
                <a:sym typeface="Symbol" pitchFamily="18" charset="2"/>
              </a:rPr>
              <a:t></a:t>
            </a:r>
            <a:r>
              <a:rPr lang="en-US" dirty="0" smtClean="0">
                <a:sym typeface="Greek Symbols" pitchFamily="18" charset="2"/>
              </a:rPr>
              <a:t> </a:t>
            </a:r>
            <a:r>
              <a:rPr lang="en-US" b="1" dirty="0" smtClean="0">
                <a:sym typeface="Greek Symbols" pitchFamily="18" charset="2"/>
              </a:rPr>
              <a:t>in</a:t>
            </a:r>
            <a:r>
              <a:rPr lang="en-US" i="1" dirty="0" smtClean="0">
                <a:sym typeface="Greek Symbols" pitchFamily="18" charset="2"/>
              </a:rPr>
              <a:t> F</a:t>
            </a:r>
            <a:r>
              <a:rPr lang="en-US" b="1" dirty="0" smtClean="0">
                <a:sym typeface="Greek Symbols" pitchFamily="18" charset="2"/>
              </a:rPr>
              <a:t> do</a:t>
            </a:r>
            <a:br>
              <a:rPr lang="en-US" b="1" dirty="0" smtClean="0">
                <a:sym typeface="Greek Symbols" pitchFamily="18" charset="2"/>
              </a:rPr>
            </a:br>
            <a:r>
              <a:rPr lang="en-US" b="1" dirty="0" smtClean="0">
                <a:sym typeface="Greek Symbols" pitchFamily="18" charset="2"/>
              </a:rPr>
              <a:t>			begin</a:t>
            </a:r>
            <a:br>
              <a:rPr lang="en-US" b="1" dirty="0" smtClean="0">
                <a:sym typeface="Greek Symbols" pitchFamily="18" charset="2"/>
              </a:rPr>
            </a:br>
            <a:r>
              <a:rPr lang="en-US" b="1" dirty="0" smtClean="0">
                <a:sym typeface="Greek Symbols" pitchFamily="18" charset="2"/>
              </a:rPr>
              <a:t>				if </a:t>
            </a:r>
            <a:r>
              <a:rPr lang="en-US" dirty="0" smtClean="0">
                <a:sym typeface="Symbol" pitchFamily="18" charset="2"/>
              </a:rPr>
              <a:t></a:t>
            </a:r>
            <a:r>
              <a:rPr lang="en-US" i="1" dirty="0" smtClean="0">
                <a:sym typeface="Greek Symbols" pitchFamily="18" charset="2"/>
              </a:rPr>
              <a:t> </a:t>
            </a:r>
            <a:r>
              <a:rPr lang="en-US" dirty="0" smtClean="0">
                <a:sym typeface="Symbol" pitchFamily="18" charset="2"/>
              </a:rPr>
              <a:t> </a:t>
            </a:r>
            <a:r>
              <a:rPr lang="en-US" i="1" dirty="0" smtClean="0">
                <a:sym typeface="Symbol" pitchFamily="18" charset="2"/>
              </a:rPr>
              <a:t>result</a:t>
            </a:r>
            <a:r>
              <a:rPr lang="en-US" b="1" dirty="0" smtClean="0">
                <a:sym typeface="Symbol" pitchFamily="18" charset="2"/>
              </a:rPr>
              <a:t> then </a:t>
            </a:r>
            <a:r>
              <a:rPr lang="en-US" i="1" dirty="0" smtClean="0">
                <a:sym typeface="Symbol" pitchFamily="18" charset="2"/>
              </a:rPr>
              <a:t> result </a:t>
            </a:r>
            <a:r>
              <a:rPr lang="en-US" dirty="0" smtClean="0">
                <a:sym typeface="Symbol" pitchFamily="18" charset="2"/>
              </a:rPr>
              <a:t>:= </a:t>
            </a:r>
            <a:r>
              <a:rPr lang="en-US" i="1" dirty="0" smtClean="0">
                <a:sym typeface="Symbol" pitchFamily="18" charset="2"/>
              </a:rPr>
              <a:t>result </a:t>
            </a:r>
            <a:r>
              <a:rPr lang="en-US" dirty="0" smtClean="0">
                <a:sym typeface="Symbol" pitchFamily="18" charset="2"/>
              </a:rPr>
              <a:t></a:t>
            </a:r>
            <a:r>
              <a:rPr lang="en-US" dirty="0" smtClean="0">
                <a:sym typeface="Greek Symbols" pitchFamily="18" charset="2"/>
              </a:rPr>
              <a:t> </a:t>
            </a:r>
            <a:r>
              <a:rPr lang="en-US" dirty="0" smtClean="0">
                <a:sym typeface="Symbol" pitchFamily="18" charset="2"/>
              </a:rPr>
              <a:t></a:t>
            </a:r>
            <a:r>
              <a:rPr lang="en-US" dirty="0" smtClean="0">
                <a:sym typeface="Greek Symbols" pitchFamily="18" charset="2"/>
              </a:rPr>
              <a:t> </a:t>
            </a:r>
            <a:br>
              <a:rPr lang="en-US" dirty="0" smtClean="0">
                <a:sym typeface="Greek Symbols" pitchFamily="18" charset="2"/>
              </a:rPr>
            </a:br>
            <a:r>
              <a:rPr lang="en-US" dirty="0" smtClean="0">
                <a:sym typeface="Greek Symbols" pitchFamily="18" charset="2"/>
              </a:rPr>
              <a:t>			</a:t>
            </a:r>
            <a:r>
              <a:rPr lang="en-US" b="1" dirty="0" smtClean="0">
                <a:sym typeface="Greek Symbols" pitchFamily="18" charset="2"/>
              </a:rPr>
              <a:t>end</a:t>
            </a:r>
          </a:p>
          <a:p>
            <a:pPr fontAlgn="auto">
              <a:spcAft>
                <a:spcPts val="0"/>
              </a:spcAft>
              <a:buFont typeface="Monotype Sorts" pitchFamily="2" charset="2"/>
              <a:buNone/>
              <a:tabLst>
                <a:tab pos="1027113" algn="l"/>
                <a:tab pos="1547813" algn="l"/>
                <a:tab pos="1771650" algn="l"/>
                <a:tab pos="2054225" algn="l"/>
                <a:tab pos="3140075" algn="ctr"/>
              </a:tabLst>
              <a:defRPr/>
            </a:pPr>
            <a:endParaRPr lang="en-US" b="1" dirty="0" smtClean="0">
              <a:sym typeface="Greek Symbols" pitchFamily="18" charset="2"/>
            </a:endParaRPr>
          </a:p>
          <a:p>
            <a:pPr fontAlgn="auto">
              <a:spcAft>
                <a:spcPts val="0"/>
              </a:spcAft>
              <a:buFont typeface="Monotype Sorts" pitchFamily="2" charset="2"/>
              <a:buNone/>
              <a:tabLst>
                <a:tab pos="1027113" algn="l"/>
                <a:tab pos="1547813" algn="l"/>
                <a:tab pos="1771650" algn="l"/>
                <a:tab pos="2054225" algn="l"/>
                <a:tab pos="3140075" algn="ctr"/>
              </a:tabLst>
              <a:defRPr/>
            </a:pPr>
            <a:endParaRPr lang="en-US" b="1" dirty="0" smtClean="0">
              <a:sym typeface="Greek Symbols"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33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33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Example of Attribute Set Closure</a:t>
            </a:r>
          </a:p>
        </p:txBody>
      </p:sp>
      <p:sp>
        <p:nvSpPr>
          <p:cNvPr id="144387" name="Rectangle 3"/>
          <p:cNvSpPr>
            <a:spLocks noGrp="1" noChangeArrowheads="1"/>
          </p:cNvSpPr>
          <p:nvPr>
            <p:ph idx="1"/>
          </p:nvPr>
        </p:nvSpPr>
        <p:spPr>
          <a:xfrm>
            <a:off x="927100" y="1163638"/>
            <a:ext cx="7131050" cy="5291137"/>
          </a:xfrm>
        </p:spPr>
        <p:txBody>
          <a:bodyPr rtlCol="0">
            <a:normAutofit fontScale="77500" lnSpcReduction="20000"/>
          </a:bodyPr>
          <a:lstStyle/>
          <a:p>
            <a:pPr fontAlgn="auto">
              <a:lnSpc>
                <a:spcPct val="90000"/>
              </a:lnSpc>
              <a:spcAft>
                <a:spcPts val="0"/>
              </a:spcAft>
              <a:buFont typeface="Arial" pitchFamily="34" charset="0"/>
              <a:buChar char="•"/>
              <a:tabLst>
                <a:tab pos="803275" algn="l"/>
                <a:tab pos="2633663" algn="l"/>
                <a:tab pos="3140075" algn="l"/>
              </a:tabLst>
              <a:defRPr/>
            </a:pPr>
            <a:r>
              <a:rPr lang="en-US" i="1" dirty="0" smtClean="0"/>
              <a:t>R = (A, B, C, G, H, I)</a:t>
            </a:r>
          </a:p>
          <a:p>
            <a:pPr fontAlgn="auto">
              <a:lnSpc>
                <a:spcPct val="90000"/>
              </a:lnSpc>
              <a:spcAft>
                <a:spcPts val="0"/>
              </a:spcAft>
              <a:buFont typeface="Arial" pitchFamily="34" charset="0"/>
              <a:buChar char="•"/>
              <a:tabLst>
                <a:tab pos="803275" algn="l"/>
                <a:tab pos="2633663" algn="l"/>
                <a:tab pos="3140075" algn="l"/>
              </a:tabLst>
              <a:defRPr/>
            </a:pPr>
            <a:r>
              <a:rPr lang="en-US" i="1" dirty="0" smtClean="0"/>
              <a:t>F = </a:t>
            </a:r>
            <a:r>
              <a:rPr lang="en-US" dirty="0" smtClean="0"/>
              <a:t>{</a:t>
            </a:r>
            <a:r>
              <a:rPr lang="en-US" i="1" dirty="0" smtClean="0">
                <a:sym typeface="Iconic Symbols Ext" pitchFamily="2" charset="2"/>
              </a:rPr>
              <a:t>A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B</a:t>
            </a:r>
            <a:br>
              <a:rPr lang="en-US" i="1" dirty="0" smtClean="0">
                <a:sym typeface="Monotype Sorts" pitchFamily="2" charset="2"/>
              </a:rPr>
            </a:br>
            <a:r>
              <a:rPr lang="en-US" i="1" dirty="0" smtClean="0">
                <a:sym typeface="Monotype Sorts" pitchFamily="2" charset="2"/>
              </a:rPr>
              <a:t>	</a:t>
            </a:r>
            <a:r>
              <a:rPr lang="en-US" i="1" dirty="0" smtClean="0">
                <a:sym typeface="Iconic Symbols Ext" pitchFamily="2" charset="2"/>
              </a:rPr>
              <a:t>A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C </a:t>
            </a:r>
            <a:br>
              <a:rPr lang="en-US" i="1" dirty="0" smtClean="0">
                <a:sym typeface="Monotype Sorts" pitchFamily="2" charset="2"/>
              </a:rPr>
            </a:br>
            <a:r>
              <a:rPr lang="en-US" i="1" dirty="0" smtClean="0">
                <a:sym typeface="Monotype Sorts" pitchFamily="2" charset="2"/>
              </a:rPr>
              <a:t>	</a:t>
            </a:r>
            <a:r>
              <a:rPr lang="en-US" i="1" dirty="0" smtClean="0">
                <a:sym typeface="Iconic Symbols Ext" pitchFamily="2" charset="2"/>
              </a:rPr>
              <a:t>CG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H</a:t>
            </a:r>
            <a:br>
              <a:rPr lang="en-US" i="1" dirty="0" smtClean="0">
                <a:sym typeface="Monotype Sorts" pitchFamily="2" charset="2"/>
              </a:rPr>
            </a:br>
            <a:r>
              <a:rPr lang="en-US" i="1" dirty="0" smtClean="0">
                <a:sym typeface="Monotype Sorts" pitchFamily="2" charset="2"/>
              </a:rPr>
              <a:t>	</a:t>
            </a:r>
            <a:r>
              <a:rPr lang="en-US" i="1" dirty="0" smtClean="0">
                <a:sym typeface="Iconic Symbols Ext" pitchFamily="2" charset="2"/>
              </a:rPr>
              <a:t>CG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I</a:t>
            </a:r>
            <a:br>
              <a:rPr lang="en-US" i="1" dirty="0" smtClean="0">
                <a:sym typeface="Monotype Sorts" pitchFamily="2" charset="2"/>
              </a:rPr>
            </a:br>
            <a:r>
              <a:rPr lang="en-US" i="1" dirty="0" smtClean="0">
                <a:sym typeface="Monotype Sorts" pitchFamily="2" charset="2"/>
              </a:rPr>
              <a:t>	</a:t>
            </a:r>
            <a:r>
              <a:rPr lang="en-US" i="1" dirty="0" smtClean="0">
                <a:sym typeface="Iconic Symbols Ext" pitchFamily="2" charset="2"/>
              </a:rPr>
              <a:t>B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H</a:t>
            </a:r>
            <a:r>
              <a:rPr lang="en-US" dirty="0" smtClean="0">
                <a:sym typeface="Monotype Sorts" pitchFamily="2" charset="2"/>
              </a:rPr>
              <a:t>}</a:t>
            </a:r>
            <a:endParaRPr lang="en-US" dirty="0" smtClean="0">
              <a:sym typeface="MS LineDraw" pitchFamily="49" charset="2"/>
            </a:endParaRPr>
          </a:p>
          <a:p>
            <a:pPr fontAlgn="auto">
              <a:lnSpc>
                <a:spcPct val="90000"/>
              </a:lnSpc>
              <a:spcAft>
                <a:spcPts val="0"/>
              </a:spcAft>
              <a:buFont typeface="Arial" pitchFamily="34" charset="0"/>
              <a:buChar char="•"/>
              <a:tabLst>
                <a:tab pos="803275" algn="l"/>
                <a:tab pos="2633663" algn="l"/>
                <a:tab pos="3140075" algn="l"/>
              </a:tabLst>
              <a:defRPr/>
            </a:pPr>
            <a:r>
              <a:rPr lang="en-US" dirty="0" smtClean="0">
                <a:sym typeface="MS LineDraw" pitchFamily="49" charset="2"/>
              </a:rPr>
              <a:t>(</a:t>
            </a:r>
            <a:r>
              <a:rPr lang="en-US" i="1" dirty="0" smtClean="0">
                <a:sym typeface="MS LineDraw" pitchFamily="49" charset="2"/>
              </a:rPr>
              <a:t>AG)</a:t>
            </a:r>
            <a:r>
              <a:rPr lang="en-US" baseline="30000" dirty="0" smtClean="0">
                <a:sym typeface="MS LineDraw" pitchFamily="49" charset="2"/>
              </a:rPr>
              <a:t>+</a:t>
            </a:r>
            <a:endParaRPr lang="en-US" dirty="0" smtClean="0">
              <a:sym typeface="MS LineDraw" pitchFamily="49" charset="2"/>
            </a:endParaRPr>
          </a:p>
          <a:p>
            <a:pPr marL="762000" lvl="1" indent="-304800" fontAlgn="auto">
              <a:lnSpc>
                <a:spcPct val="90000"/>
              </a:lnSpc>
              <a:spcAft>
                <a:spcPts val="0"/>
              </a:spcAft>
              <a:buFont typeface="Monotype Sorts" pitchFamily="2" charset="2"/>
              <a:buNone/>
              <a:tabLst>
                <a:tab pos="803275" algn="l"/>
                <a:tab pos="2633663" algn="l"/>
                <a:tab pos="3140075" algn="l"/>
              </a:tabLst>
              <a:defRPr/>
            </a:pPr>
            <a:r>
              <a:rPr lang="en-US" dirty="0" smtClean="0">
                <a:sym typeface="MS LineDraw" pitchFamily="49" charset="2"/>
              </a:rPr>
              <a:t>1.	</a:t>
            </a:r>
            <a:r>
              <a:rPr lang="en-US" i="1" dirty="0" smtClean="0">
                <a:sym typeface="MS LineDraw" pitchFamily="49" charset="2"/>
              </a:rPr>
              <a:t>result = AG</a:t>
            </a:r>
            <a:endParaRPr lang="en-US" dirty="0" smtClean="0">
              <a:sym typeface="MS LineDraw" pitchFamily="49" charset="2"/>
            </a:endParaRPr>
          </a:p>
          <a:p>
            <a:pPr marL="762000" lvl="1" indent="-304800" fontAlgn="auto">
              <a:lnSpc>
                <a:spcPct val="90000"/>
              </a:lnSpc>
              <a:spcAft>
                <a:spcPts val="0"/>
              </a:spcAft>
              <a:buFont typeface="Monotype Sorts" pitchFamily="2" charset="2"/>
              <a:buNone/>
              <a:tabLst>
                <a:tab pos="803275" algn="l"/>
                <a:tab pos="2633663" algn="l"/>
                <a:tab pos="3140075" algn="l"/>
              </a:tabLst>
              <a:defRPr/>
            </a:pPr>
            <a:r>
              <a:rPr lang="en-US" dirty="0" smtClean="0">
                <a:sym typeface="MS LineDraw" pitchFamily="49" charset="2"/>
              </a:rPr>
              <a:t>2.	</a:t>
            </a:r>
            <a:r>
              <a:rPr lang="en-US" i="1" dirty="0" smtClean="0">
                <a:sym typeface="MS LineDraw" pitchFamily="49" charset="2"/>
              </a:rPr>
              <a:t>result = ABCG	(A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C </a:t>
            </a:r>
            <a:r>
              <a:rPr lang="en-US" dirty="0" smtClean="0">
                <a:sym typeface="Monotype Sorts" pitchFamily="2" charset="2"/>
              </a:rPr>
              <a:t>and </a:t>
            </a:r>
            <a:r>
              <a:rPr lang="en-US" i="1" dirty="0" smtClean="0">
                <a:sym typeface="Monotype Sorts" pitchFamily="2" charset="2"/>
              </a:rPr>
              <a:t>A </a:t>
            </a:r>
            <a:r>
              <a:rPr lang="en-US" dirty="0" smtClean="0">
                <a:sym typeface="Symbol" pitchFamily="18" charset="2"/>
              </a:rPr>
              <a:t></a:t>
            </a:r>
            <a:r>
              <a:rPr lang="en-US" i="1" dirty="0" smtClean="0">
                <a:sym typeface="Symbol" pitchFamily="18" charset="2"/>
              </a:rPr>
              <a:t> B)</a:t>
            </a:r>
            <a:endParaRPr lang="en-US" dirty="0" smtClean="0">
              <a:sym typeface="Symbol" pitchFamily="18" charset="2"/>
            </a:endParaRPr>
          </a:p>
          <a:p>
            <a:pPr marL="762000" lvl="1" indent="-304800" fontAlgn="auto">
              <a:lnSpc>
                <a:spcPct val="90000"/>
              </a:lnSpc>
              <a:spcAft>
                <a:spcPts val="0"/>
              </a:spcAft>
              <a:buFont typeface="Monotype Sorts" pitchFamily="2" charset="2"/>
              <a:buNone/>
              <a:tabLst>
                <a:tab pos="803275" algn="l"/>
                <a:tab pos="2633663" algn="l"/>
                <a:tab pos="3140075" algn="l"/>
              </a:tabLst>
              <a:defRPr/>
            </a:pPr>
            <a:r>
              <a:rPr lang="en-US" dirty="0" smtClean="0">
                <a:sym typeface="Symbol" pitchFamily="18" charset="2"/>
              </a:rPr>
              <a:t>3.	</a:t>
            </a:r>
            <a:r>
              <a:rPr lang="en-US" i="1" dirty="0" smtClean="0">
                <a:sym typeface="MS LineDraw" pitchFamily="49" charset="2"/>
              </a:rPr>
              <a:t>result = ABCG</a:t>
            </a:r>
            <a:r>
              <a:rPr lang="en-US" i="1" dirty="0" smtClean="0">
                <a:sym typeface="Monotype Sorts" pitchFamily="2" charset="2"/>
              </a:rPr>
              <a:t>H	(CG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H</a:t>
            </a:r>
            <a:r>
              <a:rPr lang="en-US" dirty="0" smtClean="0">
                <a:sym typeface="Monotype Sorts" pitchFamily="2" charset="2"/>
              </a:rPr>
              <a:t> and </a:t>
            </a:r>
            <a:r>
              <a:rPr lang="en-US" i="1" dirty="0" smtClean="0">
                <a:sym typeface="Monotype Sorts" pitchFamily="2" charset="2"/>
              </a:rPr>
              <a:t>CG </a:t>
            </a:r>
            <a:r>
              <a:rPr lang="en-US" dirty="0" smtClean="0">
                <a:sym typeface="Symbol" pitchFamily="18" charset="2"/>
              </a:rPr>
              <a:t> </a:t>
            </a:r>
            <a:r>
              <a:rPr lang="en-US" i="1" dirty="0" smtClean="0">
                <a:sym typeface="Symbol" pitchFamily="18" charset="2"/>
              </a:rPr>
              <a:t>AGBC)</a:t>
            </a:r>
          </a:p>
          <a:p>
            <a:pPr marL="762000" lvl="1" indent="-304800" fontAlgn="auto">
              <a:lnSpc>
                <a:spcPct val="90000"/>
              </a:lnSpc>
              <a:spcAft>
                <a:spcPts val="0"/>
              </a:spcAft>
              <a:buFont typeface="Monotype Sorts" pitchFamily="2" charset="2"/>
              <a:buNone/>
              <a:tabLst>
                <a:tab pos="803275" algn="l"/>
                <a:tab pos="2633663" algn="l"/>
                <a:tab pos="3140075" algn="l"/>
              </a:tabLst>
              <a:defRPr/>
            </a:pPr>
            <a:r>
              <a:rPr lang="en-US" dirty="0" smtClean="0">
                <a:sym typeface="Symbol" pitchFamily="18" charset="2"/>
              </a:rPr>
              <a:t>4.	</a:t>
            </a:r>
            <a:r>
              <a:rPr lang="en-US" i="1" dirty="0" smtClean="0">
                <a:sym typeface="MS LineDraw" pitchFamily="49" charset="2"/>
              </a:rPr>
              <a:t>result = ABCG</a:t>
            </a:r>
            <a:r>
              <a:rPr lang="en-US" i="1" dirty="0" smtClean="0">
                <a:sym typeface="Monotype Sorts" pitchFamily="2" charset="2"/>
              </a:rPr>
              <a:t>HI	(CG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I</a:t>
            </a:r>
            <a:r>
              <a:rPr lang="en-US" dirty="0" smtClean="0">
                <a:sym typeface="Monotype Sorts" pitchFamily="2" charset="2"/>
              </a:rPr>
              <a:t> and </a:t>
            </a:r>
            <a:r>
              <a:rPr lang="en-US" i="1" dirty="0" smtClean="0">
                <a:sym typeface="Monotype Sorts" pitchFamily="2" charset="2"/>
              </a:rPr>
              <a:t>CG </a:t>
            </a:r>
            <a:r>
              <a:rPr lang="en-US" dirty="0" smtClean="0">
                <a:sym typeface="Symbol" pitchFamily="18" charset="2"/>
              </a:rPr>
              <a:t> </a:t>
            </a:r>
            <a:r>
              <a:rPr lang="en-US" i="1" dirty="0" smtClean="0">
                <a:sym typeface="Symbol" pitchFamily="18" charset="2"/>
              </a:rPr>
              <a:t>AGBCH)</a:t>
            </a:r>
          </a:p>
          <a:p>
            <a:pPr fontAlgn="auto">
              <a:lnSpc>
                <a:spcPct val="90000"/>
              </a:lnSpc>
              <a:spcAft>
                <a:spcPts val="0"/>
              </a:spcAft>
              <a:buFont typeface="Arial" pitchFamily="34" charset="0"/>
              <a:buChar char="•"/>
              <a:tabLst>
                <a:tab pos="803275" algn="l"/>
                <a:tab pos="2633663" algn="l"/>
                <a:tab pos="3140075" algn="l"/>
              </a:tabLst>
              <a:defRPr/>
            </a:pPr>
            <a:r>
              <a:rPr lang="en-US" dirty="0" smtClean="0">
                <a:sym typeface="Symbol" pitchFamily="18" charset="2"/>
              </a:rPr>
              <a:t>Is </a:t>
            </a:r>
            <a:r>
              <a:rPr lang="en-US" i="1" dirty="0" smtClean="0">
                <a:sym typeface="Symbol" pitchFamily="18" charset="2"/>
              </a:rPr>
              <a:t>AG</a:t>
            </a:r>
            <a:r>
              <a:rPr lang="en-US" dirty="0" smtClean="0">
                <a:sym typeface="Symbol" pitchFamily="18" charset="2"/>
              </a:rPr>
              <a:t> a candidate key?  </a:t>
            </a:r>
          </a:p>
          <a:p>
            <a:pPr marL="762000" lvl="1" indent="-304800" fontAlgn="auto">
              <a:lnSpc>
                <a:spcPct val="90000"/>
              </a:lnSpc>
              <a:spcAft>
                <a:spcPts val="0"/>
              </a:spcAft>
              <a:buFont typeface="Monotype Sorts" pitchFamily="2" charset="2"/>
              <a:buAutoNum type="arabicPeriod"/>
              <a:tabLst>
                <a:tab pos="803275" algn="l"/>
                <a:tab pos="2633663" algn="l"/>
                <a:tab pos="3140075" algn="l"/>
              </a:tabLst>
              <a:defRPr/>
            </a:pPr>
            <a:r>
              <a:rPr lang="en-US" dirty="0" smtClean="0">
                <a:sym typeface="Symbol" pitchFamily="18" charset="2"/>
              </a:rPr>
              <a:t>Is AG a super key?</a:t>
            </a:r>
          </a:p>
          <a:p>
            <a:pPr marL="1163638" lvl="2" indent="-304800" fontAlgn="auto">
              <a:lnSpc>
                <a:spcPct val="90000"/>
              </a:lnSpc>
              <a:spcAft>
                <a:spcPts val="0"/>
              </a:spcAft>
              <a:buFont typeface="Monotype Sorts" pitchFamily="2" charset="2"/>
              <a:buAutoNum type="arabicPeriod"/>
              <a:tabLst>
                <a:tab pos="803275" algn="l"/>
                <a:tab pos="2633663" algn="l"/>
                <a:tab pos="3140075" algn="l"/>
              </a:tabLst>
              <a:defRPr/>
            </a:pPr>
            <a:r>
              <a:rPr lang="en-US" dirty="0" smtClean="0">
                <a:sym typeface="Symbol" pitchFamily="18" charset="2"/>
              </a:rPr>
              <a:t>Does </a:t>
            </a:r>
            <a:r>
              <a:rPr lang="en-US" i="1" dirty="0" smtClean="0">
                <a:sym typeface="Symbol" pitchFamily="18" charset="2"/>
              </a:rPr>
              <a:t>AG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R? == </a:t>
            </a:r>
            <a:r>
              <a:rPr lang="en-US" dirty="0" smtClean="0">
                <a:sym typeface="Monotype Sorts" pitchFamily="2" charset="2"/>
              </a:rPr>
              <a:t>Is (AG)</a:t>
            </a:r>
            <a:r>
              <a:rPr lang="en-US" baseline="30000" dirty="0" smtClean="0">
                <a:sym typeface="Monotype Sorts" pitchFamily="2" charset="2"/>
              </a:rPr>
              <a:t>+ </a:t>
            </a:r>
            <a:r>
              <a:rPr lang="en-US" dirty="0" smtClean="0">
                <a:sym typeface="Symbol" pitchFamily="18" charset="2"/>
              </a:rPr>
              <a:t> R</a:t>
            </a:r>
            <a:endParaRPr lang="en-US" i="1" dirty="0" smtClean="0">
              <a:sym typeface="Monotype Sorts" pitchFamily="2" charset="2"/>
            </a:endParaRPr>
          </a:p>
          <a:p>
            <a:pPr marL="762000" lvl="1" indent="-304800" fontAlgn="auto">
              <a:lnSpc>
                <a:spcPct val="90000"/>
              </a:lnSpc>
              <a:spcAft>
                <a:spcPts val="0"/>
              </a:spcAft>
              <a:buFont typeface="Monotype Sorts" pitchFamily="2" charset="2"/>
              <a:buAutoNum type="arabicPeriod" startAt="2"/>
              <a:tabLst>
                <a:tab pos="803275" algn="l"/>
                <a:tab pos="2633663" algn="l"/>
                <a:tab pos="3140075" algn="l"/>
              </a:tabLst>
              <a:defRPr/>
            </a:pPr>
            <a:r>
              <a:rPr lang="en-US" dirty="0" smtClean="0">
                <a:sym typeface="Monotype Sorts" pitchFamily="2" charset="2"/>
              </a:rPr>
              <a:t>Is any subset of AG a </a:t>
            </a:r>
            <a:r>
              <a:rPr lang="en-US" dirty="0" err="1" smtClean="0">
                <a:sym typeface="Monotype Sorts" pitchFamily="2" charset="2"/>
              </a:rPr>
              <a:t>superkey</a:t>
            </a:r>
            <a:r>
              <a:rPr lang="en-US" dirty="0" smtClean="0">
                <a:sym typeface="Monotype Sorts" pitchFamily="2" charset="2"/>
              </a:rPr>
              <a:t>?</a:t>
            </a:r>
          </a:p>
          <a:p>
            <a:pPr marL="1163638" lvl="2" indent="-304800" fontAlgn="auto">
              <a:lnSpc>
                <a:spcPct val="90000"/>
              </a:lnSpc>
              <a:spcAft>
                <a:spcPts val="0"/>
              </a:spcAft>
              <a:buFont typeface="Monotype Sorts" pitchFamily="2" charset="2"/>
              <a:buAutoNum type="arabicPeriod"/>
              <a:tabLst>
                <a:tab pos="803275" algn="l"/>
                <a:tab pos="2633663" algn="l"/>
                <a:tab pos="3140075" algn="l"/>
              </a:tabLst>
              <a:defRPr/>
            </a:pPr>
            <a:r>
              <a:rPr lang="en-US" dirty="0" smtClean="0">
                <a:sym typeface="Monotype Sorts" pitchFamily="2" charset="2"/>
              </a:rPr>
              <a:t>Does </a:t>
            </a:r>
            <a:r>
              <a:rPr lang="en-US" i="1" dirty="0" smtClean="0">
                <a:sym typeface="Monotype Sorts" pitchFamily="2" charset="2"/>
              </a:rPr>
              <a:t>A</a:t>
            </a:r>
            <a:r>
              <a:rPr lang="en-US" dirty="0" smtClean="0">
                <a:sym typeface="Monotype Sorts" pitchFamily="2" charset="2"/>
              </a:rPr>
              <a:t>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R</a:t>
            </a:r>
            <a:r>
              <a:rPr lang="en-US" dirty="0" smtClean="0">
                <a:sym typeface="Monotype Sorts" pitchFamily="2" charset="2"/>
              </a:rPr>
              <a:t>? </a:t>
            </a:r>
            <a:r>
              <a:rPr lang="en-US" i="1" dirty="0" smtClean="0">
                <a:sym typeface="Monotype Sorts" pitchFamily="2" charset="2"/>
              </a:rPr>
              <a:t>== </a:t>
            </a:r>
            <a:r>
              <a:rPr lang="en-US" dirty="0" smtClean="0">
                <a:sym typeface="Monotype Sorts" pitchFamily="2" charset="2"/>
              </a:rPr>
              <a:t>Is (A)</a:t>
            </a:r>
            <a:r>
              <a:rPr lang="en-US" baseline="30000" dirty="0" smtClean="0">
                <a:sym typeface="Monotype Sorts" pitchFamily="2" charset="2"/>
              </a:rPr>
              <a:t>+ </a:t>
            </a:r>
            <a:r>
              <a:rPr lang="en-US" dirty="0" smtClean="0">
                <a:sym typeface="Symbol" pitchFamily="18" charset="2"/>
              </a:rPr>
              <a:t> R</a:t>
            </a:r>
            <a:endParaRPr lang="en-US" dirty="0" smtClean="0">
              <a:sym typeface="Monotype Sorts" pitchFamily="2" charset="2"/>
            </a:endParaRPr>
          </a:p>
          <a:p>
            <a:pPr marL="1163638" lvl="2" indent="-304800" fontAlgn="auto">
              <a:lnSpc>
                <a:spcPct val="90000"/>
              </a:lnSpc>
              <a:spcAft>
                <a:spcPts val="0"/>
              </a:spcAft>
              <a:buFont typeface="Monotype Sorts" pitchFamily="2" charset="2"/>
              <a:buAutoNum type="arabicPeriod"/>
              <a:tabLst>
                <a:tab pos="803275" algn="l"/>
                <a:tab pos="2633663" algn="l"/>
                <a:tab pos="3140075" algn="l"/>
              </a:tabLst>
              <a:defRPr/>
            </a:pPr>
            <a:r>
              <a:rPr lang="en-US" dirty="0" smtClean="0">
                <a:sym typeface="Monotype Sorts" pitchFamily="2" charset="2"/>
              </a:rPr>
              <a:t>Does </a:t>
            </a:r>
            <a:r>
              <a:rPr lang="en-US" i="1" dirty="0" smtClean="0">
                <a:sym typeface="Monotype Sorts" pitchFamily="2" charset="2"/>
              </a:rPr>
              <a:t>G</a:t>
            </a:r>
            <a:r>
              <a:rPr lang="en-US" dirty="0" smtClean="0">
                <a:sym typeface="Monotype Sorts" pitchFamily="2" charset="2"/>
              </a:rPr>
              <a:t>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R</a:t>
            </a:r>
            <a:r>
              <a:rPr lang="en-US" dirty="0" smtClean="0">
                <a:sym typeface="Monotype Sorts" pitchFamily="2" charset="2"/>
              </a:rPr>
              <a:t>? == Is (G)</a:t>
            </a:r>
            <a:r>
              <a:rPr lang="en-US" baseline="30000" dirty="0" smtClean="0">
                <a:sym typeface="Monotype Sorts" pitchFamily="2" charset="2"/>
              </a:rPr>
              <a:t>+ </a:t>
            </a:r>
            <a:r>
              <a:rPr lang="en-US" dirty="0" smtClean="0">
                <a:sym typeface="Symbol" pitchFamily="18" charset="2"/>
              </a:rPr>
              <a:t> 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4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4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4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43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43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438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438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4438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44387">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499"/>
                                          </p:stCondLst>
                                        </p:cTn>
                                        <p:tgtEl>
                                          <p:spTgt spid="144387">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44387">
                                            <p:txEl>
                                              <p:pRg st="10" end="1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499"/>
                                          </p:stCondLst>
                                        </p:cTn>
                                        <p:tgtEl>
                                          <p:spTgt spid="144387">
                                            <p:txEl>
                                              <p:pRg st="11" end="1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499"/>
                                          </p:stCondLst>
                                        </p:cTn>
                                        <p:tgtEl>
                                          <p:spTgt spid="14438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bldLvl="2"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952500" y="201613"/>
            <a:ext cx="8077200" cy="609600"/>
          </a:xfrm>
        </p:spPr>
        <p:txBody>
          <a:bodyPr rtlCol="0">
            <a:normAutofit fontScale="90000"/>
          </a:bodyPr>
          <a:lstStyle/>
          <a:p>
            <a:pPr fontAlgn="auto">
              <a:spcAft>
                <a:spcPts val="0"/>
              </a:spcAft>
              <a:defRPr/>
            </a:pPr>
            <a:r>
              <a:rPr lang="en-US" smtClean="0"/>
              <a:t>Uses of Attribute Closure</a:t>
            </a:r>
          </a:p>
        </p:txBody>
      </p:sp>
      <p:sp>
        <p:nvSpPr>
          <p:cNvPr id="152579" name="Rectangle 3"/>
          <p:cNvSpPr>
            <a:spLocks noGrp="1" noChangeArrowheads="1"/>
          </p:cNvSpPr>
          <p:nvPr>
            <p:ph type="body" idx="4294967295"/>
          </p:nvPr>
        </p:nvSpPr>
        <p:spPr>
          <a:xfrm>
            <a:off x="1482725" y="1139825"/>
            <a:ext cx="7661275" cy="4903788"/>
          </a:xfrm>
        </p:spPr>
        <p:txBody>
          <a:bodyPr rtlCol="0">
            <a:normAutofit fontScale="77500" lnSpcReduction="20000"/>
          </a:bodyPr>
          <a:lstStyle/>
          <a:p>
            <a:pPr fontAlgn="auto">
              <a:spcAft>
                <a:spcPts val="0"/>
              </a:spcAft>
              <a:buFont typeface="Monotype Sorts" pitchFamily="2" charset="2"/>
              <a:buNone/>
              <a:defRPr/>
            </a:pPr>
            <a:r>
              <a:rPr lang="en-US" dirty="0" smtClean="0"/>
              <a:t>There are several uses of the attribute closure algorithm:</a:t>
            </a:r>
          </a:p>
          <a:p>
            <a:pPr fontAlgn="auto">
              <a:spcAft>
                <a:spcPts val="0"/>
              </a:spcAft>
              <a:buFont typeface="Arial" pitchFamily="34" charset="0"/>
              <a:buChar char="•"/>
              <a:defRPr/>
            </a:pPr>
            <a:r>
              <a:rPr lang="en-US" dirty="0" smtClean="0"/>
              <a:t>Testing for </a:t>
            </a:r>
            <a:r>
              <a:rPr lang="en-US" dirty="0" err="1" smtClean="0"/>
              <a:t>superkey</a:t>
            </a:r>
            <a:r>
              <a:rPr lang="en-US" dirty="0" smtClean="0"/>
              <a:t>:</a:t>
            </a:r>
          </a:p>
          <a:p>
            <a:pPr lvl="1" fontAlgn="auto">
              <a:spcAft>
                <a:spcPts val="0"/>
              </a:spcAft>
              <a:buFont typeface="Arial" pitchFamily="34" charset="0"/>
              <a:buChar char="–"/>
              <a:defRPr/>
            </a:pPr>
            <a:r>
              <a:rPr lang="en-US" dirty="0" smtClean="0"/>
              <a:t>To test if </a:t>
            </a:r>
            <a:r>
              <a:rPr lang="en-US" dirty="0" smtClean="0">
                <a:sym typeface="Symbol" pitchFamily="18" charset="2"/>
              </a:rPr>
              <a:t> is a </a:t>
            </a:r>
            <a:r>
              <a:rPr lang="en-US" dirty="0" err="1" smtClean="0">
                <a:sym typeface="Symbol" pitchFamily="18" charset="2"/>
              </a:rPr>
              <a:t>superkey</a:t>
            </a:r>
            <a:r>
              <a:rPr lang="en-US" dirty="0" smtClean="0">
                <a:sym typeface="Symbol" pitchFamily="18" charset="2"/>
              </a:rPr>
              <a:t>, we compute </a:t>
            </a:r>
            <a:r>
              <a:rPr lang="en-US" sz="2000" baseline="30000" dirty="0" smtClean="0">
                <a:sym typeface="Symbol" pitchFamily="18" charset="2"/>
              </a:rPr>
              <a:t>+</a:t>
            </a:r>
            <a:r>
              <a:rPr lang="en-US" baseline="30000" dirty="0" smtClean="0">
                <a:sym typeface="Symbol" pitchFamily="18" charset="2"/>
              </a:rPr>
              <a:t>,</a:t>
            </a:r>
            <a:r>
              <a:rPr lang="en-US" dirty="0" smtClean="0">
                <a:sym typeface="Symbol" pitchFamily="18" charset="2"/>
              </a:rPr>
              <a:t> and check if </a:t>
            </a:r>
            <a:r>
              <a:rPr lang="en-US" sz="2000" baseline="30000" dirty="0" smtClean="0">
                <a:sym typeface="Symbol" pitchFamily="18" charset="2"/>
              </a:rPr>
              <a:t>+</a:t>
            </a:r>
            <a:r>
              <a:rPr lang="en-US" baseline="30000" dirty="0" smtClean="0">
                <a:sym typeface="Symbol" pitchFamily="18" charset="2"/>
              </a:rPr>
              <a:t> </a:t>
            </a:r>
            <a:r>
              <a:rPr lang="en-US" dirty="0" smtClean="0">
                <a:sym typeface="Symbol" pitchFamily="18" charset="2"/>
              </a:rPr>
              <a:t>contains all attributes of </a:t>
            </a:r>
            <a:r>
              <a:rPr lang="en-US" i="1" dirty="0" smtClean="0">
                <a:sym typeface="Symbol" pitchFamily="18" charset="2"/>
              </a:rPr>
              <a:t>R</a:t>
            </a:r>
            <a:r>
              <a:rPr lang="en-US" dirty="0" smtClean="0">
                <a:sym typeface="Symbol" pitchFamily="18" charset="2"/>
              </a:rPr>
              <a:t>.</a:t>
            </a:r>
          </a:p>
          <a:p>
            <a:pPr fontAlgn="auto">
              <a:spcAft>
                <a:spcPts val="0"/>
              </a:spcAft>
              <a:buFont typeface="Arial" pitchFamily="34" charset="0"/>
              <a:buChar char="•"/>
              <a:defRPr/>
            </a:pPr>
            <a:r>
              <a:rPr lang="en-US" dirty="0" smtClean="0">
                <a:sym typeface="Symbol" pitchFamily="18" charset="2"/>
              </a:rPr>
              <a:t>Testing functional dependencies</a:t>
            </a:r>
          </a:p>
          <a:p>
            <a:pPr lvl="1" fontAlgn="auto">
              <a:spcAft>
                <a:spcPts val="0"/>
              </a:spcAft>
              <a:buFont typeface="Arial" pitchFamily="34" charset="0"/>
              <a:buChar char="–"/>
              <a:defRPr/>
            </a:pPr>
            <a:r>
              <a:rPr lang="en-US" dirty="0" smtClean="0">
                <a:sym typeface="Symbol" pitchFamily="18" charset="2"/>
              </a:rPr>
              <a:t>To check if a functional dependency    holds (or, in other words, is in </a:t>
            </a:r>
            <a:r>
              <a:rPr lang="en-US" i="1" dirty="0" smtClean="0">
                <a:sym typeface="Symbol" pitchFamily="18" charset="2"/>
              </a:rPr>
              <a:t>F</a:t>
            </a:r>
            <a:r>
              <a:rPr lang="en-US" sz="2400" baseline="30000" dirty="0" smtClean="0">
                <a:sym typeface="Symbol" pitchFamily="18" charset="2"/>
              </a:rPr>
              <a:t>+</a:t>
            </a:r>
            <a:r>
              <a:rPr lang="en-US" dirty="0" smtClean="0">
                <a:sym typeface="Symbol" pitchFamily="18" charset="2"/>
              </a:rPr>
              <a:t>), just check if   </a:t>
            </a:r>
            <a:r>
              <a:rPr lang="en-US" sz="2000" baseline="30000" dirty="0" smtClean="0">
                <a:sym typeface="Symbol" pitchFamily="18" charset="2"/>
              </a:rPr>
              <a:t>+</a:t>
            </a:r>
            <a:r>
              <a:rPr lang="en-US" dirty="0" smtClean="0">
                <a:sym typeface="Symbol" pitchFamily="18" charset="2"/>
              </a:rPr>
              <a:t>. </a:t>
            </a:r>
          </a:p>
          <a:p>
            <a:pPr lvl="1" fontAlgn="auto">
              <a:spcAft>
                <a:spcPts val="0"/>
              </a:spcAft>
              <a:buFont typeface="Arial" pitchFamily="34" charset="0"/>
              <a:buChar char="–"/>
              <a:defRPr/>
            </a:pPr>
            <a:r>
              <a:rPr lang="en-US" dirty="0" smtClean="0">
                <a:sym typeface="Symbol" pitchFamily="18" charset="2"/>
              </a:rPr>
              <a:t>That is, we compute </a:t>
            </a:r>
            <a:r>
              <a:rPr lang="en-US" sz="2000" baseline="30000" dirty="0" smtClean="0">
                <a:sym typeface="Symbol" pitchFamily="18" charset="2"/>
              </a:rPr>
              <a:t>+</a:t>
            </a:r>
            <a:r>
              <a:rPr lang="en-US" baseline="30000" dirty="0" smtClean="0">
                <a:sym typeface="Symbol" pitchFamily="18" charset="2"/>
              </a:rPr>
              <a:t> </a:t>
            </a:r>
            <a:r>
              <a:rPr lang="en-US" dirty="0" smtClean="0">
                <a:sym typeface="Symbol" pitchFamily="18" charset="2"/>
              </a:rPr>
              <a:t>by using attribute closure, and then check if it contains . </a:t>
            </a:r>
          </a:p>
          <a:p>
            <a:pPr lvl="1" fontAlgn="auto">
              <a:spcAft>
                <a:spcPts val="0"/>
              </a:spcAft>
              <a:buFont typeface="Arial" pitchFamily="34" charset="0"/>
              <a:buChar char="–"/>
              <a:defRPr/>
            </a:pPr>
            <a:r>
              <a:rPr lang="en-US" dirty="0" smtClean="0">
                <a:sym typeface="Symbol" pitchFamily="18" charset="2"/>
              </a:rPr>
              <a:t>Is a simple and cheap test, and very useful</a:t>
            </a:r>
          </a:p>
          <a:p>
            <a:pPr fontAlgn="auto">
              <a:spcAft>
                <a:spcPts val="0"/>
              </a:spcAft>
              <a:buFont typeface="Arial" pitchFamily="34" charset="0"/>
              <a:buChar char="•"/>
              <a:defRPr/>
            </a:pPr>
            <a:r>
              <a:rPr lang="en-US" dirty="0" smtClean="0">
                <a:sym typeface="Symbol" pitchFamily="18" charset="2"/>
              </a:rPr>
              <a:t>Computing closure of F</a:t>
            </a:r>
          </a:p>
          <a:p>
            <a:pPr lvl="1" fontAlgn="auto">
              <a:spcAft>
                <a:spcPts val="0"/>
              </a:spcAft>
              <a:buFont typeface="Arial" pitchFamily="34" charset="0"/>
              <a:buChar char="–"/>
              <a:defRPr/>
            </a:pPr>
            <a:r>
              <a:rPr lang="en-US" dirty="0" smtClean="0">
                <a:sym typeface="Symbol" pitchFamily="18" charset="2"/>
              </a:rPr>
              <a:t>For each   </a:t>
            </a:r>
            <a:r>
              <a:rPr lang="en-US" i="1" dirty="0" smtClean="0">
                <a:sym typeface="Symbol" pitchFamily="18" charset="2"/>
              </a:rPr>
              <a:t>R, </a:t>
            </a:r>
            <a:r>
              <a:rPr lang="en-US" dirty="0" smtClean="0">
                <a:sym typeface="Symbol" pitchFamily="18" charset="2"/>
              </a:rPr>
              <a:t>we find the closure </a:t>
            </a:r>
            <a:r>
              <a:rPr lang="en-US" sz="2000" baseline="30000" dirty="0" smtClean="0">
                <a:sym typeface="Symbol" pitchFamily="18" charset="2"/>
              </a:rPr>
              <a:t>+</a:t>
            </a:r>
            <a:r>
              <a:rPr lang="en-US" dirty="0" smtClean="0">
                <a:sym typeface="Symbol" pitchFamily="18" charset="2"/>
              </a:rPr>
              <a:t>, and for each </a:t>
            </a:r>
            <a:r>
              <a:rPr lang="en-US" i="1" dirty="0" smtClean="0">
                <a:sym typeface="Symbol" pitchFamily="18" charset="2"/>
              </a:rPr>
              <a:t>S</a:t>
            </a:r>
            <a:r>
              <a:rPr lang="en-US" dirty="0" smtClean="0">
                <a:sym typeface="Symbol" pitchFamily="18" charset="2"/>
              </a:rPr>
              <a:t>  </a:t>
            </a:r>
            <a:r>
              <a:rPr lang="en-US" sz="2000" baseline="30000" dirty="0" smtClean="0">
                <a:sym typeface="Symbol" pitchFamily="18" charset="2"/>
              </a:rPr>
              <a:t>+</a:t>
            </a:r>
            <a:r>
              <a:rPr lang="en-US" dirty="0" smtClean="0">
                <a:sym typeface="Symbol" pitchFamily="18" charset="2"/>
              </a:rPr>
              <a:t>, we output a functional dependency   </a:t>
            </a:r>
            <a:r>
              <a:rPr lang="en-US" i="1" dirty="0" smtClean="0">
                <a:sym typeface="Symbol" pitchFamily="18" charset="2"/>
              </a:rPr>
              <a:t>S.</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257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52579">
                                            <p:txEl>
                                              <p:pRg st="0" end="0"/>
                                            </p:txEl>
                                          </p:spTgt>
                                        </p:tgtEl>
                                        <p:attrNameLst>
                                          <p:attrName>ppt_c</p:attrName>
                                        </p:attrNameLst>
                                      </p:cBhvr>
                                      <p:to>
                                        <a:srgbClr val="333333"/>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2579">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52579">
                                            <p:txEl>
                                              <p:pRg st="1" end="1"/>
                                            </p:txEl>
                                          </p:spTgt>
                                        </p:tgtEl>
                                        <p:attrNameLst>
                                          <p:attrName>ppt_c</p:attrName>
                                        </p:attrNameLst>
                                      </p:cBhvr>
                                      <p:to>
                                        <a:srgbClr val="333333"/>
                                      </p:to>
                                    </p:animClr>
                                  </p:subTnLst>
                                </p:cTn>
                              </p:par>
                              <p:par>
                                <p:cTn id="11" presetID="1" presetClass="entr" presetSubtype="0" fill="hold" grpId="0" nodeType="withEffect">
                                  <p:stCondLst>
                                    <p:cond delay="0"/>
                                  </p:stCondLst>
                                  <p:childTnLst>
                                    <p:set>
                                      <p:cBhvr>
                                        <p:cTn id="12" dur="1" fill="hold">
                                          <p:stCondLst>
                                            <p:cond delay="499"/>
                                          </p:stCondLst>
                                        </p:cTn>
                                        <p:tgtEl>
                                          <p:spTgt spid="152579">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52579">
                                            <p:txEl>
                                              <p:pRg st="2" end="2"/>
                                            </p:txEl>
                                          </p:spTgt>
                                        </p:tgtEl>
                                        <p:attrNameLst>
                                          <p:attrName>ppt_c</p:attrName>
                                        </p:attrNameLst>
                                      </p:cBhvr>
                                      <p:to>
                                        <a:srgbClr val="333333"/>
                                      </p:to>
                                    </p:animClr>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52579">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52579">
                                            <p:txEl>
                                              <p:pRg st="3" end="3"/>
                                            </p:txEl>
                                          </p:spTgt>
                                        </p:tgtEl>
                                        <p:attrNameLst>
                                          <p:attrName>ppt_c</p:attrName>
                                        </p:attrNameLst>
                                      </p:cBhvr>
                                      <p:to>
                                        <a:srgbClr val="333333"/>
                                      </p:to>
                                    </p:animClr>
                                  </p:subTnLst>
                                </p:cTn>
                              </p:par>
                              <p:par>
                                <p:cTn id="17" presetID="1" presetClass="entr" presetSubtype="0" fill="hold" grpId="0" nodeType="withEffect">
                                  <p:stCondLst>
                                    <p:cond delay="0"/>
                                  </p:stCondLst>
                                  <p:childTnLst>
                                    <p:set>
                                      <p:cBhvr>
                                        <p:cTn id="18" dur="1" fill="hold">
                                          <p:stCondLst>
                                            <p:cond delay="499"/>
                                          </p:stCondLst>
                                        </p:cTn>
                                        <p:tgtEl>
                                          <p:spTgt spid="152579">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52579">
                                            <p:txEl>
                                              <p:pRg st="4" end="4"/>
                                            </p:txEl>
                                          </p:spTgt>
                                        </p:tgtEl>
                                        <p:attrNameLst>
                                          <p:attrName>ppt_c</p:attrName>
                                        </p:attrNameLst>
                                      </p:cBhvr>
                                      <p:to>
                                        <a:srgbClr val="333333"/>
                                      </p:to>
                                    </p:animClr>
                                  </p:subTnLst>
                                </p:cTn>
                              </p:par>
                              <p:par>
                                <p:cTn id="19" presetID="1" presetClass="entr" presetSubtype="0" fill="hold" grpId="0" nodeType="withEffect">
                                  <p:stCondLst>
                                    <p:cond delay="0"/>
                                  </p:stCondLst>
                                  <p:childTnLst>
                                    <p:set>
                                      <p:cBhvr>
                                        <p:cTn id="20" dur="1" fill="hold">
                                          <p:stCondLst>
                                            <p:cond delay="499"/>
                                          </p:stCondLst>
                                        </p:cTn>
                                        <p:tgtEl>
                                          <p:spTgt spid="152579">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152579">
                                            <p:txEl>
                                              <p:pRg st="5" end="5"/>
                                            </p:txEl>
                                          </p:spTgt>
                                        </p:tgtEl>
                                        <p:attrNameLst>
                                          <p:attrName>ppt_c</p:attrName>
                                        </p:attrNameLst>
                                      </p:cBhvr>
                                      <p:to>
                                        <a:srgbClr val="333333"/>
                                      </p:to>
                                    </p:animClr>
                                  </p:subTnLst>
                                </p:cTn>
                              </p:par>
                              <p:par>
                                <p:cTn id="21" presetID="1" presetClass="entr" presetSubtype="0" fill="hold" grpId="0" nodeType="withEffect">
                                  <p:stCondLst>
                                    <p:cond delay="0"/>
                                  </p:stCondLst>
                                  <p:childTnLst>
                                    <p:set>
                                      <p:cBhvr>
                                        <p:cTn id="22" dur="1" fill="hold">
                                          <p:stCondLst>
                                            <p:cond delay="499"/>
                                          </p:stCondLst>
                                        </p:cTn>
                                        <p:tgtEl>
                                          <p:spTgt spid="152579">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152579">
                                            <p:txEl>
                                              <p:pRg st="6" end="6"/>
                                            </p:txEl>
                                          </p:spTgt>
                                        </p:tgtEl>
                                        <p:attrNameLst>
                                          <p:attrName>ppt_c</p:attrName>
                                        </p:attrNameLst>
                                      </p:cBhvr>
                                      <p:to>
                                        <a:srgbClr val="333333"/>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2579">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152579">
                                            <p:txEl>
                                              <p:pRg st="7" end="7"/>
                                            </p:txEl>
                                          </p:spTgt>
                                        </p:tgtEl>
                                        <p:attrNameLst>
                                          <p:attrName>ppt_c</p:attrName>
                                        </p:attrNameLst>
                                      </p:cBhvr>
                                      <p:to>
                                        <a:srgbClr val="333333"/>
                                      </p:to>
                                    </p:animClr>
                                  </p:subTnLst>
                                </p:cTn>
                              </p:par>
                              <p:par>
                                <p:cTn id="27" presetID="1" presetClass="entr" presetSubtype="0" fill="hold" grpId="0" nodeType="withEffect">
                                  <p:stCondLst>
                                    <p:cond delay="0"/>
                                  </p:stCondLst>
                                  <p:childTnLst>
                                    <p:set>
                                      <p:cBhvr>
                                        <p:cTn id="28" dur="1" fill="hold">
                                          <p:stCondLst>
                                            <p:cond delay="499"/>
                                          </p:stCondLst>
                                        </p:cTn>
                                        <p:tgtEl>
                                          <p:spTgt spid="152579">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152579">
                                            <p:txEl>
                                              <p:pRg st="8" end="8"/>
                                            </p:txEl>
                                          </p:spTgt>
                                        </p:tgtEl>
                                        <p:attrNameLst>
                                          <p:attrName>ppt_c</p:attrName>
                                        </p:attrNameLst>
                                      </p:cBhvr>
                                      <p:to>
                                        <a:srgbClr val="333333"/>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mtClean="0"/>
              <a:t>Canonical Cover</a:t>
            </a:r>
          </a:p>
        </p:txBody>
      </p:sp>
      <p:sp>
        <p:nvSpPr>
          <p:cNvPr id="159747" name="Rectangle 3"/>
          <p:cNvSpPr>
            <a:spLocks noGrp="1" noChangeArrowheads="1"/>
          </p:cNvSpPr>
          <p:nvPr>
            <p:ph idx="1"/>
          </p:nvPr>
        </p:nvSpPr>
        <p:spPr/>
        <p:txBody>
          <a:bodyPr rtlCol="0">
            <a:normAutofit fontScale="85000" lnSpcReduction="10000"/>
          </a:bodyPr>
          <a:lstStyle/>
          <a:p>
            <a:pPr fontAlgn="auto">
              <a:spcAft>
                <a:spcPts val="0"/>
              </a:spcAft>
              <a:buFont typeface="Arial" pitchFamily="34" charset="0"/>
              <a:buChar char="•"/>
              <a:defRPr/>
            </a:pPr>
            <a:r>
              <a:rPr lang="en-US" dirty="0" smtClean="0"/>
              <a:t>Sets of functional dependencies may have redundant dependencies that can be inferred from the others</a:t>
            </a:r>
          </a:p>
          <a:p>
            <a:pPr lvl="1" fontAlgn="auto">
              <a:spcAft>
                <a:spcPts val="0"/>
              </a:spcAft>
              <a:buFont typeface="Arial" pitchFamily="34" charset="0"/>
              <a:buChar char="–"/>
              <a:defRPr/>
            </a:pPr>
            <a:r>
              <a:rPr lang="en-US" dirty="0" smtClean="0"/>
              <a:t>For example:  </a:t>
            </a:r>
            <a:r>
              <a:rPr lang="en-US" i="1" dirty="0" smtClean="0"/>
              <a:t>A </a:t>
            </a:r>
            <a:r>
              <a:rPr lang="en-US" dirty="0" smtClean="0">
                <a:sym typeface="Symbol" pitchFamily="18" charset="2"/>
              </a:rPr>
              <a:t></a:t>
            </a:r>
            <a:r>
              <a:rPr lang="en-US" i="1" dirty="0" smtClean="0"/>
              <a:t> C</a:t>
            </a:r>
            <a:r>
              <a:rPr lang="en-US" dirty="0" smtClean="0"/>
              <a:t> is redundant in:   {</a:t>
            </a:r>
            <a:r>
              <a:rPr lang="en-US" i="1" dirty="0" smtClean="0"/>
              <a:t>A</a:t>
            </a:r>
            <a:r>
              <a:rPr lang="en-US" dirty="0" smtClean="0"/>
              <a:t> </a:t>
            </a:r>
            <a:r>
              <a:rPr lang="en-US" dirty="0" smtClean="0">
                <a:sym typeface="Symbol" pitchFamily="18" charset="2"/>
              </a:rPr>
              <a:t></a:t>
            </a:r>
            <a:r>
              <a:rPr lang="en-US" dirty="0" smtClean="0"/>
              <a:t> </a:t>
            </a:r>
            <a:r>
              <a:rPr lang="en-US" i="1" dirty="0" smtClean="0"/>
              <a:t>B</a:t>
            </a:r>
            <a:r>
              <a:rPr lang="en-US" dirty="0" smtClean="0"/>
              <a:t>,   </a:t>
            </a:r>
            <a:r>
              <a:rPr lang="en-US" i="1" dirty="0" smtClean="0"/>
              <a:t>B</a:t>
            </a:r>
            <a:r>
              <a:rPr lang="en-US" dirty="0" smtClean="0"/>
              <a:t> </a:t>
            </a:r>
            <a:r>
              <a:rPr lang="en-US" dirty="0" smtClean="0">
                <a:sym typeface="Symbol" pitchFamily="18" charset="2"/>
              </a:rPr>
              <a:t></a:t>
            </a:r>
            <a:r>
              <a:rPr lang="en-US" dirty="0" smtClean="0"/>
              <a:t> </a:t>
            </a:r>
            <a:r>
              <a:rPr lang="en-US" i="1" dirty="0" smtClean="0"/>
              <a:t>C</a:t>
            </a:r>
            <a:r>
              <a:rPr lang="en-US" dirty="0" smtClean="0"/>
              <a:t>}</a:t>
            </a:r>
          </a:p>
          <a:p>
            <a:pPr lvl="1" fontAlgn="auto">
              <a:spcAft>
                <a:spcPts val="0"/>
              </a:spcAft>
              <a:buFont typeface="Arial" pitchFamily="34" charset="0"/>
              <a:buChar char="–"/>
              <a:defRPr/>
            </a:pPr>
            <a:r>
              <a:rPr lang="en-US" dirty="0" smtClean="0"/>
              <a:t>Parts of a functional dependency may be redundant</a:t>
            </a:r>
          </a:p>
          <a:p>
            <a:pPr lvl="2" fontAlgn="auto">
              <a:spcAft>
                <a:spcPts val="0"/>
              </a:spcAft>
              <a:buFont typeface="Arial" pitchFamily="34" charset="0"/>
              <a:buChar char="•"/>
              <a:defRPr/>
            </a:pPr>
            <a:r>
              <a:rPr lang="en-US" dirty="0" smtClean="0"/>
              <a:t>E.g.: on RHS:   {</a:t>
            </a:r>
            <a:r>
              <a:rPr lang="en-US" i="1" dirty="0" smtClean="0"/>
              <a:t>A</a:t>
            </a:r>
            <a:r>
              <a:rPr lang="en-US" dirty="0" smtClean="0"/>
              <a:t> </a:t>
            </a:r>
            <a:r>
              <a:rPr lang="en-US" dirty="0" smtClean="0">
                <a:sym typeface="Symbol" pitchFamily="18" charset="2"/>
              </a:rPr>
              <a:t></a:t>
            </a:r>
            <a:r>
              <a:rPr lang="en-US" dirty="0" smtClean="0"/>
              <a:t> </a:t>
            </a:r>
            <a:r>
              <a:rPr lang="en-US" i="1" dirty="0" smtClean="0"/>
              <a:t>B</a:t>
            </a:r>
            <a:r>
              <a:rPr lang="en-US" dirty="0" smtClean="0"/>
              <a:t>,   </a:t>
            </a:r>
            <a:r>
              <a:rPr lang="en-US" i="1" dirty="0" smtClean="0"/>
              <a:t>B</a:t>
            </a:r>
            <a:r>
              <a:rPr lang="en-US" dirty="0" smtClean="0"/>
              <a:t> </a:t>
            </a:r>
            <a:r>
              <a:rPr lang="en-US" dirty="0" smtClean="0">
                <a:sym typeface="Symbol" pitchFamily="18" charset="2"/>
              </a:rPr>
              <a:t></a:t>
            </a:r>
            <a:r>
              <a:rPr lang="en-US" dirty="0" smtClean="0"/>
              <a:t> </a:t>
            </a:r>
            <a:r>
              <a:rPr lang="en-US" i="1" dirty="0" smtClean="0"/>
              <a:t>C</a:t>
            </a:r>
            <a:r>
              <a:rPr lang="en-US" dirty="0" smtClean="0"/>
              <a:t>,   </a:t>
            </a:r>
            <a:r>
              <a:rPr lang="en-US" i="1" dirty="0" smtClean="0"/>
              <a:t>A</a:t>
            </a:r>
            <a:r>
              <a:rPr lang="en-US" dirty="0" smtClean="0"/>
              <a:t> </a:t>
            </a:r>
            <a:r>
              <a:rPr lang="en-US" dirty="0" smtClean="0">
                <a:sym typeface="Symbol" pitchFamily="18" charset="2"/>
              </a:rPr>
              <a:t></a:t>
            </a:r>
            <a:r>
              <a:rPr lang="en-US" dirty="0" smtClean="0"/>
              <a:t> </a:t>
            </a:r>
            <a:r>
              <a:rPr lang="en-US" i="1" dirty="0" smtClean="0"/>
              <a:t>CD</a:t>
            </a:r>
            <a:r>
              <a:rPr lang="en-US" dirty="0" smtClean="0"/>
              <a:t>}  can be simplified to </a:t>
            </a:r>
            <a:br>
              <a:rPr lang="en-US" dirty="0" smtClean="0"/>
            </a:br>
            <a:r>
              <a:rPr lang="en-US" dirty="0" smtClean="0"/>
              <a:t>                         {</a:t>
            </a:r>
            <a:r>
              <a:rPr lang="en-US" i="1" dirty="0" smtClean="0"/>
              <a:t>A</a:t>
            </a:r>
            <a:r>
              <a:rPr lang="en-US" dirty="0" smtClean="0"/>
              <a:t> </a:t>
            </a:r>
            <a:r>
              <a:rPr lang="en-US" dirty="0" smtClean="0">
                <a:sym typeface="Symbol" pitchFamily="18" charset="2"/>
              </a:rPr>
              <a:t></a:t>
            </a:r>
            <a:r>
              <a:rPr lang="en-US" i="1" dirty="0" smtClean="0"/>
              <a:t> B</a:t>
            </a:r>
            <a:r>
              <a:rPr lang="en-US" dirty="0" smtClean="0"/>
              <a:t>,   </a:t>
            </a:r>
            <a:r>
              <a:rPr lang="en-US" i="1" dirty="0" smtClean="0"/>
              <a:t>B</a:t>
            </a:r>
            <a:r>
              <a:rPr lang="en-US" dirty="0" smtClean="0"/>
              <a:t> </a:t>
            </a:r>
            <a:r>
              <a:rPr lang="en-US" dirty="0" smtClean="0">
                <a:sym typeface="Symbol" pitchFamily="18" charset="2"/>
              </a:rPr>
              <a:t></a:t>
            </a:r>
            <a:r>
              <a:rPr lang="en-US" dirty="0" smtClean="0"/>
              <a:t> </a:t>
            </a:r>
            <a:r>
              <a:rPr lang="en-US" i="1" dirty="0" smtClean="0"/>
              <a:t>C</a:t>
            </a:r>
            <a:r>
              <a:rPr lang="en-US" dirty="0" smtClean="0"/>
              <a:t>,   </a:t>
            </a:r>
            <a:r>
              <a:rPr lang="en-US" i="1" dirty="0" smtClean="0"/>
              <a:t>A</a:t>
            </a:r>
            <a:r>
              <a:rPr lang="en-US" dirty="0" smtClean="0"/>
              <a:t> </a:t>
            </a:r>
            <a:r>
              <a:rPr lang="en-US" dirty="0" smtClean="0">
                <a:sym typeface="Symbol" pitchFamily="18" charset="2"/>
              </a:rPr>
              <a:t></a:t>
            </a:r>
            <a:r>
              <a:rPr lang="en-US" dirty="0" smtClean="0"/>
              <a:t> </a:t>
            </a:r>
            <a:r>
              <a:rPr lang="en-US" i="1" dirty="0" smtClean="0"/>
              <a:t>D</a:t>
            </a:r>
            <a:r>
              <a:rPr lang="en-US" dirty="0" smtClean="0"/>
              <a:t>} </a:t>
            </a:r>
          </a:p>
          <a:p>
            <a:pPr lvl="2" fontAlgn="auto">
              <a:spcAft>
                <a:spcPts val="0"/>
              </a:spcAft>
              <a:buFont typeface="Arial" pitchFamily="34" charset="0"/>
              <a:buChar char="•"/>
              <a:defRPr/>
            </a:pPr>
            <a:r>
              <a:rPr lang="en-US" dirty="0" smtClean="0"/>
              <a:t>E.g.: on LHS:    {A </a:t>
            </a:r>
            <a:r>
              <a:rPr lang="en-US" dirty="0" smtClean="0">
                <a:sym typeface="Symbol" pitchFamily="18" charset="2"/>
              </a:rPr>
              <a:t></a:t>
            </a:r>
            <a:r>
              <a:rPr lang="en-US" dirty="0" smtClean="0"/>
              <a:t> </a:t>
            </a:r>
            <a:r>
              <a:rPr lang="en-US" i="1" dirty="0" smtClean="0"/>
              <a:t>B</a:t>
            </a:r>
            <a:r>
              <a:rPr lang="en-US" dirty="0" smtClean="0"/>
              <a:t>,   </a:t>
            </a:r>
            <a:r>
              <a:rPr lang="en-US" i="1" dirty="0" smtClean="0"/>
              <a:t>B</a:t>
            </a:r>
            <a:r>
              <a:rPr lang="en-US" dirty="0" smtClean="0"/>
              <a:t> </a:t>
            </a:r>
            <a:r>
              <a:rPr lang="en-US" dirty="0" smtClean="0">
                <a:sym typeface="Symbol" pitchFamily="18" charset="2"/>
              </a:rPr>
              <a:t></a:t>
            </a:r>
            <a:r>
              <a:rPr lang="en-US" dirty="0" smtClean="0"/>
              <a:t> </a:t>
            </a:r>
            <a:r>
              <a:rPr lang="en-US" i="1" dirty="0" smtClean="0"/>
              <a:t>C</a:t>
            </a:r>
            <a:r>
              <a:rPr lang="en-US" dirty="0" smtClean="0"/>
              <a:t>,   </a:t>
            </a:r>
            <a:r>
              <a:rPr lang="en-US" i="1" dirty="0" smtClean="0"/>
              <a:t>AC</a:t>
            </a:r>
            <a:r>
              <a:rPr lang="en-US" dirty="0" smtClean="0"/>
              <a:t> </a:t>
            </a:r>
            <a:r>
              <a:rPr lang="en-US" dirty="0" smtClean="0">
                <a:sym typeface="Symbol" pitchFamily="18" charset="2"/>
              </a:rPr>
              <a:t></a:t>
            </a:r>
            <a:r>
              <a:rPr lang="en-US" dirty="0" smtClean="0"/>
              <a:t> </a:t>
            </a:r>
            <a:r>
              <a:rPr lang="en-US" i="1" dirty="0" smtClean="0"/>
              <a:t>D</a:t>
            </a:r>
            <a:r>
              <a:rPr lang="en-US" dirty="0" smtClean="0"/>
              <a:t>}  can be simplified to </a:t>
            </a:r>
            <a:br>
              <a:rPr lang="en-US" dirty="0" smtClean="0"/>
            </a:br>
            <a:r>
              <a:rPr lang="en-US" dirty="0" smtClean="0"/>
              <a:t>                         {A </a:t>
            </a:r>
            <a:r>
              <a:rPr lang="en-US" dirty="0" smtClean="0">
                <a:sym typeface="Symbol" pitchFamily="18" charset="2"/>
              </a:rPr>
              <a:t></a:t>
            </a:r>
            <a:r>
              <a:rPr lang="en-US" dirty="0" smtClean="0"/>
              <a:t> </a:t>
            </a:r>
            <a:r>
              <a:rPr lang="en-US" i="1" dirty="0" smtClean="0"/>
              <a:t>B</a:t>
            </a:r>
            <a:r>
              <a:rPr lang="en-US" dirty="0" smtClean="0"/>
              <a:t>,   </a:t>
            </a:r>
            <a:r>
              <a:rPr lang="en-US" i="1" dirty="0" smtClean="0"/>
              <a:t>B</a:t>
            </a:r>
            <a:r>
              <a:rPr lang="en-US" dirty="0" smtClean="0"/>
              <a:t> </a:t>
            </a:r>
            <a:r>
              <a:rPr lang="en-US" dirty="0" smtClean="0">
                <a:sym typeface="Symbol" pitchFamily="18" charset="2"/>
              </a:rPr>
              <a:t></a:t>
            </a:r>
            <a:r>
              <a:rPr lang="en-US" dirty="0" smtClean="0"/>
              <a:t> </a:t>
            </a:r>
            <a:r>
              <a:rPr lang="en-US" i="1" dirty="0" smtClean="0"/>
              <a:t>C</a:t>
            </a:r>
            <a:r>
              <a:rPr lang="en-US" dirty="0" smtClean="0"/>
              <a:t>,   </a:t>
            </a:r>
            <a:r>
              <a:rPr lang="en-US" i="1" dirty="0" smtClean="0"/>
              <a:t>A</a:t>
            </a:r>
            <a:r>
              <a:rPr lang="en-US" dirty="0" smtClean="0"/>
              <a:t> </a:t>
            </a:r>
            <a:r>
              <a:rPr lang="en-US" dirty="0" smtClean="0">
                <a:sym typeface="Symbol" pitchFamily="18" charset="2"/>
              </a:rPr>
              <a:t></a:t>
            </a:r>
            <a:r>
              <a:rPr lang="en-US" dirty="0" smtClean="0"/>
              <a:t> </a:t>
            </a:r>
            <a:r>
              <a:rPr lang="en-US" i="1" dirty="0" smtClean="0"/>
              <a:t>D</a:t>
            </a:r>
            <a:r>
              <a:rPr lang="en-US" dirty="0" smtClean="0"/>
              <a:t>} </a:t>
            </a:r>
          </a:p>
          <a:p>
            <a:pPr fontAlgn="auto">
              <a:spcAft>
                <a:spcPts val="0"/>
              </a:spcAft>
              <a:buFont typeface="Arial" pitchFamily="34" charset="0"/>
              <a:buChar char="•"/>
              <a:defRPr/>
            </a:pPr>
            <a:r>
              <a:rPr lang="en-US" dirty="0" smtClean="0"/>
              <a:t>Intuitively, a canonical cover of F is a “minimal” set of functional dependencies equivalent to F, having no redundant dependencies or redundant parts of dependencies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9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597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5974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597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97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mtClean="0"/>
              <a:t>Extraneous Attributes</a:t>
            </a:r>
          </a:p>
        </p:txBody>
      </p:sp>
      <p:sp>
        <p:nvSpPr>
          <p:cNvPr id="145411" name="Rectangle 3"/>
          <p:cNvSpPr>
            <a:spLocks noGrp="1" noChangeArrowheads="1"/>
          </p:cNvSpPr>
          <p:nvPr>
            <p:ph idx="1"/>
          </p:nvPr>
        </p:nvSpPr>
        <p:spPr>
          <a:xfrm>
            <a:off x="927100" y="1163638"/>
            <a:ext cx="7588250" cy="5257800"/>
          </a:xfrm>
        </p:spPr>
        <p:txBody>
          <a:bodyPr rtlCol="0">
            <a:normAutofit fontScale="70000" lnSpcReduction="20000"/>
          </a:bodyPr>
          <a:lstStyle/>
          <a:p>
            <a:pPr fontAlgn="auto">
              <a:spcAft>
                <a:spcPts val="0"/>
              </a:spcAft>
              <a:buFont typeface="Arial" pitchFamily="34" charset="0"/>
              <a:buChar char="•"/>
              <a:defRPr/>
            </a:pPr>
            <a:r>
              <a:rPr lang="en-US" dirty="0" smtClean="0"/>
              <a:t>Consider a set </a:t>
            </a:r>
            <a:r>
              <a:rPr lang="en-US" i="1" dirty="0" smtClean="0"/>
              <a:t>F</a:t>
            </a:r>
            <a:r>
              <a:rPr lang="en-US" dirty="0" smtClean="0"/>
              <a:t> of functional dependencies and the functional dependency </a:t>
            </a:r>
            <a:r>
              <a:rPr lang="en-US" dirty="0" smtClean="0">
                <a:sym typeface="Symbol" pitchFamily="18" charset="2"/>
              </a:rPr>
              <a:t> </a:t>
            </a:r>
            <a:r>
              <a:rPr lang="en-US" dirty="0" smtClean="0">
                <a:sym typeface="Monotype Sorts" pitchFamily="2" charset="2"/>
              </a:rPr>
              <a:t> </a:t>
            </a:r>
            <a:r>
              <a:rPr lang="en-US" dirty="0" smtClean="0">
                <a:sym typeface="Symbol" pitchFamily="18" charset="2"/>
              </a:rPr>
              <a:t> </a:t>
            </a:r>
            <a:r>
              <a:rPr lang="en-US" dirty="0" smtClean="0">
                <a:sym typeface="Greek Symbols" pitchFamily="18" charset="2"/>
              </a:rPr>
              <a:t>in </a:t>
            </a:r>
            <a:r>
              <a:rPr lang="en-US" i="1" dirty="0" smtClean="0">
                <a:sym typeface="Greek Symbols" pitchFamily="18" charset="2"/>
              </a:rPr>
              <a:t>F</a:t>
            </a:r>
            <a:r>
              <a:rPr lang="en-US" dirty="0" smtClean="0">
                <a:sym typeface="Greek Symbols" pitchFamily="18" charset="2"/>
              </a:rPr>
              <a:t>.</a:t>
            </a:r>
          </a:p>
          <a:p>
            <a:pPr lvl="1" fontAlgn="auto">
              <a:spcAft>
                <a:spcPts val="0"/>
              </a:spcAft>
              <a:buFont typeface="Arial" pitchFamily="34" charset="0"/>
              <a:buChar char="–"/>
              <a:defRPr/>
            </a:pPr>
            <a:r>
              <a:rPr lang="en-US" dirty="0" smtClean="0">
                <a:sym typeface="Monotype Sorts" pitchFamily="2" charset="2"/>
              </a:rPr>
              <a:t>Attribute A is </a:t>
            </a:r>
            <a:r>
              <a:rPr lang="en-US" dirty="0" smtClean="0">
                <a:solidFill>
                  <a:schemeClr val="tx2"/>
                </a:solidFill>
                <a:sym typeface="Monotype Sorts" pitchFamily="2" charset="2"/>
              </a:rPr>
              <a:t>extraneous </a:t>
            </a:r>
            <a:r>
              <a:rPr lang="en-US" dirty="0" smtClean="0">
                <a:sym typeface="Monotype Sorts" pitchFamily="2" charset="2"/>
              </a:rPr>
              <a:t>in </a:t>
            </a:r>
            <a:r>
              <a:rPr lang="en-US" dirty="0" smtClean="0">
                <a:sym typeface="Symbol" pitchFamily="18" charset="2"/>
              </a:rPr>
              <a:t></a:t>
            </a:r>
            <a:r>
              <a:rPr lang="en-US" dirty="0" smtClean="0">
                <a:sym typeface="Greek Symbols" pitchFamily="18" charset="2"/>
              </a:rPr>
              <a:t> if </a:t>
            </a:r>
            <a:r>
              <a:rPr lang="en-US" i="1" dirty="0" smtClean="0">
                <a:sym typeface="Greek Symbols" pitchFamily="18" charset="2"/>
              </a:rPr>
              <a:t>A </a:t>
            </a:r>
            <a:r>
              <a:rPr lang="en-US" dirty="0" smtClean="0">
                <a:sym typeface="Symbol" pitchFamily="18" charset="2"/>
              </a:rPr>
              <a:t> </a:t>
            </a:r>
            <a:r>
              <a:rPr lang="en-US" dirty="0" smtClean="0">
                <a:sym typeface="Greek Symbols" pitchFamily="18" charset="2"/>
              </a:rPr>
              <a:t> </a:t>
            </a:r>
            <a:br>
              <a:rPr lang="en-US" dirty="0" smtClean="0">
                <a:sym typeface="Greek Symbols" pitchFamily="18" charset="2"/>
              </a:rPr>
            </a:br>
            <a:r>
              <a:rPr lang="en-US" dirty="0" smtClean="0">
                <a:sym typeface="Greek Symbols" pitchFamily="18" charset="2"/>
              </a:rPr>
              <a:t>   and </a:t>
            </a:r>
            <a:r>
              <a:rPr lang="en-US" i="1" dirty="0" smtClean="0">
                <a:sym typeface="Greek Symbols" pitchFamily="18" charset="2"/>
              </a:rPr>
              <a:t>F</a:t>
            </a:r>
            <a:r>
              <a:rPr lang="en-US" dirty="0" smtClean="0">
                <a:sym typeface="Greek Symbols" pitchFamily="18" charset="2"/>
              </a:rPr>
              <a:t> logically implies (</a:t>
            </a:r>
            <a:r>
              <a:rPr lang="en-US" i="1" dirty="0" smtClean="0">
                <a:sym typeface="Greek Symbols" pitchFamily="18" charset="2"/>
              </a:rPr>
              <a:t>F</a:t>
            </a:r>
            <a:r>
              <a:rPr lang="en-US" dirty="0" smtClean="0">
                <a:sym typeface="Greek Symbols" pitchFamily="18" charset="2"/>
              </a:rPr>
              <a:t> – {</a:t>
            </a:r>
            <a:r>
              <a:rPr lang="en-US" dirty="0" smtClean="0">
                <a:sym typeface="Symbol" pitchFamily="18" charset="2"/>
              </a:rPr>
              <a:t></a:t>
            </a:r>
            <a:r>
              <a:rPr lang="en-US" dirty="0" smtClean="0">
                <a:sym typeface="Greek Symbols" pitchFamily="18" charset="2"/>
              </a:rPr>
              <a:t> </a:t>
            </a:r>
            <a:r>
              <a:rPr lang="en-US" dirty="0" smtClean="0">
                <a:sym typeface="Symbol" pitchFamily="18" charset="2"/>
              </a:rPr>
              <a:t></a:t>
            </a:r>
            <a:r>
              <a:rPr lang="en-US" dirty="0" smtClean="0">
                <a:sym typeface="Monotype Sorts" pitchFamily="2" charset="2"/>
              </a:rPr>
              <a:t> </a:t>
            </a:r>
            <a:r>
              <a:rPr lang="en-US" dirty="0" smtClean="0">
                <a:sym typeface="Symbol" pitchFamily="18" charset="2"/>
              </a:rPr>
              <a:t></a:t>
            </a:r>
            <a:r>
              <a:rPr lang="en-US" dirty="0" smtClean="0">
                <a:sym typeface="Greek Symbols" pitchFamily="18" charset="2"/>
              </a:rPr>
              <a:t>}) </a:t>
            </a:r>
            <a:r>
              <a:rPr lang="en-US" dirty="0" smtClean="0">
                <a:sym typeface="Symbol" pitchFamily="18" charset="2"/>
              </a:rPr>
              <a:t> {(</a:t>
            </a:r>
            <a:r>
              <a:rPr lang="en-US" dirty="0" smtClean="0">
                <a:sym typeface="Greek Symbols" pitchFamily="18" charset="2"/>
              </a:rPr>
              <a:t>  – </a:t>
            </a:r>
            <a:r>
              <a:rPr lang="en-US" i="1" dirty="0" smtClean="0">
                <a:sym typeface="Greek Symbols" pitchFamily="18" charset="2"/>
              </a:rPr>
              <a:t>A</a:t>
            </a:r>
            <a:r>
              <a:rPr lang="en-US" dirty="0" smtClean="0">
                <a:sym typeface="Greek Symbols" pitchFamily="18" charset="2"/>
              </a:rPr>
              <a:t>) </a:t>
            </a:r>
            <a:r>
              <a:rPr lang="en-US" dirty="0" smtClean="0">
                <a:sym typeface="Symbol" pitchFamily="18" charset="2"/>
              </a:rPr>
              <a:t></a:t>
            </a:r>
            <a:r>
              <a:rPr lang="en-US" dirty="0" smtClean="0">
                <a:sym typeface="Monotype Sorts" pitchFamily="2" charset="2"/>
              </a:rPr>
              <a:t> </a:t>
            </a:r>
            <a:r>
              <a:rPr lang="en-US" dirty="0" smtClean="0">
                <a:sym typeface="Symbol" pitchFamily="18" charset="2"/>
              </a:rPr>
              <a:t></a:t>
            </a:r>
            <a:r>
              <a:rPr lang="en-US" dirty="0" smtClean="0">
                <a:sym typeface="Greek Symbols" pitchFamily="18" charset="2"/>
              </a:rPr>
              <a:t>}.</a:t>
            </a:r>
          </a:p>
          <a:p>
            <a:pPr lvl="1" fontAlgn="auto">
              <a:spcAft>
                <a:spcPts val="0"/>
              </a:spcAft>
              <a:buFont typeface="Arial" pitchFamily="34" charset="0"/>
              <a:buChar char="–"/>
              <a:defRPr/>
            </a:pPr>
            <a:r>
              <a:rPr lang="en-US" dirty="0" smtClean="0">
                <a:sym typeface="Greek Symbols" pitchFamily="18" charset="2"/>
              </a:rPr>
              <a:t>Attribute </a:t>
            </a:r>
            <a:r>
              <a:rPr lang="en-US" i="1" dirty="0" smtClean="0">
                <a:sym typeface="Greek Symbols" pitchFamily="18" charset="2"/>
              </a:rPr>
              <a:t>A</a:t>
            </a:r>
            <a:r>
              <a:rPr lang="en-US" dirty="0" smtClean="0">
                <a:sym typeface="Greek Symbols" pitchFamily="18" charset="2"/>
              </a:rPr>
              <a:t> is </a:t>
            </a:r>
            <a:r>
              <a:rPr lang="en-US" dirty="0" smtClean="0">
                <a:solidFill>
                  <a:schemeClr val="tx2"/>
                </a:solidFill>
                <a:sym typeface="Greek Symbols" pitchFamily="18" charset="2"/>
              </a:rPr>
              <a:t>extraneous</a:t>
            </a:r>
            <a:r>
              <a:rPr lang="en-US" dirty="0" smtClean="0">
                <a:sym typeface="Greek Symbols" pitchFamily="18" charset="2"/>
              </a:rPr>
              <a:t> in </a:t>
            </a:r>
            <a:r>
              <a:rPr lang="en-US" dirty="0" smtClean="0">
                <a:sym typeface="Symbol" pitchFamily="18" charset="2"/>
              </a:rPr>
              <a:t></a:t>
            </a:r>
            <a:r>
              <a:rPr lang="en-US" dirty="0" smtClean="0">
                <a:sym typeface="Greek Symbols" pitchFamily="18" charset="2"/>
              </a:rPr>
              <a:t> if </a:t>
            </a:r>
            <a:r>
              <a:rPr lang="en-US" i="1" dirty="0" smtClean="0">
                <a:sym typeface="Greek Symbols" pitchFamily="18" charset="2"/>
              </a:rPr>
              <a:t>A</a:t>
            </a:r>
            <a:r>
              <a:rPr lang="en-US" dirty="0" smtClean="0">
                <a:sym typeface="Greek Symbols" pitchFamily="18" charset="2"/>
              </a:rPr>
              <a:t> </a:t>
            </a:r>
            <a:r>
              <a:rPr lang="en-US" dirty="0" smtClean="0">
                <a:sym typeface="Symbol" pitchFamily="18" charset="2"/>
              </a:rPr>
              <a:t> </a:t>
            </a:r>
            <a:r>
              <a:rPr lang="en-US" dirty="0" smtClean="0">
                <a:sym typeface="Greek Symbols" pitchFamily="18" charset="2"/>
              </a:rPr>
              <a:t> </a:t>
            </a:r>
            <a:br>
              <a:rPr lang="en-US" dirty="0" smtClean="0">
                <a:sym typeface="Greek Symbols" pitchFamily="18" charset="2"/>
              </a:rPr>
            </a:br>
            <a:r>
              <a:rPr lang="en-US" dirty="0" smtClean="0">
                <a:sym typeface="Greek Symbols" pitchFamily="18" charset="2"/>
              </a:rPr>
              <a:t>  and the set of functional dependencies </a:t>
            </a:r>
            <a:br>
              <a:rPr lang="en-US" dirty="0" smtClean="0">
                <a:sym typeface="Greek Symbols" pitchFamily="18" charset="2"/>
              </a:rPr>
            </a:br>
            <a:r>
              <a:rPr lang="en-US" dirty="0" smtClean="0">
                <a:sym typeface="Greek Symbols" pitchFamily="18" charset="2"/>
              </a:rPr>
              <a:t>  (</a:t>
            </a:r>
            <a:r>
              <a:rPr lang="en-US" i="1" dirty="0" smtClean="0">
                <a:sym typeface="Greek Symbols" pitchFamily="18" charset="2"/>
              </a:rPr>
              <a:t>F</a:t>
            </a:r>
            <a:r>
              <a:rPr lang="en-US" dirty="0" smtClean="0">
                <a:sym typeface="Greek Symbols" pitchFamily="18" charset="2"/>
              </a:rPr>
              <a:t>  – {</a:t>
            </a:r>
            <a:r>
              <a:rPr lang="en-US" dirty="0" smtClean="0">
                <a:sym typeface="Symbol" pitchFamily="18" charset="2"/>
              </a:rPr>
              <a:t></a:t>
            </a:r>
            <a:r>
              <a:rPr lang="en-US" dirty="0" smtClean="0">
                <a:sym typeface="Greek Symbols" pitchFamily="18" charset="2"/>
              </a:rPr>
              <a:t> </a:t>
            </a:r>
            <a:r>
              <a:rPr lang="en-US" dirty="0" smtClean="0">
                <a:sym typeface="Symbol" pitchFamily="18" charset="2"/>
              </a:rPr>
              <a:t></a:t>
            </a:r>
            <a:r>
              <a:rPr lang="en-US" dirty="0" smtClean="0">
                <a:sym typeface="Monotype Sorts" pitchFamily="2" charset="2"/>
              </a:rPr>
              <a:t> </a:t>
            </a:r>
            <a:r>
              <a:rPr lang="en-US" dirty="0" smtClean="0">
                <a:sym typeface="Symbol" pitchFamily="18" charset="2"/>
              </a:rPr>
              <a:t></a:t>
            </a:r>
            <a:r>
              <a:rPr lang="en-US" dirty="0" smtClean="0">
                <a:sym typeface="Greek Symbols" pitchFamily="18" charset="2"/>
              </a:rPr>
              <a:t>}) </a:t>
            </a:r>
            <a:r>
              <a:rPr lang="en-US" dirty="0" smtClean="0">
                <a:sym typeface="Symbol" pitchFamily="18" charset="2"/>
              </a:rPr>
              <a:t> {</a:t>
            </a:r>
            <a:r>
              <a:rPr lang="en-US" dirty="0" smtClean="0">
                <a:sym typeface="Greek Symbols" pitchFamily="18" charset="2"/>
              </a:rPr>
              <a:t> </a:t>
            </a:r>
            <a:r>
              <a:rPr lang="en-US" dirty="0" smtClean="0">
                <a:sym typeface="Symbol" pitchFamily="18" charset="2"/>
              </a:rPr>
              <a:t></a:t>
            </a:r>
            <a:r>
              <a:rPr lang="en-US" i="1" dirty="0" smtClean="0">
                <a:sym typeface="Greek Symbols" pitchFamily="18" charset="2"/>
              </a:rPr>
              <a:t>(</a:t>
            </a:r>
            <a:r>
              <a:rPr lang="en-US" dirty="0" smtClean="0">
                <a:sym typeface="Symbol" pitchFamily="18" charset="2"/>
              </a:rPr>
              <a:t></a:t>
            </a:r>
            <a:r>
              <a:rPr lang="en-US" i="1" dirty="0" smtClean="0">
                <a:sym typeface="Greek Symbols" pitchFamily="18" charset="2"/>
              </a:rPr>
              <a:t> </a:t>
            </a:r>
            <a:r>
              <a:rPr lang="en-US" dirty="0" smtClean="0">
                <a:sym typeface="Greek Symbols" pitchFamily="18" charset="2"/>
              </a:rPr>
              <a:t>– </a:t>
            </a:r>
            <a:r>
              <a:rPr lang="en-US" i="1" dirty="0" smtClean="0">
                <a:sym typeface="Greek Symbols" pitchFamily="18" charset="2"/>
              </a:rPr>
              <a:t>A</a:t>
            </a:r>
            <a:r>
              <a:rPr lang="en-US" dirty="0" smtClean="0">
                <a:sym typeface="Greek Symbols" pitchFamily="18" charset="2"/>
              </a:rPr>
              <a:t>)} logically implies </a:t>
            </a:r>
            <a:r>
              <a:rPr lang="en-US" i="1" dirty="0" smtClean="0">
                <a:sym typeface="Greek Symbols" pitchFamily="18" charset="2"/>
              </a:rPr>
              <a:t>F.</a:t>
            </a:r>
          </a:p>
          <a:p>
            <a:pPr fontAlgn="auto">
              <a:spcAft>
                <a:spcPts val="0"/>
              </a:spcAft>
              <a:buFont typeface="Arial" pitchFamily="34" charset="0"/>
              <a:buChar char="•"/>
              <a:defRPr/>
            </a:pPr>
            <a:r>
              <a:rPr lang="en-US" i="1" dirty="0" smtClean="0">
                <a:sym typeface="Greek Symbols" pitchFamily="18" charset="2"/>
              </a:rPr>
              <a:t>Note: </a:t>
            </a:r>
            <a:r>
              <a:rPr lang="en-US" dirty="0" smtClean="0">
                <a:sym typeface="Greek Symbols" pitchFamily="18" charset="2"/>
              </a:rPr>
              <a:t>implication in the opposite direction is trivial in each of the cases above, since a “stronger” functional dependency always implies a weaker one</a:t>
            </a:r>
          </a:p>
          <a:p>
            <a:pPr fontAlgn="auto">
              <a:spcAft>
                <a:spcPts val="0"/>
              </a:spcAft>
              <a:buFont typeface="Arial" pitchFamily="34" charset="0"/>
              <a:buChar char="•"/>
              <a:defRPr/>
            </a:pPr>
            <a:r>
              <a:rPr lang="en-US" dirty="0" smtClean="0"/>
              <a:t>Example: Given </a:t>
            </a:r>
            <a:r>
              <a:rPr lang="en-US" i="1" dirty="0" smtClean="0"/>
              <a:t>F</a:t>
            </a:r>
            <a:r>
              <a:rPr lang="en-US" dirty="0" smtClean="0"/>
              <a:t> = {</a:t>
            </a:r>
            <a:r>
              <a:rPr lang="en-US" i="1" dirty="0" smtClean="0"/>
              <a:t>A</a:t>
            </a:r>
            <a:r>
              <a:rPr lang="en-US" dirty="0" smtClean="0"/>
              <a:t> </a:t>
            </a:r>
            <a:r>
              <a:rPr lang="en-US" dirty="0" smtClean="0">
                <a:sym typeface="Symbol" pitchFamily="18" charset="2"/>
              </a:rPr>
              <a:t></a:t>
            </a:r>
            <a:r>
              <a:rPr lang="en-US" dirty="0" smtClean="0"/>
              <a:t> </a:t>
            </a:r>
            <a:r>
              <a:rPr lang="en-US" i="1" dirty="0" smtClean="0"/>
              <a:t>C</a:t>
            </a:r>
            <a:r>
              <a:rPr lang="en-US" dirty="0" smtClean="0"/>
              <a:t>, </a:t>
            </a:r>
            <a:r>
              <a:rPr lang="en-US" i="1" dirty="0" smtClean="0"/>
              <a:t>AB</a:t>
            </a:r>
            <a:r>
              <a:rPr lang="en-US" dirty="0" smtClean="0"/>
              <a:t> </a:t>
            </a:r>
            <a:r>
              <a:rPr lang="en-US" dirty="0" smtClean="0">
                <a:sym typeface="Symbol" pitchFamily="18" charset="2"/>
              </a:rPr>
              <a:t></a:t>
            </a:r>
            <a:r>
              <a:rPr lang="en-US" dirty="0" smtClean="0"/>
              <a:t> </a:t>
            </a:r>
            <a:r>
              <a:rPr lang="en-US" i="1" dirty="0" smtClean="0"/>
              <a:t>C</a:t>
            </a:r>
            <a:r>
              <a:rPr lang="en-US" dirty="0" smtClean="0"/>
              <a:t> }</a:t>
            </a:r>
          </a:p>
          <a:p>
            <a:pPr lvl="1" fontAlgn="auto">
              <a:spcAft>
                <a:spcPts val="0"/>
              </a:spcAft>
              <a:buFont typeface="Arial" pitchFamily="34" charset="0"/>
              <a:buChar char="–"/>
              <a:defRPr/>
            </a:pPr>
            <a:r>
              <a:rPr lang="en-US" i="1" dirty="0" smtClean="0"/>
              <a:t>B</a:t>
            </a:r>
            <a:r>
              <a:rPr lang="en-US" dirty="0" smtClean="0"/>
              <a:t> is extraneous in </a:t>
            </a:r>
            <a:r>
              <a:rPr lang="en-US" i="1" dirty="0" smtClean="0"/>
              <a:t>AB</a:t>
            </a:r>
            <a:r>
              <a:rPr lang="en-US" dirty="0" smtClean="0"/>
              <a:t> </a:t>
            </a:r>
            <a:r>
              <a:rPr lang="en-US" dirty="0" smtClean="0">
                <a:sym typeface="Symbol" pitchFamily="18" charset="2"/>
              </a:rPr>
              <a:t></a:t>
            </a:r>
            <a:r>
              <a:rPr lang="en-US" i="1" dirty="0" smtClean="0"/>
              <a:t> C</a:t>
            </a:r>
            <a:r>
              <a:rPr lang="en-US" dirty="0" smtClean="0"/>
              <a:t> because {</a:t>
            </a:r>
            <a:r>
              <a:rPr lang="en-US" i="1" dirty="0" smtClean="0"/>
              <a:t>A</a:t>
            </a:r>
            <a:r>
              <a:rPr lang="en-US" dirty="0" smtClean="0"/>
              <a:t> </a:t>
            </a:r>
            <a:r>
              <a:rPr lang="en-US" dirty="0" smtClean="0">
                <a:sym typeface="Symbol" pitchFamily="18" charset="2"/>
              </a:rPr>
              <a:t></a:t>
            </a:r>
            <a:r>
              <a:rPr lang="en-US" dirty="0" smtClean="0"/>
              <a:t> </a:t>
            </a:r>
            <a:r>
              <a:rPr lang="en-US" i="1" dirty="0" smtClean="0"/>
              <a:t>C, AB</a:t>
            </a:r>
            <a:r>
              <a:rPr lang="en-US" dirty="0" smtClean="0"/>
              <a:t> </a:t>
            </a:r>
            <a:r>
              <a:rPr lang="en-US" dirty="0" smtClean="0">
                <a:sym typeface="Symbol" pitchFamily="18" charset="2"/>
              </a:rPr>
              <a:t></a:t>
            </a:r>
            <a:r>
              <a:rPr lang="en-US" i="1" dirty="0" smtClean="0"/>
              <a:t> C</a:t>
            </a:r>
            <a:r>
              <a:rPr lang="en-US" dirty="0" smtClean="0"/>
              <a:t>} logically implies </a:t>
            </a:r>
            <a:r>
              <a:rPr lang="en-US" i="1" dirty="0" smtClean="0"/>
              <a:t>A</a:t>
            </a:r>
            <a:r>
              <a:rPr lang="en-US" dirty="0" smtClean="0"/>
              <a:t> </a:t>
            </a:r>
            <a:r>
              <a:rPr lang="en-US" dirty="0" smtClean="0">
                <a:sym typeface="Symbol" pitchFamily="18" charset="2"/>
              </a:rPr>
              <a:t></a:t>
            </a:r>
            <a:r>
              <a:rPr lang="en-US" dirty="0" smtClean="0"/>
              <a:t> </a:t>
            </a:r>
            <a:r>
              <a:rPr lang="en-US" i="1" dirty="0" smtClean="0"/>
              <a:t>C </a:t>
            </a:r>
            <a:r>
              <a:rPr lang="en-US" dirty="0" smtClean="0"/>
              <a:t>(I.e. the result of dropping </a:t>
            </a:r>
            <a:r>
              <a:rPr lang="en-US" i="1" dirty="0" smtClean="0"/>
              <a:t>B </a:t>
            </a:r>
            <a:r>
              <a:rPr lang="en-US" dirty="0" smtClean="0"/>
              <a:t>from </a:t>
            </a:r>
            <a:r>
              <a:rPr lang="en-US" i="1" dirty="0" smtClean="0"/>
              <a:t>AB</a:t>
            </a:r>
            <a:r>
              <a:rPr lang="en-US" dirty="0" smtClean="0"/>
              <a:t> </a:t>
            </a:r>
            <a:r>
              <a:rPr lang="en-US" dirty="0" smtClean="0">
                <a:sym typeface="Symbol" pitchFamily="18" charset="2"/>
              </a:rPr>
              <a:t></a:t>
            </a:r>
            <a:r>
              <a:rPr lang="en-US" i="1" dirty="0" smtClean="0"/>
              <a:t> C</a:t>
            </a:r>
            <a:r>
              <a:rPr lang="en-US" dirty="0" smtClean="0"/>
              <a:t>).</a:t>
            </a:r>
          </a:p>
          <a:p>
            <a:pPr fontAlgn="auto">
              <a:spcAft>
                <a:spcPts val="0"/>
              </a:spcAft>
              <a:buFont typeface="Arial" pitchFamily="34" charset="0"/>
              <a:buChar char="•"/>
              <a:defRPr/>
            </a:pPr>
            <a:r>
              <a:rPr lang="en-US" dirty="0" smtClean="0"/>
              <a:t>Example:  Given </a:t>
            </a:r>
            <a:r>
              <a:rPr lang="en-US" i="1" dirty="0" smtClean="0"/>
              <a:t>F</a:t>
            </a:r>
            <a:r>
              <a:rPr lang="en-US" dirty="0" smtClean="0"/>
              <a:t> = {</a:t>
            </a:r>
            <a:r>
              <a:rPr lang="en-US" i="1" dirty="0" smtClean="0"/>
              <a:t>A</a:t>
            </a:r>
            <a:r>
              <a:rPr lang="en-US" dirty="0" smtClean="0"/>
              <a:t> </a:t>
            </a:r>
            <a:r>
              <a:rPr lang="en-US" dirty="0" smtClean="0">
                <a:sym typeface="Symbol" pitchFamily="18" charset="2"/>
              </a:rPr>
              <a:t></a:t>
            </a:r>
            <a:r>
              <a:rPr lang="en-US" dirty="0" smtClean="0"/>
              <a:t> </a:t>
            </a:r>
            <a:r>
              <a:rPr lang="en-US" i="1" dirty="0" smtClean="0"/>
              <a:t>C</a:t>
            </a:r>
            <a:r>
              <a:rPr lang="en-US" dirty="0" smtClean="0"/>
              <a:t>, </a:t>
            </a:r>
            <a:r>
              <a:rPr lang="en-US" i="1" dirty="0" smtClean="0"/>
              <a:t>AB</a:t>
            </a:r>
            <a:r>
              <a:rPr lang="en-US" dirty="0" smtClean="0"/>
              <a:t> </a:t>
            </a:r>
            <a:r>
              <a:rPr lang="en-US" dirty="0" smtClean="0">
                <a:sym typeface="Symbol" pitchFamily="18" charset="2"/>
              </a:rPr>
              <a:t></a:t>
            </a:r>
            <a:r>
              <a:rPr lang="en-US" dirty="0" smtClean="0"/>
              <a:t> </a:t>
            </a:r>
            <a:r>
              <a:rPr lang="en-US" i="1" dirty="0" smtClean="0"/>
              <a:t>CD}</a:t>
            </a:r>
          </a:p>
          <a:p>
            <a:pPr lvl="1" fontAlgn="auto">
              <a:spcAft>
                <a:spcPts val="0"/>
              </a:spcAft>
              <a:buFont typeface="Arial" pitchFamily="34" charset="0"/>
              <a:buChar char="–"/>
              <a:defRPr/>
            </a:pPr>
            <a:r>
              <a:rPr lang="en-US" i="1" dirty="0" smtClean="0"/>
              <a:t>C</a:t>
            </a:r>
            <a:r>
              <a:rPr lang="en-US" dirty="0" smtClean="0"/>
              <a:t> is extraneous in </a:t>
            </a:r>
            <a:r>
              <a:rPr lang="en-US" i="1" dirty="0" smtClean="0"/>
              <a:t>AB</a:t>
            </a:r>
            <a:r>
              <a:rPr lang="en-US" dirty="0" smtClean="0"/>
              <a:t> </a:t>
            </a:r>
            <a:r>
              <a:rPr lang="en-US" dirty="0" smtClean="0">
                <a:sym typeface="Symbol" pitchFamily="18" charset="2"/>
              </a:rPr>
              <a:t></a:t>
            </a:r>
            <a:r>
              <a:rPr lang="en-US" dirty="0" smtClean="0"/>
              <a:t> </a:t>
            </a:r>
            <a:r>
              <a:rPr lang="en-US" i="1" dirty="0" smtClean="0"/>
              <a:t>CD</a:t>
            </a:r>
            <a:r>
              <a:rPr lang="en-US" dirty="0" smtClean="0"/>
              <a:t> since  </a:t>
            </a:r>
            <a:r>
              <a:rPr lang="en-US" i="1" dirty="0" smtClean="0"/>
              <a:t>A</a:t>
            </a:r>
            <a:r>
              <a:rPr lang="en-US" dirty="0" smtClean="0"/>
              <a:t>B </a:t>
            </a:r>
            <a:r>
              <a:rPr lang="en-US" dirty="0" smtClean="0">
                <a:sym typeface="Symbol" pitchFamily="18" charset="2"/>
              </a:rPr>
              <a:t></a:t>
            </a:r>
            <a:r>
              <a:rPr lang="en-US" dirty="0" smtClean="0"/>
              <a:t> </a:t>
            </a:r>
            <a:r>
              <a:rPr lang="en-US" i="1" dirty="0" smtClean="0"/>
              <a:t>C</a:t>
            </a:r>
            <a:r>
              <a:rPr lang="en-US" dirty="0" smtClean="0"/>
              <a:t> can be inferred even after deleting </a:t>
            </a:r>
            <a:r>
              <a:rPr lang="en-US" i="1" dirty="0" smtClean="0"/>
              <a:t>C</a:t>
            </a:r>
          </a:p>
          <a:p>
            <a:pPr fontAlgn="auto">
              <a:spcAft>
                <a:spcPts val="0"/>
              </a:spcAft>
              <a:buFont typeface="Arial" pitchFamily="34" charset="0"/>
              <a:buChar char="•"/>
              <a:defRPr/>
            </a:pPr>
            <a:endParaRPr lang="en-US" i="1" dirty="0" smtClean="0">
              <a:sym typeface="Greek Symbols" pitchFamily="18" charset="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1123950" y="66675"/>
            <a:ext cx="7685088" cy="609600"/>
          </a:xfrm>
        </p:spPr>
        <p:txBody>
          <a:bodyPr rtlCol="0">
            <a:normAutofit fontScale="90000"/>
          </a:bodyPr>
          <a:lstStyle/>
          <a:p>
            <a:pPr fontAlgn="auto">
              <a:spcAft>
                <a:spcPts val="0"/>
              </a:spcAft>
              <a:defRPr/>
            </a:pPr>
            <a:r>
              <a:rPr lang="en-US" smtClean="0"/>
              <a:t>Testing if an Attribute is Extraneous</a:t>
            </a:r>
          </a:p>
        </p:txBody>
      </p:sp>
      <p:sp>
        <p:nvSpPr>
          <p:cNvPr id="160771" name="Rectangle 3"/>
          <p:cNvSpPr>
            <a:spLocks noGrp="1" noChangeArrowheads="1"/>
          </p:cNvSpPr>
          <p:nvPr>
            <p:ph idx="1"/>
          </p:nvPr>
        </p:nvSpPr>
        <p:spPr/>
        <p:txBody>
          <a:bodyPr rtlCol="0">
            <a:normAutofit fontScale="92500" lnSpcReduction="20000"/>
          </a:bodyPr>
          <a:lstStyle/>
          <a:p>
            <a:pPr marL="381000" indent="-381000" fontAlgn="auto">
              <a:spcAft>
                <a:spcPts val="0"/>
              </a:spcAft>
              <a:buFont typeface="Arial" pitchFamily="34" charset="0"/>
              <a:buChar char="•"/>
              <a:defRPr/>
            </a:pPr>
            <a:r>
              <a:rPr lang="en-US" dirty="0" smtClean="0"/>
              <a:t>Consider a set </a:t>
            </a:r>
            <a:r>
              <a:rPr lang="en-US" i="1" dirty="0" smtClean="0"/>
              <a:t>F</a:t>
            </a:r>
            <a:r>
              <a:rPr lang="en-US" dirty="0" smtClean="0"/>
              <a:t> of functional dependencies and the functional dependency </a:t>
            </a:r>
            <a:r>
              <a:rPr lang="en-US" dirty="0" smtClean="0">
                <a:sym typeface="Symbol" pitchFamily="18" charset="2"/>
              </a:rPr>
              <a:t> </a:t>
            </a:r>
            <a:r>
              <a:rPr lang="en-US" dirty="0" smtClean="0">
                <a:sym typeface="Monotype Sorts" pitchFamily="2" charset="2"/>
              </a:rPr>
              <a:t> </a:t>
            </a:r>
            <a:r>
              <a:rPr lang="en-US" dirty="0" smtClean="0">
                <a:sym typeface="Symbol" pitchFamily="18" charset="2"/>
              </a:rPr>
              <a:t> </a:t>
            </a:r>
            <a:r>
              <a:rPr lang="en-US" dirty="0" smtClean="0">
                <a:sym typeface="Greek Symbols" pitchFamily="18" charset="2"/>
              </a:rPr>
              <a:t>in </a:t>
            </a:r>
            <a:r>
              <a:rPr lang="en-US" i="1" dirty="0" smtClean="0">
                <a:sym typeface="Greek Symbols" pitchFamily="18" charset="2"/>
              </a:rPr>
              <a:t>F</a:t>
            </a:r>
            <a:r>
              <a:rPr lang="en-US" dirty="0" smtClean="0">
                <a:sym typeface="Greek Symbols" pitchFamily="18" charset="2"/>
              </a:rPr>
              <a:t>.</a:t>
            </a:r>
          </a:p>
          <a:p>
            <a:pPr marL="381000" indent="-381000" fontAlgn="auto">
              <a:spcAft>
                <a:spcPts val="0"/>
              </a:spcAft>
              <a:buFont typeface="Arial" pitchFamily="34" charset="0"/>
              <a:buChar char="•"/>
              <a:defRPr/>
            </a:pPr>
            <a:r>
              <a:rPr lang="en-US" dirty="0" smtClean="0">
                <a:sym typeface="Monotype Sorts" pitchFamily="2" charset="2"/>
              </a:rPr>
              <a:t>To test if attribute A </a:t>
            </a:r>
            <a:r>
              <a:rPr lang="en-US" dirty="0" smtClean="0">
                <a:sym typeface="Symbol" pitchFamily="18" charset="2"/>
              </a:rPr>
              <a:t> </a:t>
            </a:r>
            <a:r>
              <a:rPr lang="en-US" dirty="0" smtClean="0">
                <a:sym typeface="Monotype Sorts" pitchFamily="2" charset="2"/>
              </a:rPr>
              <a:t> is extraneous</a:t>
            </a:r>
            <a:r>
              <a:rPr lang="en-US" dirty="0" smtClean="0">
                <a:solidFill>
                  <a:schemeClr val="tx2"/>
                </a:solidFill>
                <a:sym typeface="Monotype Sorts" pitchFamily="2" charset="2"/>
              </a:rPr>
              <a:t> </a:t>
            </a:r>
            <a:r>
              <a:rPr lang="en-US" dirty="0" smtClean="0">
                <a:sym typeface="Monotype Sorts" pitchFamily="2" charset="2"/>
              </a:rPr>
              <a:t>in</a:t>
            </a:r>
            <a:r>
              <a:rPr lang="en-US" dirty="0" smtClean="0">
                <a:solidFill>
                  <a:schemeClr val="tx2"/>
                </a:solidFill>
                <a:sym typeface="Monotype Sorts" pitchFamily="2" charset="2"/>
              </a:rPr>
              <a:t> </a:t>
            </a:r>
            <a:r>
              <a:rPr lang="en-US" dirty="0" smtClean="0">
                <a:sym typeface="Symbol" pitchFamily="18" charset="2"/>
              </a:rPr>
              <a:t></a:t>
            </a:r>
            <a:r>
              <a:rPr lang="en-US" dirty="0" smtClean="0">
                <a:solidFill>
                  <a:schemeClr val="tx2"/>
                </a:solidFill>
                <a:sym typeface="Monotype Sorts" pitchFamily="2" charset="2"/>
              </a:rPr>
              <a:t> </a:t>
            </a:r>
          </a:p>
          <a:p>
            <a:pPr marL="800100" lvl="1" indent="-342900" fontAlgn="auto">
              <a:spcAft>
                <a:spcPts val="0"/>
              </a:spcAft>
              <a:buFont typeface="Monotype Sorts" pitchFamily="2" charset="2"/>
              <a:buAutoNum type="arabicPeriod"/>
              <a:defRPr/>
            </a:pPr>
            <a:r>
              <a:rPr lang="en-US" dirty="0" smtClean="0">
                <a:sym typeface="Greek Symbols" pitchFamily="18" charset="2"/>
              </a:rPr>
              <a:t>compute ({</a:t>
            </a:r>
            <a:r>
              <a:rPr lang="en-US" dirty="0" smtClean="0">
                <a:sym typeface="Symbol" pitchFamily="18" charset="2"/>
              </a:rPr>
              <a:t>} </a:t>
            </a:r>
            <a:r>
              <a:rPr lang="en-US" dirty="0" smtClean="0">
                <a:sym typeface="Greek Symbols" pitchFamily="18" charset="2"/>
              </a:rPr>
              <a:t>– A</a:t>
            </a:r>
            <a:r>
              <a:rPr lang="en-US" dirty="0" smtClean="0">
                <a:sym typeface="Symbol" pitchFamily="18" charset="2"/>
              </a:rPr>
              <a:t>)</a:t>
            </a:r>
            <a:r>
              <a:rPr lang="en-US" sz="2000" baseline="30000" dirty="0" smtClean="0">
                <a:sym typeface="Symbol" pitchFamily="18" charset="2"/>
              </a:rPr>
              <a:t>+</a:t>
            </a:r>
            <a:r>
              <a:rPr lang="en-US" dirty="0" smtClean="0">
                <a:sym typeface="Symbol" pitchFamily="18" charset="2"/>
              </a:rPr>
              <a:t> using the dependencies in </a:t>
            </a:r>
            <a:r>
              <a:rPr lang="en-US" i="1" dirty="0" smtClean="0">
                <a:sym typeface="Greek Symbols" pitchFamily="18" charset="2"/>
              </a:rPr>
              <a:t>F</a:t>
            </a:r>
            <a:r>
              <a:rPr lang="en-US" dirty="0" smtClean="0">
                <a:sym typeface="Greek Symbols" pitchFamily="18" charset="2"/>
              </a:rPr>
              <a:t> </a:t>
            </a:r>
            <a:endParaRPr lang="en-US" dirty="0" smtClean="0">
              <a:sym typeface="Symbol" pitchFamily="18" charset="2"/>
            </a:endParaRPr>
          </a:p>
          <a:p>
            <a:pPr marL="800100" lvl="1" indent="-342900" fontAlgn="auto">
              <a:spcAft>
                <a:spcPts val="0"/>
              </a:spcAft>
              <a:buFont typeface="Monotype Sorts" pitchFamily="2" charset="2"/>
              <a:buAutoNum type="arabicPeriod"/>
              <a:defRPr/>
            </a:pPr>
            <a:r>
              <a:rPr lang="en-US" dirty="0" smtClean="0">
                <a:sym typeface="Symbol" pitchFamily="18" charset="2"/>
              </a:rPr>
              <a:t> check that </a:t>
            </a:r>
            <a:r>
              <a:rPr lang="en-US" dirty="0" smtClean="0">
                <a:sym typeface="Greek Symbols" pitchFamily="18" charset="2"/>
              </a:rPr>
              <a:t>({</a:t>
            </a:r>
            <a:r>
              <a:rPr lang="en-US" dirty="0" smtClean="0">
                <a:sym typeface="Symbol" pitchFamily="18" charset="2"/>
              </a:rPr>
              <a:t>} </a:t>
            </a:r>
            <a:r>
              <a:rPr lang="en-US" dirty="0" smtClean="0">
                <a:sym typeface="Greek Symbols" pitchFamily="18" charset="2"/>
              </a:rPr>
              <a:t>– A</a:t>
            </a:r>
            <a:r>
              <a:rPr lang="en-US" dirty="0" smtClean="0">
                <a:sym typeface="Symbol" pitchFamily="18" charset="2"/>
              </a:rPr>
              <a:t>)</a:t>
            </a:r>
            <a:r>
              <a:rPr lang="en-US" sz="2000" baseline="30000" dirty="0" smtClean="0">
                <a:sym typeface="Symbol" pitchFamily="18" charset="2"/>
              </a:rPr>
              <a:t>+</a:t>
            </a:r>
            <a:r>
              <a:rPr lang="en-US" dirty="0" smtClean="0">
                <a:sym typeface="Symbol" pitchFamily="18" charset="2"/>
              </a:rPr>
              <a:t> contains </a:t>
            </a:r>
            <a:r>
              <a:rPr lang="en-US" dirty="0" smtClean="0">
                <a:sym typeface="Greek Symbols" pitchFamily="18" charset="2"/>
              </a:rPr>
              <a:t>; if it does, </a:t>
            </a:r>
            <a:r>
              <a:rPr lang="en-US" i="1" dirty="0" smtClean="0">
                <a:sym typeface="Greek Symbols" pitchFamily="18" charset="2"/>
              </a:rPr>
              <a:t>A</a:t>
            </a:r>
            <a:r>
              <a:rPr lang="en-US" dirty="0" smtClean="0">
                <a:sym typeface="Greek Symbols" pitchFamily="18" charset="2"/>
              </a:rPr>
              <a:t> is extraneous </a:t>
            </a:r>
            <a:r>
              <a:rPr lang="en-US" dirty="0" smtClean="0">
                <a:sym typeface="Monotype Sorts" pitchFamily="2" charset="2"/>
              </a:rPr>
              <a:t>in</a:t>
            </a:r>
            <a:r>
              <a:rPr lang="en-US" dirty="0" smtClean="0">
                <a:solidFill>
                  <a:schemeClr val="tx2"/>
                </a:solidFill>
                <a:sym typeface="Monotype Sorts" pitchFamily="2" charset="2"/>
              </a:rPr>
              <a:t> </a:t>
            </a:r>
            <a:r>
              <a:rPr lang="en-US" dirty="0" smtClean="0">
                <a:sym typeface="Symbol" pitchFamily="18" charset="2"/>
              </a:rPr>
              <a:t></a:t>
            </a:r>
            <a:r>
              <a:rPr lang="en-US" dirty="0" smtClean="0">
                <a:solidFill>
                  <a:schemeClr val="tx2"/>
                </a:solidFill>
                <a:sym typeface="Monotype Sorts" pitchFamily="2" charset="2"/>
              </a:rPr>
              <a:t> </a:t>
            </a:r>
            <a:endParaRPr lang="en-US" dirty="0" smtClean="0">
              <a:sym typeface="Greek Symbols" pitchFamily="18" charset="2"/>
            </a:endParaRPr>
          </a:p>
          <a:p>
            <a:pPr marL="381000" indent="-381000" fontAlgn="auto">
              <a:spcAft>
                <a:spcPts val="0"/>
              </a:spcAft>
              <a:buFont typeface="Arial" pitchFamily="34" charset="0"/>
              <a:buChar char="•"/>
              <a:defRPr/>
            </a:pPr>
            <a:r>
              <a:rPr lang="en-US" dirty="0" smtClean="0">
                <a:sym typeface="Greek Symbols" pitchFamily="18" charset="2"/>
              </a:rPr>
              <a:t>To test if attribute </a:t>
            </a:r>
            <a:r>
              <a:rPr lang="en-US" i="1" dirty="0" smtClean="0">
                <a:sym typeface="Greek Symbols" pitchFamily="18" charset="2"/>
              </a:rPr>
              <a:t>A</a:t>
            </a:r>
            <a:r>
              <a:rPr lang="en-US" dirty="0" smtClean="0">
                <a:sym typeface="Greek Symbols" pitchFamily="18" charset="2"/>
              </a:rPr>
              <a:t> </a:t>
            </a:r>
            <a:r>
              <a:rPr lang="en-US" dirty="0" smtClean="0">
                <a:sym typeface="Symbol" pitchFamily="18" charset="2"/>
              </a:rPr>
              <a:t> </a:t>
            </a:r>
            <a:r>
              <a:rPr lang="en-US" dirty="0" smtClean="0">
                <a:sym typeface="Greek Symbols" pitchFamily="18" charset="2"/>
              </a:rPr>
              <a:t>  is extraneous in </a:t>
            </a:r>
            <a:r>
              <a:rPr lang="en-US" dirty="0" smtClean="0">
                <a:sym typeface="Symbol" pitchFamily="18" charset="2"/>
              </a:rPr>
              <a:t></a:t>
            </a:r>
            <a:r>
              <a:rPr lang="en-US" dirty="0" smtClean="0">
                <a:sym typeface="Greek Symbols" pitchFamily="18" charset="2"/>
              </a:rPr>
              <a:t> </a:t>
            </a:r>
          </a:p>
          <a:p>
            <a:pPr marL="800100" lvl="1" indent="-342900" fontAlgn="auto">
              <a:spcAft>
                <a:spcPts val="0"/>
              </a:spcAft>
              <a:buFont typeface="Monotype Sorts" pitchFamily="2" charset="2"/>
              <a:buAutoNum type="arabicPeriod"/>
              <a:defRPr/>
            </a:pPr>
            <a:r>
              <a:rPr lang="en-US" dirty="0" smtClean="0">
                <a:sym typeface="Greek Symbols" pitchFamily="18" charset="2"/>
              </a:rPr>
              <a:t>compute </a:t>
            </a:r>
            <a:r>
              <a:rPr lang="en-US" dirty="0" smtClean="0">
                <a:sym typeface="Symbol" pitchFamily="18" charset="2"/>
              </a:rPr>
              <a:t></a:t>
            </a:r>
            <a:r>
              <a:rPr lang="en-US" sz="2000" baseline="30000" dirty="0" smtClean="0">
                <a:sym typeface="Greek Symbols" pitchFamily="18" charset="2"/>
              </a:rPr>
              <a:t>+ </a:t>
            </a:r>
            <a:r>
              <a:rPr lang="en-US" dirty="0" smtClean="0">
                <a:sym typeface="Greek Symbols" pitchFamily="18" charset="2"/>
              </a:rPr>
              <a:t> using only the dependencies in  </a:t>
            </a:r>
            <a:br>
              <a:rPr lang="en-US" dirty="0" smtClean="0">
                <a:sym typeface="Greek Symbols" pitchFamily="18" charset="2"/>
              </a:rPr>
            </a:br>
            <a:r>
              <a:rPr lang="en-US" dirty="0" smtClean="0">
                <a:sym typeface="Greek Symbols" pitchFamily="18" charset="2"/>
              </a:rPr>
              <a:t>         F’ = (</a:t>
            </a:r>
            <a:r>
              <a:rPr lang="en-US" i="1" dirty="0" smtClean="0">
                <a:sym typeface="Greek Symbols" pitchFamily="18" charset="2"/>
              </a:rPr>
              <a:t>F</a:t>
            </a:r>
            <a:r>
              <a:rPr lang="en-US" dirty="0" smtClean="0">
                <a:sym typeface="Greek Symbols" pitchFamily="18" charset="2"/>
              </a:rPr>
              <a:t>  – {</a:t>
            </a:r>
            <a:r>
              <a:rPr lang="en-US" dirty="0" smtClean="0">
                <a:sym typeface="Symbol" pitchFamily="18" charset="2"/>
              </a:rPr>
              <a:t></a:t>
            </a:r>
            <a:r>
              <a:rPr lang="en-US" dirty="0" smtClean="0">
                <a:sym typeface="Greek Symbols" pitchFamily="18" charset="2"/>
              </a:rPr>
              <a:t> </a:t>
            </a:r>
            <a:r>
              <a:rPr lang="en-US" dirty="0" smtClean="0">
                <a:sym typeface="Symbol" pitchFamily="18" charset="2"/>
              </a:rPr>
              <a:t></a:t>
            </a:r>
            <a:r>
              <a:rPr lang="en-US" dirty="0" smtClean="0">
                <a:sym typeface="Monotype Sorts" pitchFamily="2" charset="2"/>
              </a:rPr>
              <a:t> </a:t>
            </a:r>
            <a:r>
              <a:rPr lang="en-US" dirty="0" smtClean="0">
                <a:sym typeface="Symbol" pitchFamily="18" charset="2"/>
              </a:rPr>
              <a:t></a:t>
            </a:r>
            <a:r>
              <a:rPr lang="en-US" dirty="0" smtClean="0">
                <a:sym typeface="Greek Symbols" pitchFamily="18" charset="2"/>
              </a:rPr>
              <a:t>}) </a:t>
            </a:r>
            <a:r>
              <a:rPr lang="en-US" dirty="0" smtClean="0">
                <a:sym typeface="Symbol" pitchFamily="18" charset="2"/>
              </a:rPr>
              <a:t> {</a:t>
            </a:r>
            <a:r>
              <a:rPr lang="en-US" dirty="0" smtClean="0">
                <a:sym typeface="Greek Symbols" pitchFamily="18" charset="2"/>
              </a:rPr>
              <a:t> </a:t>
            </a:r>
            <a:r>
              <a:rPr lang="en-US" dirty="0" smtClean="0">
                <a:sym typeface="Symbol" pitchFamily="18" charset="2"/>
              </a:rPr>
              <a:t></a:t>
            </a:r>
            <a:r>
              <a:rPr lang="en-US" i="1" dirty="0" smtClean="0">
                <a:sym typeface="Greek Symbols" pitchFamily="18" charset="2"/>
              </a:rPr>
              <a:t>(</a:t>
            </a:r>
            <a:r>
              <a:rPr lang="en-US" dirty="0" smtClean="0">
                <a:sym typeface="Symbol" pitchFamily="18" charset="2"/>
              </a:rPr>
              <a:t></a:t>
            </a:r>
            <a:r>
              <a:rPr lang="en-US" i="1" dirty="0" smtClean="0">
                <a:sym typeface="Greek Symbols" pitchFamily="18" charset="2"/>
              </a:rPr>
              <a:t> </a:t>
            </a:r>
            <a:r>
              <a:rPr lang="en-US" dirty="0" smtClean="0">
                <a:sym typeface="Greek Symbols" pitchFamily="18" charset="2"/>
              </a:rPr>
              <a:t>– </a:t>
            </a:r>
            <a:r>
              <a:rPr lang="en-US" i="1" dirty="0" smtClean="0">
                <a:sym typeface="Greek Symbols" pitchFamily="18" charset="2"/>
              </a:rPr>
              <a:t>A</a:t>
            </a:r>
            <a:r>
              <a:rPr lang="en-US" dirty="0" smtClean="0">
                <a:sym typeface="Greek Symbols" pitchFamily="18" charset="2"/>
              </a:rPr>
              <a:t>)}, </a:t>
            </a:r>
          </a:p>
          <a:p>
            <a:pPr marL="800100" lvl="1" indent="-342900" fontAlgn="auto">
              <a:spcAft>
                <a:spcPts val="0"/>
              </a:spcAft>
              <a:buFont typeface="Monotype Sorts" pitchFamily="2" charset="2"/>
              <a:buAutoNum type="arabicPeriod"/>
              <a:defRPr/>
            </a:pPr>
            <a:r>
              <a:rPr lang="en-US" dirty="0" smtClean="0">
                <a:sym typeface="Greek Symbols" pitchFamily="18" charset="2"/>
              </a:rPr>
              <a:t> check that </a:t>
            </a:r>
            <a:r>
              <a:rPr lang="en-US" dirty="0" smtClean="0">
                <a:sym typeface="Symbol" pitchFamily="18" charset="2"/>
              </a:rPr>
              <a:t></a:t>
            </a:r>
            <a:r>
              <a:rPr lang="en-US" sz="2000" baseline="30000" dirty="0" smtClean="0">
                <a:sym typeface="Greek Symbols" pitchFamily="18" charset="2"/>
              </a:rPr>
              <a:t>+ </a:t>
            </a:r>
            <a:r>
              <a:rPr lang="en-US" dirty="0" smtClean="0">
                <a:sym typeface="Greek Symbols" pitchFamily="18" charset="2"/>
              </a:rPr>
              <a:t> contains </a:t>
            </a:r>
            <a:r>
              <a:rPr lang="en-US" i="1" dirty="0" smtClean="0">
                <a:sym typeface="Greek Symbols" pitchFamily="18" charset="2"/>
              </a:rPr>
              <a:t>A; </a:t>
            </a:r>
            <a:r>
              <a:rPr lang="en-US" dirty="0" smtClean="0">
                <a:sym typeface="Greek Symbols" pitchFamily="18" charset="2"/>
              </a:rPr>
              <a:t>if it does</a:t>
            </a:r>
            <a:r>
              <a:rPr lang="en-US" i="1" dirty="0" smtClean="0">
                <a:sym typeface="Greek Symbols" pitchFamily="18" charset="2"/>
              </a:rPr>
              <a:t>, A </a:t>
            </a:r>
            <a:r>
              <a:rPr lang="en-US" dirty="0" smtClean="0">
                <a:sym typeface="Greek Symbols" pitchFamily="18" charset="2"/>
              </a:rPr>
              <a:t>is extraneous in </a:t>
            </a:r>
            <a:r>
              <a:rPr lang="en-US" dirty="0" smtClean="0">
                <a:sym typeface="Symbol" pitchFamily="18" charset="2"/>
              </a:rPr>
              <a:t></a:t>
            </a:r>
            <a:r>
              <a:rPr lang="en-US" dirty="0" smtClean="0">
                <a:sym typeface="Greek Symbols"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0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077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607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607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077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6077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60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mtClean="0"/>
              <a:t>Canonical Cover</a:t>
            </a:r>
          </a:p>
        </p:txBody>
      </p:sp>
      <p:sp>
        <p:nvSpPr>
          <p:cNvPr id="165891" name="Rectangle 3"/>
          <p:cNvSpPr>
            <a:spLocks noGrp="1" noChangeArrowheads="1"/>
          </p:cNvSpPr>
          <p:nvPr>
            <p:ph idx="1"/>
          </p:nvPr>
        </p:nvSpPr>
        <p:spPr>
          <a:xfrm>
            <a:off x="927100" y="1163638"/>
            <a:ext cx="8223250" cy="5210175"/>
          </a:xfrm>
        </p:spPr>
        <p:txBody>
          <a:bodyPr rtlCol="0">
            <a:normAutofit fontScale="77500" lnSpcReduction="20000"/>
          </a:bodyPr>
          <a:lstStyle/>
          <a:p>
            <a:pPr fontAlgn="auto">
              <a:lnSpc>
                <a:spcPct val="90000"/>
              </a:lnSpc>
              <a:spcAft>
                <a:spcPts val="0"/>
              </a:spcAft>
              <a:buFont typeface="Arial" pitchFamily="34" charset="0"/>
              <a:buChar char="•"/>
              <a:defRPr/>
            </a:pPr>
            <a:r>
              <a:rPr lang="en-US" dirty="0" smtClean="0">
                <a:sym typeface="Greek Symbols" pitchFamily="18" charset="2"/>
              </a:rPr>
              <a:t>A </a:t>
            </a:r>
            <a:r>
              <a:rPr lang="en-US" i="1" dirty="0" smtClean="0">
                <a:solidFill>
                  <a:schemeClr val="tx2"/>
                </a:solidFill>
                <a:sym typeface="Greek Symbols" pitchFamily="18" charset="2"/>
              </a:rPr>
              <a:t>canonical cover</a:t>
            </a:r>
            <a:r>
              <a:rPr lang="en-US" i="1" dirty="0" smtClean="0">
                <a:sym typeface="Greek Symbols" pitchFamily="18" charset="2"/>
              </a:rPr>
              <a:t> </a:t>
            </a:r>
            <a:r>
              <a:rPr lang="en-US" dirty="0" smtClean="0">
                <a:sym typeface="Greek Symbols" pitchFamily="18" charset="2"/>
              </a:rPr>
              <a:t>for </a:t>
            </a:r>
            <a:r>
              <a:rPr lang="en-US" i="1" dirty="0" smtClean="0">
                <a:sym typeface="Greek Symbols" pitchFamily="18" charset="2"/>
              </a:rPr>
              <a:t>F</a:t>
            </a:r>
            <a:r>
              <a:rPr lang="en-US" dirty="0" smtClean="0">
                <a:sym typeface="Greek Symbols" pitchFamily="18" charset="2"/>
              </a:rPr>
              <a:t> is a set of dependencies </a:t>
            </a:r>
            <a:r>
              <a:rPr lang="en-US" i="1" dirty="0" err="1" smtClean="0">
                <a:sym typeface="Greek Symbols" pitchFamily="18" charset="2"/>
              </a:rPr>
              <a:t>F</a:t>
            </a:r>
            <a:r>
              <a:rPr lang="en-US" i="1" baseline="-25000" dirty="0" err="1" smtClean="0">
                <a:sym typeface="Greek Symbols" pitchFamily="18" charset="2"/>
              </a:rPr>
              <a:t>c</a:t>
            </a:r>
            <a:r>
              <a:rPr lang="en-US" i="1" baseline="-25000" dirty="0" smtClean="0">
                <a:sym typeface="Greek Symbols" pitchFamily="18" charset="2"/>
              </a:rPr>
              <a:t> </a:t>
            </a:r>
            <a:r>
              <a:rPr lang="en-US" dirty="0" smtClean="0">
                <a:sym typeface="Greek Symbols" pitchFamily="18" charset="2"/>
              </a:rPr>
              <a:t>such that </a:t>
            </a:r>
          </a:p>
          <a:p>
            <a:pPr lvl="1" fontAlgn="auto">
              <a:lnSpc>
                <a:spcPct val="90000"/>
              </a:lnSpc>
              <a:spcAft>
                <a:spcPts val="0"/>
              </a:spcAft>
              <a:buFont typeface="Arial" pitchFamily="34" charset="0"/>
              <a:buChar char="–"/>
              <a:defRPr/>
            </a:pPr>
            <a:r>
              <a:rPr lang="en-US" i="1" dirty="0" smtClean="0">
                <a:sym typeface="Greek Symbols" pitchFamily="18" charset="2"/>
              </a:rPr>
              <a:t>F</a:t>
            </a:r>
            <a:r>
              <a:rPr lang="en-US" dirty="0" smtClean="0">
                <a:sym typeface="Greek Symbols" pitchFamily="18" charset="2"/>
              </a:rPr>
              <a:t> logically implies all dependencies in </a:t>
            </a:r>
            <a:r>
              <a:rPr lang="en-US" i="1" dirty="0" err="1" smtClean="0">
                <a:sym typeface="Greek Symbols" pitchFamily="18" charset="2"/>
              </a:rPr>
              <a:t>F</a:t>
            </a:r>
            <a:r>
              <a:rPr lang="en-US" i="1" baseline="-25000" dirty="0" err="1" smtClean="0">
                <a:sym typeface="Greek Symbols" pitchFamily="18" charset="2"/>
              </a:rPr>
              <a:t>c</a:t>
            </a:r>
            <a:r>
              <a:rPr lang="en-US" i="1" baseline="-25000" dirty="0" smtClean="0">
                <a:sym typeface="Greek Symbols" pitchFamily="18" charset="2"/>
              </a:rPr>
              <a:t>,</a:t>
            </a:r>
            <a:r>
              <a:rPr lang="en-US" dirty="0" smtClean="0">
                <a:sym typeface="Greek Symbols" pitchFamily="18" charset="2"/>
              </a:rPr>
              <a:t> and </a:t>
            </a:r>
          </a:p>
          <a:p>
            <a:pPr lvl="1" fontAlgn="auto">
              <a:lnSpc>
                <a:spcPct val="90000"/>
              </a:lnSpc>
              <a:spcAft>
                <a:spcPts val="0"/>
              </a:spcAft>
              <a:buFont typeface="Arial" pitchFamily="34" charset="0"/>
              <a:buChar char="–"/>
              <a:defRPr/>
            </a:pPr>
            <a:r>
              <a:rPr lang="en-US" i="1" dirty="0" err="1" smtClean="0">
                <a:sym typeface="Greek Symbols" pitchFamily="18" charset="2"/>
              </a:rPr>
              <a:t>F</a:t>
            </a:r>
            <a:r>
              <a:rPr lang="en-US" i="1" baseline="-25000" dirty="0" err="1" smtClean="0">
                <a:sym typeface="Greek Symbols" pitchFamily="18" charset="2"/>
              </a:rPr>
              <a:t>c</a:t>
            </a:r>
            <a:r>
              <a:rPr lang="en-US" baseline="-25000" dirty="0" smtClean="0">
                <a:sym typeface="Greek Symbols" pitchFamily="18" charset="2"/>
              </a:rPr>
              <a:t> </a:t>
            </a:r>
            <a:r>
              <a:rPr lang="en-US" dirty="0" smtClean="0">
                <a:sym typeface="Greek Symbols" pitchFamily="18" charset="2"/>
              </a:rPr>
              <a:t>logically implies all dependencies in </a:t>
            </a:r>
            <a:r>
              <a:rPr lang="en-US" i="1" dirty="0" smtClean="0">
                <a:sym typeface="Greek Symbols" pitchFamily="18" charset="2"/>
              </a:rPr>
              <a:t>F,</a:t>
            </a:r>
            <a:r>
              <a:rPr lang="en-US" dirty="0" smtClean="0">
                <a:sym typeface="Greek Symbols" pitchFamily="18" charset="2"/>
              </a:rPr>
              <a:t> and</a:t>
            </a:r>
          </a:p>
          <a:p>
            <a:pPr lvl="1" fontAlgn="auto">
              <a:lnSpc>
                <a:spcPct val="90000"/>
              </a:lnSpc>
              <a:spcAft>
                <a:spcPts val="0"/>
              </a:spcAft>
              <a:buFont typeface="Arial" pitchFamily="34" charset="0"/>
              <a:buChar char="–"/>
              <a:defRPr/>
            </a:pPr>
            <a:r>
              <a:rPr lang="en-US" dirty="0" smtClean="0">
                <a:sym typeface="Greek Symbols" pitchFamily="18" charset="2"/>
              </a:rPr>
              <a:t>No functional dependency in </a:t>
            </a:r>
            <a:r>
              <a:rPr lang="en-US" i="1" dirty="0" err="1" smtClean="0">
                <a:sym typeface="Greek Symbols" pitchFamily="18" charset="2"/>
              </a:rPr>
              <a:t>F</a:t>
            </a:r>
            <a:r>
              <a:rPr lang="en-US" sz="2000" i="1" baseline="-25000" dirty="0" err="1" smtClean="0">
                <a:sym typeface="Greek Symbols" pitchFamily="18" charset="2"/>
              </a:rPr>
              <a:t>c</a:t>
            </a:r>
            <a:r>
              <a:rPr lang="en-US" sz="2000" dirty="0" smtClean="0">
                <a:sym typeface="Greek Symbols" pitchFamily="18" charset="2"/>
              </a:rPr>
              <a:t> </a:t>
            </a:r>
            <a:r>
              <a:rPr lang="en-US" dirty="0" smtClean="0">
                <a:sym typeface="Greek Symbols" pitchFamily="18" charset="2"/>
              </a:rPr>
              <a:t>contains an extraneous attribute, and</a:t>
            </a:r>
          </a:p>
          <a:p>
            <a:pPr lvl="1" fontAlgn="auto">
              <a:lnSpc>
                <a:spcPct val="90000"/>
              </a:lnSpc>
              <a:spcAft>
                <a:spcPts val="0"/>
              </a:spcAft>
              <a:buFont typeface="Arial" pitchFamily="34" charset="0"/>
              <a:buChar char="–"/>
              <a:defRPr/>
            </a:pPr>
            <a:r>
              <a:rPr lang="en-US" dirty="0" smtClean="0">
                <a:sym typeface="Greek Symbols" pitchFamily="18" charset="2"/>
              </a:rPr>
              <a:t>Each left side of functional dependency in </a:t>
            </a:r>
            <a:r>
              <a:rPr lang="en-US" i="1" dirty="0" err="1" smtClean="0">
                <a:sym typeface="Greek Symbols" pitchFamily="18" charset="2"/>
              </a:rPr>
              <a:t>F</a:t>
            </a:r>
            <a:r>
              <a:rPr lang="en-US" sz="2000" i="1" baseline="-25000" dirty="0" err="1" smtClean="0">
                <a:sym typeface="Greek Symbols" pitchFamily="18" charset="2"/>
              </a:rPr>
              <a:t>c</a:t>
            </a:r>
            <a:r>
              <a:rPr lang="en-US" sz="2000" i="1" dirty="0" smtClean="0">
                <a:sym typeface="Greek Symbols" pitchFamily="18" charset="2"/>
              </a:rPr>
              <a:t> </a:t>
            </a:r>
            <a:r>
              <a:rPr lang="en-US" dirty="0" smtClean="0">
                <a:sym typeface="Greek Symbols" pitchFamily="18" charset="2"/>
              </a:rPr>
              <a:t>is unique.</a:t>
            </a:r>
          </a:p>
          <a:p>
            <a:pPr fontAlgn="auto">
              <a:lnSpc>
                <a:spcPct val="90000"/>
              </a:lnSpc>
              <a:spcAft>
                <a:spcPts val="0"/>
              </a:spcAft>
              <a:buFont typeface="Arial" pitchFamily="34" charset="0"/>
              <a:buChar char="•"/>
              <a:defRPr/>
            </a:pPr>
            <a:r>
              <a:rPr lang="en-US" dirty="0" smtClean="0"/>
              <a:t>To compute a canonical cover for </a:t>
            </a:r>
            <a:r>
              <a:rPr lang="en-US" i="1" dirty="0" smtClean="0"/>
              <a:t>F</a:t>
            </a:r>
            <a:r>
              <a:rPr lang="en-US" dirty="0" smtClean="0"/>
              <a:t>:</a:t>
            </a:r>
            <a:br>
              <a:rPr lang="en-US" dirty="0" smtClean="0"/>
            </a:br>
            <a:r>
              <a:rPr lang="en-US" b="1" dirty="0" smtClean="0"/>
              <a:t>repeat</a:t>
            </a:r>
            <a:br>
              <a:rPr lang="en-US" b="1" dirty="0" smtClean="0"/>
            </a:br>
            <a:r>
              <a:rPr lang="en-US" b="1" dirty="0" smtClean="0"/>
              <a:t>	</a:t>
            </a:r>
            <a:r>
              <a:rPr lang="en-US" dirty="0" smtClean="0"/>
              <a:t>Use the union rule to replace any dependencies in </a:t>
            </a:r>
            <a:r>
              <a:rPr lang="en-US" i="1" dirty="0" smtClean="0"/>
              <a:t>F</a:t>
            </a:r>
            <a:br>
              <a:rPr lang="en-US" i="1" dirty="0" smtClean="0"/>
            </a:br>
            <a:r>
              <a:rPr lang="en-US" i="1" dirty="0" smtClean="0"/>
              <a:t>		 </a:t>
            </a:r>
            <a:r>
              <a:rPr lang="en-US" dirty="0" smtClean="0">
                <a:sym typeface="Symbol" pitchFamily="18" charset="2"/>
              </a:rPr>
              <a:t></a:t>
            </a:r>
            <a:r>
              <a:rPr lang="en-US" baseline="-25000" dirty="0" smtClean="0">
                <a:sym typeface="Greek Symbols" pitchFamily="18" charset="2"/>
              </a:rPr>
              <a:t>1</a:t>
            </a:r>
            <a:r>
              <a:rPr lang="en-US" dirty="0" smtClean="0">
                <a:sym typeface="Greek Symbols" pitchFamily="18" charset="2"/>
              </a:rPr>
              <a:t> </a:t>
            </a:r>
            <a:r>
              <a:rPr lang="en-US" dirty="0" smtClean="0">
                <a:sym typeface="Symbol" pitchFamily="18" charset="2"/>
              </a:rPr>
              <a:t></a:t>
            </a:r>
            <a:r>
              <a:rPr lang="en-US" dirty="0" smtClean="0">
                <a:sym typeface="Monotype Sorts" pitchFamily="2" charset="2"/>
              </a:rPr>
              <a:t> </a:t>
            </a:r>
            <a:r>
              <a:rPr lang="en-US" dirty="0" smtClean="0">
                <a:sym typeface="Symbol" pitchFamily="18" charset="2"/>
              </a:rPr>
              <a:t></a:t>
            </a:r>
            <a:r>
              <a:rPr lang="en-US" baseline="-25000" dirty="0" smtClean="0">
                <a:sym typeface="Greek Symbols" pitchFamily="18" charset="2"/>
              </a:rPr>
              <a:t>1</a:t>
            </a:r>
            <a:r>
              <a:rPr lang="en-US" dirty="0" smtClean="0">
                <a:sym typeface="Greek Symbols" pitchFamily="18" charset="2"/>
              </a:rPr>
              <a:t> and </a:t>
            </a:r>
            <a:r>
              <a:rPr lang="en-US" dirty="0" smtClean="0">
                <a:sym typeface="Symbol" pitchFamily="18" charset="2"/>
              </a:rPr>
              <a:t></a:t>
            </a:r>
            <a:r>
              <a:rPr lang="en-US" baseline="-25000" dirty="0" smtClean="0">
                <a:sym typeface="Greek Symbols" pitchFamily="18" charset="2"/>
              </a:rPr>
              <a:t>1</a:t>
            </a:r>
            <a:r>
              <a:rPr lang="en-US" dirty="0" smtClean="0">
                <a:sym typeface="Greek Symbols" pitchFamily="18" charset="2"/>
              </a:rPr>
              <a:t> </a:t>
            </a:r>
            <a:r>
              <a:rPr lang="en-US" dirty="0" smtClean="0">
                <a:sym typeface="Symbol" pitchFamily="18" charset="2"/>
              </a:rPr>
              <a:t></a:t>
            </a:r>
            <a:r>
              <a:rPr lang="en-US" dirty="0" smtClean="0">
                <a:sym typeface="Monotype Sorts" pitchFamily="2" charset="2"/>
              </a:rPr>
              <a:t> </a:t>
            </a:r>
            <a:r>
              <a:rPr lang="en-US" dirty="0" smtClean="0">
                <a:sym typeface="Symbol" pitchFamily="18" charset="2"/>
              </a:rPr>
              <a:t></a:t>
            </a:r>
            <a:r>
              <a:rPr lang="en-US" baseline="-25000" dirty="0" smtClean="0">
                <a:sym typeface="Greek Symbols" pitchFamily="18" charset="2"/>
              </a:rPr>
              <a:t>2</a:t>
            </a:r>
            <a:r>
              <a:rPr lang="en-US" dirty="0" smtClean="0">
                <a:sym typeface="Greek Symbols" pitchFamily="18" charset="2"/>
              </a:rPr>
              <a:t> with </a:t>
            </a:r>
            <a:r>
              <a:rPr lang="en-US" dirty="0" smtClean="0">
                <a:sym typeface="Symbol" pitchFamily="18" charset="2"/>
              </a:rPr>
              <a:t></a:t>
            </a:r>
            <a:r>
              <a:rPr lang="en-US" baseline="-25000" dirty="0" smtClean="0">
                <a:sym typeface="Greek Symbols" pitchFamily="18" charset="2"/>
              </a:rPr>
              <a:t>1</a:t>
            </a:r>
            <a:r>
              <a:rPr lang="en-US" dirty="0" smtClean="0">
                <a:sym typeface="Greek Symbols" pitchFamily="18" charset="2"/>
              </a:rPr>
              <a:t> </a:t>
            </a:r>
            <a:r>
              <a:rPr lang="en-US" dirty="0" smtClean="0">
                <a:sym typeface="Symbol" pitchFamily="18" charset="2"/>
              </a:rPr>
              <a:t></a:t>
            </a:r>
            <a:r>
              <a:rPr lang="en-US" dirty="0" smtClean="0">
                <a:sym typeface="Monotype Sorts" pitchFamily="2" charset="2"/>
              </a:rPr>
              <a:t> </a:t>
            </a:r>
            <a:r>
              <a:rPr lang="en-US" dirty="0" smtClean="0">
                <a:sym typeface="Symbol" pitchFamily="18" charset="2"/>
              </a:rPr>
              <a:t></a:t>
            </a:r>
            <a:r>
              <a:rPr lang="en-US" baseline="-25000" dirty="0" smtClean="0">
                <a:sym typeface="Greek Symbols" pitchFamily="18" charset="2"/>
              </a:rPr>
              <a:t>1</a:t>
            </a:r>
            <a:r>
              <a:rPr lang="en-US" dirty="0" smtClean="0">
                <a:sym typeface="Greek Symbols" pitchFamily="18" charset="2"/>
              </a:rPr>
              <a:t> </a:t>
            </a:r>
            <a:r>
              <a:rPr lang="en-US" dirty="0" smtClean="0">
                <a:sym typeface="Symbol" pitchFamily="18" charset="2"/>
              </a:rPr>
              <a:t></a:t>
            </a:r>
            <a:r>
              <a:rPr lang="en-US" baseline="-25000" dirty="0" smtClean="0">
                <a:sym typeface="Greek Symbols" pitchFamily="18" charset="2"/>
              </a:rPr>
              <a:t>2</a:t>
            </a:r>
            <a:r>
              <a:rPr lang="en-US" dirty="0" smtClean="0">
                <a:sym typeface="Greek Symbols" pitchFamily="18" charset="2"/>
              </a:rPr>
              <a:t> </a:t>
            </a:r>
            <a:br>
              <a:rPr lang="en-US" dirty="0" smtClean="0">
                <a:sym typeface="Greek Symbols" pitchFamily="18" charset="2"/>
              </a:rPr>
            </a:br>
            <a:r>
              <a:rPr lang="en-US" dirty="0" smtClean="0">
                <a:sym typeface="Greek Symbols" pitchFamily="18" charset="2"/>
              </a:rPr>
              <a:t>	Find a functional dependency </a:t>
            </a:r>
            <a:r>
              <a:rPr lang="en-US" dirty="0" smtClean="0">
                <a:sym typeface="Symbol" pitchFamily="18" charset="2"/>
              </a:rPr>
              <a:t></a:t>
            </a:r>
            <a:r>
              <a:rPr lang="en-US" dirty="0" smtClean="0">
                <a:sym typeface="Greek Symbols" pitchFamily="18" charset="2"/>
              </a:rPr>
              <a:t> </a:t>
            </a:r>
            <a:r>
              <a:rPr lang="en-US" dirty="0" smtClean="0">
                <a:sym typeface="Symbol" pitchFamily="18" charset="2"/>
              </a:rPr>
              <a:t></a:t>
            </a:r>
            <a:r>
              <a:rPr lang="en-US" dirty="0" smtClean="0">
                <a:sym typeface="Monotype Sorts" pitchFamily="2" charset="2"/>
              </a:rPr>
              <a:t> </a:t>
            </a:r>
            <a:r>
              <a:rPr lang="en-US" dirty="0" smtClean="0">
                <a:sym typeface="Symbol" pitchFamily="18" charset="2"/>
              </a:rPr>
              <a:t></a:t>
            </a:r>
            <a:r>
              <a:rPr lang="en-US" dirty="0" smtClean="0">
                <a:sym typeface="Greek Symbols" pitchFamily="18" charset="2"/>
              </a:rPr>
              <a:t> with an </a:t>
            </a:r>
            <a:br>
              <a:rPr lang="en-US" dirty="0" smtClean="0">
                <a:sym typeface="Greek Symbols" pitchFamily="18" charset="2"/>
              </a:rPr>
            </a:br>
            <a:r>
              <a:rPr lang="en-US" dirty="0" smtClean="0">
                <a:sym typeface="Greek Symbols" pitchFamily="18" charset="2"/>
              </a:rPr>
              <a:t>		extraneous attribute either in </a:t>
            </a:r>
            <a:r>
              <a:rPr lang="en-US" dirty="0" smtClean="0">
                <a:sym typeface="Symbol" pitchFamily="18" charset="2"/>
              </a:rPr>
              <a:t></a:t>
            </a:r>
            <a:r>
              <a:rPr lang="en-US" dirty="0" smtClean="0">
                <a:sym typeface="Greek Symbols" pitchFamily="18" charset="2"/>
              </a:rPr>
              <a:t> or in </a:t>
            </a:r>
            <a:r>
              <a:rPr lang="en-US" dirty="0" smtClean="0">
                <a:sym typeface="Symbol" pitchFamily="18" charset="2"/>
              </a:rPr>
              <a:t></a:t>
            </a:r>
            <a:r>
              <a:rPr lang="en-US" dirty="0" smtClean="0">
                <a:sym typeface="Monotype Sorts" pitchFamily="2" charset="2"/>
              </a:rPr>
              <a:t> </a:t>
            </a:r>
            <a:r>
              <a:rPr lang="en-US" dirty="0" smtClean="0">
                <a:sym typeface="Greek Symbols" pitchFamily="18" charset="2"/>
              </a:rPr>
              <a:t/>
            </a:r>
            <a:br>
              <a:rPr lang="en-US" dirty="0" smtClean="0">
                <a:sym typeface="Greek Symbols" pitchFamily="18" charset="2"/>
              </a:rPr>
            </a:br>
            <a:r>
              <a:rPr lang="en-US" dirty="0" smtClean="0">
                <a:sym typeface="Greek Symbols" pitchFamily="18" charset="2"/>
              </a:rPr>
              <a:t>	If an extraneous attribute is found, delete it from </a:t>
            </a:r>
            <a:r>
              <a:rPr lang="en-US" dirty="0" smtClean="0">
                <a:sym typeface="Symbol" pitchFamily="18" charset="2"/>
              </a:rPr>
              <a:t></a:t>
            </a:r>
            <a:r>
              <a:rPr lang="en-US" dirty="0" smtClean="0">
                <a:sym typeface="Greek Symbols" pitchFamily="18" charset="2"/>
              </a:rPr>
              <a:t> </a:t>
            </a:r>
            <a:r>
              <a:rPr lang="en-US" dirty="0" smtClean="0">
                <a:sym typeface="Symbol" pitchFamily="18" charset="2"/>
              </a:rPr>
              <a:t></a:t>
            </a:r>
            <a:r>
              <a:rPr lang="en-US" dirty="0" smtClean="0">
                <a:sym typeface="Monotype Sorts" pitchFamily="2" charset="2"/>
              </a:rPr>
              <a:t> </a:t>
            </a:r>
            <a:r>
              <a:rPr lang="en-US" dirty="0" smtClean="0">
                <a:sym typeface="Symbol" pitchFamily="18" charset="2"/>
              </a:rPr>
              <a:t></a:t>
            </a:r>
            <a:r>
              <a:rPr lang="en-US" i="1" dirty="0" smtClean="0">
                <a:sym typeface="Greek Symbols" pitchFamily="18" charset="2"/>
              </a:rPr>
              <a:t> </a:t>
            </a:r>
            <a:r>
              <a:rPr lang="en-US" dirty="0" smtClean="0">
                <a:sym typeface="Greek Symbols" pitchFamily="18" charset="2"/>
              </a:rPr>
              <a:t/>
            </a:r>
            <a:br>
              <a:rPr lang="en-US" dirty="0" smtClean="0">
                <a:sym typeface="Greek Symbols" pitchFamily="18" charset="2"/>
              </a:rPr>
            </a:br>
            <a:r>
              <a:rPr lang="en-US" b="1" dirty="0" smtClean="0">
                <a:sym typeface="Greek Symbols" pitchFamily="18" charset="2"/>
              </a:rPr>
              <a:t>until </a:t>
            </a:r>
            <a:r>
              <a:rPr lang="en-US" i="1" dirty="0" smtClean="0">
                <a:sym typeface="Greek Symbols" pitchFamily="18" charset="2"/>
              </a:rPr>
              <a:t>F</a:t>
            </a:r>
            <a:r>
              <a:rPr lang="en-US" dirty="0" smtClean="0">
                <a:sym typeface="Greek Symbols" pitchFamily="18" charset="2"/>
              </a:rPr>
              <a:t> does not change</a:t>
            </a:r>
          </a:p>
          <a:p>
            <a:pPr fontAlgn="auto">
              <a:lnSpc>
                <a:spcPct val="90000"/>
              </a:lnSpc>
              <a:spcAft>
                <a:spcPts val="0"/>
              </a:spcAft>
              <a:buFont typeface="Arial" pitchFamily="34" charset="0"/>
              <a:buChar char="•"/>
              <a:defRPr/>
            </a:pPr>
            <a:r>
              <a:rPr lang="en-US" dirty="0" smtClean="0">
                <a:sym typeface="Greek Symbols" pitchFamily="18" charset="2"/>
              </a:rPr>
              <a:t>Note: Union rule may become applicable after some extraneous attributes have been deleted, so it has to be re-applied</a:t>
            </a:r>
          </a:p>
          <a:p>
            <a:pPr fontAlgn="auto">
              <a:lnSpc>
                <a:spcPct val="90000"/>
              </a:lnSpc>
              <a:spcAft>
                <a:spcPts val="0"/>
              </a:spcAft>
              <a:buFont typeface="Arial" pitchFamily="34" charset="0"/>
              <a:buChar char="•"/>
              <a:defRPr/>
            </a:pPr>
            <a:endParaRPr lang="en-US" dirty="0" smtClean="0">
              <a:sym typeface="Greek Symbols" pitchFamily="18" charset="2"/>
            </a:endParaRPr>
          </a:p>
          <a:p>
            <a:pPr fontAlgn="auto">
              <a:lnSpc>
                <a:spcPct val="90000"/>
              </a:lnSpc>
              <a:spcAft>
                <a:spcPts val="0"/>
              </a:spcAft>
              <a:buFont typeface="Arial" pitchFamily="34" charset="0"/>
              <a:buChar char="•"/>
              <a:defRPr/>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5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658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658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6589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6589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58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58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919163" y="223838"/>
            <a:ext cx="8277225" cy="457200"/>
          </a:xfrm>
        </p:spPr>
        <p:txBody>
          <a:bodyPr rtlCol="0">
            <a:normAutofit fontScale="90000"/>
          </a:bodyPr>
          <a:lstStyle/>
          <a:p>
            <a:pPr fontAlgn="auto">
              <a:spcAft>
                <a:spcPts val="0"/>
              </a:spcAft>
              <a:defRPr/>
            </a:pPr>
            <a:r>
              <a:rPr lang="en-US" smtClean="0"/>
              <a:t>Computing a Canonical Cover</a:t>
            </a:r>
          </a:p>
        </p:txBody>
      </p:sp>
      <p:sp>
        <p:nvSpPr>
          <p:cNvPr id="38915" name="Rectangle 3"/>
          <p:cNvSpPr>
            <a:spLocks noGrp="1" noChangeArrowheads="1"/>
          </p:cNvSpPr>
          <p:nvPr>
            <p:ph idx="1"/>
          </p:nvPr>
        </p:nvSpPr>
        <p:spPr>
          <a:xfrm>
            <a:off x="927100" y="1163638"/>
            <a:ext cx="8220075" cy="5464175"/>
          </a:xfrm>
        </p:spPr>
        <p:txBody>
          <a:bodyPr/>
          <a:lstStyle/>
          <a:p>
            <a:pPr>
              <a:tabLst>
                <a:tab pos="684213" algn="l"/>
                <a:tab pos="2917825" algn="l"/>
              </a:tabLst>
            </a:pPr>
            <a:r>
              <a:rPr lang="en-US" sz="1600" i="1" smtClean="0"/>
              <a:t>R </a:t>
            </a:r>
            <a:r>
              <a:rPr lang="en-US" sz="1600" smtClean="0"/>
              <a:t>= (</a:t>
            </a:r>
            <a:r>
              <a:rPr lang="en-US" sz="1600" i="1" smtClean="0"/>
              <a:t>A, B, C)</a:t>
            </a:r>
            <a:br>
              <a:rPr lang="en-US" sz="1600" i="1" smtClean="0"/>
            </a:br>
            <a:r>
              <a:rPr lang="en-US" sz="1600" i="1" smtClean="0"/>
              <a:t>F = {A </a:t>
            </a:r>
            <a:r>
              <a:rPr lang="en-US" sz="1600" smtClean="0">
                <a:sym typeface="Symbol" pitchFamily="18" charset="2"/>
              </a:rPr>
              <a:t></a:t>
            </a:r>
            <a:r>
              <a:rPr lang="en-US" sz="1600" smtClean="0">
                <a:sym typeface="Monotype Sorts" pitchFamily="2" charset="2"/>
              </a:rPr>
              <a:t> </a:t>
            </a:r>
            <a:r>
              <a:rPr lang="en-US" sz="1600" i="1" smtClean="0">
                <a:sym typeface="Monotype Sorts" pitchFamily="2" charset="2"/>
              </a:rPr>
              <a:t>BC</a:t>
            </a:r>
            <a:br>
              <a:rPr lang="en-US" sz="1600" i="1" smtClean="0">
                <a:sym typeface="Monotype Sorts" pitchFamily="2" charset="2"/>
              </a:rPr>
            </a:br>
            <a:r>
              <a:rPr lang="en-US" sz="1600" i="1" smtClean="0">
                <a:sym typeface="Monotype Sorts" pitchFamily="2" charset="2"/>
              </a:rPr>
              <a:t>	  B </a:t>
            </a:r>
            <a:r>
              <a:rPr lang="en-US" sz="1600" smtClean="0">
                <a:sym typeface="Symbol" pitchFamily="18" charset="2"/>
              </a:rPr>
              <a:t></a:t>
            </a:r>
            <a:r>
              <a:rPr lang="en-US" sz="1600" smtClean="0">
                <a:sym typeface="Monotype Sorts" pitchFamily="2" charset="2"/>
              </a:rPr>
              <a:t> </a:t>
            </a:r>
            <a:r>
              <a:rPr lang="en-US" sz="1600" i="1" smtClean="0">
                <a:sym typeface="Monotype Sorts" pitchFamily="2" charset="2"/>
              </a:rPr>
              <a:t>C</a:t>
            </a:r>
            <a:br>
              <a:rPr lang="en-US" sz="1600" i="1" smtClean="0">
                <a:sym typeface="Monotype Sorts" pitchFamily="2" charset="2"/>
              </a:rPr>
            </a:br>
            <a:r>
              <a:rPr lang="en-US" sz="1600" i="1" smtClean="0">
                <a:sym typeface="Monotype Sorts" pitchFamily="2" charset="2"/>
              </a:rPr>
              <a:t>	  A </a:t>
            </a:r>
            <a:r>
              <a:rPr lang="en-US" sz="1600" smtClean="0">
                <a:sym typeface="Symbol" pitchFamily="18" charset="2"/>
              </a:rPr>
              <a:t></a:t>
            </a:r>
            <a:r>
              <a:rPr lang="en-US" sz="1600" smtClean="0">
                <a:sym typeface="Monotype Sorts" pitchFamily="2" charset="2"/>
              </a:rPr>
              <a:t> </a:t>
            </a:r>
            <a:r>
              <a:rPr lang="en-US" sz="1600" i="1" smtClean="0">
                <a:sym typeface="Monotype Sorts" pitchFamily="2" charset="2"/>
              </a:rPr>
              <a:t>B</a:t>
            </a:r>
            <a:r>
              <a:rPr lang="en-US" sz="1600" smtClean="0">
                <a:sym typeface="Monotype Sorts" pitchFamily="2" charset="2"/>
              </a:rPr>
              <a:t/>
            </a:r>
            <a:br>
              <a:rPr lang="en-US" sz="1600" smtClean="0">
                <a:sym typeface="Monotype Sorts" pitchFamily="2" charset="2"/>
              </a:rPr>
            </a:br>
            <a:r>
              <a:rPr lang="en-US" sz="1600" smtClean="0">
                <a:sym typeface="Monotype Sorts" pitchFamily="2" charset="2"/>
              </a:rPr>
              <a:t>	</a:t>
            </a:r>
            <a:r>
              <a:rPr lang="en-US" sz="1600" i="1" smtClean="0">
                <a:sym typeface="Monotype Sorts" pitchFamily="2" charset="2"/>
              </a:rPr>
              <a:t>AB</a:t>
            </a:r>
            <a:r>
              <a:rPr lang="en-US" sz="1600" smtClean="0">
                <a:sym typeface="Monotype Sorts" pitchFamily="2" charset="2"/>
              </a:rPr>
              <a:t> </a:t>
            </a:r>
            <a:r>
              <a:rPr lang="en-US" sz="1600" smtClean="0">
                <a:sym typeface="Symbol" pitchFamily="18" charset="2"/>
              </a:rPr>
              <a:t></a:t>
            </a:r>
            <a:r>
              <a:rPr lang="en-US" sz="1600" smtClean="0">
                <a:sym typeface="Monotype Sorts" pitchFamily="2" charset="2"/>
              </a:rPr>
              <a:t> </a:t>
            </a:r>
            <a:r>
              <a:rPr lang="en-US" sz="1600" i="1" smtClean="0">
                <a:sym typeface="Monotype Sorts" pitchFamily="2" charset="2"/>
              </a:rPr>
              <a:t>C</a:t>
            </a:r>
            <a:r>
              <a:rPr lang="en-US" sz="1600" smtClean="0">
                <a:sym typeface="Monotype Sorts" pitchFamily="2" charset="2"/>
              </a:rPr>
              <a:t>}</a:t>
            </a:r>
          </a:p>
          <a:p>
            <a:pPr>
              <a:tabLst>
                <a:tab pos="684213" algn="l"/>
                <a:tab pos="2917825" algn="l"/>
              </a:tabLst>
            </a:pPr>
            <a:r>
              <a:rPr lang="en-US" sz="1600" smtClean="0">
                <a:sym typeface="Monotype Sorts" pitchFamily="2" charset="2"/>
              </a:rPr>
              <a:t>Combine </a:t>
            </a:r>
            <a:r>
              <a:rPr lang="en-US" sz="1600" i="1" smtClean="0">
                <a:sym typeface="Monotype Sorts" pitchFamily="2" charset="2"/>
              </a:rPr>
              <a:t>A </a:t>
            </a:r>
            <a:r>
              <a:rPr lang="en-US" sz="1600" smtClean="0">
                <a:sym typeface="Symbol" pitchFamily="18" charset="2"/>
              </a:rPr>
              <a:t></a:t>
            </a:r>
            <a:r>
              <a:rPr lang="en-US" sz="1600" smtClean="0">
                <a:sym typeface="Monotype Sorts" pitchFamily="2" charset="2"/>
              </a:rPr>
              <a:t> </a:t>
            </a:r>
            <a:r>
              <a:rPr lang="en-US" sz="1600" i="1" smtClean="0">
                <a:sym typeface="Monotype Sorts" pitchFamily="2" charset="2"/>
              </a:rPr>
              <a:t>BC </a:t>
            </a:r>
            <a:r>
              <a:rPr lang="en-US" sz="1600" smtClean="0">
                <a:sym typeface="Monotype Sorts" pitchFamily="2" charset="2"/>
              </a:rPr>
              <a:t>and </a:t>
            </a:r>
            <a:r>
              <a:rPr lang="en-US" sz="1600" i="1" smtClean="0">
                <a:sym typeface="Monotype Sorts" pitchFamily="2" charset="2"/>
              </a:rPr>
              <a:t>A </a:t>
            </a:r>
            <a:r>
              <a:rPr lang="en-US" sz="1600" smtClean="0">
                <a:sym typeface="Symbol" pitchFamily="18" charset="2"/>
              </a:rPr>
              <a:t></a:t>
            </a:r>
            <a:r>
              <a:rPr lang="en-US" sz="1600" smtClean="0">
                <a:sym typeface="Monotype Sorts" pitchFamily="2" charset="2"/>
              </a:rPr>
              <a:t> </a:t>
            </a:r>
            <a:r>
              <a:rPr lang="en-US" sz="1600" i="1" smtClean="0">
                <a:sym typeface="Monotype Sorts" pitchFamily="2" charset="2"/>
              </a:rPr>
              <a:t>B </a:t>
            </a:r>
            <a:r>
              <a:rPr lang="en-US" sz="1600" smtClean="0">
                <a:sym typeface="Monotype Sorts" pitchFamily="2" charset="2"/>
              </a:rPr>
              <a:t>into </a:t>
            </a:r>
            <a:r>
              <a:rPr lang="en-US" sz="1600" i="1" smtClean="0">
                <a:sym typeface="Monotype Sorts" pitchFamily="2" charset="2"/>
              </a:rPr>
              <a:t>A </a:t>
            </a:r>
            <a:r>
              <a:rPr lang="en-US" sz="1600" smtClean="0">
                <a:sym typeface="Symbol" pitchFamily="18" charset="2"/>
              </a:rPr>
              <a:t></a:t>
            </a:r>
            <a:r>
              <a:rPr lang="en-US" sz="1600" smtClean="0">
                <a:sym typeface="Monotype Sorts" pitchFamily="2" charset="2"/>
              </a:rPr>
              <a:t> </a:t>
            </a:r>
            <a:r>
              <a:rPr lang="en-US" sz="1600" i="1" smtClean="0">
                <a:sym typeface="Monotype Sorts" pitchFamily="2" charset="2"/>
              </a:rPr>
              <a:t>BC</a:t>
            </a:r>
          </a:p>
          <a:p>
            <a:pPr lvl="1">
              <a:tabLst>
                <a:tab pos="684213" algn="l"/>
                <a:tab pos="2917825" algn="l"/>
              </a:tabLst>
            </a:pPr>
            <a:r>
              <a:rPr lang="en-US" sz="1600" smtClean="0">
                <a:sym typeface="Monotype Sorts" pitchFamily="2" charset="2"/>
              </a:rPr>
              <a:t>Set is now </a:t>
            </a:r>
            <a:r>
              <a:rPr lang="en-US" sz="1600" i="1" smtClean="0"/>
              <a:t>{A </a:t>
            </a:r>
            <a:r>
              <a:rPr lang="en-US" sz="1600" smtClean="0">
                <a:sym typeface="Symbol" pitchFamily="18" charset="2"/>
              </a:rPr>
              <a:t></a:t>
            </a:r>
            <a:r>
              <a:rPr lang="en-US" sz="1600" smtClean="0">
                <a:sym typeface="Monotype Sorts" pitchFamily="2" charset="2"/>
              </a:rPr>
              <a:t> </a:t>
            </a:r>
            <a:r>
              <a:rPr lang="en-US" sz="1600" i="1" smtClean="0">
                <a:sym typeface="Monotype Sorts" pitchFamily="2" charset="2"/>
              </a:rPr>
              <a:t>BC, B </a:t>
            </a:r>
            <a:r>
              <a:rPr lang="en-US" sz="1600" smtClean="0">
                <a:sym typeface="Symbol" pitchFamily="18" charset="2"/>
              </a:rPr>
              <a:t></a:t>
            </a:r>
            <a:r>
              <a:rPr lang="en-US" sz="1600" smtClean="0">
                <a:sym typeface="Monotype Sorts" pitchFamily="2" charset="2"/>
              </a:rPr>
              <a:t> </a:t>
            </a:r>
            <a:r>
              <a:rPr lang="en-US" sz="1600" i="1" smtClean="0">
                <a:sym typeface="Monotype Sorts" pitchFamily="2" charset="2"/>
              </a:rPr>
              <a:t>C, AB</a:t>
            </a:r>
            <a:r>
              <a:rPr lang="en-US" sz="1600" smtClean="0">
                <a:sym typeface="Monotype Sorts" pitchFamily="2" charset="2"/>
              </a:rPr>
              <a:t> </a:t>
            </a:r>
            <a:r>
              <a:rPr lang="en-US" sz="1600" smtClean="0">
                <a:sym typeface="Symbol" pitchFamily="18" charset="2"/>
              </a:rPr>
              <a:t></a:t>
            </a:r>
            <a:r>
              <a:rPr lang="en-US" sz="1600" smtClean="0">
                <a:sym typeface="Monotype Sorts" pitchFamily="2" charset="2"/>
              </a:rPr>
              <a:t> </a:t>
            </a:r>
            <a:r>
              <a:rPr lang="en-US" sz="1600" i="1" smtClean="0">
                <a:sym typeface="Monotype Sorts" pitchFamily="2" charset="2"/>
              </a:rPr>
              <a:t>C</a:t>
            </a:r>
            <a:r>
              <a:rPr lang="en-US" sz="1600" smtClean="0">
                <a:sym typeface="Monotype Sorts" pitchFamily="2" charset="2"/>
              </a:rPr>
              <a:t>}</a:t>
            </a:r>
          </a:p>
          <a:p>
            <a:pPr>
              <a:tabLst>
                <a:tab pos="684213" algn="l"/>
                <a:tab pos="2917825" algn="l"/>
              </a:tabLst>
            </a:pPr>
            <a:r>
              <a:rPr lang="en-US" sz="1600" i="1" smtClean="0">
                <a:sym typeface="Monotype Sorts" pitchFamily="2" charset="2"/>
              </a:rPr>
              <a:t>A</a:t>
            </a:r>
            <a:r>
              <a:rPr lang="en-US" sz="1600" smtClean="0">
                <a:sym typeface="Monotype Sorts" pitchFamily="2" charset="2"/>
              </a:rPr>
              <a:t> is extraneous in </a:t>
            </a:r>
            <a:r>
              <a:rPr lang="en-US" sz="1600" i="1" smtClean="0">
                <a:sym typeface="Monotype Sorts" pitchFamily="2" charset="2"/>
              </a:rPr>
              <a:t>AB</a:t>
            </a:r>
            <a:r>
              <a:rPr lang="en-US" sz="1600" smtClean="0">
                <a:sym typeface="Monotype Sorts" pitchFamily="2" charset="2"/>
              </a:rPr>
              <a:t> </a:t>
            </a:r>
            <a:r>
              <a:rPr lang="en-US" sz="1600" smtClean="0">
                <a:sym typeface="Symbol" pitchFamily="18" charset="2"/>
              </a:rPr>
              <a:t></a:t>
            </a:r>
            <a:r>
              <a:rPr lang="en-US" sz="1600" smtClean="0">
                <a:sym typeface="Monotype Sorts" pitchFamily="2" charset="2"/>
              </a:rPr>
              <a:t> </a:t>
            </a:r>
            <a:r>
              <a:rPr lang="en-US" sz="1600" i="1" smtClean="0">
                <a:sym typeface="Monotype Sorts" pitchFamily="2" charset="2"/>
              </a:rPr>
              <a:t>C</a:t>
            </a:r>
          </a:p>
          <a:p>
            <a:pPr lvl="1">
              <a:tabLst>
                <a:tab pos="684213" algn="l"/>
                <a:tab pos="2917825" algn="l"/>
              </a:tabLst>
            </a:pPr>
            <a:r>
              <a:rPr lang="en-US" sz="1600" smtClean="0">
                <a:sym typeface="Monotype Sorts" pitchFamily="2" charset="2"/>
              </a:rPr>
              <a:t>Check if the result of deleting A from  </a:t>
            </a:r>
            <a:r>
              <a:rPr lang="en-US" sz="1600" i="1" smtClean="0">
                <a:sym typeface="Monotype Sorts" pitchFamily="2" charset="2"/>
              </a:rPr>
              <a:t>AB</a:t>
            </a:r>
            <a:r>
              <a:rPr lang="en-US" sz="1600" smtClean="0">
                <a:sym typeface="Monotype Sorts" pitchFamily="2" charset="2"/>
              </a:rPr>
              <a:t> </a:t>
            </a:r>
            <a:r>
              <a:rPr lang="en-US" sz="1600" smtClean="0">
                <a:sym typeface="Symbol" pitchFamily="18" charset="2"/>
              </a:rPr>
              <a:t></a:t>
            </a:r>
            <a:r>
              <a:rPr lang="en-US" sz="1600" smtClean="0">
                <a:sym typeface="Monotype Sorts" pitchFamily="2" charset="2"/>
              </a:rPr>
              <a:t> </a:t>
            </a:r>
            <a:r>
              <a:rPr lang="en-US" sz="1600" i="1" smtClean="0">
                <a:sym typeface="Monotype Sorts" pitchFamily="2" charset="2"/>
              </a:rPr>
              <a:t>C  </a:t>
            </a:r>
            <a:r>
              <a:rPr lang="en-US" sz="1600" smtClean="0">
                <a:sym typeface="Monotype Sorts" pitchFamily="2" charset="2"/>
              </a:rPr>
              <a:t>is implied by the other dependencies</a:t>
            </a:r>
          </a:p>
          <a:p>
            <a:pPr lvl="2">
              <a:tabLst>
                <a:tab pos="684213" algn="l"/>
                <a:tab pos="2917825" algn="l"/>
              </a:tabLst>
            </a:pPr>
            <a:r>
              <a:rPr lang="en-US" sz="1600" smtClean="0">
                <a:sym typeface="Monotype Sorts" pitchFamily="2" charset="2"/>
              </a:rPr>
              <a:t>Yes: in fact,  </a:t>
            </a:r>
            <a:r>
              <a:rPr lang="en-US" sz="1600" i="1" smtClean="0">
                <a:sym typeface="Monotype Sorts" pitchFamily="2" charset="2"/>
              </a:rPr>
              <a:t>B</a:t>
            </a:r>
            <a:r>
              <a:rPr lang="en-US" sz="1600" smtClean="0">
                <a:sym typeface="Monotype Sorts" pitchFamily="2" charset="2"/>
              </a:rPr>
              <a:t> </a:t>
            </a:r>
            <a:r>
              <a:rPr lang="en-US" sz="1600" smtClean="0">
                <a:sym typeface="Symbol" pitchFamily="18" charset="2"/>
              </a:rPr>
              <a:t></a:t>
            </a:r>
            <a:r>
              <a:rPr lang="en-US" sz="1600" smtClean="0">
                <a:sym typeface="Monotype Sorts" pitchFamily="2" charset="2"/>
              </a:rPr>
              <a:t> </a:t>
            </a:r>
            <a:r>
              <a:rPr lang="en-US" sz="1600" i="1" smtClean="0">
                <a:sym typeface="Monotype Sorts" pitchFamily="2" charset="2"/>
              </a:rPr>
              <a:t>C </a:t>
            </a:r>
            <a:r>
              <a:rPr lang="en-US" sz="1600" smtClean="0">
                <a:sym typeface="Monotype Sorts" pitchFamily="2" charset="2"/>
              </a:rPr>
              <a:t>is already present!</a:t>
            </a:r>
          </a:p>
          <a:p>
            <a:pPr lvl="1">
              <a:tabLst>
                <a:tab pos="684213" algn="l"/>
                <a:tab pos="2917825" algn="l"/>
              </a:tabLst>
            </a:pPr>
            <a:r>
              <a:rPr lang="en-US" sz="1600" smtClean="0">
                <a:sym typeface="Monotype Sorts" pitchFamily="2" charset="2"/>
              </a:rPr>
              <a:t>Set is now </a:t>
            </a:r>
            <a:r>
              <a:rPr lang="en-US" sz="1600" i="1" smtClean="0"/>
              <a:t>{A </a:t>
            </a:r>
            <a:r>
              <a:rPr lang="en-US" sz="1600" smtClean="0">
                <a:sym typeface="Symbol" pitchFamily="18" charset="2"/>
              </a:rPr>
              <a:t></a:t>
            </a:r>
            <a:r>
              <a:rPr lang="en-US" sz="1600" smtClean="0">
                <a:sym typeface="Monotype Sorts" pitchFamily="2" charset="2"/>
              </a:rPr>
              <a:t> </a:t>
            </a:r>
            <a:r>
              <a:rPr lang="en-US" sz="1600" i="1" smtClean="0">
                <a:sym typeface="Monotype Sorts" pitchFamily="2" charset="2"/>
              </a:rPr>
              <a:t>BC, B </a:t>
            </a:r>
            <a:r>
              <a:rPr lang="en-US" sz="1600" smtClean="0">
                <a:sym typeface="Symbol" pitchFamily="18" charset="2"/>
              </a:rPr>
              <a:t></a:t>
            </a:r>
            <a:r>
              <a:rPr lang="en-US" sz="1600" smtClean="0">
                <a:sym typeface="Monotype Sorts" pitchFamily="2" charset="2"/>
              </a:rPr>
              <a:t> </a:t>
            </a:r>
            <a:r>
              <a:rPr lang="en-US" sz="1600" i="1" smtClean="0">
                <a:sym typeface="Monotype Sorts" pitchFamily="2" charset="2"/>
              </a:rPr>
              <a:t>C</a:t>
            </a:r>
            <a:r>
              <a:rPr lang="en-US" sz="1600" smtClean="0">
                <a:sym typeface="Monotype Sorts" pitchFamily="2" charset="2"/>
              </a:rPr>
              <a:t>}</a:t>
            </a:r>
            <a:endParaRPr lang="en-US" sz="1600" i="1" smtClean="0">
              <a:sym typeface="Monotype Sorts" pitchFamily="2" charset="2"/>
            </a:endParaRPr>
          </a:p>
          <a:p>
            <a:pPr>
              <a:tabLst>
                <a:tab pos="684213" algn="l"/>
                <a:tab pos="2917825" algn="l"/>
              </a:tabLst>
            </a:pPr>
            <a:r>
              <a:rPr lang="en-US" sz="1600" i="1" smtClean="0">
                <a:sym typeface="Monotype Sorts" pitchFamily="2" charset="2"/>
              </a:rPr>
              <a:t>C</a:t>
            </a:r>
            <a:r>
              <a:rPr lang="en-US" sz="1600" smtClean="0">
                <a:sym typeface="Monotype Sorts" pitchFamily="2" charset="2"/>
              </a:rPr>
              <a:t> is extraneous in </a:t>
            </a:r>
            <a:r>
              <a:rPr lang="en-US" sz="1600" i="1" smtClean="0">
                <a:sym typeface="Monotype Sorts" pitchFamily="2" charset="2"/>
              </a:rPr>
              <a:t>A</a:t>
            </a:r>
            <a:r>
              <a:rPr lang="en-US" sz="1600" smtClean="0">
                <a:sym typeface="Monotype Sorts" pitchFamily="2" charset="2"/>
              </a:rPr>
              <a:t> </a:t>
            </a:r>
            <a:r>
              <a:rPr lang="en-US" sz="1600" smtClean="0">
                <a:sym typeface="Symbol" pitchFamily="18" charset="2"/>
              </a:rPr>
              <a:t></a:t>
            </a:r>
            <a:r>
              <a:rPr lang="en-US" sz="1600" smtClean="0">
                <a:sym typeface="Monotype Sorts" pitchFamily="2" charset="2"/>
              </a:rPr>
              <a:t> </a:t>
            </a:r>
            <a:r>
              <a:rPr lang="en-US" sz="1600" i="1" smtClean="0">
                <a:sym typeface="Monotype Sorts" pitchFamily="2" charset="2"/>
              </a:rPr>
              <a:t>BC</a:t>
            </a:r>
            <a:r>
              <a:rPr lang="en-US" sz="1600" smtClean="0">
                <a:sym typeface="Monotype Sorts" pitchFamily="2" charset="2"/>
              </a:rPr>
              <a:t> </a:t>
            </a:r>
          </a:p>
          <a:p>
            <a:pPr lvl="1">
              <a:tabLst>
                <a:tab pos="684213" algn="l"/>
                <a:tab pos="2917825" algn="l"/>
              </a:tabLst>
            </a:pPr>
            <a:r>
              <a:rPr lang="en-US" sz="1600" smtClean="0">
                <a:sym typeface="Monotype Sorts" pitchFamily="2" charset="2"/>
              </a:rPr>
              <a:t>Check if </a:t>
            </a:r>
            <a:r>
              <a:rPr lang="en-US" sz="1600" i="1" smtClean="0">
                <a:sym typeface="Monotype Sorts" pitchFamily="2" charset="2"/>
              </a:rPr>
              <a:t>A </a:t>
            </a:r>
            <a:r>
              <a:rPr lang="en-US" sz="1600" smtClean="0">
                <a:sym typeface="Symbol" pitchFamily="18" charset="2"/>
              </a:rPr>
              <a:t></a:t>
            </a:r>
            <a:r>
              <a:rPr lang="en-US" sz="1600" smtClean="0">
                <a:sym typeface="Monotype Sorts" pitchFamily="2" charset="2"/>
              </a:rPr>
              <a:t> </a:t>
            </a:r>
            <a:r>
              <a:rPr lang="en-US" sz="1600" i="1" smtClean="0">
                <a:sym typeface="Monotype Sorts" pitchFamily="2" charset="2"/>
              </a:rPr>
              <a:t>C</a:t>
            </a:r>
            <a:r>
              <a:rPr lang="en-US" sz="1600" smtClean="0">
                <a:sym typeface="Monotype Sorts" pitchFamily="2" charset="2"/>
              </a:rPr>
              <a:t> is logically implied by </a:t>
            </a:r>
            <a:r>
              <a:rPr lang="en-US" sz="1600" i="1" smtClean="0">
                <a:sym typeface="Monotype Sorts" pitchFamily="2" charset="2"/>
              </a:rPr>
              <a:t>A </a:t>
            </a:r>
            <a:r>
              <a:rPr lang="en-US" sz="1600" smtClean="0">
                <a:sym typeface="Symbol" pitchFamily="18" charset="2"/>
              </a:rPr>
              <a:t></a:t>
            </a:r>
            <a:r>
              <a:rPr lang="en-US" sz="1600" smtClean="0">
                <a:sym typeface="Monotype Sorts" pitchFamily="2" charset="2"/>
              </a:rPr>
              <a:t> </a:t>
            </a:r>
            <a:r>
              <a:rPr lang="en-US" sz="1600" i="1" smtClean="0">
                <a:sym typeface="Monotype Sorts" pitchFamily="2" charset="2"/>
              </a:rPr>
              <a:t>B </a:t>
            </a:r>
            <a:r>
              <a:rPr lang="en-US" sz="1600" smtClean="0">
                <a:sym typeface="Monotype Sorts" pitchFamily="2" charset="2"/>
              </a:rPr>
              <a:t>and the other dependencies</a:t>
            </a:r>
          </a:p>
          <a:p>
            <a:pPr lvl="2">
              <a:tabLst>
                <a:tab pos="684213" algn="l"/>
                <a:tab pos="2917825" algn="l"/>
              </a:tabLst>
            </a:pPr>
            <a:r>
              <a:rPr lang="en-US" sz="1600" smtClean="0">
                <a:sym typeface="Monotype Sorts" pitchFamily="2" charset="2"/>
              </a:rPr>
              <a:t>Yes</a:t>
            </a:r>
            <a:r>
              <a:rPr lang="en-US" sz="1600" i="1" smtClean="0">
                <a:sym typeface="Monotype Sorts" pitchFamily="2" charset="2"/>
              </a:rPr>
              <a:t>: </a:t>
            </a:r>
            <a:r>
              <a:rPr lang="en-US" sz="1600" smtClean="0">
                <a:sym typeface="Monotype Sorts" pitchFamily="2" charset="2"/>
              </a:rPr>
              <a:t>using transitivity on </a:t>
            </a:r>
            <a:r>
              <a:rPr lang="en-US" sz="1600" i="1" smtClean="0">
                <a:sym typeface="Monotype Sorts" pitchFamily="2" charset="2"/>
              </a:rPr>
              <a:t>A </a:t>
            </a:r>
            <a:r>
              <a:rPr lang="en-US" sz="1600" smtClean="0">
                <a:sym typeface="Symbol" pitchFamily="18" charset="2"/>
              </a:rPr>
              <a:t></a:t>
            </a:r>
            <a:r>
              <a:rPr lang="en-US" sz="1600" smtClean="0">
                <a:sym typeface="Monotype Sorts" pitchFamily="2" charset="2"/>
              </a:rPr>
              <a:t> </a:t>
            </a:r>
            <a:r>
              <a:rPr lang="en-US" sz="1600" i="1" smtClean="0">
                <a:sym typeface="Monotype Sorts" pitchFamily="2" charset="2"/>
              </a:rPr>
              <a:t>B  and B </a:t>
            </a:r>
            <a:r>
              <a:rPr lang="en-US" sz="1600" smtClean="0">
                <a:sym typeface="Symbol" pitchFamily="18" charset="2"/>
              </a:rPr>
              <a:t></a:t>
            </a:r>
            <a:r>
              <a:rPr lang="en-US" sz="1600" smtClean="0">
                <a:sym typeface="Monotype Sorts" pitchFamily="2" charset="2"/>
              </a:rPr>
              <a:t> C. </a:t>
            </a:r>
          </a:p>
          <a:p>
            <a:pPr lvl="3">
              <a:tabLst>
                <a:tab pos="684213" algn="l"/>
                <a:tab pos="2917825" algn="l"/>
              </a:tabLst>
            </a:pPr>
            <a:r>
              <a:rPr lang="en-US" sz="1600" smtClean="0">
                <a:sym typeface="Monotype Sorts" pitchFamily="2" charset="2"/>
              </a:rPr>
              <a:t>Can use attribute closure of </a:t>
            </a:r>
            <a:r>
              <a:rPr lang="en-US" sz="1600" i="1" smtClean="0">
                <a:sym typeface="Monotype Sorts" pitchFamily="2" charset="2"/>
              </a:rPr>
              <a:t>A</a:t>
            </a:r>
            <a:r>
              <a:rPr lang="en-US" sz="1600" smtClean="0">
                <a:sym typeface="Monotype Sorts" pitchFamily="2" charset="2"/>
              </a:rPr>
              <a:t> in more complex cases</a:t>
            </a:r>
          </a:p>
          <a:p>
            <a:pPr>
              <a:tabLst>
                <a:tab pos="684213" algn="l"/>
                <a:tab pos="2917825" algn="l"/>
              </a:tabLst>
            </a:pPr>
            <a:r>
              <a:rPr lang="en-US" sz="1600" smtClean="0">
                <a:sym typeface="Monotype Sorts" pitchFamily="2" charset="2"/>
              </a:rPr>
              <a:t>The canonical cover is: 	</a:t>
            </a:r>
            <a:r>
              <a:rPr lang="en-US" sz="1600" i="1" smtClean="0">
                <a:sym typeface="Monotype Sorts" pitchFamily="2" charset="2"/>
              </a:rPr>
              <a:t>A </a:t>
            </a:r>
            <a:r>
              <a:rPr lang="en-US" sz="1600" smtClean="0">
                <a:sym typeface="Symbol" pitchFamily="18" charset="2"/>
              </a:rPr>
              <a:t></a:t>
            </a:r>
            <a:r>
              <a:rPr lang="en-US" sz="1600" smtClean="0">
                <a:sym typeface="Monotype Sorts" pitchFamily="2" charset="2"/>
              </a:rPr>
              <a:t> </a:t>
            </a:r>
            <a:r>
              <a:rPr lang="en-US" sz="1600" i="1" smtClean="0">
                <a:sym typeface="Monotype Sorts" pitchFamily="2" charset="2"/>
              </a:rPr>
              <a:t>B</a:t>
            </a:r>
            <a:br>
              <a:rPr lang="en-US" sz="1600" i="1" smtClean="0">
                <a:sym typeface="Monotype Sorts" pitchFamily="2" charset="2"/>
              </a:rPr>
            </a:br>
            <a:r>
              <a:rPr lang="en-US" sz="1600" i="1" smtClean="0">
                <a:sym typeface="Monotype Sorts" pitchFamily="2" charset="2"/>
              </a:rPr>
              <a:t>		B </a:t>
            </a:r>
            <a:r>
              <a:rPr lang="en-US" sz="1600" smtClean="0">
                <a:sym typeface="Symbol" pitchFamily="18" charset="2"/>
              </a:rPr>
              <a:t></a:t>
            </a:r>
            <a:r>
              <a:rPr lang="en-US" sz="1600" smtClean="0">
                <a:sym typeface="Monotype Sorts" pitchFamily="2" charset="2"/>
              </a:rPr>
              <a:t> </a:t>
            </a:r>
            <a:r>
              <a:rPr lang="en-US" sz="1600" i="1" smtClean="0">
                <a:sym typeface="Monotype Sorts" pitchFamily="2" charset="2"/>
              </a:rPr>
              <a:t>C</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mtClean="0"/>
              <a:t>Lossless-join Decomposition</a:t>
            </a:r>
          </a:p>
        </p:txBody>
      </p:sp>
      <p:sp>
        <p:nvSpPr>
          <p:cNvPr id="167939" name="Rectangle 3"/>
          <p:cNvSpPr>
            <a:spLocks noGrp="1" noChangeArrowheads="1"/>
          </p:cNvSpPr>
          <p:nvPr>
            <p:ph idx="1"/>
          </p:nvPr>
        </p:nvSpPr>
        <p:spPr>
          <a:xfrm>
            <a:off x="927100" y="1139825"/>
            <a:ext cx="6756400" cy="4752975"/>
          </a:xfrm>
        </p:spPr>
        <p:txBody>
          <a:bodyPr rtlCol="0">
            <a:normAutofit lnSpcReduction="10000"/>
          </a:bodyPr>
          <a:lstStyle/>
          <a:p>
            <a:pPr fontAlgn="auto">
              <a:spcAft>
                <a:spcPts val="0"/>
              </a:spcAft>
              <a:buFont typeface="Arial" pitchFamily="34" charset="0"/>
              <a:buChar char="•"/>
              <a:tabLst>
                <a:tab pos="2292350" algn="l"/>
                <a:tab pos="2976563" algn="l"/>
              </a:tabLst>
              <a:defRPr/>
            </a:pPr>
            <a:r>
              <a:rPr lang="en-US" smtClean="0"/>
              <a:t>For the case of</a:t>
            </a:r>
            <a:r>
              <a:rPr lang="en-US" i="1" smtClean="0"/>
              <a:t> R</a:t>
            </a:r>
            <a:r>
              <a:rPr lang="en-US" smtClean="0"/>
              <a:t> = (</a:t>
            </a:r>
            <a:r>
              <a:rPr lang="en-US" i="1" smtClean="0"/>
              <a:t>R</a:t>
            </a:r>
            <a:r>
              <a:rPr lang="en-US" baseline="-25000" smtClean="0"/>
              <a:t>1</a:t>
            </a:r>
            <a:r>
              <a:rPr lang="en-US" i="1" smtClean="0"/>
              <a:t>, R</a:t>
            </a:r>
            <a:r>
              <a:rPr lang="en-US" baseline="-25000" smtClean="0"/>
              <a:t>2</a:t>
            </a:r>
            <a:r>
              <a:rPr lang="en-US" smtClean="0"/>
              <a:t>)</a:t>
            </a:r>
            <a:r>
              <a:rPr lang="en-US" i="1" smtClean="0"/>
              <a:t>,</a:t>
            </a:r>
            <a:r>
              <a:rPr lang="en-US" smtClean="0"/>
              <a:t> we require that for all possible relations </a:t>
            </a:r>
            <a:r>
              <a:rPr lang="en-US" i="1" smtClean="0"/>
              <a:t>r</a:t>
            </a:r>
            <a:r>
              <a:rPr lang="en-US" smtClean="0"/>
              <a:t> on schema </a:t>
            </a:r>
            <a:r>
              <a:rPr lang="en-US" i="1" smtClean="0"/>
              <a:t>R</a:t>
            </a:r>
          </a:p>
          <a:p>
            <a:pPr fontAlgn="auto">
              <a:spcAft>
                <a:spcPts val="0"/>
              </a:spcAft>
              <a:buFont typeface="Monotype Sorts" pitchFamily="2" charset="2"/>
              <a:buNone/>
              <a:tabLst>
                <a:tab pos="2292350" algn="l"/>
                <a:tab pos="2976563" algn="l"/>
              </a:tabLst>
              <a:defRPr/>
            </a:pPr>
            <a:r>
              <a:rPr lang="en-US" baseline="-25000" smtClean="0"/>
              <a:t>		</a:t>
            </a:r>
            <a:r>
              <a:rPr lang="en-US" i="1" smtClean="0"/>
              <a:t>r = </a:t>
            </a:r>
            <a:r>
              <a:rPr lang="en-US" smtClean="0">
                <a:sym typeface="Symbol" pitchFamily="18" charset="2"/>
              </a:rPr>
              <a:t></a:t>
            </a:r>
            <a:r>
              <a:rPr lang="en-US" i="1" baseline="-25000" smtClean="0">
                <a:sym typeface="Symbol" pitchFamily="18" charset="2"/>
              </a:rPr>
              <a:t>R1</a:t>
            </a:r>
            <a:r>
              <a:rPr lang="en-US" baseline="-25000" smtClean="0">
                <a:sym typeface="Symbol" pitchFamily="18" charset="2"/>
              </a:rPr>
              <a:t> </a:t>
            </a:r>
            <a:r>
              <a:rPr lang="en-US" smtClean="0">
                <a:sym typeface="Symbol" pitchFamily="18" charset="2"/>
              </a:rPr>
              <a:t>(</a:t>
            </a:r>
            <a:r>
              <a:rPr lang="en-US" i="1" smtClean="0">
                <a:sym typeface="Symbol" pitchFamily="18" charset="2"/>
              </a:rPr>
              <a:t>r </a:t>
            </a:r>
            <a:r>
              <a:rPr lang="en-US" smtClean="0">
                <a:sym typeface="Symbol" pitchFamily="18" charset="2"/>
              </a:rPr>
              <a:t>)    </a:t>
            </a:r>
            <a:r>
              <a:rPr lang="en-US" i="1" baseline="-25000" smtClean="0">
                <a:sym typeface="Symbol" pitchFamily="18" charset="2"/>
              </a:rPr>
              <a:t>R2</a:t>
            </a:r>
            <a:r>
              <a:rPr lang="en-US" baseline="-25000" smtClean="0">
                <a:sym typeface="Symbol" pitchFamily="18" charset="2"/>
              </a:rPr>
              <a:t> </a:t>
            </a:r>
            <a:r>
              <a:rPr lang="en-US" smtClean="0">
                <a:sym typeface="Symbol" pitchFamily="18" charset="2"/>
              </a:rPr>
              <a:t>(</a:t>
            </a:r>
            <a:r>
              <a:rPr lang="en-US" i="1" smtClean="0">
                <a:sym typeface="Symbol" pitchFamily="18" charset="2"/>
              </a:rPr>
              <a:t>r </a:t>
            </a:r>
            <a:r>
              <a:rPr lang="en-US" smtClean="0">
                <a:sym typeface="Symbol" pitchFamily="18" charset="2"/>
              </a:rPr>
              <a:t>) </a:t>
            </a:r>
          </a:p>
          <a:p>
            <a:pPr fontAlgn="auto">
              <a:spcAft>
                <a:spcPts val="0"/>
              </a:spcAft>
              <a:buFont typeface="Arial" pitchFamily="34" charset="0"/>
              <a:buChar char="•"/>
              <a:tabLst>
                <a:tab pos="2292350" algn="l"/>
                <a:tab pos="2976563" algn="l"/>
              </a:tabLst>
              <a:defRPr/>
            </a:pPr>
            <a:r>
              <a:rPr lang="en-US" smtClean="0"/>
              <a:t>A decomposition of </a:t>
            </a:r>
            <a:r>
              <a:rPr lang="en-US" i="1" smtClean="0"/>
              <a:t>R</a:t>
            </a:r>
            <a:r>
              <a:rPr lang="en-US" smtClean="0"/>
              <a:t> into </a:t>
            </a:r>
            <a:r>
              <a:rPr lang="en-US" i="1" smtClean="0"/>
              <a:t>R</a:t>
            </a:r>
            <a:r>
              <a:rPr lang="en-US" baseline="-25000" smtClean="0"/>
              <a:t>1</a:t>
            </a:r>
            <a:r>
              <a:rPr lang="en-US" smtClean="0"/>
              <a:t> and </a:t>
            </a:r>
            <a:r>
              <a:rPr lang="en-US" i="1" smtClean="0"/>
              <a:t>R</a:t>
            </a:r>
            <a:r>
              <a:rPr lang="en-US" baseline="-25000" smtClean="0"/>
              <a:t>2</a:t>
            </a:r>
            <a:r>
              <a:rPr lang="en-US" smtClean="0"/>
              <a:t> is lossless join if and only if at least one of the following dependencies is in </a:t>
            </a:r>
            <a:r>
              <a:rPr lang="en-US" i="1" smtClean="0"/>
              <a:t>F</a:t>
            </a:r>
            <a:r>
              <a:rPr lang="en-US" sz="2000" baseline="30000" smtClean="0"/>
              <a:t>+</a:t>
            </a:r>
            <a:r>
              <a:rPr lang="en-US" smtClean="0"/>
              <a:t>:</a:t>
            </a:r>
          </a:p>
          <a:p>
            <a:pPr lvl="1" fontAlgn="auto">
              <a:spcAft>
                <a:spcPts val="0"/>
              </a:spcAft>
              <a:buFont typeface="Arial" pitchFamily="34" charset="0"/>
              <a:buChar char="–"/>
              <a:tabLst>
                <a:tab pos="2292350" algn="l"/>
                <a:tab pos="2976563" algn="l"/>
              </a:tabLst>
              <a:defRPr/>
            </a:pPr>
            <a:r>
              <a:rPr lang="en-US" i="1" smtClean="0"/>
              <a:t>R</a:t>
            </a:r>
            <a:r>
              <a:rPr lang="en-US" baseline="-25000" smtClean="0"/>
              <a:t>1</a:t>
            </a:r>
            <a:r>
              <a:rPr lang="en-US" smtClean="0"/>
              <a:t> </a:t>
            </a:r>
            <a:r>
              <a:rPr lang="en-US" smtClean="0">
                <a:sym typeface="Symbol" pitchFamily="18" charset="2"/>
              </a:rPr>
              <a:t> </a:t>
            </a:r>
            <a:r>
              <a:rPr lang="en-US" i="1" smtClean="0"/>
              <a:t>R</a:t>
            </a:r>
            <a:r>
              <a:rPr lang="en-US" baseline="-25000" smtClean="0"/>
              <a:t>2</a:t>
            </a:r>
            <a:r>
              <a:rPr lang="en-US" smtClean="0"/>
              <a:t> </a:t>
            </a:r>
            <a:r>
              <a:rPr lang="en-US" smtClean="0">
                <a:sym typeface="Symbol" pitchFamily="18" charset="2"/>
              </a:rPr>
              <a:t></a:t>
            </a:r>
            <a:r>
              <a:rPr lang="en-US" smtClean="0">
                <a:sym typeface="Monotype Sorts" pitchFamily="2" charset="2"/>
              </a:rPr>
              <a:t> </a:t>
            </a:r>
            <a:r>
              <a:rPr lang="en-US" i="1" smtClean="0"/>
              <a:t>R</a:t>
            </a:r>
            <a:r>
              <a:rPr lang="en-US" baseline="-25000" smtClean="0"/>
              <a:t>1</a:t>
            </a:r>
          </a:p>
          <a:p>
            <a:pPr lvl="1" fontAlgn="auto">
              <a:spcAft>
                <a:spcPts val="0"/>
              </a:spcAft>
              <a:buFont typeface="Arial" pitchFamily="34" charset="0"/>
              <a:buChar char="–"/>
              <a:tabLst>
                <a:tab pos="2292350" algn="l"/>
                <a:tab pos="2976563" algn="l"/>
              </a:tabLst>
              <a:defRPr/>
            </a:pPr>
            <a:r>
              <a:rPr lang="en-US" i="1" smtClean="0"/>
              <a:t>R</a:t>
            </a:r>
            <a:r>
              <a:rPr lang="en-US" baseline="-25000" smtClean="0"/>
              <a:t>1</a:t>
            </a:r>
            <a:r>
              <a:rPr lang="en-US" smtClean="0"/>
              <a:t> </a:t>
            </a:r>
            <a:r>
              <a:rPr lang="en-US" smtClean="0">
                <a:sym typeface="Symbol" pitchFamily="18" charset="2"/>
              </a:rPr>
              <a:t> </a:t>
            </a:r>
            <a:r>
              <a:rPr lang="en-US" i="1" smtClean="0"/>
              <a:t>R</a:t>
            </a:r>
            <a:r>
              <a:rPr lang="en-US" baseline="-25000" smtClean="0"/>
              <a:t>2</a:t>
            </a:r>
            <a:r>
              <a:rPr lang="en-US" smtClean="0"/>
              <a:t> </a:t>
            </a:r>
            <a:r>
              <a:rPr lang="en-US" smtClean="0">
                <a:sym typeface="Symbol" pitchFamily="18" charset="2"/>
              </a:rPr>
              <a:t></a:t>
            </a:r>
            <a:r>
              <a:rPr lang="en-US" smtClean="0">
                <a:sym typeface="Monotype Sorts" pitchFamily="2" charset="2"/>
              </a:rPr>
              <a:t> </a:t>
            </a:r>
            <a:r>
              <a:rPr lang="en-US" i="1" smtClean="0"/>
              <a:t>R</a:t>
            </a:r>
            <a:r>
              <a:rPr lang="en-US" baseline="-25000" smtClean="0"/>
              <a:t>2</a:t>
            </a:r>
            <a:endParaRPr lang="en-US" smtClean="0"/>
          </a:p>
          <a:p>
            <a:pPr fontAlgn="auto">
              <a:spcAft>
                <a:spcPts val="0"/>
              </a:spcAft>
              <a:buFont typeface="Monotype Sorts" pitchFamily="2" charset="2"/>
              <a:buNone/>
              <a:tabLst>
                <a:tab pos="2292350" algn="l"/>
                <a:tab pos="2976563" algn="l"/>
              </a:tabLst>
              <a:defRPr/>
            </a:pPr>
            <a:endParaRPr lang="en-US" smtClean="0">
              <a:sym typeface="Symbol" pitchFamily="18" charset="2"/>
            </a:endParaRPr>
          </a:p>
        </p:txBody>
      </p:sp>
      <p:sp>
        <p:nvSpPr>
          <p:cNvPr id="39940" name="Freeform 4"/>
          <p:cNvSpPr>
            <a:spLocks/>
          </p:cNvSpPr>
          <p:nvPr/>
        </p:nvSpPr>
        <p:spPr bwMode="auto">
          <a:xfrm>
            <a:off x="4602163" y="1974850"/>
            <a:ext cx="142875" cy="142875"/>
          </a:xfrm>
          <a:custGeom>
            <a:avLst/>
            <a:gdLst>
              <a:gd name="T0" fmla="*/ 0 w 182"/>
              <a:gd name="T1" fmla="*/ 0 h 182"/>
              <a:gd name="T2" fmla="*/ 0 w 182"/>
              <a:gd name="T3" fmla="*/ 182 h 182"/>
              <a:gd name="T4" fmla="*/ 182 w 182"/>
              <a:gd name="T5" fmla="*/ 0 h 182"/>
              <a:gd name="T6" fmla="*/ 182 w 182"/>
              <a:gd name="T7" fmla="*/ 182 h 182"/>
              <a:gd name="T8" fmla="*/ 0 w 182"/>
              <a:gd name="T9" fmla="*/ 0 h 182"/>
              <a:gd name="T10" fmla="*/ 0 60000 65536"/>
              <a:gd name="T11" fmla="*/ 0 60000 65536"/>
              <a:gd name="T12" fmla="*/ 0 60000 65536"/>
              <a:gd name="T13" fmla="*/ 0 60000 65536"/>
              <a:gd name="T14" fmla="*/ 0 60000 65536"/>
              <a:gd name="T15" fmla="*/ 0 w 182"/>
              <a:gd name="T16" fmla="*/ 0 h 182"/>
              <a:gd name="T17" fmla="*/ 182 w 182"/>
              <a:gd name="T18" fmla="*/ 182 h 182"/>
            </a:gdLst>
            <a:ahLst/>
            <a:cxnLst>
              <a:cxn ang="T10">
                <a:pos x="T0" y="T1"/>
              </a:cxn>
              <a:cxn ang="T11">
                <a:pos x="T2" y="T3"/>
              </a:cxn>
              <a:cxn ang="T12">
                <a:pos x="T4" y="T5"/>
              </a:cxn>
              <a:cxn ang="T13">
                <a:pos x="T6" y="T7"/>
              </a:cxn>
              <a:cxn ang="T14">
                <a:pos x="T8" y="T9"/>
              </a:cxn>
            </a:cxnLst>
            <a:rect l="T15" t="T16" r="T17" b="T18"/>
            <a:pathLst>
              <a:path w="182" h="182">
                <a:moveTo>
                  <a:pt x="0" y="0"/>
                </a:moveTo>
                <a:lnTo>
                  <a:pt x="0" y="182"/>
                </a:lnTo>
                <a:lnTo>
                  <a:pt x="182" y="0"/>
                </a:lnTo>
                <a:lnTo>
                  <a:pt x="182" y="182"/>
                </a:lnTo>
                <a:lnTo>
                  <a:pt x="0" y="0"/>
                </a:lnTo>
                <a:close/>
              </a:path>
            </a:pathLst>
          </a:custGeom>
          <a:noFill/>
          <a:ln w="12700">
            <a:solidFill>
              <a:srgbClr val="000000"/>
            </a:solidFill>
            <a:round/>
            <a:headEnd/>
            <a:tailEnd/>
          </a:ln>
        </p:spPr>
        <p:txBody>
          <a:bodyPr/>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mtClean="0"/>
              <a:t>Example</a:t>
            </a:r>
          </a:p>
        </p:txBody>
      </p:sp>
      <p:sp>
        <p:nvSpPr>
          <p:cNvPr id="200707" name="Rectangle 3"/>
          <p:cNvSpPr>
            <a:spLocks noGrp="1" noChangeArrowheads="1"/>
          </p:cNvSpPr>
          <p:nvPr>
            <p:ph idx="1"/>
          </p:nvPr>
        </p:nvSpPr>
        <p:spPr>
          <a:xfrm>
            <a:off x="927100" y="1139825"/>
            <a:ext cx="7202488" cy="4651375"/>
          </a:xfrm>
        </p:spPr>
        <p:txBody>
          <a:bodyPr rtlCol="0">
            <a:normAutofit fontScale="85000" lnSpcReduction="20000"/>
          </a:bodyPr>
          <a:lstStyle/>
          <a:p>
            <a:pPr fontAlgn="auto">
              <a:spcAft>
                <a:spcPts val="0"/>
              </a:spcAft>
              <a:buFont typeface="Arial" pitchFamily="34" charset="0"/>
              <a:buChar char="•"/>
              <a:tabLst>
                <a:tab pos="2054225" algn="l"/>
              </a:tabLst>
              <a:defRPr/>
            </a:pPr>
            <a:r>
              <a:rPr lang="en-US" i="1" dirty="0" smtClean="0"/>
              <a:t>R = (A, B, C)</a:t>
            </a:r>
            <a:br>
              <a:rPr lang="en-US" i="1" dirty="0" smtClean="0"/>
            </a:br>
            <a:r>
              <a:rPr lang="en-US" i="1" dirty="0" smtClean="0"/>
              <a:t>F = {A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B, B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C)</a:t>
            </a:r>
          </a:p>
          <a:p>
            <a:pPr lvl="1" fontAlgn="auto">
              <a:spcAft>
                <a:spcPts val="0"/>
              </a:spcAft>
              <a:buFont typeface="Arial" pitchFamily="34" charset="0"/>
              <a:buChar char="–"/>
              <a:tabLst>
                <a:tab pos="2054225" algn="l"/>
              </a:tabLst>
              <a:defRPr/>
            </a:pPr>
            <a:r>
              <a:rPr lang="en-US" dirty="0" smtClean="0">
                <a:sym typeface="Monotype Sorts" pitchFamily="2" charset="2"/>
              </a:rPr>
              <a:t>Can be decomposed in two different ways</a:t>
            </a:r>
          </a:p>
          <a:p>
            <a:pPr fontAlgn="auto">
              <a:spcAft>
                <a:spcPts val="0"/>
              </a:spcAft>
              <a:buFont typeface="Arial" pitchFamily="34" charset="0"/>
              <a:buChar char="•"/>
              <a:tabLst>
                <a:tab pos="2054225" algn="l"/>
              </a:tabLst>
              <a:defRPr/>
            </a:pPr>
            <a:r>
              <a:rPr lang="en-US" i="1" dirty="0" smtClean="0">
                <a:sym typeface="Monotype Sorts" pitchFamily="2" charset="2"/>
              </a:rPr>
              <a:t>R</a:t>
            </a:r>
            <a:r>
              <a:rPr lang="en-US" baseline="-25000" dirty="0" smtClean="0">
                <a:sym typeface="Monotype Sorts" pitchFamily="2" charset="2"/>
              </a:rPr>
              <a:t>1</a:t>
            </a:r>
            <a:r>
              <a:rPr lang="en-US" i="1" dirty="0" smtClean="0">
                <a:sym typeface="Monotype Sorts" pitchFamily="2" charset="2"/>
              </a:rPr>
              <a:t> = (A, B),   R</a:t>
            </a:r>
            <a:r>
              <a:rPr lang="en-US" baseline="-25000" dirty="0" smtClean="0">
                <a:sym typeface="Monotype Sorts" pitchFamily="2" charset="2"/>
              </a:rPr>
              <a:t>2</a:t>
            </a:r>
            <a:r>
              <a:rPr lang="en-US" i="1" dirty="0" smtClean="0">
                <a:sym typeface="Monotype Sorts" pitchFamily="2" charset="2"/>
              </a:rPr>
              <a:t> = (B, C)</a:t>
            </a:r>
          </a:p>
          <a:p>
            <a:pPr lvl="1" fontAlgn="auto">
              <a:spcAft>
                <a:spcPts val="0"/>
              </a:spcAft>
              <a:buFont typeface="Arial" pitchFamily="34" charset="0"/>
              <a:buChar char="–"/>
              <a:tabLst>
                <a:tab pos="2054225" algn="l"/>
              </a:tabLst>
              <a:defRPr/>
            </a:pPr>
            <a:r>
              <a:rPr lang="en-US" dirty="0" smtClean="0">
                <a:sym typeface="Monotype Sorts" pitchFamily="2" charset="2"/>
              </a:rPr>
              <a:t>Lossless-join decomposition:</a:t>
            </a:r>
          </a:p>
          <a:p>
            <a:pPr lvl="1" fontAlgn="auto">
              <a:spcAft>
                <a:spcPts val="0"/>
              </a:spcAft>
              <a:buFont typeface="Monotype Sorts" pitchFamily="2" charset="2"/>
              <a:buNone/>
              <a:tabLst>
                <a:tab pos="2054225" algn="l"/>
              </a:tabLst>
              <a:defRPr/>
            </a:pPr>
            <a:r>
              <a:rPr lang="en-US" dirty="0" smtClean="0">
                <a:sym typeface="Monotype Sorts" pitchFamily="2" charset="2"/>
              </a:rPr>
              <a:t>		 </a:t>
            </a:r>
            <a:r>
              <a:rPr lang="en-US" i="1" dirty="0" smtClean="0">
                <a:sym typeface="Monotype Sorts" pitchFamily="2" charset="2"/>
              </a:rPr>
              <a:t>R</a:t>
            </a:r>
            <a:r>
              <a:rPr lang="en-US" baseline="-25000" dirty="0" smtClean="0">
                <a:sym typeface="Monotype Sorts" pitchFamily="2" charset="2"/>
              </a:rPr>
              <a:t>1  </a:t>
            </a:r>
            <a:r>
              <a:rPr lang="en-US" dirty="0" smtClean="0">
                <a:sym typeface="Symbol" pitchFamily="18" charset="2"/>
              </a:rPr>
              <a:t> </a:t>
            </a:r>
            <a:r>
              <a:rPr lang="en-US" i="1" dirty="0" smtClean="0">
                <a:sym typeface="Monotype Sorts" pitchFamily="2" charset="2"/>
              </a:rPr>
              <a:t>R</a:t>
            </a:r>
            <a:r>
              <a:rPr lang="en-US" baseline="-25000" dirty="0" smtClean="0">
                <a:sym typeface="Monotype Sorts" pitchFamily="2" charset="2"/>
              </a:rPr>
              <a:t>2</a:t>
            </a:r>
            <a:r>
              <a:rPr lang="en-US" i="1" dirty="0" smtClean="0">
                <a:sym typeface="Monotype Sorts" pitchFamily="2" charset="2"/>
              </a:rPr>
              <a:t> = </a:t>
            </a:r>
            <a:r>
              <a:rPr lang="en-US" dirty="0" smtClean="0">
                <a:sym typeface="Monotype Sorts" pitchFamily="2" charset="2"/>
              </a:rPr>
              <a:t>{</a:t>
            </a:r>
            <a:r>
              <a:rPr lang="en-US" i="1" dirty="0" smtClean="0">
                <a:sym typeface="Monotype Sorts" pitchFamily="2" charset="2"/>
              </a:rPr>
              <a:t>B</a:t>
            </a:r>
            <a:r>
              <a:rPr lang="en-US" dirty="0" smtClean="0">
                <a:sym typeface="Monotype Sorts" pitchFamily="2" charset="2"/>
              </a:rPr>
              <a:t>}</a:t>
            </a:r>
            <a:r>
              <a:rPr lang="en-US" i="1" dirty="0" smtClean="0">
                <a:sym typeface="Monotype Sorts" pitchFamily="2" charset="2"/>
              </a:rPr>
              <a:t> </a:t>
            </a:r>
            <a:r>
              <a:rPr lang="en-US" dirty="0" smtClean="0">
                <a:sym typeface="Monotype Sorts" pitchFamily="2" charset="2"/>
              </a:rPr>
              <a:t>and </a:t>
            </a:r>
            <a:r>
              <a:rPr lang="en-US" i="1" dirty="0" smtClean="0">
                <a:sym typeface="Monotype Sorts" pitchFamily="2" charset="2"/>
              </a:rPr>
              <a:t>B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BC</a:t>
            </a:r>
          </a:p>
          <a:p>
            <a:pPr lvl="1" fontAlgn="auto">
              <a:spcAft>
                <a:spcPts val="0"/>
              </a:spcAft>
              <a:buFont typeface="Arial" pitchFamily="34" charset="0"/>
              <a:buChar char="–"/>
              <a:tabLst>
                <a:tab pos="2054225" algn="l"/>
              </a:tabLst>
              <a:defRPr/>
            </a:pPr>
            <a:r>
              <a:rPr lang="en-US" dirty="0" smtClean="0">
                <a:sym typeface="Monotype Sorts" pitchFamily="2" charset="2"/>
              </a:rPr>
              <a:t>Dependency preserving</a:t>
            </a:r>
          </a:p>
          <a:p>
            <a:pPr fontAlgn="auto">
              <a:spcAft>
                <a:spcPts val="0"/>
              </a:spcAft>
              <a:buFont typeface="Arial" pitchFamily="34" charset="0"/>
              <a:buChar char="•"/>
              <a:tabLst>
                <a:tab pos="2054225" algn="l"/>
              </a:tabLst>
              <a:defRPr/>
            </a:pPr>
            <a:r>
              <a:rPr lang="en-US" i="1" dirty="0" smtClean="0">
                <a:sym typeface="Monotype Sorts" pitchFamily="2" charset="2"/>
              </a:rPr>
              <a:t>R</a:t>
            </a:r>
            <a:r>
              <a:rPr lang="en-US" i="1" baseline="-25000" dirty="0" smtClean="0">
                <a:sym typeface="Monotype Sorts" pitchFamily="2" charset="2"/>
              </a:rPr>
              <a:t>1 </a:t>
            </a:r>
            <a:r>
              <a:rPr lang="en-US" i="1" dirty="0" smtClean="0">
                <a:sym typeface="Monotype Sorts" pitchFamily="2" charset="2"/>
              </a:rPr>
              <a:t>= (A, B),   R</a:t>
            </a:r>
            <a:r>
              <a:rPr lang="en-US" baseline="-25000" dirty="0" smtClean="0">
                <a:sym typeface="Monotype Sorts" pitchFamily="2" charset="2"/>
              </a:rPr>
              <a:t>2</a:t>
            </a:r>
            <a:r>
              <a:rPr lang="en-US" i="1" dirty="0" smtClean="0">
                <a:sym typeface="Monotype Sorts" pitchFamily="2" charset="2"/>
              </a:rPr>
              <a:t> = (A, C)</a:t>
            </a:r>
          </a:p>
          <a:p>
            <a:pPr lvl="1" fontAlgn="auto">
              <a:spcAft>
                <a:spcPts val="0"/>
              </a:spcAft>
              <a:buFont typeface="Arial" pitchFamily="34" charset="0"/>
              <a:buChar char="–"/>
              <a:tabLst>
                <a:tab pos="2054225" algn="l"/>
              </a:tabLst>
              <a:defRPr/>
            </a:pPr>
            <a:r>
              <a:rPr lang="en-US" dirty="0" smtClean="0">
                <a:sym typeface="Monotype Sorts" pitchFamily="2" charset="2"/>
              </a:rPr>
              <a:t>Lossless-join decomposition:</a:t>
            </a:r>
          </a:p>
          <a:p>
            <a:pPr lvl="1" fontAlgn="auto">
              <a:spcAft>
                <a:spcPts val="0"/>
              </a:spcAft>
              <a:buFont typeface="Monotype Sorts" pitchFamily="2" charset="2"/>
              <a:buNone/>
              <a:tabLst>
                <a:tab pos="2054225" algn="l"/>
              </a:tabLst>
              <a:defRPr/>
            </a:pPr>
            <a:r>
              <a:rPr lang="en-US" dirty="0" smtClean="0">
                <a:sym typeface="Monotype Sorts" pitchFamily="2" charset="2"/>
              </a:rPr>
              <a:t>		 </a:t>
            </a:r>
            <a:r>
              <a:rPr lang="en-US" i="1" dirty="0" smtClean="0">
                <a:sym typeface="Monotype Sorts" pitchFamily="2" charset="2"/>
              </a:rPr>
              <a:t>R</a:t>
            </a:r>
            <a:r>
              <a:rPr lang="en-US" baseline="-25000" dirty="0" smtClean="0">
                <a:sym typeface="Monotype Sorts" pitchFamily="2" charset="2"/>
              </a:rPr>
              <a:t>1  </a:t>
            </a:r>
            <a:r>
              <a:rPr lang="en-US" dirty="0" smtClean="0">
                <a:sym typeface="Symbol" pitchFamily="18" charset="2"/>
              </a:rPr>
              <a:t> </a:t>
            </a:r>
            <a:r>
              <a:rPr lang="en-US" i="1" dirty="0" smtClean="0">
                <a:sym typeface="Monotype Sorts" pitchFamily="2" charset="2"/>
              </a:rPr>
              <a:t>R</a:t>
            </a:r>
            <a:r>
              <a:rPr lang="en-US" baseline="-25000" dirty="0" smtClean="0">
                <a:sym typeface="Monotype Sorts" pitchFamily="2" charset="2"/>
              </a:rPr>
              <a:t>2</a:t>
            </a:r>
            <a:r>
              <a:rPr lang="en-US" i="1" dirty="0" smtClean="0">
                <a:sym typeface="Monotype Sorts" pitchFamily="2" charset="2"/>
              </a:rPr>
              <a:t> =</a:t>
            </a:r>
            <a:r>
              <a:rPr lang="en-US" dirty="0" smtClean="0">
                <a:sym typeface="Monotype Sorts" pitchFamily="2" charset="2"/>
              </a:rPr>
              <a:t> {</a:t>
            </a:r>
            <a:r>
              <a:rPr lang="en-US" i="1" dirty="0" smtClean="0">
                <a:sym typeface="Monotype Sorts" pitchFamily="2" charset="2"/>
              </a:rPr>
              <a:t>A</a:t>
            </a:r>
            <a:r>
              <a:rPr lang="en-US" dirty="0" smtClean="0">
                <a:sym typeface="Monotype Sorts" pitchFamily="2" charset="2"/>
              </a:rPr>
              <a:t>}</a:t>
            </a:r>
            <a:r>
              <a:rPr lang="en-US" i="1" dirty="0" smtClean="0">
                <a:sym typeface="Monotype Sorts" pitchFamily="2" charset="2"/>
              </a:rPr>
              <a:t> </a:t>
            </a:r>
            <a:r>
              <a:rPr lang="en-US" dirty="0" smtClean="0">
                <a:sym typeface="Monotype Sorts" pitchFamily="2" charset="2"/>
              </a:rPr>
              <a:t>and </a:t>
            </a:r>
            <a:r>
              <a:rPr lang="en-US" i="1" dirty="0" smtClean="0">
                <a:sym typeface="Monotype Sorts" pitchFamily="2" charset="2"/>
              </a:rPr>
              <a:t>A </a:t>
            </a:r>
            <a:r>
              <a:rPr lang="en-US" dirty="0" smtClean="0">
                <a:sym typeface="Symbol" pitchFamily="18" charset="2"/>
              </a:rPr>
              <a:t></a:t>
            </a:r>
            <a:r>
              <a:rPr lang="en-US" dirty="0" smtClean="0">
                <a:sym typeface="Monotype Sorts" pitchFamily="2" charset="2"/>
              </a:rPr>
              <a:t> A</a:t>
            </a:r>
            <a:r>
              <a:rPr lang="en-US" i="1" dirty="0" smtClean="0">
                <a:sym typeface="Monotype Sorts" pitchFamily="2" charset="2"/>
              </a:rPr>
              <a:t>B</a:t>
            </a:r>
          </a:p>
          <a:p>
            <a:pPr lvl="1" fontAlgn="auto">
              <a:spcAft>
                <a:spcPts val="0"/>
              </a:spcAft>
              <a:buFont typeface="Arial" pitchFamily="34" charset="0"/>
              <a:buChar char="–"/>
              <a:tabLst>
                <a:tab pos="2054225" algn="l"/>
              </a:tabLst>
              <a:defRPr/>
            </a:pPr>
            <a:r>
              <a:rPr lang="en-US" dirty="0" smtClean="0">
                <a:sym typeface="Monotype Sorts" pitchFamily="2" charset="2"/>
              </a:rPr>
              <a:t>Not dependency preserving </a:t>
            </a:r>
            <a:br>
              <a:rPr lang="en-US" dirty="0" smtClean="0">
                <a:sym typeface="Monotype Sorts" pitchFamily="2" charset="2"/>
              </a:rPr>
            </a:br>
            <a:r>
              <a:rPr lang="en-US" dirty="0" smtClean="0">
                <a:sym typeface="Monotype Sorts" pitchFamily="2" charset="2"/>
              </a:rPr>
              <a:t>(cannot check </a:t>
            </a:r>
            <a:r>
              <a:rPr lang="en-US" i="1" dirty="0" smtClean="0">
                <a:sym typeface="Monotype Sorts" pitchFamily="2" charset="2"/>
              </a:rPr>
              <a:t>B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C </a:t>
            </a:r>
            <a:r>
              <a:rPr lang="en-US" dirty="0" smtClean="0">
                <a:sym typeface="Monotype Sorts" pitchFamily="2" charset="2"/>
              </a:rPr>
              <a:t>without computing </a:t>
            </a:r>
            <a:r>
              <a:rPr lang="en-US" i="1" dirty="0" smtClean="0">
                <a:sym typeface="Monotype Sorts" pitchFamily="2" charset="2"/>
              </a:rPr>
              <a:t>R</a:t>
            </a:r>
            <a:r>
              <a:rPr lang="en-US" i="1" baseline="-25000" dirty="0" smtClean="0">
                <a:sym typeface="Monotype Sorts" pitchFamily="2" charset="2"/>
              </a:rPr>
              <a:t>1 </a:t>
            </a:r>
            <a:r>
              <a:rPr lang="en-US" dirty="0" smtClean="0">
                <a:sym typeface="Monotype Sorts" pitchFamily="2" charset="2"/>
              </a:rPr>
              <a:t>    </a:t>
            </a:r>
            <a:r>
              <a:rPr lang="en-US" i="1" dirty="0" smtClean="0">
                <a:sym typeface="Monotype Sorts" pitchFamily="2" charset="2"/>
              </a:rPr>
              <a:t>R</a:t>
            </a:r>
            <a:r>
              <a:rPr lang="en-US" baseline="-25000" dirty="0" smtClean="0">
                <a:sym typeface="Monotype Sorts" pitchFamily="2" charset="2"/>
              </a:rPr>
              <a:t>2</a:t>
            </a:r>
            <a:r>
              <a:rPr lang="en-US" dirty="0" smtClean="0">
                <a:sym typeface="Monotype Sorts" pitchFamily="2" charset="2"/>
              </a:rPr>
              <a:t>)</a:t>
            </a:r>
          </a:p>
        </p:txBody>
      </p:sp>
      <p:pic>
        <p:nvPicPr>
          <p:cNvPr id="40964" name="Picture 4"/>
          <p:cNvPicPr>
            <a:picLocks noChangeAspect="1" noChangeArrowheads="1"/>
          </p:cNvPicPr>
          <p:nvPr/>
        </p:nvPicPr>
        <p:blipFill>
          <a:blip r:embed="rId2"/>
          <a:srcRect/>
          <a:stretch>
            <a:fillRect/>
          </a:stretch>
        </p:blipFill>
        <p:spPr bwMode="auto">
          <a:xfrm>
            <a:off x="6477000" y="5133975"/>
            <a:ext cx="234950" cy="2349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07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0070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007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007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0070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0070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070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0070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0070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2007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0"/>
            <a:ext cx="8229600" cy="1143000"/>
          </a:xfrm>
        </p:spPr>
        <p:txBody>
          <a:bodyPr/>
          <a:lstStyle/>
          <a:p>
            <a:r>
              <a:rPr lang="en-US" sz="3200" smtClean="0"/>
              <a:t>Combine Schemas?</a:t>
            </a:r>
          </a:p>
        </p:txBody>
      </p:sp>
      <p:sp>
        <p:nvSpPr>
          <p:cNvPr id="5123" name="Rectangle 3"/>
          <p:cNvSpPr>
            <a:spLocks noGrp="1" noChangeArrowheads="1"/>
          </p:cNvSpPr>
          <p:nvPr>
            <p:ph idx="1"/>
          </p:nvPr>
        </p:nvSpPr>
        <p:spPr>
          <a:xfrm>
            <a:off x="534988" y="942975"/>
            <a:ext cx="8229600" cy="4525963"/>
          </a:xfrm>
        </p:spPr>
        <p:txBody>
          <a:bodyPr/>
          <a:lstStyle/>
          <a:p>
            <a:r>
              <a:rPr lang="en-US" sz="1800" smtClean="0"/>
              <a:t>Suppose we combine </a:t>
            </a:r>
            <a:r>
              <a:rPr lang="en-US" sz="1800" i="1" smtClean="0"/>
              <a:t>borrower</a:t>
            </a:r>
            <a:r>
              <a:rPr lang="en-US" sz="1800" smtClean="0"/>
              <a:t> and </a:t>
            </a:r>
            <a:r>
              <a:rPr lang="en-US" sz="1800" i="1" smtClean="0"/>
              <a:t>loan</a:t>
            </a:r>
            <a:r>
              <a:rPr lang="en-US" sz="1800" smtClean="0"/>
              <a:t> to get </a:t>
            </a:r>
          </a:p>
          <a:p>
            <a:pPr lvl="1">
              <a:buFont typeface="Monotype Sorts" pitchFamily="2" charset="2"/>
              <a:buNone/>
            </a:pPr>
            <a:r>
              <a:rPr lang="en-US" sz="1600" i="1" smtClean="0"/>
              <a:t>bor_loan</a:t>
            </a:r>
            <a:r>
              <a:rPr lang="en-US" sz="1600" smtClean="0"/>
              <a:t> = (</a:t>
            </a:r>
            <a:r>
              <a:rPr lang="en-US" sz="1600" i="1" smtClean="0"/>
              <a:t>customer_id</a:t>
            </a:r>
            <a:r>
              <a:rPr lang="en-US" sz="1600" smtClean="0"/>
              <a:t>, </a:t>
            </a:r>
            <a:r>
              <a:rPr lang="en-US" sz="1600" i="1" smtClean="0"/>
              <a:t>loan_number</a:t>
            </a:r>
            <a:r>
              <a:rPr lang="en-US" sz="1600" smtClean="0"/>
              <a:t>, </a:t>
            </a:r>
            <a:r>
              <a:rPr lang="en-US" sz="1600" i="1" smtClean="0"/>
              <a:t>amount </a:t>
            </a:r>
            <a:r>
              <a:rPr lang="en-US" sz="1600" smtClean="0"/>
              <a:t>)</a:t>
            </a:r>
          </a:p>
          <a:p>
            <a:r>
              <a:rPr lang="en-US" sz="1800" smtClean="0"/>
              <a:t>Result is possible repetition of information (L-100 in example below)</a:t>
            </a:r>
          </a:p>
          <a:p>
            <a:pPr lvl="1">
              <a:buFont typeface="Monotype Sorts" pitchFamily="2" charset="2"/>
              <a:buNone/>
            </a:pPr>
            <a:endParaRPr lang="en-US" sz="1600" smtClean="0"/>
          </a:p>
        </p:txBody>
      </p:sp>
      <p:pic>
        <p:nvPicPr>
          <p:cNvPr id="5124" name="Picture 4" descr="7"/>
          <p:cNvPicPr>
            <a:picLocks noChangeAspect="1" noChangeArrowheads="1"/>
          </p:cNvPicPr>
          <p:nvPr/>
        </p:nvPicPr>
        <p:blipFill>
          <a:blip r:embed="rId2"/>
          <a:srcRect/>
          <a:stretch>
            <a:fillRect/>
          </a:stretch>
        </p:blipFill>
        <p:spPr bwMode="auto">
          <a:xfrm>
            <a:off x="1235075" y="2308225"/>
            <a:ext cx="6042025" cy="39290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1804988" y="203200"/>
            <a:ext cx="6897687" cy="441325"/>
          </a:xfrm>
        </p:spPr>
        <p:txBody>
          <a:bodyPr rtlCol="0">
            <a:normAutofit fontScale="90000"/>
          </a:bodyPr>
          <a:lstStyle/>
          <a:p>
            <a:pPr fontAlgn="auto">
              <a:spcAft>
                <a:spcPts val="0"/>
              </a:spcAft>
              <a:defRPr/>
            </a:pPr>
            <a:r>
              <a:rPr lang="en-US" sz="2800" smtClean="0"/>
              <a:t>Dependency Preservation</a:t>
            </a:r>
          </a:p>
        </p:txBody>
      </p:sp>
      <p:sp>
        <p:nvSpPr>
          <p:cNvPr id="41987" name="Rectangle 3"/>
          <p:cNvSpPr>
            <a:spLocks noGrp="1" noChangeArrowheads="1"/>
          </p:cNvSpPr>
          <p:nvPr>
            <p:ph idx="1"/>
          </p:nvPr>
        </p:nvSpPr>
        <p:spPr>
          <a:xfrm>
            <a:off x="927100" y="1139825"/>
            <a:ext cx="7456488" cy="4716463"/>
          </a:xfrm>
        </p:spPr>
        <p:txBody>
          <a:bodyPr/>
          <a:lstStyle/>
          <a:p>
            <a:r>
              <a:rPr lang="en-US" smtClean="0"/>
              <a:t> Let </a:t>
            </a:r>
            <a:r>
              <a:rPr lang="en-US" i="1" smtClean="0"/>
              <a:t>F</a:t>
            </a:r>
            <a:r>
              <a:rPr lang="en-US" i="1" baseline="-25000" smtClean="0"/>
              <a:t>i</a:t>
            </a:r>
            <a:r>
              <a:rPr lang="en-US" i="1" smtClean="0"/>
              <a:t> </a:t>
            </a:r>
            <a:r>
              <a:rPr lang="en-US" smtClean="0"/>
              <a:t>be the set of dependencies </a:t>
            </a:r>
            <a:r>
              <a:rPr lang="en-US" i="1" smtClean="0"/>
              <a:t>F </a:t>
            </a:r>
            <a:r>
              <a:rPr lang="en-US" sz="2000" i="1" baseline="30000" smtClean="0"/>
              <a:t>+</a:t>
            </a:r>
            <a:r>
              <a:rPr lang="en-US" smtClean="0"/>
              <a:t> that include only attributes in </a:t>
            </a:r>
            <a:r>
              <a:rPr lang="en-US" i="1" smtClean="0"/>
              <a:t>R</a:t>
            </a:r>
            <a:r>
              <a:rPr lang="en-US" i="1" baseline="-25000" smtClean="0"/>
              <a:t>i</a:t>
            </a:r>
            <a:r>
              <a:rPr lang="en-US" i="1" smtClean="0"/>
              <a:t>. </a:t>
            </a:r>
          </a:p>
          <a:p>
            <a:pPr lvl="2"/>
            <a:r>
              <a:rPr lang="en-US" smtClean="0"/>
              <a:t> A  decomposition is  </a:t>
            </a:r>
            <a:r>
              <a:rPr lang="en-US" smtClean="0">
                <a:solidFill>
                  <a:schemeClr val="tx2"/>
                </a:solidFill>
              </a:rPr>
              <a:t>dependency preserving</a:t>
            </a:r>
            <a:r>
              <a:rPr lang="en-US" smtClean="0"/>
              <a:t>,  if</a:t>
            </a:r>
          </a:p>
          <a:p>
            <a:pPr lvl="2">
              <a:buFont typeface="Webdings" pitchFamily="18" charset="2"/>
              <a:buNone/>
            </a:pPr>
            <a:r>
              <a:rPr lang="en-US" smtClean="0"/>
              <a:t>         (</a:t>
            </a:r>
            <a:r>
              <a:rPr lang="en-US" i="1" smtClean="0"/>
              <a:t>F</a:t>
            </a:r>
            <a:r>
              <a:rPr lang="en-US" baseline="-25000" smtClean="0"/>
              <a:t>1</a:t>
            </a:r>
            <a:r>
              <a:rPr lang="en-US" i="1" smtClean="0"/>
              <a:t> </a:t>
            </a:r>
            <a:r>
              <a:rPr lang="en-US" smtClean="0">
                <a:sym typeface="Symbol" pitchFamily="18" charset="2"/>
              </a:rPr>
              <a:t></a:t>
            </a:r>
            <a:r>
              <a:rPr lang="en-US" i="1" smtClean="0">
                <a:sym typeface="Symbol" pitchFamily="18" charset="2"/>
              </a:rPr>
              <a:t> F</a:t>
            </a:r>
            <a:r>
              <a:rPr lang="en-US" baseline="-25000" smtClean="0">
                <a:sym typeface="Symbol" pitchFamily="18" charset="2"/>
              </a:rPr>
              <a:t>2 </a:t>
            </a:r>
            <a:r>
              <a:rPr lang="en-US" smtClean="0">
                <a:sym typeface="Symbol" pitchFamily="18" charset="2"/>
              </a:rPr>
              <a:t></a:t>
            </a:r>
            <a:r>
              <a:rPr lang="en-US" i="1" smtClean="0">
                <a:sym typeface="Symbol" pitchFamily="18" charset="2"/>
              </a:rPr>
              <a:t> …</a:t>
            </a:r>
            <a:r>
              <a:rPr lang="en-US" smtClean="0">
                <a:sym typeface="Symbol" pitchFamily="18" charset="2"/>
              </a:rPr>
              <a:t> </a:t>
            </a:r>
            <a:r>
              <a:rPr lang="en-US" i="1" smtClean="0">
                <a:sym typeface="Symbol" pitchFamily="18" charset="2"/>
              </a:rPr>
              <a:t> F</a:t>
            </a:r>
            <a:r>
              <a:rPr lang="en-US" baseline="-25000" smtClean="0">
                <a:sym typeface="Symbol" pitchFamily="18" charset="2"/>
              </a:rPr>
              <a:t>n </a:t>
            </a:r>
            <a:r>
              <a:rPr lang="en-US" smtClean="0">
                <a:sym typeface="Symbol" pitchFamily="18" charset="2"/>
              </a:rPr>
              <a:t>)</a:t>
            </a:r>
            <a:r>
              <a:rPr lang="en-US" sz="2000" baseline="30000" smtClean="0">
                <a:sym typeface="Symbol" pitchFamily="18" charset="2"/>
              </a:rPr>
              <a:t>+</a:t>
            </a:r>
            <a:r>
              <a:rPr lang="en-US" smtClean="0">
                <a:sym typeface="Symbol" pitchFamily="18" charset="2"/>
              </a:rPr>
              <a:t> = </a:t>
            </a:r>
            <a:r>
              <a:rPr lang="en-US" i="1" smtClean="0">
                <a:sym typeface="Symbol" pitchFamily="18" charset="2"/>
              </a:rPr>
              <a:t>F </a:t>
            </a:r>
            <a:r>
              <a:rPr lang="en-US" sz="2000" i="1" baseline="30000" smtClean="0">
                <a:sym typeface="Symbol" pitchFamily="18" charset="2"/>
              </a:rPr>
              <a:t>+</a:t>
            </a:r>
          </a:p>
          <a:p>
            <a:pPr lvl="2"/>
            <a:r>
              <a:rPr lang="en-US" smtClean="0"/>
              <a:t>If it is not, then checking updates for violation of functional dependencies may require computing joins, which is expensive.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766763" y="52388"/>
            <a:ext cx="8077200" cy="609600"/>
          </a:xfrm>
        </p:spPr>
        <p:txBody>
          <a:bodyPr rtlCol="0">
            <a:normAutofit fontScale="90000"/>
          </a:bodyPr>
          <a:lstStyle/>
          <a:p>
            <a:pPr fontAlgn="auto">
              <a:spcAft>
                <a:spcPts val="0"/>
              </a:spcAft>
              <a:defRPr/>
            </a:pPr>
            <a:r>
              <a:rPr lang="en-US" smtClean="0"/>
              <a:t>Testing for Dependency Preservation</a:t>
            </a:r>
          </a:p>
        </p:txBody>
      </p:sp>
      <p:sp>
        <p:nvSpPr>
          <p:cNvPr id="153603" name="Rectangle 3"/>
          <p:cNvSpPr>
            <a:spLocks noGrp="1" noChangeArrowheads="1"/>
          </p:cNvSpPr>
          <p:nvPr>
            <p:ph type="body" idx="4294967295"/>
          </p:nvPr>
        </p:nvSpPr>
        <p:spPr>
          <a:xfrm>
            <a:off x="1049338" y="1163638"/>
            <a:ext cx="8094662" cy="5197475"/>
          </a:xfrm>
        </p:spPr>
        <p:txBody>
          <a:bodyPr rtlCol="0">
            <a:normAutofit fontScale="77500" lnSpcReduction="20000"/>
          </a:bodyPr>
          <a:lstStyle/>
          <a:p>
            <a:pPr fontAlgn="auto">
              <a:spcAft>
                <a:spcPts val="0"/>
              </a:spcAft>
              <a:buFont typeface="Arial" pitchFamily="34" charset="0"/>
              <a:buChar char="•"/>
              <a:defRPr/>
            </a:pPr>
            <a:r>
              <a:rPr lang="en-US" dirty="0" smtClean="0">
                <a:sym typeface="Symbol" pitchFamily="18" charset="2"/>
              </a:rPr>
              <a:t>To check if a dependency    is preserved in a decomposition of </a:t>
            </a:r>
            <a:r>
              <a:rPr lang="en-US" i="1" dirty="0" smtClean="0">
                <a:sym typeface="Symbol" pitchFamily="18" charset="2"/>
              </a:rPr>
              <a:t>R</a:t>
            </a:r>
            <a:r>
              <a:rPr lang="en-US" dirty="0" smtClean="0">
                <a:sym typeface="Symbol" pitchFamily="18" charset="2"/>
              </a:rPr>
              <a:t> into </a:t>
            </a:r>
            <a:r>
              <a:rPr lang="en-US" i="1" dirty="0" smtClean="0">
                <a:sym typeface="Symbol" pitchFamily="18" charset="2"/>
              </a:rPr>
              <a:t>R</a:t>
            </a:r>
            <a:r>
              <a:rPr lang="en-US" sz="2000" baseline="-25000" dirty="0" smtClean="0">
                <a:sym typeface="Symbol" pitchFamily="18" charset="2"/>
              </a:rPr>
              <a:t>1</a:t>
            </a:r>
            <a:r>
              <a:rPr lang="en-US" dirty="0" smtClean="0">
                <a:sym typeface="Symbol" pitchFamily="18" charset="2"/>
              </a:rPr>
              <a:t>, </a:t>
            </a:r>
            <a:r>
              <a:rPr lang="en-US" i="1" dirty="0" smtClean="0">
                <a:sym typeface="Symbol" pitchFamily="18" charset="2"/>
              </a:rPr>
              <a:t>R</a:t>
            </a:r>
            <a:r>
              <a:rPr lang="en-US" sz="2000" baseline="-25000" dirty="0" smtClean="0">
                <a:sym typeface="Symbol" pitchFamily="18" charset="2"/>
              </a:rPr>
              <a:t>2</a:t>
            </a:r>
            <a:r>
              <a:rPr lang="en-US" dirty="0" smtClean="0">
                <a:sym typeface="Symbol" pitchFamily="18" charset="2"/>
              </a:rPr>
              <a:t>, …, </a:t>
            </a:r>
            <a:r>
              <a:rPr lang="en-US" i="1" dirty="0" err="1" smtClean="0">
                <a:sym typeface="Symbol" pitchFamily="18" charset="2"/>
              </a:rPr>
              <a:t>R</a:t>
            </a:r>
            <a:r>
              <a:rPr lang="en-US" sz="2000" baseline="-25000" dirty="0" err="1" smtClean="0">
                <a:sym typeface="Symbol" pitchFamily="18" charset="2"/>
              </a:rPr>
              <a:t>n</a:t>
            </a:r>
            <a:r>
              <a:rPr lang="en-US" dirty="0" smtClean="0">
                <a:sym typeface="Symbol" pitchFamily="18" charset="2"/>
              </a:rPr>
              <a:t> we apply the following test (with attribute closure done with respect to </a:t>
            </a:r>
            <a:r>
              <a:rPr lang="en-US" i="1" dirty="0" smtClean="0">
                <a:sym typeface="Symbol" pitchFamily="18" charset="2"/>
              </a:rPr>
              <a:t>F</a:t>
            </a:r>
            <a:r>
              <a:rPr lang="en-US" dirty="0" smtClean="0">
                <a:sym typeface="Symbol" pitchFamily="18" charset="2"/>
              </a:rPr>
              <a:t>)</a:t>
            </a:r>
          </a:p>
          <a:p>
            <a:pPr lvl="1" fontAlgn="auto">
              <a:spcAft>
                <a:spcPts val="0"/>
              </a:spcAft>
              <a:buFont typeface="Arial" pitchFamily="34" charset="0"/>
              <a:buChar char="–"/>
              <a:defRPr/>
            </a:pPr>
            <a:r>
              <a:rPr lang="en-US" i="1" dirty="0" smtClean="0"/>
              <a:t>result </a:t>
            </a:r>
            <a:r>
              <a:rPr lang="en-US" dirty="0" smtClean="0"/>
              <a:t>= </a:t>
            </a:r>
            <a:r>
              <a:rPr lang="en-US" dirty="0" smtClean="0">
                <a:sym typeface="Symbol" pitchFamily="18" charset="2"/>
              </a:rPr>
              <a:t></a:t>
            </a:r>
            <a:br>
              <a:rPr lang="en-US" dirty="0" smtClean="0">
                <a:sym typeface="Symbol" pitchFamily="18" charset="2"/>
              </a:rPr>
            </a:br>
            <a:r>
              <a:rPr lang="en-US" b="1" dirty="0" smtClean="0">
                <a:sym typeface="Symbol" pitchFamily="18" charset="2"/>
              </a:rPr>
              <a:t>while</a:t>
            </a:r>
            <a:r>
              <a:rPr lang="en-US" dirty="0" smtClean="0">
                <a:sym typeface="Symbol" pitchFamily="18" charset="2"/>
              </a:rPr>
              <a:t> (changes to </a:t>
            </a:r>
            <a:r>
              <a:rPr lang="en-US" i="1" dirty="0" smtClean="0">
                <a:sym typeface="Symbol" pitchFamily="18" charset="2"/>
              </a:rPr>
              <a:t>result</a:t>
            </a:r>
            <a:r>
              <a:rPr lang="en-US" dirty="0" smtClean="0">
                <a:sym typeface="Symbol" pitchFamily="18" charset="2"/>
              </a:rPr>
              <a:t>) do</a:t>
            </a:r>
            <a:br>
              <a:rPr lang="en-US" dirty="0" smtClean="0">
                <a:sym typeface="Symbol" pitchFamily="18" charset="2"/>
              </a:rPr>
            </a:br>
            <a:r>
              <a:rPr lang="en-US" dirty="0" smtClean="0">
                <a:sym typeface="Symbol" pitchFamily="18" charset="2"/>
              </a:rPr>
              <a:t>	</a:t>
            </a:r>
            <a:r>
              <a:rPr lang="en-US" b="1" dirty="0" smtClean="0">
                <a:sym typeface="Symbol" pitchFamily="18" charset="2"/>
              </a:rPr>
              <a:t>for each</a:t>
            </a:r>
            <a:r>
              <a:rPr lang="en-US" dirty="0" smtClean="0">
                <a:sym typeface="Symbol" pitchFamily="18" charset="2"/>
              </a:rPr>
              <a:t> </a:t>
            </a:r>
            <a:r>
              <a:rPr lang="en-US" i="1" dirty="0" err="1" smtClean="0">
                <a:sym typeface="Symbol" pitchFamily="18" charset="2"/>
              </a:rPr>
              <a:t>R</a:t>
            </a:r>
            <a:r>
              <a:rPr lang="en-US" i="1" baseline="-25000" dirty="0" err="1" smtClean="0">
                <a:sym typeface="Symbol" pitchFamily="18" charset="2"/>
              </a:rPr>
              <a:t>i</a:t>
            </a:r>
            <a:r>
              <a:rPr lang="en-US" i="1" dirty="0" smtClean="0">
                <a:sym typeface="Symbol" pitchFamily="18" charset="2"/>
              </a:rPr>
              <a:t> </a:t>
            </a:r>
            <a:r>
              <a:rPr lang="en-US" dirty="0" smtClean="0">
                <a:sym typeface="Symbol" pitchFamily="18" charset="2"/>
              </a:rPr>
              <a:t>in the decomposition</a:t>
            </a:r>
            <a:br>
              <a:rPr lang="en-US" dirty="0" smtClean="0">
                <a:sym typeface="Symbol" pitchFamily="18" charset="2"/>
              </a:rPr>
            </a:br>
            <a:r>
              <a:rPr lang="en-US" dirty="0" smtClean="0">
                <a:sym typeface="Symbol" pitchFamily="18" charset="2"/>
              </a:rPr>
              <a:t>		</a:t>
            </a:r>
            <a:r>
              <a:rPr lang="en-US" i="1" dirty="0" smtClean="0">
                <a:sym typeface="Symbol" pitchFamily="18" charset="2"/>
              </a:rPr>
              <a:t>t</a:t>
            </a:r>
            <a:r>
              <a:rPr lang="en-US" dirty="0" smtClean="0">
                <a:sym typeface="Symbol" pitchFamily="18" charset="2"/>
              </a:rPr>
              <a:t> = (</a:t>
            </a:r>
            <a:r>
              <a:rPr lang="en-US" i="1" dirty="0" smtClean="0">
                <a:sym typeface="Symbol" pitchFamily="18" charset="2"/>
              </a:rPr>
              <a:t>result </a:t>
            </a:r>
            <a:r>
              <a:rPr lang="en-US" dirty="0" smtClean="0">
                <a:sym typeface="Symbol" pitchFamily="18" charset="2"/>
              </a:rPr>
              <a:t> </a:t>
            </a:r>
            <a:r>
              <a:rPr lang="en-US" i="1" dirty="0" err="1" smtClean="0">
                <a:sym typeface="Symbol" pitchFamily="18" charset="2"/>
              </a:rPr>
              <a:t>R</a:t>
            </a:r>
            <a:r>
              <a:rPr lang="en-US" i="1" baseline="-25000" dirty="0" err="1" smtClean="0">
                <a:sym typeface="Symbol" pitchFamily="18" charset="2"/>
              </a:rPr>
              <a:t>i</a:t>
            </a:r>
            <a:r>
              <a:rPr lang="en-US" dirty="0" smtClean="0">
                <a:sym typeface="Symbol" pitchFamily="18" charset="2"/>
              </a:rPr>
              <a:t>)</a:t>
            </a:r>
            <a:r>
              <a:rPr lang="en-US" baseline="30000" dirty="0" smtClean="0">
                <a:sym typeface="Symbol" pitchFamily="18" charset="2"/>
              </a:rPr>
              <a:t>+ </a:t>
            </a:r>
            <a:r>
              <a:rPr lang="en-US" dirty="0" smtClean="0">
                <a:sym typeface="Symbol" pitchFamily="18" charset="2"/>
              </a:rPr>
              <a:t> </a:t>
            </a:r>
            <a:r>
              <a:rPr lang="en-US" i="1" dirty="0" err="1" smtClean="0">
                <a:sym typeface="Symbol" pitchFamily="18" charset="2"/>
              </a:rPr>
              <a:t>R</a:t>
            </a:r>
            <a:r>
              <a:rPr lang="en-US" i="1" baseline="-25000" dirty="0" err="1" smtClean="0">
                <a:sym typeface="Symbol" pitchFamily="18" charset="2"/>
              </a:rPr>
              <a:t>i</a:t>
            </a:r>
            <a:r>
              <a:rPr lang="en-US" i="1" baseline="-25000" dirty="0" smtClean="0">
                <a:sym typeface="Symbol" pitchFamily="18" charset="2"/>
              </a:rPr>
              <a:t/>
            </a:r>
            <a:br>
              <a:rPr lang="en-US" i="1" baseline="-25000" dirty="0" smtClean="0">
                <a:sym typeface="Symbol" pitchFamily="18" charset="2"/>
              </a:rPr>
            </a:br>
            <a:r>
              <a:rPr lang="en-US" i="1" baseline="-25000" dirty="0" smtClean="0">
                <a:sym typeface="Symbol" pitchFamily="18" charset="2"/>
              </a:rPr>
              <a:t>		</a:t>
            </a:r>
            <a:r>
              <a:rPr lang="en-US" i="1" dirty="0" smtClean="0">
                <a:sym typeface="Symbol" pitchFamily="18" charset="2"/>
              </a:rPr>
              <a:t>result  =  result  </a:t>
            </a:r>
            <a:r>
              <a:rPr lang="en-US" dirty="0" smtClean="0">
                <a:sym typeface="Symbol" pitchFamily="18" charset="2"/>
              </a:rPr>
              <a:t> </a:t>
            </a:r>
            <a:r>
              <a:rPr lang="en-US" i="1" dirty="0" smtClean="0">
                <a:sym typeface="Symbol" pitchFamily="18" charset="2"/>
              </a:rPr>
              <a:t>t</a:t>
            </a:r>
          </a:p>
          <a:p>
            <a:pPr lvl="1" fontAlgn="auto">
              <a:spcAft>
                <a:spcPts val="0"/>
              </a:spcAft>
              <a:buFont typeface="Arial" pitchFamily="34" charset="0"/>
              <a:buChar char="–"/>
              <a:defRPr/>
            </a:pPr>
            <a:r>
              <a:rPr lang="en-US" dirty="0" smtClean="0">
                <a:sym typeface="Symbol" pitchFamily="18" charset="2"/>
              </a:rPr>
              <a:t>If </a:t>
            </a:r>
            <a:r>
              <a:rPr lang="en-US" i="1" dirty="0" smtClean="0">
                <a:sym typeface="Symbol" pitchFamily="18" charset="2"/>
              </a:rPr>
              <a:t>result</a:t>
            </a:r>
            <a:r>
              <a:rPr lang="en-US" dirty="0" smtClean="0">
                <a:sym typeface="Symbol" pitchFamily="18" charset="2"/>
              </a:rPr>
              <a:t> contains all attributes in , then the functional dependency </a:t>
            </a:r>
            <a:br>
              <a:rPr lang="en-US" dirty="0" smtClean="0">
                <a:sym typeface="Symbol" pitchFamily="18" charset="2"/>
              </a:rPr>
            </a:br>
            <a:r>
              <a:rPr lang="en-US" dirty="0" smtClean="0">
                <a:sym typeface="Symbol" pitchFamily="18" charset="2"/>
              </a:rPr>
              <a:t>   is preserved.</a:t>
            </a:r>
          </a:p>
          <a:p>
            <a:pPr fontAlgn="auto">
              <a:spcAft>
                <a:spcPts val="0"/>
              </a:spcAft>
              <a:buFont typeface="Arial" pitchFamily="34" charset="0"/>
              <a:buChar char="•"/>
              <a:defRPr/>
            </a:pPr>
            <a:r>
              <a:rPr lang="en-US" dirty="0" smtClean="0">
                <a:sym typeface="Symbol" pitchFamily="18" charset="2"/>
              </a:rPr>
              <a:t>We apply the test on all dependencies in </a:t>
            </a:r>
            <a:r>
              <a:rPr lang="en-US" i="1" dirty="0" smtClean="0">
                <a:sym typeface="Symbol" pitchFamily="18" charset="2"/>
              </a:rPr>
              <a:t>F</a:t>
            </a:r>
            <a:r>
              <a:rPr lang="en-US" dirty="0" smtClean="0">
                <a:sym typeface="Symbol" pitchFamily="18" charset="2"/>
              </a:rPr>
              <a:t>  to check if a decomposition is dependency preserving</a:t>
            </a:r>
          </a:p>
          <a:p>
            <a:pPr fontAlgn="auto">
              <a:spcAft>
                <a:spcPts val="0"/>
              </a:spcAft>
              <a:buFont typeface="Arial" pitchFamily="34" charset="0"/>
              <a:buChar char="•"/>
              <a:defRPr/>
            </a:pPr>
            <a:r>
              <a:rPr lang="en-US" dirty="0" smtClean="0">
                <a:sym typeface="Symbol" pitchFamily="18" charset="2"/>
              </a:rPr>
              <a:t>This procedure takes polynomial time, instead of the exponential time required to compute </a:t>
            </a:r>
            <a:r>
              <a:rPr lang="en-US" i="1" dirty="0" smtClean="0">
                <a:sym typeface="Symbol" pitchFamily="18" charset="2"/>
              </a:rPr>
              <a:t>F</a:t>
            </a:r>
            <a:r>
              <a:rPr lang="en-US" i="1" baseline="30000" dirty="0" smtClean="0">
                <a:sym typeface="Symbol" pitchFamily="18" charset="2"/>
              </a:rPr>
              <a:t>+</a:t>
            </a:r>
            <a:r>
              <a:rPr lang="en-US" i="1" dirty="0" smtClean="0">
                <a:sym typeface="Symbol" pitchFamily="18" charset="2"/>
              </a:rPr>
              <a:t> </a:t>
            </a:r>
            <a:r>
              <a:rPr lang="en-US" dirty="0" smtClean="0">
                <a:sym typeface="Symbol" pitchFamily="18" charset="2"/>
              </a:rPr>
              <a:t>and</a:t>
            </a:r>
            <a:r>
              <a:rPr lang="en-US" i="1" dirty="0" smtClean="0">
                <a:sym typeface="Symbol" pitchFamily="18" charset="2"/>
              </a:rPr>
              <a:t> </a:t>
            </a:r>
            <a:r>
              <a:rPr lang="en-US" dirty="0" smtClean="0"/>
              <a:t>(</a:t>
            </a:r>
            <a:r>
              <a:rPr lang="en-US" i="1" dirty="0" smtClean="0"/>
              <a:t>F</a:t>
            </a:r>
            <a:r>
              <a:rPr lang="en-US" baseline="-25000" dirty="0" smtClean="0"/>
              <a:t>1</a:t>
            </a:r>
            <a:r>
              <a:rPr lang="en-US" i="1" dirty="0" smtClean="0"/>
              <a:t> </a:t>
            </a:r>
            <a:r>
              <a:rPr lang="en-US" sz="1600" dirty="0" smtClean="0">
                <a:sym typeface="Symbol" pitchFamily="18" charset="2"/>
              </a:rPr>
              <a:t></a:t>
            </a:r>
            <a:r>
              <a:rPr lang="en-US" i="1" dirty="0" smtClean="0">
                <a:sym typeface="Symbol" pitchFamily="18" charset="2"/>
              </a:rPr>
              <a:t> F</a:t>
            </a:r>
            <a:r>
              <a:rPr lang="en-US" baseline="-25000" dirty="0" smtClean="0">
                <a:sym typeface="Symbol" pitchFamily="18" charset="2"/>
              </a:rPr>
              <a:t>2</a:t>
            </a:r>
            <a:r>
              <a:rPr lang="en-US" sz="1600" dirty="0" smtClean="0">
                <a:sym typeface="Symbol" pitchFamily="18" charset="2"/>
              </a:rPr>
              <a:t> </a:t>
            </a:r>
            <a:r>
              <a:rPr lang="en-US" i="1" dirty="0" smtClean="0">
                <a:sym typeface="Symbol" pitchFamily="18" charset="2"/>
              </a:rPr>
              <a:t> … </a:t>
            </a:r>
            <a:r>
              <a:rPr lang="en-US" sz="1600" dirty="0" smtClean="0">
                <a:sym typeface="Symbol" pitchFamily="18" charset="2"/>
              </a:rPr>
              <a:t></a:t>
            </a:r>
            <a:r>
              <a:rPr lang="en-US" i="1" dirty="0" smtClean="0">
                <a:sym typeface="Symbol" pitchFamily="18" charset="2"/>
              </a:rPr>
              <a:t> F</a:t>
            </a:r>
            <a:r>
              <a:rPr lang="en-US" baseline="-25000" dirty="0" smtClean="0">
                <a:sym typeface="Symbol" pitchFamily="18" charset="2"/>
              </a:rPr>
              <a:t>n</a:t>
            </a:r>
            <a:r>
              <a:rPr lang="en-US" dirty="0" smtClean="0">
                <a:sym typeface="Symbol" pitchFamily="18" charset="2"/>
              </a:rPr>
              <a:t>)</a:t>
            </a:r>
            <a:r>
              <a:rPr lang="en-US" sz="2000" baseline="30000" dirty="0" smtClean="0">
                <a:sym typeface="Symbol" pitchFamily="18" charset="2"/>
              </a:rPr>
              <a:t>+</a:t>
            </a:r>
            <a:r>
              <a:rPr lang="en-US" dirty="0" smtClean="0">
                <a:sym typeface="Symbol" pitchFamily="18" charset="2"/>
              </a:rPr>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smtClean="0"/>
              <a:t>Example</a:t>
            </a:r>
          </a:p>
        </p:txBody>
      </p:sp>
      <p:sp>
        <p:nvSpPr>
          <p:cNvPr id="44035" name="Rectangle 3"/>
          <p:cNvSpPr>
            <a:spLocks noGrp="1" noChangeArrowheads="1"/>
          </p:cNvSpPr>
          <p:nvPr>
            <p:ph idx="1"/>
          </p:nvPr>
        </p:nvSpPr>
        <p:spPr>
          <a:xfrm>
            <a:off x="927100" y="1163638"/>
            <a:ext cx="7848600" cy="4876800"/>
          </a:xfrm>
        </p:spPr>
        <p:txBody>
          <a:bodyPr/>
          <a:lstStyle/>
          <a:p>
            <a:pPr>
              <a:tabLst>
                <a:tab pos="744538" algn="l"/>
              </a:tabLst>
            </a:pPr>
            <a:r>
              <a:rPr lang="en-US" i="1" smtClean="0"/>
              <a:t>R = </a:t>
            </a:r>
            <a:r>
              <a:rPr lang="en-US" smtClean="0"/>
              <a:t>(</a:t>
            </a:r>
            <a:r>
              <a:rPr lang="en-US" i="1" smtClean="0"/>
              <a:t>A, B, C </a:t>
            </a:r>
            <a:r>
              <a:rPr lang="en-US" smtClean="0"/>
              <a:t>)</a:t>
            </a:r>
            <a:r>
              <a:rPr lang="en-US" i="1" smtClean="0"/>
              <a:t/>
            </a:r>
            <a:br>
              <a:rPr lang="en-US" i="1" smtClean="0"/>
            </a:br>
            <a:r>
              <a:rPr lang="en-US" i="1" smtClean="0"/>
              <a:t>F = </a:t>
            </a:r>
            <a:r>
              <a:rPr lang="en-US" smtClean="0"/>
              <a:t>{</a:t>
            </a:r>
            <a:r>
              <a:rPr lang="en-US" i="1" smtClean="0"/>
              <a:t>A</a:t>
            </a:r>
            <a:r>
              <a:rPr lang="en-US" smtClean="0"/>
              <a:t> </a:t>
            </a:r>
            <a:r>
              <a:rPr lang="en-US" smtClean="0">
                <a:sym typeface="Symbol" pitchFamily="18" charset="2"/>
              </a:rPr>
              <a:t></a:t>
            </a:r>
            <a:r>
              <a:rPr lang="en-US" smtClean="0">
                <a:sym typeface="Monotype Sorts" pitchFamily="2" charset="2"/>
              </a:rPr>
              <a:t> </a:t>
            </a:r>
            <a:r>
              <a:rPr lang="en-US" i="1" smtClean="0">
                <a:sym typeface="Monotype Sorts" pitchFamily="2" charset="2"/>
              </a:rPr>
              <a:t>B</a:t>
            </a:r>
            <a:br>
              <a:rPr lang="en-US" i="1" smtClean="0">
                <a:sym typeface="Monotype Sorts" pitchFamily="2" charset="2"/>
              </a:rPr>
            </a:br>
            <a:r>
              <a:rPr lang="en-US" i="1" smtClean="0">
                <a:sym typeface="Monotype Sorts" pitchFamily="2" charset="2"/>
              </a:rPr>
              <a:t>	 B </a:t>
            </a:r>
            <a:r>
              <a:rPr lang="en-US" smtClean="0">
                <a:sym typeface="Symbol" pitchFamily="18" charset="2"/>
              </a:rPr>
              <a:t></a:t>
            </a:r>
            <a:r>
              <a:rPr lang="en-US" i="1" smtClean="0">
                <a:sym typeface="Monotype Sorts" pitchFamily="2" charset="2"/>
              </a:rPr>
              <a:t> C</a:t>
            </a:r>
            <a:r>
              <a:rPr lang="en-US" smtClean="0">
                <a:sym typeface="Monotype Sorts" pitchFamily="2" charset="2"/>
              </a:rPr>
              <a:t>}</a:t>
            </a:r>
            <a:br>
              <a:rPr lang="en-US" smtClean="0">
                <a:sym typeface="Monotype Sorts" pitchFamily="2" charset="2"/>
              </a:rPr>
            </a:br>
            <a:r>
              <a:rPr lang="en-US" smtClean="0">
                <a:sym typeface="Monotype Sorts" pitchFamily="2" charset="2"/>
              </a:rPr>
              <a:t>Key = {</a:t>
            </a:r>
            <a:r>
              <a:rPr lang="en-US" i="1" smtClean="0">
                <a:sym typeface="Monotype Sorts" pitchFamily="2" charset="2"/>
              </a:rPr>
              <a:t>A</a:t>
            </a:r>
            <a:r>
              <a:rPr lang="en-US" smtClean="0">
                <a:sym typeface="Monotype Sorts" pitchFamily="2" charset="2"/>
              </a:rPr>
              <a:t>}</a:t>
            </a:r>
          </a:p>
          <a:p>
            <a:pPr>
              <a:tabLst>
                <a:tab pos="744538" algn="l"/>
              </a:tabLst>
            </a:pPr>
            <a:r>
              <a:rPr lang="en-US" i="1" smtClean="0">
                <a:sym typeface="Monotype Sorts" pitchFamily="2" charset="2"/>
              </a:rPr>
              <a:t>R</a:t>
            </a:r>
            <a:r>
              <a:rPr lang="en-US" smtClean="0">
                <a:sym typeface="Monotype Sorts" pitchFamily="2" charset="2"/>
              </a:rPr>
              <a:t> is not in BCNF</a:t>
            </a:r>
          </a:p>
          <a:p>
            <a:pPr>
              <a:tabLst>
                <a:tab pos="744538" algn="l"/>
              </a:tabLst>
            </a:pPr>
            <a:r>
              <a:rPr lang="en-US" smtClean="0">
                <a:sym typeface="Monotype Sorts" pitchFamily="2" charset="2"/>
              </a:rPr>
              <a:t>Decomposition </a:t>
            </a:r>
            <a:r>
              <a:rPr lang="en-US" i="1" smtClean="0">
                <a:sym typeface="Monotype Sorts" pitchFamily="2" charset="2"/>
              </a:rPr>
              <a:t>R</a:t>
            </a:r>
            <a:r>
              <a:rPr lang="en-US" baseline="-25000" smtClean="0">
                <a:sym typeface="Monotype Sorts" pitchFamily="2" charset="2"/>
              </a:rPr>
              <a:t>1</a:t>
            </a:r>
            <a:r>
              <a:rPr lang="en-US" smtClean="0">
                <a:sym typeface="Monotype Sorts" pitchFamily="2" charset="2"/>
              </a:rPr>
              <a:t> = (</a:t>
            </a:r>
            <a:r>
              <a:rPr lang="en-US" i="1" smtClean="0">
                <a:sym typeface="Monotype Sorts" pitchFamily="2" charset="2"/>
              </a:rPr>
              <a:t>A, B),  R</a:t>
            </a:r>
            <a:r>
              <a:rPr lang="en-US" baseline="-25000" smtClean="0">
                <a:sym typeface="Monotype Sorts" pitchFamily="2" charset="2"/>
              </a:rPr>
              <a:t>2</a:t>
            </a:r>
            <a:r>
              <a:rPr lang="en-US" smtClean="0">
                <a:sym typeface="Monotype Sorts" pitchFamily="2" charset="2"/>
              </a:rPr>
              <a:t> = </a:t>
            </a:r>
            <a:r>
              <a:rPr lang="en-US" i="1" smtClean="0">
                <a:sym typeface="Monotype Sorts" pitchFamily="2" charset="2"/>
              </a:rPr>
              <a:t>(B, C)</a:t>
            </a:r>
          </a:p>
          <a:p>
            <a:pPr lvl="1">
              <a:tabLst>
                <a:tab pos="744538" algn="l"/>
              </a:tabLst>
            </a:pPr>
            <a:r>
              <a:rPr lang="en-US" i="1" smtClean="0">
                <a:sym typeface="Monotype Sorts" pitchFamily="2" charset="2"/>
              </a:rPr>
              <a:t>R</a:t>
            </a:r>
            <a:r>
              <a:rPr lang="en-US" baseline="-25000" smtClean="0">
                <a:sym typeface="Monotype Sorts" pitchFamily="2" charset="2"/>
              </a:rPr>
              <a:t>1</a:t>
            </a:r>
            <a:r>
              <a:rPr lang="en-US" i="1" baseline="-25000" smtClean="0">
                <a:sym typeface="Monotype Sorts" pitchFamily="2" charset="2"/>
              </a:rPr>
              <a:t> </a:t>
            </a:r>
            <a:r>
              <a:rPr lang="en-US" smtClean="0">
                <a:sym typeface="Monotype Sorts" pitchFamily="2" charset="2"/>
              </a:rPr>
              <a:t>and </a:t>
            </a:r>
            <a:r>
              <a:rPr lang="en-US" i="1" smtClean="0">
                <a:sym typeface="Monotype Sorts" pitchFamily="2" charset="2"/>
              </a:rPr>
              <a:t>R</a:t>
            </a:r>
            <a:r>
              <a:rPr lang="en-US" baseline="-25000" smtClean="0">
                <a:sym typeface="Monotype Sorts" pitchFamily="2" charset="2"/>
              </a:rPr>
              <a:t>2</a:t>
            </a:r>
            <a:r>
              <a:rPr lang="en-US" smtClean="0">
                <a:sym typeface="Monotype Sorts" pitchFamily="2" charset="2"/>
              </a:rPr>
              <a:t> in BCNF</a:t>
            </a:r>
          </a:p>
          <a:p>
            <a:pPr lvl="1">
              <a:tabLst>
                <a:tab pos="744538" algn="l"/>
              </a:tabLst>
            </a:pPr>
            <a:r>
              <a:rPr lang="en-US" smtClean="0">
                <a:sym typeface="Monotype Sorts" pitchFamily="2" charset="2"/>
              </a:rPr>
              <a:t>Lossless-join decomposition</a:t>
            </a:r>
          </a:p>
          <a:p>
            <a:pPr lvl="1">
              <a:tabLst>
                <a:tab pos="744538" algn="l"/>
              </a:tabLst>
            </a:pPr>
            <a:r>
              <a:rPr lang="en-US" smtClean="0">
                <a:sym typeface="Monotype Sorts" pitchFamily="2" charset="2"/>
              </a:rPr>
              <a:t>Dependency preserving</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mtClean="0"/>
              <a:t>Testing for BCNF</a:t>
            </a:r>
          </a:p>
        </p:txBody>
      </p:sp>
      <p:sp>
        <p:nvSpPr>
          <p:cNvPr id="171011" name="Rectangle 3"/>
          <p:cNvSpPr>
            <a:spLocks noGrp="1" noChangeArrowheads="1"/>
          </p:cNvSpPr>
          <p:nvPr>
            <p:ph idx="1"/>
          </p:nvPr>
        </p:nvSpPr>
        <p:spPr>
          <a:xfrm>
            <a:off x="927100" y="1163638"/>
            <a:ext cx="8026400" cy="5341937"/>
          </a:xfrm>
        </p:spPr>
        <p:txBody>
          <a:bodyPr rtlCol="0">
            <a:normAutofit fontScale="77500" lnSpcReduction="20000"/>
          </a:bodyPr>
          <a:lstStyle/>
          <a:p>
            <a:pPr fontAlgn="auto">
              <a:lnSpc>
                <a:spcPct val="90000"/>
              </a:lnSpc>
              <a:spcAft>
                <a:spcPts val="0"/>
              </a:spcAft>
              <a:buFont typeface="Arial" pitchFamily="34" charset="0"/>
              <a:buChar char="•"/>
              <a:defRPr/>
            </a:pPr>
            <a:r>
              <a:rPr lang="en-US" dirty="0" smtClean="0"/>
              <a:t>To check if a non-trivial dependency </a:t>
            </a:r>
            <a:r>
              <a:rPr lang="en-US" sz="1600" dirty="0" smtClean="0">
                <a:sym typeface="Symbol" pitchFamily="18" charset="2"/>
              </a:rPr>
              <a:t></a:t>
            </a:r>
            <a:r>
              <a:rPr lang="en-US" dirty="0" smtClean="0">
                <a:sym typeface="Greek Symbols" pitchFamily="18" charset="2"/>
              </a:rPr>
              <a:t></a:t>
            </a:r>
            <a:r>
              <a:rPr lang="en-US" dirty="0" smtClean="0">
                <a:sym typeface="Symbol" pitchFamily="18" charset="2"/>
              </a:rPr>
              <a:t></a:t>
            </a:r>
            <a:r>
              <a:rPr lang="en-US" sz="1600" i="1" dirty="0" smtClean="0">
                <a:sym typeface="Symbol" pitchFamily="18" charset="2"/>
              </a:rPr>
              <a:t></a:t>
            </a:r>
            <a:r>
              <a:rPr lang="en-US" i="1" dirty="0" smtClean="0">
                <a:sym typeface="Greek Symbols" pitchFamily="18" charset="2"/>
              </a:rPr>
              <a:t>  </a:t>
            </a:r>
            <a:r>
              <a:rPr lang="en-US" dirty="0" smtClean="0"/>
              <a:t>causes a violation of BCNF</a:t>
            </a:r>
          </a:p>
          <a:p>
            <a:pPr lvl="1" fontAlgn="auto">
              <a:lnSpc>
                <a:spcPct val="90000"/>
              </a:lnSpc>
              <a:spcAft>
                <a:spcPts val="0"/>
              </a:spcAft>
              <a:buFont typeface="Monotype Sorts" pitchFamily="2" charset="2"/>
              <a:buNone/>
              <a:defRPr/>
            </a:pPr>
            <a:r>
              <a:rPr lang="en-US" dirty="0" smtClean="0"/>
              <a:t>1.  compute </a:t>
            </a:r>
            <a:r>
              <a:rPr lang="en-US" sz="1600" dirty="0" smtClean="0">
                <a:sym typeface="Symbol" pitchFamily="18" charset="2"/>
              </a:rPr>
              <a:t></a:t>
            </a:r>
            <a:r>
              <a:rPr lang="en-US" baseline="30000" dirty="0" smtClean="0"/>
              <a:t>+</a:t>
            </a:r>
            <a:r>
              <a:rPr lang="en-US" dirty="0" smtClean="0"/>
              <a:t> (the attribute closure of </a:t>
            </a:r>
            <a:r>
              <a:rPr lang="en-US" sz="1600" dirty="0" smtClean="0">
                <a:sym typeface="Symbol" pitchFamily="18" charset="2"/>
              </a:rPr>
              <a:t></a:t>
            </a:r>
            <a:r>
              <a:rPr lang="en-US" dirty="0" smtClean="0"/>
              <a:t>), and </a:t>
            </a:r>
          </a:p>
          <a:p>
            <a:pPr lvl="1" fontAlgn="auto">
              <a:lnSpc>
                <a:spcPct val="90000"/>
              </a:lnSpc>
              <a:spcAft>
                <a:spcPts val="0"/>
              </a:spcAft>
              <a:buFont typeface="Monotype Sorts" pitchFamily="2" charset="2"/>
              <a:buNone/>
              <a:defRPr/>
            </a:pPr>
            <a:r>
              <a:rPr lang="en-US" dirty="0" smtClean="0"/>
              <a:t>2.  verify that it includes all attributes of </a:t>
            </a:r>
            <a:r>
              <a:rPr lang="en-US" i="1" dirty="0" smtClean="0"/>
              <a:t>R</a:t>
            </a:r>
            <a:r>
              <a:rPr lang="en-US" dirty="0" smtClean="0"/>
              <a:t>, that is, it is a </a:t>
            </a:r>
            <a:r>
              <a:rPr lang="en-US" dirty="0" err="1" smtClean="0"/>
              <a:t>superkey</a:t>
            </a:r>
            <a:r>
              <a:rPr lang="en-US" dirty="0" smtClean="0"/>
              <a:t> of </a:t>
            </a:r>
            <a:r>
              <a:rPr lang="en-US" i="1" dirty="0" smtClean="0"/>
              <a:t>R</a:t>
            </a:r>
            <a:r>
              <a:rPr lang="en-US" dirty="0" smtClean="0"/>
              <a:t>.</a:t>
            </a:r>
          </a:p>
          <a:p>
            <a:pPr fontAlgn="auto">
              <a:lnSpc>
                <a:spcPct val="90000"/>
              </a:lnSpc>
              <a:spcAft>
                <a:spcPts val="0"/>
              </a:spcAft>
              <a:buFont typeface="Arial" pitchFamily="34" charset="0"/>
              <a:buChar char="•"/>
              <a:defRPr/>
            </a:pPr>
            <a:r>
              <a:rPr lang="en-US" dirty="0" smtClean="0">
                <a:solidFill>
                  <a:schemeClr val="tx2"/>
                </a:solidFill>
              </a:rPr>
              <a:t>Simplified test</a:t>
            </a:r>
            <a:r>
              <a:rPr lang="en-US" dirty="0" smtClean="0"/>
              <a:t>: To check if a relation schema </a:t>
            </a:r>
            <a:r>
              <a:rPr lang="en-US" i="1" dirty="0" smtClean="0"/>
              <a:t>R</a:t>
            </a:r>
            <a:r>
              <a:rPr lang="en-US" dirty="0" smtClean="0"/>
              <a:t> is in BCNF, it suffices to check only the dependencies in the given set </a:t>
            </a:r>
            <a:r>
              <a:rPr lang="en-US" i="1" dirty="0" smtClean="0"/>
              <a:t>F</a:t>
            </a:r>
            <a:r>
              <a:rPr lang="en-US" dirty="0" smtClean="0"/>
              <a:t> for violation of BCNF, rather than checking all dependencies in </a:t>
            </a:r>
            <a:r>
              <a:rPr lang="en-US" i="1" dirty="0" smtClean="0"/>
              <a:t>F</a:t>
            </a:r>
            <a:r>
              <a:rPr lang="en-US" baseline="30000" dirty="0" smtClean="0"/>
              <a:t>+</a:t>
            </a:r>
            <a:r>
              <a:rPr lang="en-US" dirty="0" smtClean="0"/>
              <a:t>.</a:t>
            </a:r>
          </a:p>
          <a:p>
            <a:pPr lvl="1" fontAlgn="auto">
              <a:lnSpc>
                <a:spcPct val="90000"/>
              </a:lnSpc>
              <a:spcAft>
                <a:spcPts val="0"/>
              </a:spcAft>
              <a:buFont typeface="Arial" pitchFamily="34" charset="0"/>
              <a:buChar char="–"/>
              <a:defRPr/>
            </a:pPr>
            <a:r>
              <a:rPr lang="en-US" dirty="0" smtClean="0"/>
              <a:t>If none of the dependencies in </a:t>
            </a:r>
            <a:r>
              <a:rPr lang="en-US" i="1" dirty="0" smtClean="0"/>
              <a:t>F</a:t>
            </a:r>
            <a:r>
              <a:rPr lang="en-US" dirty="0" smtClean="0"/>
              <a:t> causes a violation of BCNF, then none of the dependencies in </a:t>
            </a:r>
            <a:r>
              <a:rPr lang="en-US" i="1" dirty="0" smtClean="0"/>
              <a:t>F</a:t>
            </a:r>
            <a:r>
              <a:rPr lang="en-US" baseline="30000" dirty="0" smtClean="0"/>
              <a:t>+</a:t>
            </a:r>
            <a:r>
              <a:rPr lang="en-US" dirty="0" smtClean="0"/>
              <a:t> will cause a violation of BCNF either.</a:t>
            </a:r>
          </a:p>
          <a:p>
            <a:pPr fontAlgn="auto">
              <a:lnSpc>
                <a:spcPct val="90000"/>
              </a:lnSpc>
              <a:spcAft>
                <a:spcPts val="0"/>
              </a:spcAft>
              <a:buFont typeface="Arial" pitchFamily="34" charset="0"/>
              <a:buChar char="•"/>
              <a:defRPr/>
            </a:pPr>
            <a:r>
              <a:rPr lang="en-US" dirty="0" smtClean="0"/>
              <a:t>However, using only </a:t>
            </a:r>
            <a:r>
              <a:rPr lang="en-US" i="1" dirty="0" smtClean="0"/>
              <a:t>F</a:t>
            </a:r>
            <a:r>
              <a:rPr lang="en-US" dirty="0" smtClean="0"/>
              <a:t> is </a:t>
            </a:r>
            <a:r>
              <a:rPr lang="en-US" dirty="0" smtClean="0">
                <a:solidFill>
                  <a:schemeClr val="tx2"/>
                </a:solidFill>
              </a:rPr>
              <a:t>incorrect</a:t>
            </a:r>
            <a:r>
              <a:rPr lang="en-US" dirty="0" smtClean="0"/>
              <a:t> when testing a relation in a decomposition of R</a:t>
            </a:r>
          </a:p>
          <a:p>
            <a:pPr lvl="1" fontAlgn="auto">
              <a:lnSpc>
                <a:spcPct val="90000"/>
              </a:lnSpc>
              <a:spcAft>
                <a:spcPts val="0"/>
              </a:spcAft>
              <a:buFont typeface="Arial" pitchFamily="34" charset="0"/>
              <a:buChar char="–"/>
              <a:defRPr/>
            </a:pPr>
            <a:r>
              <a:rPr lang="en-US" dirty="0" smtClean="0"/>
              <a:t>Consider </a:t>
            </a:r>
            <a:r>
              <a:rPr lang="en-US" i="1" dirty="0" smtClean="0"/>
              <a:t>R =</a:t>
            </a:r>
            <a:r>
              <a:rPr lang="en-US" dirty="0" smtClean="0"/>
              <a:t> (</a:t>
            </a:r>
            <a:r>
              <a:rPr lang="en-US" i="1" dirty="0" smtClean="0"/>
              <a:t>A, B, C, D, E</a:t>
            </a:r>
            <a:r>
              <a:rPr lang="en-US" dirty="0" smtClean="0"/>
              <a:t>), with </a:t>
            </a:r>
            <a:r>
              <a:rPr lang="en-US" i="1" dirty="0" smtClean="0"/>
              <a:t>F</a:t>
            </a:r>
            <a:r>
              <a:rPr lang="en-US" dirty="0" smtClean="0"/>
              <a:t> = { </a:t>
            </a:r>
            <a:r>
              <a:rPr lang="en-US" i="1" dirty="0" smtClean="0"/>
              <a:t>A </a:t>
            </a:r>
            <a:r>
              <a:rPr lang="en-US" i="1" dirty="0" smtClean="0">
                <a:sym typeface="Symbol" pitchFamily="18" charset="2"/>
              </a:rPr>
              <a:t> </a:t>
            </a:r>
            <a:r>
              <a:rPr lang="en-US" i="1" dirty="0" smtClean="0"/>
              <a:t>B, BC </a:t>
            </a:r>
            <a:r>
              <a:rPr lang="en-US" i="1" dirty="0" smtClean="0">
                <a:sym typeface="Symbol" pitchFamily="18" charset="2"/>
              </a:rPr>
              <a:t> D</a:t>
            </a:r>
            <a:r>
              <a:rPr lang="en-US" dirty="0" smtClean="0"/>
              <a:t>}</a:t>
            </a:r>
          </a:p>
          <a:p>
            <a:pPr lvl="2" fontAlgn="auto">
              <a:lnSpc>
                <a:spcPct val="90000"/>
              </a:lnSpc>
              <a:spcAft>
                <a:spcPts val="0"/>
              </a:spcAft>
              <a:buFont typeface="Arial" pitchFamily="34" charset="0"/>
              <a:buChar char="•"/>
              <a:defRPr/>
            </a:pPr>
            <a:r>
              <a:rPr lang="en-US" dirty="0" smtClean="0"/>
              <a:t>Decompose </a:t>
            </a:r>
            <a:r>
              <a:rPr lang="en-US" i="1" dirty="0" smtClean="0"/>
              <a:t>R</a:t>
            </a:r>
            <a:r>
              <a:rPr lang="en-US" dirty="0" smtClean="0"/>
              <a:t> into </a:t>
            </a:r>
            <a:r>
              <a:rPr lang="en-US" i="1" dirty="0" smtClean="0"/>
              <a:t>R</a:t>
            </a:r>
            <a:r>
              <a:rPr lang="en-US" baseline="-25000" dirty="0" smtClean="0"/>
              <a:t>1 </a:t>
            </a:r>
            <a:r>
              <a:rPr lang="en-US" dirty="0" smtClean="0"/>
              <a:t>=</a:t>
            </a:r>
            <a:r>
              <a:rPr lang="en-US" baseline="-25000" dirty="0" smtClean="0"/>
              <a:t> </a:t>
            </a:r>
            <a:r>
              <a:rPr lang="en-US" dirty="0" smtClean="0"/>
              <a:t>(</a:t>
            </a:r>
            <a:r>
              <a:rPr lang="en-US" i="1" dirty="0" smtClean="0"/>
              <a:t>A,B</a:t>
            </a:r>
            <a:r>
              <a:rPr lang="en-US" dirty="0" smtClean="0"/>
              <a:t>) and </a:t>
            </a:r>
            <a:r>
              <a:rPr lang="en-US" i="1" dirty="0" smtClean="0"/>
              <a:t>R</a:t>
            </a:r>
            <a:r>
              <a:rPr lang="en-US" baseline="-25000" dirty="0" smtClean="0"/>
              <a:t>2 </a:t>
            </a:r>
            <a:r>
              <a:rPr lang="en-US" dirty="0" smtClean="0"/>
              <a:t>=</a:t>
            </a:r>
            <a:r>
              <a:rPr lang="en-US" baseline="-25000" dirty="0" smtClean="0"/>
              <a:t> </a:t>
            </a:r>
            <a:r>
              <a:rPr lang="en-US" dirty="0" smtClean="0"/>
              <a:t>(</a:t>
            </a:r>
            <a:r>
              <a:rPr lang="en-US" i="1" dirty="0" smtClean="0"/>
              <a:t>A,C,D, E</a:t>
            </a:r>
            <a:r>
              <a:rPr lang="en-US" dirty="0" smtClean="0"/>
              <a:t>) </a:t>
            </a:r>
          </a:p>
          <a:p>
            <a:pPr lvl="2" fontAlgn="auto">
              <a:lnSpc>
                <a:spcPct val="90000"/>
              </a:lnSpc>
              <a:spcAft>
                <a:spcPts val="0"/>
              </a:spcAft>
              <a:buFont typeface="Arial" pitchFamily="34" charset="0"/>
              <a:buChar char="•"/>
              <a:defRPr/>
            </a:pPr>
            <a:r>
              <a:rPr lang="en-US" dirty="0" smtClean="0"/>
              <a:t>Neither of the dependencies in </a:t>
            </a:r>
            <a:r>
              <a:rPr lang="en-US" i="1" dirty="0" smtClean="0"/>
              <a:t>F</a:t>
            </a:r>
            <a:r>
              <a:rPr lang="en-US" dirty="0" smtClean="0"/>
              <a:t> contain only attributes from</a:t>
            </a:r>
            <a:br>
              <a:rPr lang="en-US" dirty="0" smtClean="0"/>
            </a:br>
            <a:r>
              <a:rPr lang="en-US" dirty="0" smtClean="0"/>
              <a:t> (</a:t>
            </a:r>
            <a:r>
              <a:rPr lang="en-US" i="1" dirty="0" smtClean="0"/>
              <a:t>A,C,D,E</a:t>
            </a:r>
            <a:r>
              <a:rPr lang="en-US" dirty="0" smtClean="0"/>
              <a:t>) so we might be mislead into thinking </a:t>
            </a:r>
            <a:r>
              <a:rPr lang="en-US" i="1" dirty="0" smtClean="0"/>
              <a:t>R</a:t>
            </a:r>
            <a:r>
              <a:rPr lang="en-US" baseline="-25000" dirty="0" smtClean="0"/>
              <a:t>2</a:t>
            </a:r>
            <a:r>
              <a:rPr lang="en-US" dirty="0" smtClean="0"/>
              <a:t> satisfies BCNF.  </a:t>
            </a:r>
          </a:p>
          <a:p>
            <a:pPr lvl="2" fontAlgn="auto">
              <a:lnSpc>
                <a:spcPct val="90000"/>
              </a:lnSpc>
              <a:spcAft>
                <a:spcPts val="0"/>
              </a:spcAft>
              <a:buFont typeface="Arial" pitchFamily="34" charset="0"/>
              <a:buChar char="•"/>
              <a:defRPr/>
            </a:pPr>
            <a:r>
              <a:rPr lang="en-US" dirty="0" smtClean="0"/>
              <a:t>In fact, dependency </a:t>
            </a:r>
            <a:r>
              <a:rPr lang="en-US" i="1" dirty="0" smtClean="0"/>
              <a:t>AC</a:t>
            </a:r>
            <a:r>
              <a:rPr lang="en-US" dirty="0" smtClean="0"/>
              <a:t> </a:t>
            </a:r>
            <a:r>
              <a:rPr lang="en-US" dirty="0" smtClean="0">
                <a:sym typeface="Symbol" pitchFamily="18" charset="2"/>
              </a:rPr>
              <a:t></a:t>
            </a:r>
            <a:r>
              <a:rPr lang="en-US" dirty="0" smtClean="0"/>
              <a:t> </a:t>
            </a:r>
            <a:r>
              <a:rPr lang="en-US" i="1" dirty="0" smtClean="0"/>
              <a:t>D</a:t>
            </a:r>
            <a:r>
              <a:rPr lang="en-US" dirty="0" smtClean="0"/>
              <a:t> in </a:t>
            </a:r>
            <a:r>
              <a:rPr lang="en-US" i="1" dirty="0" smtClean="0"/>
              <a:t>F</a:t>
            </a:r>
            <a:r>
              <a:rPr lang="en-US" baseline="30000" dirty="0" smtClean="0"/>
              <a:t>+</a:t>
            </a:r>
            <a:r>
              <a:rPr lang="en-US" dirty="0" smtClean="0"/>
              <a:t> shows </a:t>
            </a:r>
            <a:r>
              <a:rPr lang="en-US" i="1" dirty="0" smtClean="0"/>
              <a:t>R</a:t>
            </a:r>
            <a:r>
              <a:rPr lang="en-US" baseline="-25000" dirty="0" smtClean="0"/>
              <a:t>2</a:t>
            </a:r>
            <a:r>
              <a:rPr lang="en-US" dirty="0" smtClean="0"/>
              <a:t> is not in BCNF.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10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710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710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10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710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7101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7101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7101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7101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710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mtClean="0"/>
              <a:t>Testing Decomposition for BCNF</a:t>
            </a:r>
          </a:p>
        </p:txBody>
      </p:sp>
      <p:sp>
        <p:nvSpPr>
          <p:cNvPr id="172035" name="Rectangle 3"/>
          <p:cNvSpPr>
            <a:spLocks noGrp="1" noChangeArrowheads="1"/>
          </p:cNvSpPr>
          <p:nvPr>
            <p:ph idx="1"/>
          </p:nvPr>
        </p:nvSpPr>
        <p:spPr>
          <a:xfrm>
            <a:off x="927100" y="1163638"/>
            <a:ext cx="7975600" cy="3914775"/>
          </a:xfrm>
        </p:spPr>
        <p:txBody>
          <a:bodyPr rtlCol="0">
            <a:normAutofit fontScale="77500" lnSpcReduction="20000"/>
          </a:bodyPr>
          <a:lstStyle/>
          <a:p>
            <a:pPr fontAlgn="auto">
              <a:spcAft>
                <a:spcPts val="0"/>
              </a:spcAft>
              <a:buFont typeface="Arial" pitchFamily="34" charset="0"/>
              <a:buChar char="•"/>
              <a:defRPr/>
            </a:pPr>
            <a:r>
              <a:rPr lang="en-US" dirty="0" smtClean="0"/>
              <a:t>To check if a relation </a:t>
            </a:r>
            <a:r>
              <a:rPr lang="en-US" i="1" dirty="0" err="1" smtClean="0"/>
              <a:t>R</a:t>
            </a:r>
            <a:r>
              <a:rPr lang="en-US" i="1" baseline="-25000" dirty="0" err="1" smtClean="0"/>
              <a:t>i</a:t>
            </a:r>
            <a:r>
              <a:rPr lang="en-US" dirty="0" smtClean="0"/>
              <a:t> in a decomposition of </a:t>
            </a:r>
            <a:r>
              <a:rPr lang="en-US" i="1" dirty="0" smtClean="0"/>
              <a:t>R</a:t>
            </a:r>
            <a:r>
              <a:rPr lang="en-US" dirty="0" smtClean="0"/>
              <a:t> is in BCNF, </a:t>
            </a:r>
          </a:p>
          <a:p>
            <a:pPr lvl="1" fontAlgn="auto">
              <a:spcAft>
                <a:spcPts val="0"/>
              </a:spcAft>
              <a:buFont typeface="Arial" pitchFamily="34" charset="0"/>
              <a:buChar char="–"/>
              <a:defRPr/>
            </a:pPr>
            <a:r>
              <a:rPr lang="en-US" dirty="0" smtClean="0"/>
              <a:t>Either test </a:t>
            </a:r>
            <a:r>
              <a:rPr lang="en-US" dirty="0" err="1" smtClean="0"/>
              <a:t>R</a:t>
            </a:r>
            <a:r>
              <a:rPr lang="en-US" sz="2000" baseline="-25000" dirty="0" err="1" smtClean="0"/>
              <a:t>i</a:t>
            </a:r>
            <a:r>
              <a:rPr lang="en-US" sz="2000" baseline="-25000" dirty="0" smtClean="0"/>
              <a:t> </a:t>
            </a:r>
            <a:r>
              <a:rPr lang="en-US" dirty="0" smtClean="0"/>
              <a:t>for BCNF with respect to the </a:t>
            </a:r>
            <a:r>
              <a:rPr lang="en-US" dirty="0" smtClean="0">
                <a:solidFill>
                  <a:schemeClr val="tx2"/>
                </a:solidFill>
              </a:rPr>
              <a:t>restriction</a:t>
            </a:r>
            <a:r>
              <a:rPr lang="en-US" dirty="0" smtClean="0"/>
              <a:t> of F to </a:t>
            </a:r>
            <a:r>
              <a:rPr lang="en-US" dirty="0" err="1" smtClean="0"/>
              <a:t>R</a:t>
            </a:r>
            <a:r>
              <a:rPr lang="en-US" sz="2000" baseline="-25000" dirty="0" err="1" smtClean="0"/>
              <a:t>i</a:t>
            </a:r>
            <a:r>
              <a:rPr lang="en-US" dirty="0" smtClean="0"/>
              <a:t>  (that is, all FDs in F</a:t>
            </a:r>
            <a:r>
              <a:rPr lang="en-US" baseline="30000" dirty="0" smtClean="0"/>
              <a:t>+</a:t>
            </a:r>
            <a:r>
              <a:rPr lang="en-US" dirty="0" smtClean="0"/>
              <a:t> that contain only attributes from </a:t>
            </a:r>
            <a:r>
              <a:rPr lang="en-US" dirty="0" err="1" smtClean="0"/>
              <a:t>R</a:t>
            </a:r>
            <a:r>
              <a:rPr lang="en-US" baseline="-25000" dirty="0" err="1" smtClean="0"/>
              <a:t>i</a:t>
            </a:r>
            <a:r>
              <a:rPr lang="en-US" sz="1600" dirty="0" smtClean="0"/>
              <a:t>)</a:t>
            </a:r>
          </a:p>
          <a:p>
            <a:pPr lvl="1" fontAlgn="auto">
              <a:spcAft>
                <a:spcPts val="0"/>
              </a:spcAft>
              <a:buFont typeface="Arial" pitchFamily="34" charset="0"/>
              <a:buChar char="–"/>
              <a:defRPr/>
            </a:pPr>
            <a:r>
              <a:rPr lang="en-US" dirty="0" smtClean="0"/>
              <a:t>or use the original set of dependencies </a:t>
            </a:r>
            <a:r>
              <a:rPr lang="en-US" i="1" dirty="0" smtClean="0"/>
              <a:t>F</a:t>
            </a:r>
            <a:r>
              <a:rPr lang="en-US" dirty="0" smtClean="0"/>
              <a:t> that hold on </a:t>
            </a:r>
            <a:r>
              <a:rPr lang="en-US" i="1" dirty="0" smtClean="0"/>
              <a:t>R</a:t>
            </a:r>
            <a:r>
              <a:rPr lang="en-US" dirty="0" smtClean="0"/>
              <a:t>, but with the following test:</a:t>
            </a:r>
          </a:p>
          <a:p>
            <a:pPr lvl="3" fontAlgn="auto">
              <a:spcAft>
                <a:spcPts val="0"/>
              </a:spcAft>
              <a:buFont typeface="Arial" pitchFamily="34" charset="0"/>
              <a:buChar char="–"/>
              <a:defRPr/>
            </a:pPr>
            <a:r>
              <a:rPr lang="en-US" dirty="0" smtClean="0"/>
              <a:t>for every set of attributes </a:t>
            </a:r>
            <a:r>
              <a:rPr lang="en-US" dirty="0" smtClean="0">
                <a:sym typeface="Symbol" pitchFamily="18" charset="2"/>
              </a:rPr>
              <a:t>  </a:t>
            </a:r>
            <a:r>
              <a:rPr lang="en-US" i="1" dirty="0" err="1" smtClean="0"/>
              <a:t>R</a:t>
            </a:r>
            <a:r>
              <a:rPr lang="en-US" i="1" baseline="-25000" dirty="0" err="1" smtClean="0"/>
              <a:t>i</a:t>
            </a:r>
            <a:r>
              <a:rPr lang="en-US" dirty="0" smtClean="0"/>
              <a:t>, check that </a:t>
            </a:r>
            <a:r>
              <a:rPr lang="en-US" dirty="0" smtClean="0">
                <a:sym typeface="Symbol" pitchFamily="18" charset="2"/>
              </a:rPr>
              <a:t></a:t>
            </a:r>
            <a:r>
              <a:rPr lang="en-US" baseline="30000" dirty="0" smtClean="0"/>
              <a:t>+</a:t>
            </a:r>
            <a:r>
              <a:rPr lang="en-US" dirty="0" smtClean="0"/>
              <a:t> (the attribute closure of </a:t>
            </a:r>
            <a:r>
              <a:rPr lang="en-US" dirty="0" smtClean="0">
                <a:sym typeface="Symbol" pitchFamily="18" charset="2"/>
              </a:rPr>
              <a:t></a:t>
            </a:r>
            <a:r>
              <a:rPr lang="en-US" dirty="0" smtClean="0"/>
              <a:t>) either includes no attribute of </a:t>
            </a:r>
            <a:r>
              <a:rPr lang="en-US" i="1" dirty="0" err="1" smtClean="0"/>
              <a:t>R</a:t>
            </a:r>
            <a:r>
              <a:rPr lang="en-US" i="1" baseline="-25000" dirty="0" err="1" smtClean="0"/>
              <a:t>i</a:t>
            </a:r>
            <a:r>
              <a:rPr lang="en-US" dirty="0" smtClean="0"/>
              <a:t>- </a:t>
            </a:r>
            <a:r>
              <a:rPr lang="en-US" dirty="0" smtClean="0">
                <a:sym typeface="Symbol" pitchFamily="18" charset="2"/>
              </a:rPr>
              <a:t></a:t>
            </a:r>
            <a:r>
              <a:rPr lang="en-US" dirty="0" smtClean="0"/>
              <a:t>, or includes all attributes of </a:t>
            </a:r>
            <a:r>
              <a:rPr lang="en-US" i="1" dirty="0" err="1" smtClean="0"/>
              <a:t>R</a:t>
            </a:r>
            <a:r>
              <a:rPr lang="en-US" i="1" baseline="-25000" dirty="0" err="1" smtClean="0"/>
              <a:t>i</a:t>
            </a:r>
            <a:r>
              <a:rPr lang="en-US" dirty="0" smtClean="0"/>
              <a:t>.</a:t>
            </a:r>
          </a:p>
          <a:p>
            <a:pPr lvl="2" fontAlgn="auto">
              <a:spcAft>
                <a:spcPts val="0"/>
              </a:spcAft>
              <a:buFont typeface="Arial" pitchFamily="34" charset="0"/>
              <a:buChar char="•"/>
              <a:defRPr/>
            </a:pPr>
            <a:r>
              <a:rPr lang="en-US" dirty="0" smtClean="0"/>
              <a:t>If the condition is violated by some </a:t>
            </a:r>
            <a:r>
              <a:rPr lang="en-US" dirty="0" smtClean="0">
                <a:sym typeface="Symbol" pitchFamily="18" charset="2"/>
              </a:rPr>
              <a:t></a:t>
            </a:r>
            <a:r>
              <a:rPr lang="en-US" dirty="0" smtClean="0">
                <a:sym typeface="Greek Symbols" pitchFamily="18" charset="2"/>
              </a:rPr>
              <a:t></a:t>
            </a:r>
            <a:r>
              <a:rPr lang="en-US" dirty="0" smtClean="0">
                <a:sym typeface="Symbol" pitchFamily="18" charset="2"/>
              </a:rPr>
              <a:t> </a:t>
            </a:r>
            <a:r>
              <a:rPr lang="en-US" i="1" dirty="0" smtClean="0">
                <a:sym typeface="Symbol" pitchFamily="18" charset="2"/>
              </a:rPr>
              <a:t></a:t>
            </a:r>
            <a:r>
              <a:rPr lang="en-US" dirty="0" smtClean="0"/>
              <a:t>  in </a:t>
            </a:r>
            <a:r>
              <a:rPr lang="en-US" i="1" dirty="0" smtClean="0"/>
              <a:t>F</a:t>
            </a:r>
            <a:r>
              <a:rPr lang="en-US" dirty="0" smtClean="0"/>
              <a:t>, the dependency</a:t>
            </a:r>
            <a:br>
              <a:rPr lang="en-US" dirty="0" smtClean="0"/>
            </a:br>
            <a:r>
              <a:rPr lang="en-US" dirty="0" smtClean="0"/>
              <a:t>      </a:t>
            </a:r>
            <a:r>
              <a:rPr lang="en-US" dirty="0" smtClean="0">
                <a:sym typeface="Symbol" pitchFamily="18" charset="2"/>
              </a:rPr>
              <a:t></a:t>
            </a:r>
            <a:r>
              <a:rPr lang="en-US" dirty="0" smtClean="0">
                <a:sym typeface="Greek Symbols" pitchFamily="18" charset="2"/>
              </a:rPr>
              <a:t></a:t>
            </a:r>
            <a:r>
              <a:rPr lang="en-US" dirty="0" smtClean="0">
                <a:sym typeface="Symbol" pitchFamily="18" charset="2"/>
              </a:rPr>
              <a:t> (</a:t>
            </a:r>
            <a:r>
              <a:rPr lang="en-US" baseline="30000" dirty="0" smtClean="0">
                <a:sym typeface="Symbol" pitchFamily="18" charset="2"/>
              </a:rPr>
              <a:t>+ </a:t>
            </a:r>
            <a:r>
              <a:rPr lang="en-US" dirty="0" smtClean="0">
                <a:sym typeface="Symbol" pitchFamily="18" charset="2"/>
              </a:rPr>
              <a:t>- </a:t>
            </a:r>
            <a:r>
              <a:rPr lang="en-US" dirty="0" smtClean="0">
                <a:sym typeface="Greek Symbols" pitchFamily="18" charset="2"/>
              </a:rPr>
              <a:t></a:t>
            </a:r>
            <a:r>
              <a:rPr lang="en-US" dirty="0" smtClean="0">
                <a:sym typeface="Symbol" pitchFamily="18" charset="2"/>
              </a:rPr>
              <a:t>)  </a:t>
            </a:r>
            <a:r>
              <a:rPr lang="en-US" i="1" dirty="0" err="1" smtClean="0"/>
              <a:t>R</a:t>
            </a:r>
            <a:r>
              <a:rPr lang="en-US" i="1" baseline="-25000" dirty="0" err="1" smtClean="0"/>
              <a:t>i</a:t>
            </a:r>
            <a:r>
              <a:rPr lang="en-US" baseline="30000" dirty="0" smtClean="0"/>
              <a:t/>
            </a:r>
            <a:br>
              <a:rPr lang="en-US" baseline="30000" dirty="0" smtClean="0"/>
            </a:br>
            <a:r>
              <a:rPr lang="en-US" dirty="0" smtClean="0"/>
              <a:t>can be shown to hold on </a:t>
            </a:r>
            <a:r>
              <a:rPr lang="en-US" i="1" dirty="0" err="1" smtClean="0"/>
              <a:t>R</a:t>
            </a:r>
            <a:r>
              <a:rPr lang="en-US" i="1" baseline="-25000" dirty="0" err="1" smtClean="0"/>
              <a:t>i</a:t>
            </a:r>
            <a:r>
              <a:rPr lang="en-US" dirty="0" smtClean="0"/>
              <a:t>, and </a:t>
            </a:r>
            <a:r>
              <a:rPr lang="en-US" i="1" dirty="0" err="1" smtClean="0"/>
              <a:t>R</a:t>
            </a:r>
            <a:r>
              <a:rPr lang="en-US" i="1" baseline="-25000" dirty="0" err="1" smtClean="0"/>
              <a:t>i</a:t>
            </a:r>
            <a:r>
              <a:rPr lang="en-US" dirty="0" smtClean="0"/>
              <a:t> violates BCNF.</a:t>
            </a:r>
          </a:p>
          <a:p>
            <a:pPr lvl="2" fontAlgn="auto">
              <a:spcAft>
                <a:spcPts val="0"/>
              </a:spcAft>
              <a:buFont typeface="Arial" pitchFamily="34" charset="0"/>
              <a:buChar char="•"/>
              <a:defRPr/>
            </a:pPr>
            <a:r>
              <a:rPr lang="en-US" dirty="0" smtClean="0"/>
              <a:t>We use above dependency to decompose </a:t>
            </a:r>
            <a:r>
              <a:rPr lang="en-US" i="1" dirty="0" err="1" smtClean="0"/>
              <a:t>R</a:t>
            </a:r>
            <a:r>
              <a:rPr lang="en-US" i="1" baseline="-25000" dirty="0" err="1" smtClean="0"/>
              <a:t>i</a:t>
            </a:r>
            <a:endParaRPr lang="en-US" i="1" dirty="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smtClean="0"/>
              <a:t>BCNF Decomposition Algorithm</a:t>
            </a:r>
          </a:p>
        </p:txBody>
      </p:sp>
      <p:sp>
        <p:nvSpPr>
          <p:cNvPr id="71683" name="Rectangle 3"/>
          <p:cNvSpPr>
            <a:spLocks noGrp="1" noChangeArrowheads="1"/>
          </p:cNvSpPr>
          <p:nvPr>
            <p:ph idx="1"/>
          </p:nvPr>
        </p:nvSpPr>
        <p:spPr>
          <a:xfrm>
            <a:off x="836613" y="1163638"/>
            <a:ext cx="8307387" cy="4291012"/>
          </a:xfrm>
        </p:spPr>
        <p:txBody>
          <a:bodyPr rtlCol="0">
            <a:normAutofit fontScale="70000" lnSpcReduction="20000"/>
          </a:bodyPr>
          <a:lstStyle/>
          <a:p>
            <a:pPr fontAlgn="auto">
              <a:spcAft>
                <a:spcPts val="0"/>
              </a:spcAft>
              <a:buFont typeface="Monotype Sorts" pitchFamily="2" charset="2"/>
              <a:buNone/>
              <a:tabLst>
                <a:tab pos="565150" algn="l"/>
                <a:tab pos="803275" algn="l"/>
                <a:tab pos="1489075" algn="l"/>
                <a:tab pos="1771650" algn="l"/>
              </a:tabLst>
              <a:defRPr/>
            </a:pPr>
            <a:r>
              <a:rPr lang="en-US" i="1" dirty="0" smtClean="0"/>
              <a:t>	result </a:t>
            </a:r>
            <a:r>
              <a:rPr lang="en-US" dirty="0" smtClean="0"/>
              <a:t>:= {</a:t>
            </a:r>
            <a:r>
              <a:rPr lang="en-US" i="1" dirty="0" smtClean="0"/>
              <a:t>R </a:t>
            </a:r>
            <a:r>
              <a:rPr lang="en-US" dirty="0" smtClean="0"/>
              <a:t>};</a:t>
            </a:r>
            <a:br>
              <a:rPr lang="en-US" dirty="0" smtClean="0"/>
            </a:br>
            <a:r>
              <a:rPr lang="en-US" i="1" dirty="0" smtClean="0"/>
              <a:t>done </a:t>
            </a:r>
            <a:r>
              <a:rPr lang="en-US" dirty="0" smtClean="0"/>
              <a:t>:= false;</a:t>
            </a:r>
            <a:br>
              <a:rPr lang="en-US" dirty="0" smtClean="0"/>
            </a:br>
            <a:r>
              <a:rPr lang="en-US" dirty="0" smtClean="0"/>
              <a:t>compute </a:t>
            </a:r>
            <a:r>
              <a:rPr lang="en-US" i="1" dirty="0" smtClean="0"/>
              <a:t>F </a:t>
            </a:r>
            <a:r>
              <a:rPr lang="en-US" sz="2400" baseline="30000" dirty="0" smtClean="0"/>
              <a:t>+</a:t>
            </a:r>
            <a:r>
              <a:rPr lang="en-US" dirty="0" smtClean="0"/>
              <a:t>;</a:t>
            </a:r>
            <a:br>
              <a:rPr lang="en-US" dirty="0" smtClean="0"/>
            </a:br>
            <a:r>
              <a:rPr lang="en-US" b="1" dirty="0" smtClean="0"/>
              <a:t>while (not </a:t>
            </a:r>
            <a:r>
              <a:rPr lang="en-US" i="1" dirty="0" smtClean="0"/>
              <a:t>done) </a:t>
            </a:r>
            <a:r>
              <a:rPr lang="en-US" b="1" dirty="0" smtClean="0"/>
              <a:t>do</a:t>
            </a:r>
            <a:br>
              <a:rPr lang="en-US" b="1" dirty="0" smtClean="0"/>
            </a:br>
            <a:r>
              <a:rPr lang="en-US" b="1" dirty="0" smtClean="0"/>
              <a:t>	if </a:t>
            </a:r>
            <a:r>
              <a:rPr lang="en-US" dirty="0" smtClean="0"/>
              <a:t>(there is a schema </a:t>
            </a:r>
            <a:r>
              <a:rPr lang="en-US" i="1" dirty="0" err="1" smtClean="0"/>
              <a:t>R</a:t>
            </a:r>
            <a:r>
              <a:rPr lang="en-US" sz="2000" i="1" baseline="-25000" dirty="0" err="1" smtClean="0"/>
              <a:t>i</a:t>
            </a:r>
            <a:r>
              <a:rPr lang="en-US" sz="2000" i="1" dirty="0" smtClean="0"/>
              <a:t> </a:t>
            </a:r>
            <a:r>
              <a:rPr lang="en-US" dirty="0" smtClean="0"/>
              <a:t>in </a:t>
            </a:r>
            <a:r>
              <a:rPr lang="en-US" i="1" dirty="0" smtClean="0"/>
              <a:t>result </a:t>
            </a:r>
            <a:r>
              <a:rPr lang="en-US" dirty="0" smtClean="0"/>
              <a:t> that is not in BCNF)</a:t>
            </a:r>
            <a:br>
              <a:rPr lang="en-US" dirty="0" smtClean="0"/>
            </a:br>
            <a:r>
              <a:rPr lang="en-US" dirty="0" smtClean="0"/>
              <a:t>		</a:t>
            </a:r>
            <a:r>
              <a:rPr lang="en-US" b="1" dirty="0" smtClean="0"/>
              <a:t>then begin</a:t>
            </a:r>
            <a:br>
              <a:rPr lang="en-US" b="1" dirty="0" smtClean="0"/>
            </a:br>
            <a:r>
              <a:rPr lang="en-US" b="1" dirty="0" smtClean="0"/>
              <a:t>			</a:t>
            </a:r>
            <a:r>
              <a:rPr lang="en-US" dirty="0" smtClean="0"/>
              <a:t>let </a:t>
            </a:r>
            <a:r>
              <a:rPr lang="en-US" dirty="0" smtClean="0">
                <a:sym typeface="Symbol" pitchFamily="18" charset="2"/>
              </a:rPr>
              <a:t></a:t>
            </a:r>
            <a:r>
              <a:rPr lang="en-US" dirty="0" smtClean="0">
                <a:sym typeface="Greek Symbols" pitchFamily="18" charset="2"/>
              </a:rPr>
              <a:t> </a:t>
            </a:r>
            <a:r>
              <a:rPr lang="en-US" dirty="0" smtClean="0">
                <a:sym typeface="Symbol" pitchFamily="18" charset="2"/>
              </a:rPr>
              <a:t></a:t>
            </a:r>
            <a:r>
              <a:rPr lang="en-US" dirty="0" smtClean="0">
                <a:sym typeface="Monotype Sorts" pitchFamily="2" charset="2"/>
              </a:rPr>
              <a:t> </a:t>
            </a:r>
            <a:r>
              <a:rPr lang="en-US" i="1" dirty="0" smtClean="0">
                <a:sym typeface="Symbol" pitchFamily="18" charset="2"/>
              </a:rPr>
              <a:t></a:t>
            </a:r>
            <a:r>
              <a:rPr lang="en-US" i="1" dirty="0" smtClean="0">
                <a:sym typeface="Greek Symbols" pitchFamily="18" charset="2"/>
              </a:rPr>
              <a:t> </a:t>
            </a:r>
            <a:r>
              <a:rPr lang="en-US" dirty="0" smtClean="0">
                <a:sym typeface="Greek Symbols" pitchFamily="18" charset="2"/>
              </a:rPr>
              <a:t> be a nontrivial functional dependency that holds on </a:t>
            </a:r>
            <a:r>
              <a:rPr lang="en-US" i="1" dirty="0" err="1" smtClean="0">
                <a:sym typeface="Greek Symbols" pitchFamily="18" charset="2"/>
              </a:rPr>
              <a:t>R</a:t>
            </a:r>
            <a:r>
              <a:rPr lang="en-US" i="1" baseline="-25000" dirty="0" err="1" smtClean="0">
                <a:sym typeface="Greek Symbols" pitchFamily="18" charset="2"/>
              </a:rPr>
              <a:t>i</a:t>
            </a:r>
            <a:r>
              <a:rPr lang="en-US" i="1" dirty="0" smtClean="0">
                <a:sym typeface="Greek Symbols" pitchFamily="18" charset="2"/>
              </a:rPr>
              <a:t/>
            </a:r>
            <a:br>
              <a:rPr lang="en-US" i="1" dirty="0" smtClean="0">
                <a:sym typeface="Greek Symbols" pitchFamily="18" charset="2"/>
              </a:rPr>
            </a:br>
            <a:r>
              <a:rPr lang="en-US" i="1" dirty="0" smtClean="0">
                <a:sym typeface="Greek Symbols" pitchFamily="18" charset="2"/>
              </a:rPr>
              <a:t>				              </a:t>
            </a:r>
            <a:r>
              <a:rPr lang="en-US" dirty="0" smtClean="0">
                <a:sym typeface="Greek Symbols" pitchFamily="18" charset="2"/>
              </a:rPr>
              <a:t>such that </a:t>
            </a:r>
            <a:r>
              <a:rPr lang="en-US" dirty="0" smtClean="0">
                <a:sym typeface="Symbol" pitchFamily="18" charset="2"/>
              </a:rPr>
              <a:t></a:t>
            </a:r>
            <a:r>
              <a:rPr lang="en-US" dirty="0" smtClean="0">
                <a:sym typeface="Greek Symbols" pitchFamily="18" charset="2"/>
              </a:rPr>
              <a:t> </a:t>
            </a:r>
            <a:r>
              <a:rPr lang="en-US" dirty="0" smtClean="0">
                <a:sym typeface="Symbol" pitchFamily="18" charset="2"/>
              </a:rPr>
              <a:t></a:t>
            </a:r>
            <a:r>
              <a:rPr lang="en-US" dirty="0" smtClean="0">
                <a:sym typeface="Monotype Sorts" pitchFamily="2" charset="2"/>
              </a:rPr>
              <a:t> </a:t>
            </a:r>
            <a:r>
              <a:rPr lang="en-US" i="1" dirty="0" err="1" smtClean="0">
                <a:sym typeface="Greek Symbols" pitchFamily="18" charset="2"/>
              </a:rPr>
              <a:t>R</a:t>
            </a:r>
            <a:r>
              <a:rPr lang="en-US" sz="2400" i="1" baseline="-25000" dirty="0" err="1" smtClean="0">
                <a:sym typeface="Greek Symbols" pitchFamily="18" charset="2"/>
              </a:rPr>
              <a:t>i</a:t>
            </a:r>
            <a:r>
              <a:rPr lang="en-US" i="1" dirty="0" smtClean="0">
                <a:sym typeface="Greek Symbols" pitchFamily="18" charset="2"/>
              </a:rPr>
              <a:t> </a:t>
            </a:r>
            <a:r>
              <a:rPr lang="en-US" dirty="0" smtClean="0">
                <a:sym typeface="Greek Symbols" pitchFamily="18" charset="2"/>
              </a:rPr>
              <a:t>is not in </a:t>
            </a:r>
            <a:r>
              <a:rPr lang="en-US" i="1" dirty="0" smtClean="0">
                <a:sym typeface="Greek Symbols" pitchFamily="18" charset="2"/>
              </a:rPr>
              <a:t>F </a:t>
            </a:r>
            <a:r>
              <a:rPr lang="en-US" sz="2400" baseline="30000" dirty="0" smtClean="0">
                <a:sym typeface="Greek Symbols" pitchFamily="18" charset="2"/>
              </a:rPr>
              <a:t>+</a:t>
            </a:r>
            <a:r>
              <a:rPr lang="en-US" dirty="0" smtClean="0">
                <a:sym typeface="Greek Symbols" pitchFamily="18" charset="2"/>
              </a:rPr>
              <a:t>, </a:t>
            </a:r>
            <a:br>
              <a:rPr lang="en-US" dirty="0" smtClean="0">
                <a:sym typeface="Greek Symbols" pitchFamily="18" charset="2"/>
              </a:rPr>
            </a:br>
            <a:r>
              <a:rPr lang="en-US" dirty="0" smtClean="0">
                <a:sym typeface="Greek Symbols" pitchFamily="18" charset="2"/>
              </a:rPr>
              <a:t>				              and </a:t>
            </a:r>
            <a:r>
              <a:rPr lang="en-US" dirty="0" smtClean="0">
                <a:sym typeface="Symbol" pitchFamily="18" charset="2"/>
              </a:rPr>
              <a:t></a:t>
            </a:r>
            <a:r>
              <a:rPr lang="en-US" dirty="0" smtClean="0">
                <a:sym typeface="Greek Symbols" pitchFamily="18" charset="2"/>
              </a:rPr>
              <a:t> </a:t>
            </a:r>
            <a:r>
              <a:rPr lang="en-US" dirty="0" smtClean="0">
                <a:sym typeface="Symbol" pitchFamily="18" charset="2"/>
              </a:rPr>
              <a:t> </a:t>
            </a:r>
            <a:r>
              <a:rPr lang="en-US" i="1" dirty="0" smtClean="0">
                <a:sym typeface="Symbol" pitchFamily="18" charset="2"/>
              </a:rPr>
              <a:t></a:t>
            </a:r>
            <a:r>
              <a:rPr lang="en-US" i="1" dirty="0" smtClean="0">
                <a:sym typeface="Greek Symbols" pitchFamily="18" charset="2"/>
              </a:rPr>
              <a:t>  = </a:t>
            </a:r>
            <a:r>
              <a:rPr lang="en-US" dirty="0" smtClean="0">
                <a:sym typeface="Symbol" pitchFamily="18" charset="2"/>
              </a:rPr>
              <a:t>;</a:t>
            </a:r>
            <a:br>
              <a:rPr lang="en-US" dirty="0" smtClean="0">
                <a:sym typeface="Symbol" pitchFamily="18" charset="2"/>
              </a:rPr>
            </a:br>
            <a:r>
              <a:rPr lang="en-US" dirty="0" smtClean="0">
                <a:sym typeface="Symbol" pitchFamily="18" charset="2"/>
              </a:rPr>
              <a:t>			   </a:t>
            </a:r>
            <a:r>
              <a:rPr lang="en-US" i="1" dirty="0" smtClean="0">
                <a:sym typeface="Symbol" pitchFamily="18" charset="2"/>
              </a:rPr>
              <a:t>result </a:t>
            </a:r>
            <a:r>
              <a:rPr lang="en-US" dirty="0" smtClean="0">
                <a:sym typeface="Symbol" pitchFamily="18" charset="2"/>
              </a:rPr>
              <a:t>:= (</a:t>
            </a:r>
            <a:r>
              <a:rPr lang="en-US" i="1" dirty="0" smtClean="0">
                <a:sym typeface="Symbol" pitchFamily="18" charset="2"/>
              </a:rPr>
              <a:t>result – </a:t>
            </a:r>
            <a:r>
              <a:rPr lang="en-US" i="1" dirty="0" err="1" smtClean="0">
                <a:sym typeface="Symbol" pitchFamily="18" charset="2"/>
              </a:rPr>
              <a:t>R</a:t>
            </a:r>
            <a:r>
              <a:rPr lang="en-US" sz="2400" i="1" baseline="-25000" dirty="0" err="1" smtClean="0">
                <a:sym typeface="Symbol" pitchFamily="18" charset="2"/>
              </a:rPr>
              <a:t>i</a:t>
            </a:r>
            <a:r>
              <a:rPr lang="en-US" sz="2400" i="1" baseline="-25000" dirty="0" smtClean="0">
                <a:sym typeface="Symbol" pitchFamily="18" charset="2"/>
              </a:rPr>
              <a:t> </a:t>
            </a:r>
            <a:r>
              <a:rPr lang="en-US" i="1" dirty="0" smtClean="0">
                <a:sym typeface="Symbol" pitchFamily="18" charset="2"/>
              </a:rPr>
              <a:t>) </a:t>
            </a:r>
            <a:r>
              <a:rPr lang="en-US" dirty="0" smtClean="0">
                <a:sym typeface="Symbol" pitchFamily="18" charset="2"/>
              </a:rPr>
              <a:t> (</a:t>
            </a:r>
            <a:r>
              <a:rPr lang="en-US" i="1" dirty="0" err="1" smtClean="0">
                <a:sym typeface="Symbol" pitchFamily="18" charset="2"/>
              </a:rPr>
              <a:t>R</a:t>
            </a:r>
            <a:r>
              <a:rPr lang="en-US" sz="2400" i="1" baseline="-25000" dirty="0" err="1" smtClean="0">
                <a:sym typeface="Symbol" pitchFamily="18" charset="2"/>
              </a:rPr>
              <a:t>i</a:t>
            </a:r>
            <a:r>
              <a:rPr lang="en-US" i="1" dirty="0" smtClean="0">
                <a:sym typeface="Symbol" pitchFamily="18" charset="2"/>
              </a:rPr>
              <a:t> – </a:t>
            </a:r>
            <a:r>
              <a:rPr lang="en-US" dirty="0" smtClean="0">
                <a:sym typeface="Greek Symbols" pitchFamily="18" charset="2"/>
              </a:rPr>
              <a:t>) </a:t>
            </a:r>
            <a:r>
              <a:rPr lang="en-US" dirty="0" smtClean="0">
                <a:sym typeface="Symbol" pitchFamily="18" charset="2"/>
              </a:rPr>
              <a:t> (</a:t>
            </a:r>
            <a:r>
              <a:rPr lang="en-US" dirty="0" smtClean="0">
                <a:sym typeface="Greek Symbols" pitchFamily="18" charset="2"/>
              </a:rPr>
              <a:t>, </a:t>
            </a:r>
            <a:r>
              <a:rPr lang="en-US" i="1" dirty="0" smtClean="0">
                <a:sym typeface="Symbol" pitchFamily="18" charset="2"/>
              </a:rPr>
              <a:t></a:t>
            </a:r>
            <a:r>
              <a:rPr lang="en-US" i="1" dirty="0" smtClean="0">
                <a:sym typeface="Greek Symbols" pitchFamily="18" charset="2"/>
              </a:rPr>
              <a:t> );</a:t>
            </a:r>
            <a:br>
              <a:rPr lang="en-US" i="1" dirty="0" smtClean="0">
                <a:sym typeface="Greek Symbols" pitchFamily="18" charset="2"/>
              </a:rPr>
            </a:br>
            <a:r>
              <a:rPr lang="en-US" i="1" dirty="0" smtClean="0">
                <a:sym typeface="Greek Symbols" pitchFamily="18" charset="2"/>
              </a:rPr>
              <a:t>	    	</a:t>
            </a:r>
            <a:r>
              <a:rPr lang="en-US" b="1" dirty="0" smtClean="0">
                <a:sym typeface="Greek Symbols" pitchFamily="18" charset="2"/>
              </a:rPr>
              <a:t>end</a:t>
            </a:r>
            <a:br>
              <a:rPr lang="en-US" b="1" dirty="0" smtClean="0">
                <a:sym typeface="Greek Symbols" pitchFamily="18" charset="2"/>
              </a:rPr>
            </a:br>
            <a:r>
              <a:rPr lang="en-US" b="1" dirty="0" smtClean="0">
                <a:sym typeface="Greek Symbols" pitchFamily="18" charset="2"/>
              </a:rPr>
              <a:t>		else</a:t>
            </a:r>
            <a:r>
              <a:rPr lang="en-US" i="1" dirty="0" smtClean="0">
                <a:sym typeface="Greek Symbols" pitchFamily="18" charset="2"/>
              </a:rPr>
              <a:t> done </a:t>
            </a:r>
            <a:r>
              <a:rPr lang="en-US" dirty="0" smtClean="0">
                <a:sym typeface="Greek Symbols" pitchFamily="18" charset="2"/>
              </a:rPr>
              <a:t>:= </a:t>
            </a:r>
            <a:r>
              <a:rPr lang="en-US" b="1" dirty="0" smtClean="0">
                <a:sym typeface="Greek Symbols" pitchFamily="18" charset="2"/>
              </a:rPr>
              <a:t>true; </a:t>
            </a:r>
          </a:p>
          <a:p>
            <a:pPr fontAlgn="auto">
              <a:spcAft>
                <a:spcPts val="0"/>
              </a:spcAft>
              <a:buFont typeface="Monotype Sorts" pitchFamily="2" charset="2"/>
              <a:buNone/>
              <a:tabLst>
                <a:tab pos="565150" algn="l"/>
                <a:tab pos="803275" algn="l"/>
                <a:tab pos="1489075" algn="l"/>
                <a:tab pos="1771650" algn="l"/>
              </a:tabLst>
              <a:defRPr/>
            </a:pPr>
            <a:endParaRPr lang="en-US" b="1" dirty="0" smtClean="0">
              <a:sym typeface="Greek Symbols" pitchFamily="18" charset="2"/>
            </a:endParaRPr>
          </a:p>
          <a:p>
            <a:pPr fontAlgn="auto">
              <a:spcAft>
                <a:spcPts val="0"/>
              </a:spcAft>
              <a:buFont typeface="Monotype Sorts" pitchFamily="2" charset="2"/>
              <a:buNone/>
              <a:tabLst>
                <a:tab pos="565150" algn="l"/>
                <a:tab pos="803275" algn="l"/>
                <a:tab pos="1489075" algn="l"/>
                <a:tab pos="1771650" algn="l"/>
              </a:tabLst>
              <a:defRPr/>
            </a:pPr>
            <a:r>
              <a:rPr lang="en-US" dirty="0" smtClean="0">
                <a:sym typeface="Greek Symbols" pitchFamily="18" charset="2"/>
              </a:rPr>
              <a:t>Note:  each </a:t>
            </a:r>
            <a:r>
              <a:rPr lang="en-US" i="1" dirty="0" err="1" smtClean="0">
                <a:sym typeface="Greek Symbols" pitchFamily="18" charset="2"/>
              </a:rPr>
              <a:t>R</a:t>
            </a:r>
            <a:r>
              <a:rPr lang="en-US" i="1" baseline="-25000" dirty="0" err="1" smtClean="0">
                <a:sym typeface="Greek Symbols" pitchFamily="18" charset="2"/>
              </a:rPr>
              <a:t>i</a:t>
            </a:r>
            <a:r>
              <a:rPr lang="en-US" i="1" dirty="0" smtClean="0">
                <a:sym typeface="Greek Symbols" pitchFamily="18" charset="2"/>
              </a:rPr>
              <a:t> </a:t>
            </a:r>
            <a:r>
              <a:rPr lang="en-US" dirty="0" smtClean="0">
                <a:sym typeface="Greek Symbols" pitchFamily="18" charset="2"/>
              </a:rPr>
              <a:t>is in BCNF, and decomposition is lossless-join.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mtClean="0"/>
              <a:t>Example of BCNF Decomposition</a:t>
            </a:r>
          </a:p>
        </p:txBody>
      </p:sp>
      <p:sp>
        <p:nvSpPr>
          <p:cNvPr id="204803" name="Rectangle 3"/>
          <p:cNvSpPr>
            <a:spLocks noGrp="1" noChangeArrowheads="1"/>
          </p:cNvSpPr>
          <p:nvPr>
            <p:ph idx="1"/>
          </p:nvPr>
        </p:nvSpPr>
        <p:spPr>
          <a:xfrm>
            <a:off x="927100" y="1139825"/>
            <a:ext cx="6338888" cy="4252913"/>
          </a:xfrm>
        </p:spPr>
        <p:txBody>
          <a:bodyPr rtlCol="0">
            <a:normAutofit fontScale="92500" lnSpcReduction="10000"/>
          </a:bodyPr>
          <a:lstStyle/>
          <a:p>
            <a:pPr fontAlgn="auto">
              <a:spcAft>
                <a:spcPts val="0"/>
              </a:spcAft>
              <a:buFont typeface="Arial" pitchFamily="34" charset="0"/>
              <a:buChar char="•"/>
              <a:tabLst>
                <a:tab pos="744538" algn="l"/>
              </a:tabLst>
              <a:defRPr/>
            </a:pPr>
            <a:r>
              <a:rPr lang="en-US" i="1" smtClean="0"/>
              <a:t>R = </a:t>
            </a:r>
            <a:r>
              <a:rPr lang="en-US" smtClean="0"/>
              <a:t>(</a:t>
            </a:r>
            <a:r>
              <a:rPr lang="en-US" i="1" smtClean="0"/>
              <a:t>A, B, C </a:t>
            </a:r>
            <a:r>
              <a:rPr lang="en-US" smtClean="0"/>
              <a:t>)</a:t>
            </a:r>
            <a:r>
              <a:rPr lang="en-US" i="1" smtClean="0"/>
              <a:t/>
            </a:r>
            <a:br>
              <a:rPr lang="en-US" i="1" smtClean="0"/>
            </a:br>
            <a:r>
              <a:rPr lang="en-US" i="1" smtClean="0"/>
              <a:t>F = </a:t>
            </a:r>
            <a:r>
              <a:rPr lang="en-US" smtClean="0"/>
              <a:t>{</a:t>
            </a:r>
            <a:r>
              <a:rPr lang="en-US" i="1" smtClean="0"/>
              <a:t>A</a:t>
            </a:r>
            <a:r>
              <a:rPr lang="en-US" smtClean="0"/>
              <a:t> </a:t>
            </a:r>
            <a:r>
              <a:rPr lang="en-US" smtClean="0">
                <a:sym typeface="Symbol" pitchFamily="18" charset="2"/>
              </a:rPr>
              <a:t></a:t>
            </a:r>
            <a:r>
              <a:rPr lang="en-US" smtClean="0">
                <a:sym typeface="Monotype Sorts" pitchFamily="2" charset="2"/>
              </a:rPr>
              <a:t> </a:t>
            </a:r>
            <a:r>
              <a:rPr lang="en-US" i="1" smtClean="0">
                <a:sym typeface="Monotype Sorts" pitchFamily="2" charset="2"/>
              </a:rPr>
              <a:t>B</a:t>
            </a:r>
            <a:br>
              <a:rPr lang="en-US" i="1" smtClean="0">
                <a:sym typeface="Monotype Sorts" pitchFamily="2" charset="2"/>
              </a:rPr>
            </a:br>
            <a:r>
              <a:rPr lang="en-US" i="1" smtClean="0">
                <a:sym typeface="Monotype Sorts" pitchFamily="2" charset="2"/>
              </a:rPr>
              <a:t>	 B </a:t>
            </a:r>
            <a:r>
              <a:rPr lang="en-US" smtClean="0">
                <a:sym typeface="Symbol" pitchFamily="18" charset="2"/>
              </a:rPr>
              <a:t></a:t>
            </a:r>
            <a:r>
              <a:rPr lang="en-US" i="1" smtClean="0">
                <a:sym typeface="Monotype Sorts" pitchFamily="2" charset="2"/>
              </a:rPr>
              <a:t> C</a:t>
            </a:r>
            <a:r>
              <a:rPr lang="en-US" smtClean="0">
                <a:sym typeface="Monotype Sorts" pitchFamily="2" charset="2"/>
              </a:rPr>
              <a:t>}</a:t>
            </a:r>
            <a:br>
              <a:rPr lang="en-US" smtClean="0">
                <a:sym typeface="Monotype Sorts" pitchFamily="2" charset="2"/>
              </a:rPr>
            </a:br>
            <a:r>
              <a:rPr lang="en-US" smtClean="0">
                <a:sym typeface="Monotype Sorts" pitchFamily="2" charset="2"/>
              </a:rPr>
              <a:t>Key = {</a:t>
            </a:r>
            <a:r>
              <a:rPr lang="en-US" i="1" smtClean="0">
                <a:sym typeface="Monotype Sorts" pitchFamily="2" charset="2"/>
              </a:rPr>
              <a:t>A</a:t>
            </a:r>
            <a:r>
              <a:rPr lang="en-US" smtClean="0">
                <a:sym typeface="Monotype Sorts" pitchFamily="2" charset="2"/>
              </a:rPr>
              <a:t>}</a:t>
            </a:r>
          </a:p>
          <a:p>
            <a:pPr fontAlgn="auto">
              <a:spcAft>
                <a:spcPts val="0"/>
              </a:spcAft>
              <a:buFont typeface="Arial" pitchFamily="34" charset="0"/>
              <a:buChar char="•"/>
              <a:tabLst>
                <a:tab pos="744538" algn="l"/>
              </a:tabLst>
              <a:defRPr/>
            </a:pPr>
            <a:r>
              <a:rPr lang="en-US" i="1" smtClean="0">
                <a:sym typeface="Monotype Sorts" pitchFamily="2" charset="2"/>
              </a:rPr>
              <a:t>R</a:t>
            </a:r>
            <a:r>
              <a:rPr lang="en-US" smtClean="0">
                <a:sym typeface="Monotype Sorts" pitchFamily="2" charset="2"/>
              </a:rPr>
              <a:t> is not in BCNF (</a:t>
            </a:r>
            <a:r>
              <a:rPr lang="en-US" i="1" smtClean="0">
                <a:sym typeface="Monotype Sorts" pitchFamily="2" charset="2"/>
              </a:rPr>
              <a:t>B </a:t>
            </a:r>
            <a:r>
              <a:rPr lang="en-US" smtClean="0">
                <a:sym typeface="Symbol" pitchFamily="18" charset="2"/>
              </a:rPr>
              <a:t></a:t>
            </a:r>
            <a:r>
              <a:rPr lang="en-US" i="1" smtClean="0">
                <a:sym typeface="Monotype Sorts" pitchFamily="2" charset="2"/>
              </a:rPr>
              <a:t> C </a:t>
            </a:r>
            <a:r>
              <a:rPr lang="en-US" smtClean="0">
                <a:sym typeface="Monotype Sorts" pitchFamily="2" charset="2"/>
              </a:rPr>
              <a:t>but</a:t>
            </a:r>
            <a:r>
              <a:rPr lang="en-US" i="1" smtClean="0">
                <a:sym typeface="Monotype Sorts" pitchFamily="2" charset="2"/>
              </a:rPr>
              <a:t> B </a:t>
            </a:r>
            <a:r>
              <a:rPr lang="en-US" smtClean="0">
                <a:sym typeface="Monotype Sorts" pitchFamily="2" charset="2"/>
              </a:rPr>
              <a:t>is not  superkey)</a:t>
            </a:r>
          </a:p>
          <a:p>
            <a:pPr fontAlgn="auto">
              <a:spcAft>
                <a:spcPts val="0"/>
              </a:spcAft>
              <a:buFont typeface="Arial" pitchFamily="34" charset="0"/>
              <a:buChar char="•"/>
              <a:tabLst>
                <a:tab pos="744538" algn="l"/>
              </a:tabLst>
              <a:defRPr/>
            </a:pPr>
            <a:r>
              <a:rPr lang="en-US" smtClean="0">
                <a:sym typeface="Monotype Sorts" pitchFamily="2" charset="2"/>
              </a:rPr>
              <a:t>Decomposition</a:t>
            </a:r>
          </a:p>
          <a:p>
            <a:pPr lvl="1" fontAlgn="auto">
              <a:spcAft>
                <a:spcPts val="0"/>
              </a:spcAft>
              <a:buFont typeface="Arial" pitchFamily="34" charset="0"/>
              <a:buChar char="–"/>
              <a:tabLst>
                <a:tab pos="744538" algn="l"/>
              </a:tabLst>
              <a:defRPr/>
            </a:pPr>
            <a:r>
              <a:rPr lang="en-US" i="1" smtClean="0">
                <a:sym typeface="Monotype Sorts" pitchFamily="2" charset="2"/>
              </a:rPr>
              <a:t>R</a:t>
            </a:r>
            <a:r>
              <a:rPr lang="en-US" baseline="-25000" smtClean="0">
                <a:sym typeface="Monotype Sorts" pitchFamily="2" charset="2"/>
              </a:rPr>
              <a:t>1</a:t>
            </a:r>
            <a:r>
              <a:rPr lang="en-US" smtClean="0">
                <a:sym typeface="Monotype Sorts" pitchFamily="2" charset="2"/>
              </a:rPr>
              <a:t> = (</a:t>
            </a:r>
            <a:r>
              <a:rPr lang="en-US" i="1" smtClean="0">
                <a:sym typeface="Monotype Sorts" pitchFamily="2" charset="2"/>
              </a:rPr>
              <a:t>B, C)</a:t>
            </a:r>
            <a:endParaRPr lang="en-US" smtClean="0">
              <a:sym typeface="Monotype Sorts" pitchFamily="2" charset="2"/>
            </a:endParaRPr>
          </a:p>
          <a:p>
            <a:pPr lvl="1" fontAlgn="auto">
              <a:spcAft>
                <a:spcPts val="0"/>
              </a:spcAft>
              <a:buFont typeface="Arial" pitchFamily="34" charset="0"/>
              <a:buChar char="–"/>
              <a:tabLst>
                <a:tab pos="744538" algn="l"/>
              </a:tabLst>
              <a:defRPr/>
            </a:pPr>
            <a:r>
              <a:rPr lang="en-US" i="1" smtClean="0">
                <a:sym typeface="Monotype Sorts" pitchFamily="2" charset="2"/>
              </a:rPr>
              <a:t>R</a:t>
            </a:r>
            <a:r>
              <a:rPr lang="en-US" baseline="-25000" smtClean="0">
                <a:sym typeface="Monotype Sorts" pitchFamily="2" charset="2"/>
              </a:rPr>
              <a:t>2</a:t>
            </a:r>
            <a:r>
              <a:rPr lang="en-US" smtClean="0">
                <a:sym typeface="Monotype Sorts" pitchFamily="2" charset="2"/>
              </a:rPr>
              <a:t> = </a:t>
            </a:r>
            <a:r>
              <a:rPr lang="en-US" i="1" smtClean="0">
                <a:sym typeface="Monotype Sorts" pitchFamily="2" charset="2"/>
              </a:rPr>
              <a:t>(A,B)</a:t>
            </a:r>
          </a:p>
          <a:p>
            <a:pPr lvl="1" fontAlgn="auto">
              <a:spcAft>
                <a:spcPts val="0"/>
              </a:spcAft>
              <a:buFont typeface="Monotype Sorts" pitchFamily="2" charset="2"/>
              <a:buNone/>
              <a:tabLst>
                <a:tab pos="744538" algn="l"/>
              </a:tabLst>
              <a:defRPr/>
            </a:pPr>
            <a:endParaRPr lang="en-US" smtClean="0">
              <a:sym typeface="Monotype Sorts" pitchFamily="2" charset="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mtClean="0"/>
              <a:t>Example of BCNF Decomposition</a:t>
            </a:r>
          </a:p>
        </p:txBody>
      </p:sp>
      <p:sp>
        <p:nvSpPr>
          <p:cNvPr id="72707" name="Rectangle 3"/>
          <p:cNvSpPr>
            <a:spLocks noGrp="1" noChangeArrowheads="1"/>
          </p:cNvSpPr>
          <p:nvPr>
            <p:ph idx="1"/>
          </p:nvPr>
        </p:nvSpPr>
        <p:spPr>
          <a:xfrm>
            <a:off x="927100" y="1139825"/>
            <a:ext cx="7640638" cy="4767263"/>
          </a:xfrm>
        </p:spPr>
        <p:txBody>
          <a:bodyPr rtlCol="0">
            <a:normAutofit fontScale="70000" lnSpcReduction="20000"/>
          </a:bodyPr>
          <a:lstStyle/>
          <a:p>
            <a:pPr fontAlgn="auto">
              <a:spcAft>
                <a:spcPts val="0"/>
              </a:spcAft>
              <a:buFont typeface="Arial" pitchFamily="34" charset="0"/>
              <a:buChar char="•"/>
              <a:tabLst>
                <a:tab pos="744538" algn="l"/>
                <a:tab pos="2574925" algn="l"/>
              </a:tabLst>
              <a:defRPr/>
            </a:pPr>
            <a:r>
              <a:rPr lang="en-US" dirty="0" smtClean="0"/>
              <a:t>Original relation</a:t>
            </a:r>
            <a:r>
              <a:rPr lang="en-US" i="1" dirty="0" smtClean="0"/>
              <a:t> R </a:t>
            </a:r>
            <a:r>
              <a:rPr lang="en-US" dirty="0" smtClean="0"/>
              <a:t>and</a:t>
            </a:r>
            <a:r>
              <a:rPr lang="en-US" i="1" dirty="0" smtClean="0"/>
              <a:t> </a:t>
            </a:r>
            <a:r>
              <a:rPr lang="en-US" dirty="0" smtClean="0"/>
              <a:t>functional dependency</a:t>
            </a:r>
            <a:r>
              <a:rPr lang="en-US" i="1" dirty="0" smtClean="0"/>
              <a:t> F</a:t>
            </a:r>
          </a:p>
          <a:p>
            <a:pPr fontAlgn="auto">
              <a:spcAft>
                <a:spcPts val="0"/>
              </a:spcAft>
              <a:buFont typeface="Monotype Sorts" pitchFamily="2" charset="2"/>
              <a:buNone/>
              <a:tabLst>
                <a:tab pos="744538" algn="l"/>
                <a:tab pos="2574925" algn="l"/>
              </a:tabLst>
              <a:defRPr/>
            </a:pPr>
            <a:r>
              <a:rPr lang="en-US" i="1" dirty="0" smtClean="0"/>
              <a:t>         R </a:t>
            </a:r>
            <a:r>
              <a:rPr lang="en-US" dirty="0" smtClean="0"/>
              <a:t>=</a:t>
            </a:r>
            <a:r>
              <a:rPr lang="en-US" i="1" dirty="0" smtClean="0"/>
              <a:t> </a:t>
            </a:r>
            <a:r>
              <a:rPr lang="en-US" dirty="0" smtClean="0"/>
              <a:t>(</a:t>
            </a:r>
            <a:r>
              <a:rPr lang="en-US" i="1" dirty="0" err="1" smtClean="0"/>
              <a:t>branch_name</a:t>
            </a:r>
            <a:r>
              <a:rPr lang="en-US" i="1" dirty="0" smtClean="0"/>
              <a:t>, </a:t>
            </a:r>
            <a:r>
              <a:rPr lang="en-US" i="1" dirty="0" err="1" smtClean="0"/>
              <a:t>branch_city</a:t>
            </a:r>
            <a:r>
              <a:rPr lang="en-US" i="1" dirty="0" smtClean="0"/>
              <a:t>, assets,</a:t>
            </a:r>
          </a:p>
          <a:p>
            <a:pPr lvl="1" fontAlgn="auto">
              <a:spcAft>
                <a:spcPts val="0"/>
              </a:spcAft>
              <a:buFont typeface="Monotype Sorts" pitchFamily="2" charset="2"/>
              <a:buNone/>
              <a:tabLst>
                <a:tab pos="744538" algn="l"/>
                <a:tab pos="2574925" algn="l"/>
              </a:tabLst>
              <a:defRPr/>
            </a:pPr>
            <a:r>
              <a:rPr lang="en-US" i="1" dirty="0" smtClean="0"/>
              <a:t>		       </a:t>
            </a:r>
            <a:r>
              <a:rPr lang="en-US" i="1" dirty="0" err="1" smtClean="0"/>
              <a:t>customer_name</a:t>
            </a:r>
            <a:r>
              <a:rPr lang="en-US" i="1" dirty="0" smtClean="0"/>
              <a:t>, </a:t>
            </a:r>
            <a:r>
              <a:rPr lang="en-US" i="1" dirty="0" err="1" smtClean="0"/>
              <a:t>loan_number</a:t>
            </a:r>
            <a:r>
              <a:rPr lang="en-US" i="1" dirty="0" smtClean="0"/>
              <a:t>, amount </a:t>
            </a:r>
            <a:r>
              <a:rPr lang="en-US" dirty="0" smtClean="0"/>
              <a:t>)</a:t>
            </a:r>
            <a:endParaRPr lang="en-US" i="1" dirty="0" smtClean="0"/>
          </a:p>
          <a:p>
            <a:pPr lvl="1" fontAlgn="auto">
              <a:spcAft>
                <a:spcPts val="0"/>
              </a:spcAft>
              <a:buFont typeface="Monotype Sorts" pitchFamily="2" charset="2"/>
              <a:buNone/>
              <a:tabLst>
                <a:tab pos="744538" algn="l"/>
                <a:tab pos="2574925" algn="l"/>
              </a:tabLst>
              <a:defRPr/>
            </a:pPr>
            <a:r>
              <a:rPr lang="en-US" i="1" dirty="0" smtClean="0"/>
              <a:t>   F </a:t>
            </a:r>
            <a:r>
              <a:rPr lang="en-US" dirty="0" smtClean="0"/>
              <a:t>=</a:t>
            </a:r>
            <a:r>
              <a:rPr lang="en-US" i="1" dirty="0" smtClean="0"/>
              <a:t> </a:t>
            </a:r>
            <a:r>
              <a:rPr lang="en-US" dirty="0" smtClean="0"/>
              <a:t>{</a:t>
            </a:r>
            <a:r>
              <a:rPr lang="en-US" i="1" dirty="0" err="1" smtClean="0"/>
              <a:t>branch_name</a:t>
            </a:r>
            <a:r>
              <a:rPr lang="en-US" i="1" dirty="0" smtClean="0"/>
              <a:t>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assets </a:t>
            </a:r>
            <a:r>
              <a:rPr lang="en-US" i="1" dirty="0" err="1" smtClean="0">
                <a:sym typeface="Monotype Sorts" pitchFamily="2" charset="2"/>
              </a:rPr>
              <a:t>branch_city</a:t>
            </a:r>
            <a:endParaRPr lang="en-US" i="1" dirty="0" smtClean="0">
              <a:sym typeface="Monotype Sorts" pitchFamily="2" charset="2"/>
            </a:endParaRPr>
          </a:p>
          <a:p>
            <a:pPr lvl="1" fontAlgn="auto">
              <a:spcAft>
                <a:spcPts val="0"/>
              </a:spcAft>
              <a:buFont typeface="Monotype Sorts" pitchFamily="2" charset="2"/>
              <a:buNone/>
              <a:tabLst>
                <a:tab pos="744538" algn="l"/>
                <a:tab pos="2574925" algn="l"/>
              </a:tabLst>
              <a:defRPr/>
            </a:pPr>
            <a:r>
              <a:rPr lang="en-US" i="1" dirty="0" smtClean="0">
                <a:sym typeface="Monotype Sorts" pitchFamily="2" charset="2"/>
              </a:rPr>
              <a:t>	      </a:t>
            </a:r>
            <a:r>
              <a:rPr lang="en-US" i="1" dirty="0" err="1" smtClean="0">
                <a:sym typeface="Monotype Sorts" pitchFamily="2" charset="2"/>
              </a:rPr>
              <a:t>loan_number</a:t>
            </a:r>
            <a:r>
              <a:rPr lang="en-US" i="1" dirty="0" smtClean="0">
                <a:sym typeface="Monotype Sorts" pitchFamily="2" charset="2"/>
              </a:rPr>
              <a:t>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amount </a:t>
            </a:r>
            <a:r>
              <a:rPr lang="en-US" i="1" dirty="0" err="1" smtClean="0">
                <a:sym typeface="Monotype Sorts" pitchFamily="2" charset="2"/>
              </a:rPr>
              <a:t>branch_name</a:t>
            </a:r>
            <a:r>
              <a:rPr lang="en-US" i="1" dirty="0" smtClean="0">
                <a:sym typeface="Monotype Sorts" pitchFamily="2" charset="2"/>
              </a:rPr>
              <a:t> </a:t>
            </a:r>
            <a:r>
              <a:rPr lang="en-US" dirty="0" smtClean="0">
                <a:sym typeface="Monotype Sorts" pitchFamily="2" charset="2"/>
              </a:rPr>
              <a:t>}</a:t>
            </a:r>
            <a:endParaRPr lang="en-US" i="1" dirty="0" smtClean="0">
              <a:sym typeface="Monotype Sorts" pitchFamily="2" charset="2"/>
            </a:endParaRPr>
          </a:p>
          <a:p>
            <a:pPr lvl="1" fontAlgn="auto">
              <a:spcAft>
                <a:spcPts val="0"/>
              </a:spcAft>
              <a:buFont typeface="Monotype Sorts" pitchFamily="2" charset="2"/>
              <a:buNone/>
              <a:tabLst>
                <a:tab pos="744538" algn="l"/>
                <a:tab pos="2574925" algn="l"/>
              </a:tabLst>
              <a:defRPr/>
            </a:pPr>
            <a:r>
              <a:rPr lang="en-US" dirty="0" smtClean="0">
                <a:sym typeface="Monotype Sorts" pitchFamily="2" charset="2"/>
              </a:rPr>
              <a:t>	Key =</a:t>
            </a:r>
            <a:r>
              <a:rPr lang="en-US" i="1" dirty="0" smtClean="0">
                <a:sym typeface="Monotype Sorts" pitchFamily="2" charset="2"/>
              </a:rPr>
              <a:t> {</a:t>
            </a:r>
            <a:r>
              <a:rPr lang="en-US" i="1" dirty="0" err="1" smtClean="0">
                <a:sym typeface="Monotype Sorts" pitchFamily="2" charset="2"/>
              </a:rPr>
              <a:t>loan_number</a:t>
            </a:r>
            <a:r>
              <a:rPr lang="en-US" i="1" dirty="0" smtClean="0">
                <a:sym typeface="Monotype Sorts" pitchFamily="2" charset="2"/>
              </a:rPr>
              <a:t>, </a:t>
            </a:r>
            <a:r>
              <a:rPr lang="en-US" i="1" dirty="0" err="1" smtClean="0">
                <a:sym typeface="Monotype Sorts" pitchFamily="2" charset="2"/>
              </a:rPr>
              <a:t>customer_name</a:t>
            </a:r>
            <a:r>
              <a:rPr lang="en-US" dirty="0" smtClean="0">
                <a:sym typeface="Monotype Sorts" pitchFamily="2" charset="2"/>
              </a:rPr>
              <a:t>}</a:t>
            </a:r>
            <a:endParaRPr lang="en-US" i="1" dirty="0" smtClean="0">
              <a:sym typeface="Monotype Sorts" pitchFamily="2" charset="2"/>
            </a:endParaRPr>
          </a:p>
          <a:p>
            <a:pPr fontAlgn="auto">
              <a:spcAft>
                <a:spcPts val="0"/>
              </a:spcAft>
              <a:buFont typeface="Arial" pitchFamily="34" charset="0"/>
              <a:buChar char="•"/>
              <a:tabLst>
                <a:tab pos="744538" algn="l"/>
                <a:tab pos="2574925" algn="l"/>
              </a:tabLst>
              <a:defRPr/>
            </a:pPr>
            <a:r>
              <a:rPr lang="en-US" dirty="0" smtClean="0">
                <a:sym typeface="Monotype Sorts" pitchFamily="2" charset="2"/>
              </a:rPr>
              <a:t>Decomposition</a:t>
            </a:r>
          </a:p>
          <a:p>
            <a:pPr lvl="1" fontAlgn="auto">
              <a:spcAft>
                <a:spcPts val="0"/>
              </a:spcAft>
              <a:buFont typeface="Arial" pitchFamily="34" charset="0"/>
              <a:buChar char="–"/>
              <a:tabLst>
                <a:tab pos="744538" algn="l"/>
                <a:tab pos="2574925" algn="l"/>
              </a:tabLst>
              <a:defRPr/>
            </a:pPr>
            <a:r>
              <a:rPr lang="en-US" i="1" dirty="0" smtClean="0">
                <a:sym typeface="Monotype Sorts" pitchFamily="2" charset="2"/>
              </a:rPr>
              <a:t>R</a:t>
            </a:r>
            <a:r>
              <a:rPr lang="en-US" baseline="-25000" dirty="0" smtClean="0">
                <a:sym typeface="Monotype Sorts" pitchFamily="2" charset="2"/>
              </a:rPr>
              <a:t>1</a:t>
            </a:r>
            <a:r>
              <a:rPr lang="en-US" dirty="0" smtClean="0">
                <a:sym typeface="Monotype Sorts" pitchFamily="2" charset="2"/>
              </a:rPr>
              <a:t> = (</a:t>
            </a:r>
            <a:r>
              <a:rPr lang="en-US" i="1" dirty="0" err="1" smtClean="0">
                <a:sym typeface="Monotype Sorts" pitchFamily="2" charset="2"/>
              </a:rPr>
              <a:t>branch_name</a:t>
            </a:r>
            <a:r>
              <a:rPr lang="en-US" i="1" dirty="0" smtClean="0">
                <a:sym typeface="Monotype Sorts" pitchFamily="2" charset="2"/>
              </a:rPr>
              <a:t>, </a:t>
            </a:r>
            <a:r>
              <a:rPr lang="en-US" i="1" dirty="0" err="1" smtClean="0">
                <a:sym typeface="Monotype Sorts" pitchFamily="2" charset="2"/>
              </a:rPr>
              <a:t>branch_city</a:t>
            </a:r>
            <a:r>
              <a:rPr lang="en-US" i="1" dirty="0" smtClean="0">
                <a:sym typeface="Monotype Sorts" pitchFamily="2" charset="2"/>
              </a:rPr>
              <a:t>, assets </a:t>
            </a:r>
            <a:r>
              <a:rPr lang="en-US" dirty="0" smtClean="0">
                <a:sym typeface="Monotype Sorts" pitchFamily="2" charset="2"/>
              </a:rPr>
              <a:t>)</a:t>
            </a:r>
            <a:endParaRPr lang="en-US" i="1" dirty="0" smtClean="0">
              <a:sym typeface="Monotype Sorts" pitchFamily="2" charset="2"/>
            </a:endParaRPr>
          </a:p>
          <a:p>
            <a:pPr lvl="1" fontAlgn="auto">
              <a:spcAft>
                <a:spcPts val="0"/>
              </a:spcAft>
              <a:buFont typeface="Arial" pitchFamily="34" charset="0"/>
              <a:buChar char="–"/>
              <a:tabLst>
                <a:tab pos="744538" algn="l"/>
                <a:tab pos="2574925" algn="l"/>
              </a:tabLst>
              <a:defRPr/>
            </a:pPr>
            <a:r>
              <a:rPr lang="en-US" i="1" dirty="0" smtClean="0">
                <a:sym typeface="Monotype Sorts" pitchFamily="2" charset="2"/>
              </a:rPr>
              <a:t>R</a:t>
            </a:r>
            <a:r>
              <a:rPr lang="en-US" baseline="-25000" dirty="0" smtClean="0">
                <a:sym typeface="Monotype Sorts" pitchFamily="2" charset="2"/>
              </a:rPr>
              <a:t>2</a:t>
            </a:r>
            <a:r>
              <a:rPr lang="en-US" dirty="0" smtClean="0">
                <a:sym typeface="Monotype Sorts" pitchFamily="2" charset="2"/>
              </a:rPr>
              <a:t> = (</a:t>
            </a:r>
            <a:r>
              <a:rPr lang="en-US" i="1" dirty="0" err="1" smtClean="0">
                <a:sym typeface="Monotype Sorts" pitchFamily="2" charset="2"/>
              </a:rPr>
              <a:t>branch_name</a:t>
            </a:r>
            <a:r>
              <a:rPr lang="en-US" i="1" dirty="0" smtClean="0">
                <a:sym typeface="Monotype Sorts" pitchFamily="2" charset="2"/>
              </a:rPr>
              <a:t>, </a:t>
            </a:r>
            <a:r>
              <a:rPr lang="en-US" i="1" dirty="0" err="1" smtClean="0">
                <a:sym typeface="Monotype Sorts" pitchFamily="2" charset="2"/>
              </a:rPr>
              <a:t>customer_name</a:t>
            </a:r>
            <a:r>
              <a:rPr lang="en-US" i="1" dirty="0" smtClean="0">
                <a:sym typeface="Monotype Sorts" pitchFamily="2" charset="2"/>
              </a:rPr>
              <a:t>, </a:t>
            </a:r>
            <a:r>
              <a:rPr lang="en-US" i="1" dirty="0" err="1" smtClean="0">
                <a:sym typeface="Monotype Sorts" pitchFamily="2" charset="2"/>
              </a:rPr>
              <a:t>loan_number</a:t>
            </a:r>
            <a:r>
              <a:rPr lang="en-US" i="1" dirty="0" smtClean="0">
                <a:sym typeface="Monotype Sorts" pitchFamily="2" charset="2"/>
              </a:rPr>
              <a:t>, amount </a:t>
            </a:r>
            <a:r>
              <a:rPr lang="en-US" dirty="0" smtClean="0">
                <a:sym typeface="Monotype Sorts" pitchFamily="2" charset="2"/>
              </a:rPr>
              <a:t>)</a:t>
            </a:r>
            <a:endParaRPr lang="en-US" i="1" dirty="0" smtClean="0">
              <a:sym typeface="Monotype Sorts" pitchFamily="2" charset="2"/>
            </a:endParaRPr>
          </a:p>
          <a:p>
            <a:pPr lvl="1" fontAlgn="auto">
              <a:spcAft>
                <a:spcPts val="0"/>
              </a:spcAft>
              <a:buFont typeface="Arial" pitchFamily="34" charset="0"/>
              <a:buChar char="–"/>
              <a:tabLst>
                <a:tab pos="744538" algn="l"/>
                <a:tab pos="2574925" algn="l"/>
              </a:tabLst>
              <a:defRPr/>
            </a:pPr>
            <a:r>
              <a:rPr lang="en-US" i="1" dirty="0" smtClean="0">
                <a:sym typeface="Monotype Sorts" pitchFamily="2" charset="2"/>
              </a:rPr>
              <a:t>R</a:t>
            </a:r>
            <a:r>
              <a:rPr lang="en-US" baseline="-25000" dirty="0" smtClean="0">
                <a:sym typeface="Monotype Sorts" pitchFamily="2" charset="2"/>
              </a:rPr>
              <a:t>3</a:t>
            </a:r>
            <a:r>
              <a:rPr lang="en-US" dirty="0" smtClean="0">
                <a:sym typeface="Monotype Sorts" pitchFamily="2" charset="2"/>
              </a:rPr>
              <a:t> = (</a:t>
            </a:r>
            <a:r>
              <a:rPr lang="en-US" i="1" dirty="0" err="1" smtClean="0">
                <a:sym typeface="Monotype Sorts" pitchFamily="2" charset="2"/>
              </a:rPr>
              <a:t>branch_name</a:t>
            </a:r>
            <a:r>
              <a:rPr lang="en-US" i="1" dirty="0" smtClean="0">
                <a:sym typeface="Monotype Sorts" pitchFamily="2" charset="2"/>
              </a:rPr>
              <a:t>, </a:t>
            </a:r>
            <a:r>
              <a:rPr lang="en-US" i="1" dirty="0" err="1" smtClean="0">
                <a:sym typeface="Monotype Sorts" pitchFamily="2" charset="2"/>
              </a:rPr>
              <a:t>loan_number</a:t>
            </a:r>
            <a:r>
              <a:rPr lang="en-US" i="1" dirty="0" smtClean="0">
                <a:sym typeface="Monotype Sorts" pitchFamily="2" charset="2"/>
              </a:rPr>
              <a:t>, amount </a:t>
            </a:r>
            <a:r>
              <a:rPr lang="en-US" dirty="0" smtClean="0">
                <a:sym typeface="Monotype Sorts" pitchFamily="2" charset="2"/>
              </a:rPr>
              <a:t>)</a:t>
            </a:r>
            <a:endParaRPr lang="en-US" i="1" dirty="0" smtClean="0">
              <a:sym typeface="Monotype Sorts" pitchFamily="2" charset="2"/>
            </a:endParaRPr>
          </a:p>
          <a:p>
            <a:pPr lvl="1" fontAlgn="auto">
              <a:spcAft>
                <a:spcPts val="0"/>
              </a:spcAft>
              <a:buFont typeface="Arial" pitchFamily="34" charset="0"/>
              <a:buChar char="–"/>
              <a:tabLst>
                <a:tab pos="744538" algn="l"/>
                <a:tab pos="2574925" algn="l"/>
              </a:tabLst>
              <a:defRPr/>
            </a:pPr>
            <a:r>
              <a:rPr lang="en-US" i="1" dirty="0" smtClean="0">
                <a:sym typeface="Monotype Sorts" pitchFamily="2" charset="2"/>
              </a:rPr>
              <a:t>R</a:t>
            </a:r>
            <a:r>
              <a:rPr lang="en-US" baseline="-25000" dirty="0" smtClean="0">
                <a:sym typeface="Monotype Sorts" pitchFamily="2" charset="2"/>
              </a:rPr>
              <a:t>4</a:t>
            </a:r>
            <a:r>
              <a:rPr lang="en-US" dirty="0" smtClean="0">
                <a:sym typeface="Monotype Sorts" pitchFamily="2" charset="2"/>
              </a:rPr>
              <a:t> = (</a:t>
            </a:r>
            <a:r>
              <a:rPr lang="en-US" i="1" dirty="0" err="1" smtClean="0">
                <a:sym typeface="Monotype Sorts" pitchFamily="2" charset="2"/>
              </a:rPr>
              <a:t>customer_name</a:t>
            </a:r>
            <a:r>
              <a:rPr lang="en-US" i="1" dirty="0" smtClean="0">
                <a:sym typeface="Monotype Sorts" pitchFamily="2" charset="2"/>
              </a:rPr>
              <a:t>, </a:t>
            </a:r>
            <a:r>
              <a:rPr lang="en-US" i="1" dirty="0" err="1" smtClean="0">
                <a:sym typeface="Monotype Sorts" pitchFamily="2" charset="2"/>
              </a:rPr>
              <a:t>loan_number</a:t>
            </a:r>
            <a:r>
              <a:rPr lang="en-US" i="1" dirty="0" smtClean="0">
                <a:sym typeface="Monotype Sorts" pitchFamily="2" charset="2"/>
              </a:rPr>
              <a:t> </a:t>
            </a:r>
            <a:r>
              <a:rPr lang="en-US" dirty="0" smtClean="0">
                <a:sym typeface="Monotype Sorts" pitchFamily="2" charset="2"/>
              </a:rPr>
              <a:t>)</a:t>
            </a:r>
            <a:endParaRPr lang="en-US" i="1" dirty="0" smtClean="0">
              <a:sym typeface="Monotype Sorts" pitchFamily="2" charset="2"/>
            </a:endParaRPr>
          </a:p>
          <a:p>
            <a:pPr fontAlgn="auto">
              <a:spcAft>
                <a:spcPts val="0"/>
              </a:spcAft>
              <a:buFont typeface="Arial" pitchFamily="34" charset="0"/>
              <a:buChar char="•"/>
              <a:tabLst>
                <a:tab pos="744538" algn="l"/>
                <a:tab pos="2574925" algn="l"/>
              </a:tabLst>
              <a:defRPr/>
            </a:pPr>
            <a:r>
              <a:rPr lang="en-US" dirty="0" smtClean="0">
                <a:sym typeface="Monotype Sorts" pitchFamily="2" charset="2"/>
              </a:rPr>
              <a:t>Final decomposition </a:t>
            </a:r>
            <a:br>
              <a:rPr lang="en-US" dirty="0" smtClean="0">
                <a:sym typeface="Monotype Sorts" pitchFamily="2" charset="2"/>
              </a:rPr>
            </a:br>
            <a:r>
              <a:rPr lang="en-US" dirty="0" smtClean="0">
                <a:sym typeface="Monotype Sorts" pitchFamily="2" charset="2"/>
              </a:rPr>
              <a:t>		 </a:t>
            </a:r>
            <a:r>
              <a:rPr lang="en-US" i="1" dirty="0" smtClean="0">
                <a:sym typeface="Monotype Sorts" pitchFamily="2" charset="2"/>
              </a:rPr>
              <a:t>R</a:t>
            </a:r>
            <a:r>
              <a:rPr lang="en-US" baseline="-25000" dirty="0" smtClean="0">
                <a:sym typeface="Monotype Sorts" pitchFamily="2" charset="2"/>
              </a:rPr>
              <a:t>1</a:t>
            </a:r>
            <a:r>
              <a:rPr lang="en-US" sz="1600" i="1" dirty="0" smtClean="0">
                <a:sym typeface="Monotype Sorts" pitchFamily="2" charset="2"/>
              </a:rPr>
              <a:t>, </a:t>
            </a:r>
            <a:r>
              <a:rPr lang="en-US" i="1" dirty="0" smtClean="0">
                <a:sym typeface="Monotype Sorts" pitchFamily="2" charset="2"/>
              </a:rPr>
              <a:t>R</a:t>
            </a:r>
            <a:r>
              <a:rPr lang="en-US" baseline="-25000" dirty="0" smtClean="0">
                <a:sym typeface="Monotype Sorts" pitchFamily="2" charset="2"/>
              </a:rPr>
              <a:t>3</a:t>
            </a:r>
            <a:r>
              <a:rPr lang="en-US" sz="1600" i="1" dirty="0" smtClean="0">
                <a:sym typeface="Monotype Sorts" pitchFamily="2" charset="2"/>
              </a:rPr>
              <a:t>, </a:t>
            </a:r>
            <a:r>
              <a:rPr lang="en-US" i="1" dirty="0" smtClean="0">
                <a:sym typeface="Monotype Sorts" pitchFamily="2" charset="2"/>
              </a:rPr>
              <a:t>R</a:t>
            </a:r>
            <a:r>
              <a:rPr lang="en-US" baseline="-25000" dirty="0" smtClean="0">
                <a:sym typeface="Monotype Sorts" pitchFamily="2" charset="2"/>
              </a:rPr>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27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7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27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27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7270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7270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270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7270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7270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7270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72707">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270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952500" y="66675"/>
            <a:ext cx="7831138" cy="623888"/>
          </a:xfrm>
        </p:spPr>
        <p:txBody>
          <a:bodyPr rtlCol="0">
            <a:normAutofit fontScale="90000"/>
          </a:bodyPr>
          <a:lstStyle/>
          <a:p>
            <a:pPr fontAlgn="auto">
              <a:spcAft>
                <a:spcPts val="0"/>
              </a:spcAft>
              <a:defRPr/>
            </a:pPr>
            <a:r>
              <a:rPr lang="en-US" smtClean="0"/>
              <a:t>BCNF and Dependency Preservation</a:t>
            </a:r>
          </a:p>
        </p:txBody>
      </p:sp>
      <p:sp>
        <p:nvSpPr>
          <p:cNvPr id="73733" name="Text Box 5"/>
          <p:cNvSpPr txBox="1">
            <a:spLocks noGrp="1" noChangeArrowheads="1"/>
          </p:cNvSpPr>
          <p:nvPr>
            <p:ph idx="1"/>
          </p:nvPr>
        </p:nvSpPr>
        <p:spPr>
          <a:xfrm>
            <a:off x="927100" y="1909763"/>
            <a:ext cx="6724650" cy="4114800"/>
          </a:xfrm>
        </p:spPr>
        <p:txBody>
          <a:bodyPr rtlCol="0">
            <a:normAutofit fontScale="92500" lnSpcReduction="20000"/>
          </a:bodyPr>
          <a:lstStyle/>
          <a:p>
            <a:pPr fontAlgn="auto">
              <a:spcAft>
                <a:spcPts val="0"/>
              </a:spcAft>
              <a:buFont typeface="Arial" pitchFamily="34" charset="0"/>
              <a:buChar char="•"/>
              <a:tabLst>
                <a:tab pos="744538" algn="l"/>
                <a:tab pos="2679700" algn="l"/>
              </a:tabLst>
              <a:defRPr/>
            </a:pPr>
            <a:r>
              <a:rPr lang="en-US" i="1" smtClean="0"/>
              <a:t>R = </a:t>
            </a:r>
            <a:r>
              <a:rPr lang="en-US" smtClean="0"/>
              <a:t>(</a:t>
            </a:r>
            <a:r>
              <a:rPr lang="en-US" i="1" smtClean="0"/>
              <a:t>J, K, L </a:t>
            </a:r>
            <a:r>
              <a:rPr lang="en-US" smtClean="0"/>
              <a:t>)</a:t>
            </a:r>
            <a:r>
              <a:rPr lang="en-US" i="1" smtClean="0"/>
              <a:t/>
            </a:r>
            <a:br>
              <a:rPr lang="en-US" i="1" smtClean="0"/>
            </a:br>
            <a:r>
              <a:rPr lang="en-US" i="1" smtClean="0"/>
              <a:t>F = </a:t>
            </a:r>
            <a:r>
              <a:rPr lang="en-US" smtClean="0"/>
              <a:t>{</a:t>
            </a:r>
            <a:r>
              <a:rPr lang="en-US" i="1" smtClean="0"/>
              <a:t>JK </a:t>
            </a:r>
            <a:r>
              <a:rPr lang="en-US" smtClean="0">
                <a:sym typeface="Symbol" pitchFamily="18" charset="2"/>
              </a:rPr>
              <a:t></a:t>
            </a:r>
            <a:r>
              <a:rPr lang="en-US" smtClean="0">
                <a:sym typeface="Monotype Sorts" pitchFamily="2" charset="2"/>
              </a:rPr>
              <a:t> </a:t>
            </a:r>
            <a:r>
              <a:rPr lang="en-US" i="1" smtClean="0">
                <a:sym typeface="Monotype Sorts" pitchFamily="2" charset="2"/>
              </a:rPr>
              <a:t>L</a:t>
            </a:r>
            <a:br>
              <a:rPr lang="en-US" i="1" smtClean="0">
                <a:sym typeface="Monotype Sorts" pitchFamily="2" charset="2"/>
              </a:rPr>
            </a:br>
            <a:r>
              <a:rPr lang="en-US" i="1" smtClean="0">
                <a:sym typeface="Monotype Sorts" pitchFamily="2" charset="2"/>
              </a:rPr>
              <a:t>	  L </a:t>
            </a:r>
            <a:r>
              <a:rPr lang="en-US" smtClean="0">
                <a:sym typeface="Symbol" pitchFamily="18" charset="2"/>
              </a:rPr>
              <a:t></a:t>
            </a:r>
            <a:r>
              <a:rPr lang="en-US" smtClean="0">
                <a:sym typeface="Monotype Sorts" pitchFamily="2" charset="2"/>
              </a:rPr>
              <a:t> </a:t>
            </a:r>
            <a:r>
              <a:rPr lang="en-US" i="1" smtClean="0">
                <a:sym typeface="Monotype Sorts" pitchFamily="2" charset="2"/>
              </a:rPr>
              <a:t>K </a:t>
            </a:r>
            <a:r>
              <a:rPr lang="en-US" smtClean="0">
                <a:sym typeface="Monotype Sorts" pitchFamily="2" charset="2"/>
              </a:rPr>
              <a:t>}</a:t>
            </a:r>
            <a:br>
              <a:rPr lang="en-US" smtClean="0">
                <a:sym typeface="Monotype Sorts" pitchFamily="2" charset="2"/>
              </a:rPr>
            </a:br>
            <a:r>
              <a:rPr lang="en-US" smtClean="0">
                <a:sym typeface="Monotype Sorts" pitchFamily="2" charset="2"/>
              </a:rPr>
              <a:t>Two candidate keys = </a:t>
            </a:r>
            <a:r>
              <a:rPr lang="en-US" i="1" smtClean="0">
                <a:sym typeface="Monotype Sorts" pitchFamily="2" charset="2"/>
              </a:rPr>
              <a:t>JK </a:t>
            </a:r>
            <a:r>
              <a:rPr lang="en-US" smtClean="0">
                <a:sym typeface="Monotype Sorts" pitchFamily="2" charset="2"/>
              </a:rPr>
              <a:t>and </a:t>
            </a:r>
            <a:r>
              <a:rPr lang="en-US" i="1" smtClean="0">
                <a:sym typeface="Monotype Sorts" pitchFamily="2" charset="2"/>
              </a:rPr>
              <a:t>JL</a:t>
            </a:r>
          </a:p>
          <a:p>
            <a:pPr fontAlgn="auto">
              <a:spcAft>
                <a:spcPts val="0"/>
              </a:spcAft>
              <a:buFont typeface="Arial" pitchFamily="34" charset="0"/>
              <a:buChar char="•"/>
              <a:tabLst>
                <a:tab pos="744538" algn="l"/>
                <a:tab pos="2679700" algn="l"/>
              </a:tabLst>
              <a:defRPr/>
            </a:pPr>
            <a:r>
              <a:rPr lang="en-US" i="1" smtClean="0">
                <a:sym typeface="Monotype Sorts" pitchFamily="2" charset="2"/>
              </a:rPr>
              <a:t>R </a:t>
            </a:r>
            <a:r>
              <a:rPr lang="en-US" smtClean="0">
                <a:sym typeface="Monotype Sorts" pitchFamily="2" charset="2"/>
              </a:rPr>
              <a:t>is not in BCNF</a:t>
            </a:r>
          </a:p>
          <a:p>
            <a:pPr fontAlgn="auto">
              <a:spcAft>
                <a:spcPts val="0"/>
              </a:spcAft>
              <a:buFont typeface="Arial" pitchFamily="34" charset="0"/>
              <a:buChar char="•"/>
              <a:tabLst>
                <a:tab pos="744538" algn="l"/>
                <a:tab pos="2679700" algn="l"/>
              </a:tabLst>
              <a:defRPr/>
            </a:pPr>
            <a:r>
              <a:rPr lang="en-US" smtClean="0">
                <a:sym typeface="Monotype Sorts" pitchFamily="2" charset="2"/>
              </a:rPr>
              <a:t>Any decomposition of </a:t>
            </a:r>
            <a:r>
              <a:rPr lang="en-US" i="1" smtClean="0">
                <a:sym typeface="Monotype Sorts" pitchFamily="2" charset="2"/>
              </a:rPr>
              <a:t>R</a:t>
            </a:r>
            <a:r>
              <a:rPr lang="en-US" smtClean="0">
                <a:sym typeface="Monotype Sorts" pitchFamily="2" charset="2"/>
              </a:rPr>
              <a:t> will fail to preserve</a:t>
            </a:r>
          </a:p>
          <a:p>
            <a:pPr fontAlgn="auto">
              <a:spcAft>
                <a:spcPts val="0"/>
              </a:spcAft>
              <a:buFont typeface="Monotype Sorts" pitchFamily="2" charset="2"/>
              <a:buNone/>
              <a:tabLst>
                <a:tab pos="744538" algn="l"/>
                <a:tab pos="2679700" algn="l"/>
              </a:tabLst>
              <a:defRPr/>
            </a:pPr>
            <a:r>
              <a:rPr lang="en-US" smtClean="0"/>
              <a:t>			</a:t>
            </a:r>
            <a:r>
              <a:rPr lang="en-US" i="1" smtClean="0"/>
              <a:t>JK </a:t>
            </a:r>
            <a:r>
              <a:rPr lang="en-US" smtClean="0">
                <a:sym typeface="Symbol" pitchFamily="18" charset="2"/>
              </a:rPr>
              <a:t></a:t>
            </a:r>
            <a:r>
              <a:rPr lang="en-US" smtClean="0">
                <a:sym typeface="Monotype Sorts" pitchFamily="2" charset="2"/>
              </a:rPr>
              <a:t> </a:t>
            </a:r>
            <a:r>
              <a:rPr lang="en-US" i="1" smtClean="0">
                <a:sym typeface="Monotype Sorts" pitchFamily="2" charset="2"/>
              </a:rPr>
              <a:t>L</a:t>
            </a:r>
          </a:p>
          <a:p>
            <a:pPr fontAlgn="auto">
              <a:spcAft>
                <a:spcPts val="0"/>
              </a:spcAft>
              <a:buFont typeface="Monotype Sorts" pitchFamily="2" charset="2"/>
              <a:buNone/>
              <a:tabLst>
                <a:tab pos="744538" algn="l"/>
                <a:tab pos="2679700" algn="l"/>
              </a:tabLst>
              <a:defRPr/>
            </a:pPr>
            <a:r>
              <a:rPr lang="en-US" smtClean="0">
                <a:sym typeface="Monotype Sorts" pitchFamily="2" charset="2"/>
              </a:rPr>
              <a:t>      This implies that testing for </a:t>
            </a:r>
            <a:r>
              <a:rPr lang="en-US" i="1" smtClean="0"/>
              <a:t>JK </a:t>
            </a:r>
            <a:r>
              <a:rPr lang="en-US" smtClean="0">
                <a:sym typeface="Symbol" pitchFamily="18" charset="2"/>
              </a:rPr>
              <a:t></a:t>
            </a:r>
            <a:r>
              <a:rPr lang="en-US" smtClean="0">
                <a:sym typeface="Monotype Sorts" pitchFamily="2" charset="2"/>
              </a:rPr>
              <a:t> </a:t>
            </a:r>
            <a:r>
              <a:rPr lang="en-US" i="1" smtClean="0">
                <a:sym typeface="Monotype Sorts" pitchFamily="2" charset="2"/>
              </a:rPr>
              <a:t>L </a:t>
            </a:r>
            <a:r>
              <a:rPr lang="en-US" smtClean="0">
                <a:sym typeface="Monotype Sorts" pitchFamily="2" charset="2"/>
              </a:rPr>
              <a:t>requires a join</a:t>
            </a:r>
            <a:endParaRPr lang="en-US" smtClean="0"/>
          </a:p>
          <a:p>
            <a:pPr fontAlgn="auto">
              <a:spcAft>
                <a:spcPts val="0"/>
              </a:spcAft>
              <a:buFont typeface="Arial" pitchFamily="34" charset="0"/>
              <a:buChar char="•"/>
              <a:tabLst>
                <a:tab pos="744538" algn="l"/>
                <a:tab pos="2679700" algn="l"/>
              </a:tabLst>
              <a:defRPr/>
            </a:pPr>
            <a:endParaRPr lang="en-US" sz="1400" smtClean="0"/>
          </a:p>
        </p:txBody>
      </p:sp>
      <p:sp>
        <p:nvSpPr>
          <p:cNvPr id="50180" name="Text Box 6"/>
          <p:cNvSpPr txBox="1">
            <a:spLocks noChangeArrowheads="1"/>
          </p:cNvSpPr>
          <p:nvPr/>
        </p:nvSpPr>
        <p:spPr bwMode="auto">
          <a:xfrm>
            <a:off x="927100" y="1163638"/>
            <a:ext cx="6372225" cy="641350"/>
          </a:xfrm>
          <a:prstGeom prst="rect">
            <a:avLst/>
          </a:prstGeom>
          <a:noFill/>
          <a:ln w="9525">
            <a:noFill/>
            <a:miter lim="800000"/>
            <a:headEnd/>
            <a:tailEnd/>
          </a:ln>
        </p:spPr>
        <p:txBody>
          <a:bodyPr wrap="none" anchor="ctr">
            <a:spAutoFit/>
          </a:bodyPr>
          <a:lstStyle/>
          <a:p>
            <a:r>
              <a:rPr lang="en-US" sz="1800"/>
              <a:t>It is not always possible to get a BCNF decomposition that is </a:t>
            </a:r>
          </a:p>
          <a:p>
            <a:r>
              <a:rPr lang="en-US" sz="1800"/>
              <a:t>dependency preserving</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mtClean="0"/>
              <a:t>Third Normal Form: Motivation</a:t>
            </a:r>
          </a:p>
        </p:txBody>
      </p:sp>
      <p:sp>
        <p:nvSpPr>
          <p:cNvPr id="173059" name="Rectangle 3"/>
          <p:cNvSpPr>
            <a:spLocks noGrp="1" noChangeArrowheads="1"/>
          </p:cNvSpPr>
          <p:nvPr>
            <p:ph idx="1"/>
          </p:nvPr>
        </p:nvSpPr>
        <p:spPr>
          <a:xfrm>
            <a:off x="927100" y="1139825"/>
            <a:ext cx="7100888" cy="4514850"/>
          </a:xfrm>
        </p:spPr>
        <p:txBody>
          <a:bodyPr rtlCol="0">
            <a:normAutofit fontScale="85000" lnSpcReduction="20000"/>
          </a:bodyPr>
          <a:lstStyle/>
          <a:p>
            <a:pPr fontAlgn="auto">
              <a:spcAft>
                <a:spcPts val="0"/>
              </a:spcAft>
              <a:buFont typeface="Arial" pitchFamily="34" charset="0"/>
              <a:buChar char="•"/>
              <a:defRPr/>
            </a:pPr>
            <a:r>
              <a:rPr lang="en-US" dirty="0" smtClean="0"/>
              <a:t>There are some situations where </a:t>
            </a:r>
          </a:p>
          <a:p>
            <a:pPr lvl="1" fontAlgn="auto">
              <a:spcAft>
                <a:spcPts val="0"/>
              </a:spcAft>
              <a:buFont typeface="Arial" pitchFamily="34" charset="0"/>
              <a:buChar char="–"/>
              <a:defRPr/>
            </a:pPr>
            <a:r>
              <a:rPr lang="en-US" dirty="0" smtClean="0"/>
              <a:t>BCNF is not dependency preserving, and </a:t>
            </a:r>
          </a:p>
          <a:p>
            <a:pPr lvl="1" fontAlgn="auto">
              <a:spcAft>
                <a:spcPts val="0"/>
              </a:spcAft>
              <a:buFont typeface="Arial" pitchFamily="34" charset="0"/>
              <a:buChar char="–"/>
              <a:defRPr/>
            </a:pPr>
            <a:r>
              <a:rPr lang="en-US" dirty="0" smtClean="0"/>
              <a:t>efficient checking for FD violation on updates is important</a:t>
            </a:r>
          </a:p>
          <a:p>
            <a:pPr fontAlgn="auto">
              <a:spcAft>
                <a:spcPts val="0"/>
              </a:spcAft>
              <a:buFont typeface="Arial" pitchFamily="34" charset="0"/>
              <a:buChar char="•"/>
              <a:defRPr/>
            </a:pPr>
            <a:r>
              <a:rPr lang="en-US" dirty="0" smtClean="0"/>
              <a:t>Solution: define a weaker normal form, called Third                    Normal Form (3NF)</a:t>
            </a:r>
          </a:p>
          <a:p>
            <a:pPr lvl="1" fontAlgn="auto">
              <a:spcAft>
                <a:spcPts val="0"/>
              </a:spcAft>
              <a:buFont typeface="Arial" pitchFamily="34" charset="0"/>
              <a:buChar char="–"/>
              <a:defRPr/>
            </a:pPr>
            <a:r>
              <a:rPr lang="en-US" dirty="0" smtClean="0"/>
              <a:t>Allows some redundancy (with resultant problems; we </a:t>
            </a:r>
            <a:r>
              <a:rPr lang="en-US" dirty="0" smtClean="0">
                <a:sym typeface="Greek Symbols" pitchFamily="18" charset="2"/>
              </a:rPr>
              <a:t>will see examples later)</a:t>
            </a:r>
            <a:endParaRPr lang="en-US" dirty="0" smtClean="0"/>
          </a:p>
          <a:p>
            <a:pPr lvl="1" fontAlgn="auto">
              <a:spcAft>
                <a:spcPts val="0"/>
              </a:spcAft>
              <a:buFont typeface="Arial" pitchFamily="34" charset="0"/>
              <a:buChar char="–"/>
              <a:defRPr/>
            </a:pPr>
            <a:r>
              <a:rPr lang="en-US" dirty="0" smtClean="0"/>
              <a:t>But functional dependencies can be checked on individual relations without computing a join.</a:t>
            </a:r>
          </a:p>
          <a:p>
            <a:pPr lvl="1" fontAlgn="auto">
              <a:spcAft>
                <a:spcPts val="0"/>
              </a:spcAft>
              <a:buFont typeface="Arial" pitchFamily="34" charset="0"/>
              <a:buChar char="–"/>
              <a:defRPr/>
            </a:pPr>
            <a:r>
              <a:rPr lang="en-US" dirty="0" smtClean="0"/>
              <a:t>There is always a lossless-join, dependency-preserving decomposition into 3NF.</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z="3600" smtClean="0"/>
              <a:t>A Combined Schema Without Repetition</a:t>
            </a:r>
          </a:p>
        </p:txBody>
      </p:sp>
      <p:sp>
        <p:nvSpPr>
          <p:cNvPr id="6147" name="Rectangle 3"/>
          <p:cNvSpPr>
            <a:spLocks noGrp="1" noChangeArrowheads="1"/>
          </p:cNvSpPr>
          <p:nvPr>
            <p:ph idx="1"/>
          </p:nvPr>
        </p:nvSpPr>
        <p:spPr>
          <a:xfrm>
            <a:off x="457200" y="1111250"/>
            <a:ext cx="8229600" cy="4525963"/>
          </a:xfrm>
        </p:spPr>
        <p:txBody>
          <a:bodyPr/>
          <a:lstStyle/>
          <a:p>
            <a:r>
              <a:rPr lang="en-US" sz="2400" smtClean="0"/>
              <a:t>Consider combining </a:t>
            </a:r>
            <a:r>
              <a:rPr lang="en-US" sz="2400" i="1" smtClean="0"/>
              <a:t>loan_branch</a:t>
            </a:r>
            <a:r>
              <a:rPr lang="en-US" sz="2400" smtClean="0"/>
              <a:t> and </a:t>
            </a:r>
            <a:r>
              <a:rPr lang="en-US" sz="2400" i="1" smtClean="0"/>
              <a:t>loan</a:t>
            </a:r>
          </a:p>
          <a:p>
            <a:pPr lvl="1">
              <a:buFont typeface="Monotype Sorts" pitchFamily="2" charset="2"/>
              <a:buNone/>
            </a:pPr>
            <a:r>
              <a:rPr lang="en-US" sz="2000" i="1" smtClean="0"/>
              <a:t>loan_amt_br</a:t>
            </a:r>
            <a:r>
              <a:rPr lang="en-US" sz="2000" smtClean="0"/>
              <a:t> = (</a:t>
            </a:r>
            <a:r>
              <a:rPr lang="en-US" sz="2000" i="1" smtClean="0"/>
              <a:t>loan_number</a:t>
            </a:r>
            <a:r>
              <a:rPr lang="en-US" sz="2000" smtClean="0"/>
              <a:t>, </a:t>
            </a:r>
            <a:r>
              <a:rPr lang="en-US" sz="2000" i="1" smtClean="0"/>
              <a:t>amount</a:t>
            </a:r>
            <a:r>
              <a:rPr lang="en-US" sz="2000" smtClean="0"/>
              <a:t>, </a:t>
            </a:r>
            <a:r>
              <a:rPr lang="en-US" sz="2000" i="1" smtClean="0"/>
              <a:t>branch_name</a:t>
            </a:r>
            <a:r>
              <a:rPr lang="en-US" sz="2000" smtClean="0"/>
              <a:t>)</a:t>
            </a:r>
          </a:p>
          <a:p>
            <a:r>
              <a:rPr lang="en-US" sz="2400" smtClean="0"/>
              <a:t>No repetition (as suggested by example below)</a:t>
            </a:r>
          </a:p>
        </p:txBody>
      </p:sp>
      <p:pic>
        <p:nvPicPr>
          <p:cNvPr id="6148" name="Picture 4" descr="7"/>
          <p:cNvPicPr>
            <a:picLocks noChangeAspect="1" noChangeArrowheads="1"/>
          </p:cNvPicPr>
          <p:nvPr/>
        </p:nvPicPr>
        <p:blipFill>
          <a:blip r:embed="rId2"/>
          <a:srcRect/>
          <a:stretch>
            <a:fillRect/>
          </a:stretch>
        </p:blipFill>
        <p:spPr bwMode="auto">
          <a:xfrm>
            <a:off x="1425575" y="2493963"/>
            <a:ext cx="5703888" cy="3263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mtClean="0"/>
              <a:t>3NF Example</a:t>
            </a:r>
          </a:p>
        </p:txBody>
      </p:sp>
      <p:sp>
        <p:nvSpPr>
          <p:cNvPr id="52227" name="Rectangle 3"/>
          <p:cNvSpPr>
            <a:spLocks noGrp="1" noChangeArrowheads="1"/>
          </p:cNvSpPr>
          <p:nvPr>
            <p:ph idx="1"/>
          </p:nvPr>
        </p:nvSpPr>
        <p:spPr>
          <a:xfrm>
            <a:off x="927100" y="1139825"/>
            <a:ext cx="7564438" cy="4846638"/>
          </a:xfrm>
        </p:spPr>
        <p:txBody>
          <a:bodyPr/>
          <a:lstStyle/>
          <a:p>
            <a:pPr>
              <a:tabLst>
                <a:tab pos="1027113" algn="l"/>
                <a:tab pos="2455863" algn="l"/>
              </a:tabLst>
            </a:pPr>
            <a:r>
              <a:rPr lang="en-US" smtClean="0"/>
              <a:t>Relation R:</a:t>
            </a:r>
          </a:p>
          <a:p>
            <a:pPr lvl="1">
              <a:tabLst>
                <a:tab pos="1027113" algn="l"/>
                <a:tab pos="2455863" algn="l"/>
              </a:tabLst>
            </a:pPr>
            <a:r>
              <a:rPr lang="en-US" i="1" smtClean="0"/>
              <a:t>R = </a:t>
            </a:r>
            <a:r>
              <a:rPr lang="en-US" smtClean="0"/>
              <a:t>(</a:t>
            </a:r>
            <a:r>
              <a:rPr lang="en-US" i="1" smtClean="0"/>
              <a:t>J, K, L </a:t>
            </a:r>
            <a:r>
              <a:rPr lang="en-US" smtClean="0"/>
              <a:t>)</a:t>
            </a:r>
            <a:r>
              <a:rPr lang="en-US" i="1" smtClean="0"/>
              <a:t/>
            </a:r>
            <a:br>
              <a:rPr lang="en-US" i="1" smtClean="0"/>
            </a:br>
            <a:r>
              <a:rPr lang="en-US" i="1" smtClean="0"/>
              <a:t>F = </a:t>
            </a:r>
            <a:r>
              <a:rPr lang="en-US" smtClean="0"/>
              <a:t>{</a:t>
            </a:r>
            <a:r>
              <a:rPr lang="en-US" i="1" smtClean="0"/>
              <a:t>JK </a:t>
            </a:r>
            <a:r>
              <a:rPr lang="en-US" smtClean="0">
                <a:sym typeface="Symbol" pitchFamily="18" charset="2"/>
              </a:rPr>
              <a:t></a:t>
            </a:r>
            <a:r>
              <a:rPr lang="en-US" smtClean="0">
                <a:sym typeface="Monotype Sorts" pitchFamily="2" charset="2"/>
              </a:rPr>
              <a:t> </a:t>
            </a:r>
            <a:r>
              <a:rPr lang="en-US" i="1" smtClean="0">
                <a:sym typeface="Monotype Sorts" pitchFamily="2" charset="2"/>
              </a:rPr>
              <a:t>L, L </a:t>
            </a:r>
            <a:r>
              <a:rPr lang="en-US" smtClean="0">
                <a:sym typeface="Symbol" pitchFamily="18" charset="2"/>
              </a:rPr>
              <a:t></a:t>
            </a:r>
            <a:r>
              <a:rPr lang="en-US" smtClean="0">
                <a:sym typeface="Monotype Sorts" pitchFamily="2" charset="2"/>
              </a:rPr>
              <a:t> </a:t>
            </a:r>
            <a:r>
              <a:rPr lang="en-US" i="1" smtClean="0">
                <a:sym typeface="Monotype Sorts" pitchFamily="2" charset="2"/>
              </a:rPr>
              <a:t>K </a:t>
            </a:r>
            <a:r>
              <a:rPr lang="en-US" smtClean="0">
                <a:sym typeface="Monotype Sorts" pitchFamily="2" charset="2"/>
              </a:rPr>
              <a:t>}</a:t>
            </a:r>
          </a:p>
          <a:p>
            <a:pPr lvl="1">
              <a:tabLst>
                <a:tab pos="1027113" algn="l"/>
                <a:tab pos="2455863" algn="l"/>
              </a:tabLst>
            </a:pPr>
            <a:r>
              <a:rPr lang="en-US" smtClean="0">
                <a:sym typeface="Monotype Sorts" pitchFamily="2" charset="2"/>
              </a:rPr>
              <a:t>Two candidate keys:  </a:t>
            </a:r>
            <a:r>
              <a:rPr lang="en-US" i="1" smtClean="0">
                <a:sym typeface="Monotype Sorts" pitchFamily="2" charset="2"/>
              </a:rPr>
              <a:t>JK </a:t>
            </a:r>
            <a:r>
              <a:rPr lang="en-US" smtClean="0">
                <a:sym typeface="Monotype Sorts" pitchFamily="2" charset="2"/>
              </a:rPr>
              <a:t>and </a:t>
            </a:r>
            <a:r>
              <a:rPr lang="en-US" i="1" smtClean="0">
                <a:sym typeface="Monotype Sorts" pitchFamily="2" charset="2"/>
              </a:rPr>
              <a:t>JL</a:t>
            </a:r>
          </a:p>
          <a:p>
            <a:pPr lvl="1">
              <a:tabLst>
                <a:tab pos="1027113" algn="l"/>
                <a:tab pos="2455863" algn="l"/>
              </a:tabLst>
            </a:pPr>
            <a:r>
              <a:rPr lang="en-US" i="1" smtClean="0">
                <a:sym typeface="Monotype Sorts" pitchFamily="2" charset="2"/>
              </a:rPr>
              <a:t>R</a:t>
            </a:r>
            <a:r>
              <a:rPr lang="en-US" smtClean="0">
                <a:sym typeface="Monotype Sorts" pitchFamily="2" charset="2"/>
              </a:rPr>
              <a:t> is in 3NF</a:t>
            </a:r>
          </a:p>
          <a:p>
            <a:pPr lvl="1">
              <a:buFont typeface="Monotype Sorts" pitchFamily="2" charset="2"/>
              <a:buNone/>
              <a:tabLst>
                <a:tab pos="1027113" algn="l"/>
                <a:tab pos="2455863" algn="l"/>
              </a:tabLst>
            </a:pPr>
            <a:r>
              <a:rPr lang="en-US" smtClean="0">
                <a:sym typeface="Monotype Sorts" pitchFamily="2" charset="2"/>
              </a:rPr>
              <a:t>		</a:t>
            </a:r>
            <a:r>
              <a:rPr lang="en-US" i="1" smtClean="0">
                <a:sym typeface="Monotype Sorts" pitchFamily="2" charset="2"/>
              </a:rPr>
              <a:t>JK </a:t>
            </a:r>
            <a:r>
              <a:rPr lang="en-US" smtClean="0">
                <a:sym typeface="Symbol" pitchFamily="18" charset="2"/>
              </a:rPr>
              <a:t></a:t>
            </a:r>
            <a:r>
              <a:rPr lang="en-US" smtClean="0">
                <a:sym typeface="Monotype Sorts" pitchFamily="2" charset="2"/>
              </a:rPr>
              <a:t> </a:t>
            </a:r>
            <a:r>
              <a:rPr lang="en-US" i="1" smtClean="0">
                <a:sym typeface="Monotype Sorts" pitchFamily="2" charset="2"/>
              </a:rPr>
              <a:t>L	JK </a:t>
            </a:r>
            <a:r>
              <a:rPr lang="en-US" smtClean="0">
                <a:sym typeface="Monotype Sorts" pitchFamily="2" charset="2"/>
              </a:rPr>
              <a:t>is a superkey</a:t>
            </a:r>
            <a:br>
              <a:rPr lang="en-US" smtClean="0">
                <a:sym typeface="Monotype Sorts" pitchFamily="2" charset="2"/>
              </a:rPr>
            </a:br>
            <a:r>
              <a:rPr lang="en-US" smtClean="0">
                <a:sym typeface="Monotype Sorts" pitchFamily="2" charset="2"/>
              </a:rPr>
              <a:t>	</a:t>
            </a:r>
            <a:r>
              <a:rPr lang="en-US" i="1" smtClean="0">
                <a:sym typeface="Monotype Sorts" pitchFamily="2" charset="2"/>
              </a:rPr>
              <a:t>L </a:t>
            </a:r>
            <a:r>
              <a:rPr lang="en-US" smtClean="0">
                <a:sym typeface="Symbol" pitchFamily="18" charset="2"/>
              </a:rPr>
              <a:t></a:t>
            </a:r>
            <a:r>
              <a:rPr lang="en-US" smtClean="0">
                <a:sym typeface="Monotype Sorts" pitchFamily="2" charset="2"/>
              </a:rPr>
              <a:t> </a:t>
            </a:r>
            <a:r>
              <a:rPr lang="en-US" i="1" smtClean="0">
                <a:sym typeface="Monotype Sorts" pitchFamily="2" charset="2"/>
              </a:rPr>
              <a:t>K	K </a:t>
            </a:r>
            <a:r>
              <a:rPr lang="en-US" smtClean="0">
                <a:sym typeface="Monotype Sorts" pitchFamily="2" charset="2"/>
              </a:rPr>
              <a:t>is contained in a candidate key</a:t>
            </a:r>
          </a:p>
          <a:p>
            <a:pPr>
              <a:buFont typeface="Monotype Sorts" pitchFamily="2" charset="2"/>
              <a:buNone/>
              <a:tabLst>
                <a:tab pos="1027113" algn="l"/>
                <a:tab pos="2455863" algn="l"/>
              </a:tabLst>
            </a:pPr>
            <a:endParaRPr lang="en-US" smtClean="0">
              <a:sym typeface="Symbol" pitchFamily="18" charset="2"/>
            </a:endParaRPr>
          </a:p>
          <a:p>
            <a:pPr>
              <a:tabLst>
                <a:tab pos="1027113" algn="l"/>
                <a:tab pos="2455863" algn="l"/>
              </a:tabLst>
            </a:pPr>
            <a:endParaRPr lang="en-US" smtClean="0">
              <a:sym typeface="Monotype Sorts" pitchFamily="2" charset="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781050" y="66675"/>
            <a:ext cx="8077200" cy="609600"/>
          </a:xfrm>
        </p:spPr>
        <p:txBody>
          <a:bodyPr rtlCol="0">
            <a:normAutofit fontScale="90000"/>
          </a:bodyPr>
          <a:lstStyle/>
          <a:p>
            <a:pPr fontAlgn="auto">
              <a:spcAft>
                <a:spcPts val="0"/>
              </a:spcAft>
              <a:defRPr/>
            </a:pPr>
            <a:r>
              <a:rPr lang="en-US" smtClean="0"/>
              <a:t>Redundancy  in 3NF</a:t>
            </a:r>
          </a:p>
        </p:txBody>
      </p:sp>
      <p:sp>
        <p:nvSpPr>
          <p:cNvPr id="53251" name="Rectangle 10"/>
          <p:cNvSpPr>
            <a:spLocks noGrp="1" noChangeArrowheads="1"/>
          </p:cNvSpPr>
          <p:nvPr>
            <p:ph idx="1"/>
          </p:nvPr>
        </p:nvSpPr>
        <p:spPr>
          <a:xfrm>
            <a:off x="901700" y="969963"/>
            <a:ext cx="7848600" cy="4876800"/>
          </a:xfrm>
        </p:spPr>
        <p:txBody>
          <a:bodyPr/>
          <a:lstStyle/>
          <a:p>
            <a:r>
              <a:rPr lang="en-US" sz="2400" smtClean="0">
                <a:sym typeface="Symbol" pitchFamily="18" charset="2"/>
              </a:rPr>
              <a:t>There is some redundancy in this schema</a:t>
            </a:r>
            <a:endParaRPr lang="en-US" sz="2400" smtClean="0"/>
          </a:p>
          <a:p>
            <a:r>
              <a:rPr lang="en-US" sz="2400" smtClean="0"/>
              <a:t>Example of problems due to redundancy in 3NF</a:t>
            </a:r>
          </a:p>
          <a:p>
            <a:pPr lvl="1"/>
            <a:r>
              <a:rPr lang="en-US" sz="2000" i="1" smtClean="0"/>
              <a:t>R = </a:t>
            </a:r>
            <a:r>
              <a:rPr lang="en-US" sz="2000" smtClean="0"/>
              <a:t>(</a:t>
            </a:r>
            <a:r>
              <a:rPr lang="en-US" sz="2000" i="1" smtClean="0"/>
              <a:t>J, K, L)</a:t>
            </a:r>
            <a:br>
              <a:rPr lang="en-US" sz="2000" i="1" smtClean="0"/>
            </a:br>
            <a:r>
              <a:rPr lang="en-US" sz="2000" i="1" smtClean="0"/>
              <a:t>F = </a:t>
            </a:r>
            <a:r>
              <a:rPr lang="en-US" sz="2000" smtClean="0"/>
              <a:t>{</a:t>
            </a:r>
            <a:r>
              <a:rPr lang="en-US" sz="2000" i="1" smtClean="0"/>
              <a:t>JK </a:t>
            </a:r>
            <a:r>
              <a:rPr lang="en-US" sz="2000" smtClean="0">
                <a:sym typeface="Symbol" pitchFamily="18" charset="2"/>
              </a:rPr>
              <a:t></a:t>
            </a:r>
            <a:r>
              <a:rPr lang="en-US" sz="2000" smtClean="0">
                <a:sym typeface="Monotype Sorts" pitchFamily="2" charset="2"/>
              </a:rPr>
              <a:t> </a:t>
            </a:r>
            <a:r>
              <a:rPr lang="en-US" sz="2000" i="1" smtClean="0">
                <a:sym typeface="Monotype Sorts" pitchFamily="2" charset="2"/>
              </a:rPr>
              <a:t>L, L </a:t>
            </a:r>
            <a:r>
              <a:rPr lang="en-US" sz="2000" smtClean="0">
                <a:sym typeface="Symbol" pitchFamily="18" charset="2"/>
              </a:rPr>
              <a:t></a:t>
            </a:r>
            <a:r>
              <a:rPr lang="en-US" sz="2000" smtClean="0">
                <a:sym typeface="Monotype Sorts" pitchFamily="2" charset="2"/>
              </a:rPr>
              <a:t> </a:t>
            </a:r>
            <a:r>
              <a:rPr lang="en-US" sz="2000" i="1" smtClean="0">
                <a:sym typeface="Monotype Sorts" pitchFamily="2" charset="2"/>
              </a:rPr>
              <a:t>K </a:t>
            </a:r>
            <a:r>
              <a:rPr lang="en-US" sz="2000" smtClean="0">
                <a:sym typeface="Monotype Sorts" pitchFamily="2" charset="2"/>
              </a:rPr>
              <a:t>}</a:t>
            </a:r>
            <a:endParaRPr lang="en-US" sz="2000" smtClean="0"/>
          </a:p>
        </p:txBody>
      </p:sp>
      <p:sp>
        <p:nvSpPr>
          <p:cNvPr id="53252" name="Rectangle 3"/>
          <p:cNvSpPr>
            <a:spLocks noChangeArrowheads="1"/>
          </p:cNvSpPr>
          <p:nvPr/>
        </p:nvSpPr>
        <p:spPr bwMode="auto">
          <a:xfrm>
            <a:off x="2830513" y="262255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sz="1800" i="1"/>
              <a:t>J</a:t>
            </a:r>
          </a:p>
        </p:txBody>
      </p:sp>
      <p:sp>
        <p:nvSpPr>
          <p:cNvPr id="53253" name="Rectangle 4"/>
          <p:cNvSpPr>
            <a:spLocks noChangeArrowheads="1"/>
          </p:cNvSpPr>
          <p:nvPr/>
        </p:nvSpPr>
        <p:spPr bwMode="auto">
          <a:xfrm>
            <a:off x="2830513" y="3051175"/>
            <a:ext cx="609600" cy="1524000"/>
          </a:xfrm>
          <a:prstGeom prst="rect">
            <a:avLst/>
          </a:prstGeom>
          <a:solidFill>
            <a:schemeClr val="accent1"/>
          </a:solidFill>
          <a:ln w="9525">
            <a:solidFill>
              <a:schemeClr val="tx1"/>
            </a:solidFill>
            <a:miter lim="800000"/>
            <a:headEnd/>
            <a:tailEnd/>
          </a:ln>
        </p:spPr>
        <p:txBody>
          <a:bodyPr wrap="none" anchor="ctr"/>
          <a:lstStyle/>
          <a:p>
            <a:pPr algn="ctr">
              <a:lnSpc>
                <a:spcPct val="80000"/>
              </a:lnSpc>
            </a:pPr>
            <a:r>
              <a:rPr lang="en-US" sz="1800" i="1"/>
              <a:t>j</a:t>
            </a:r>
            <a:r>
              <a:rPr lang="en-US" sz="1800" baseline="-25000"/>
              <a:t>1</a:t>
            </a:r>
          </a:p>
          <a:p>
            <a:pPr algn="ctr">
              <a:lnSpc>
                <a:spcPct val="80000"/>
              </a:lnSpc>
            </a:pPr>
            <a:endParaRPr lang="en-US" sz="1800"/>
          </a:p>
          <a:p>
            <a:pPr algn="ctr">
              <a:lnSpc>
                <a:spcPct val="80000"/>
              </a:lnSpc>
            </a:pPr>
            <a:r>
              <a:rPr lang="en-US" sz="1800" i="1"/>
              <a:t>j</a:t>
            </a:r>
            <a:r>
              <a:rPr lang="en-US" sz="1800" baseline="-25000"/>
              <a:t>2</a:t>
            </a:r>
          </a:p>
          <a:p>
            <a:pPr algn="ctr">
              <a:lnSpc>
                <a:spcPct val="80000"/>
              </a:lnSpc>
            </a:pPr>
            <a:endParaRPr lang="en-US" sz="1800" baseline="-25000"/>
          </a:p>
          <a:p>
            <a:pPr algn="ctr">
              <a:lnSpc>
                <a:spcPct val="80000"/>
              </a:lnSpc>
            </a:pPr>
            <a:r>
              <a:rPr lang="en-US" sz="1800" i="1"/>
              <a:t>j</a:t>
            </a:r>
            <a:r>
              <a:rPr lang="en-US" sz="1800" baseline="-25000"/>
              <a:t>3</a:t>
            </a:r>
          </a:p>
          <a:p>
            <a:pPr algn="ctr">
              <a:lnSpc>
                <a:spcPct val="80000"/>
              </a:lnSpc>
            </a:pPr>
            <a:endParaRPr lang="en-US" sz="1800" i="1"/>
          </a:p>
          <a:p>
            <a:pPr algn="ctr">
              <a:lnSpc>
                <a:spcPct val="80000"/>
              </a:lnSpc>
            </a:pPr>
            <a:r>
              <a:rPr lang="en-US" sz="1800" i="1"/>
              <a:t>null</a:t>
            </a:r>
            <a:endParaRPr lang="en-US" i="1"/>
          </a:p>
        </p:txBody>
      </p:sp>
      <p:sp>
        <p:nvSpPr>
          <p:cNvPr id="53254" name="Rectangle 5"/>
          <p:cNvSpPr>
            <a:spLocks noChangeArrowheads="1"/>
          </p:cNvSpPr>
          <p:nvPr/>
        </p:nvSpPr>
        <p:spPr bwMode="auto">
          <a:xfrm>
            <a:off x="3440113" y="2622550"/>
            <a:ext cx="457200" cy="381000"/>
          </a:xfrm>
          <a:prstGeom prst="rect">
            <a:avLst/>
          </a:prstGeom>
          <a:solidFill>
            <a:schemeClr val="accent1"/>
          </a:solidFill>
          <a:ln w="9525">
            <a:solidFill>
              <a:schemeClr val="tx1"/>
            </a:solidFill>
            <a:miter lim="800000"/>
            <a:headEnd/>
            <a:tailEnd/>
          </a:ln>
        </p:spPr>
        <p:txBody>
          <a:bodyPr wrap="none" anchor="ctr"/>
          <a:lstStyle/>
          <a:p>
            <a:pPr algn="ctr"/>
            <a:r>
              <a:rPr lang="en-US" sz="1800" i="1"/>
              <a:t>L</a:t>
            </a:r>
          </a:p>
        </p:txBody>
      </p:sp>
      <p:sp>
        <p:nvSpPr>
          <p:cNvPr id="53255" name="Rectangle 6"/>
          <p:cNvSpPr>
            <a:spLocks noChangeArrowheads="1"/>
          </p:cNvSpPr>
          <p:nvPr/>
        </p:nvSpPr>
        <p:spPr bwMode="auto">
          <a:xfrm>
            <a:off x="3440113" y="3051175"/>
            <a:ext cx="457200" cy="1524000"/>
          </a:xfrm>
          <a:prstGeom prst="rect">
            <a:avLst/>
          </a:prstGeom>
          <a:solidFill>
            <a:schemeClr val="accent1"/>
          </a:solidFill>
          <a:ln w="9525">
            <a:solidFill>
              <a:schemeClr val="tx1"/>
            </a:solidFill>
            <a:miter lim="800000"/>
            <a:headEnd/>
            <a:tailEnd/>
          </a:ln>
        </p:spPr>
        <p:txBody>
          <a:bodyPr wrap="none" anchor="ctr"/>
          <a:lstStyle/>
          <a:p>
            <a:pPr algn="ctr">
              <a:lnSpc>
                <a:spcPct val="80000"/>
              </a:lnSpc>
            </a:pPr>
            <a:r>
              <a:rPr lang="en-US" sz="1800" i="1"/>
              <a:t>l</a:t>
            </a:r>
            <a:r>
              <a:rPr lang="en-US" sz="1800" baseline="-25000"/>
              <a:t>1</a:t>
            </a:r>
          </a:p>
          <a:p>
            <a:pPr algn="ctr">
              <a:lnSpc>
                <a:spcPct val="80000"/>
              </a:lnSpc>
            </a:pPr>
            <a:endParaRPr lang="en-US" sz="1800" baseline="-25000"/>
          </a:p>
          <a:p>
            <a:pPr algn="ctr">
              <a:lnSpc>
                <a:spcPct val="80000"/>
              </a:lnSpc>
            </a:pPr>
            <a:r>
              <a:rPr lang="en-US" sz="1800" i="1"/>
              <a:t>l</a:t>
            </a:r>
            <a:r>
              <a:rPr lang="en-US" sz="1800" baseline="-25000"/>
              <a:t>1</a:t>
            </a:r>
          </a:p>
          <a:p>
            <a:pPr algn="ctr">
              <a:lnSpc>
                <a:spcPct val="80000"/>
              </a:lnSpc>
            </a:pPr>
            <a:endParaRPr lang="en-US" sz="1800" baseline="-25000"/>
          </a:p>
          <a:p>
            <a:pPr algn="ctr">
              <a:lnSpc>
                <a:spcPct val="80000"/>
              </a:lnSpc>
            </a:pPr>
            <a:r>
              <a:rPr lang="en-US" sz="1800" i="1"/>
              <a:t>l</a:t>
            </a:r>
            <a:r>
              <a:rPr lang="en-US" sz="1800" baseline="-25000"/>
              <a:t>1</a:t>
            </a:r>
          </a:p>
          <a:p>
            <a:pPr algn="ctr">
              <a:lnSpc>
                <a:spcPct val="80000"/>
              </a:lnSpc>
            </a:pPr>
            <a:endParaRPr lang="en-US" sz="1800" i="1"/>
          </a:p>
          <a:p>
            <a:pPr algn="ctr">
              <a:lnSpc>
                <a:spcPct val="80000"/>
              </a:lnSpc>
            </a:pPr>
            <a:r>
              <a:rPr lang="en-US" sz="1800" i="1"/>
              <a:t>l</a:t>
            </a:r>
            <a:r>
              <a:rPr lang="en-US" sz="1800" baseline="-25000"/>
              <a:t>2</a:t>
            </a:r>
          </a:p>
        </p:txBody>
      </p:sp>
      <p:sp>
        <p:nvSpPr>
          <p:cNvPr id="53256" name="Rectangle 7"/>
          <p:cNvSpPr>
            <a:spLocks noChangeArrowheads="1"/>
          </p:cNvSpPr>
          <p:nvPr/>
        </p:nvSpPr>
        <p:spPr bwMode="auto">
          <a:xfrm>
            <a:off x="3897313" y="2622550"/>
            <a:ext cx="457200" cy="381000"/>
          </a:xfrm>
          <a:prstGeom prst="rect">
            <a:avLst/>
          </a:prstGeom>
          <a:solidFill>
            <a:schemeClr val="accent1"/>
          </a:solidFill>
          <a:ln w="9525">
            <a:solidFill>
              <a:schemeClr val="tx1"/>
            </a:solidFill>
            <a:miter lim="800000"/>
            <a:headEnd/>
            <a:tailEnd/>
          </a:ln>
        </p:spPr>
        <p:txBody>
          <a:bodyPr wrap="none" anchor="ctr"/>
          <a:lstStyle/>
          <a:p>
            <a:pPr algn="ctr"/>
            <a:r>
              <a:rPr lang="en-US" sz="1800" i="1"/>
              <a:t>K</a:t>
            </a:r>
          </a:p>
        </p:txBody>
      </p:sp>
      <p:sp>
        <p:nvSpPr>
          <p:cNvPr id="53257" name="Rectangle 8"/>
          <p:cNvSpPr>
            <a:spLocks noChangeArrowheads="1"/>
          </p:cNvSpPr>
          <p:nvPr/>
        </p:nvSpPr>
        <p:spPr bwMode="auto">
          <a:xfrm>
            <a:off x="3911600" y="3051175"/>
            <a:ext cx="457200" cy="1524000"/>
          </a:xfrm>
          <a:prstGeom prst="rect">
            <a:avLst/>
          </a:prstGeom>
          <a:solidFill>
            <a:schemeClr val="accent1"/>
          </a:solidFill>
          <a:ln w="9525">
            <a:solidFill>
              <a:schemeClr val="tx1"/>
            </a:solidFill>
            <a:miter lim="800000"/>
            <a:headEnd/>
            <a:tailEnd/>
          </a:ln>
        </p:spPr>
        <p:txBody>
          <a:bodyPr wrap="none" anchor="ctr"/>
          <a:lstStyle/>
          <a:p>
            <a:pPr algn="ctr">
              <a:lnSpc>
                <a:spcPct val="80000"/>
              </a:lnSpc>
            </a:pPr>
            <a:r>
              <a:rPr lang="en-US" sz="1800" i="1"/>
              <a:t>k</a:t>
            </a:r>
            <a:r>
              <a:rPr lang="en-US" sz="1800" baseline="-25000"/>
              <a:t>1</a:t>
            </a:r>
          </a:p>
          <a:p>
            <a:pPr algn="ctr">
              <a:lnSpc>
                <a:spcPct val="80000"/>
              </a:lnSpc>
            </a:pPr>
            <a:endParaRPr lang="en-US" sz="1800" baseline="-25000"/>
          </a:p>
          <a:p>
            <a:pPr algn="ctr">
              <a:lnSpc>
                <a:spcPct val="80000"/>
              </a:lnSpc>
            </a:pPr>
            <a:r>
              <a:rPr lang="en-US" sz="1800" i="1"/>
              <a:t>k</a:t>
            </a:r>
            <a:r>
              <a:rPr lang="en-US" sz="1800" baseline="-25000"/>
              <a:t>1</a:t>
            </a:r>
          </a:p>
          <a:p>
            <a:pPr algn="ctr">
              <a:lnSpc>
                <a:spcPct val="80000"/>
              </a:lnSpc>
            </a:pPr>
            <a:endParaRPr lang="en-US" sz="1800" baseline="-25000"/>
          </a:p>
          <a:p>
            <a:pPr algn="ctr">
              <a:lnSpc>
                <a:spcPct val="80000"/>
              </a:lnSpc>
            </a:pPr>
            <a:r>
              <a:rPr lang="en-US" sz="1800" i="1"/>
              <a:t>k</a:t>
            </a:r>
            <a:r>
              <a:rPr lang="en-US" sz="1800" baseline="-25000"/>
              <a:t>1</a:t>
            </a:r>
          </a:p>
          <a:p>
            <a:pPr algn="ctr">
              <a:lnSpc>
                <a:spcPct val="80000"/>
              </a:lnSpc>
            </a:pPr>
            <a:endParaRPr lang="en-US" sz="1800" i="1"/>
          </a:p>
          <a:p>
            <a:pPr algn="ctr">
              <a:lnSpc>
                <a:spcPct val="80000"/>
              </a:lnSpc>
            </a:pPr>
            <a:r>
              <a:rPr lang="en-US" sz="1800" i="1"/>
              <a:t>k</a:t>
            </a:r>
            <a:r>
              <a:rPr lang="en-US" sz="1800" baseline="-25000"/>
              <a:t>2</a:t>
            </a:r>
          </a:p>
        </p:txBody>
      </p:sp>
      <p:sp>
        <p:nvSpPr>
          <p:cNvPr id="53258" name="Rectangle 9"/>
          <p:cNvSpPr>
            <a:spLocks noChangeArrowheads="1"/>
          </p:cNvSpPr>
          <p:nvPr/>
        </p:nvSpPr>
        <p:spPr bwMode="auto">
          <a:xfrm>
            <a:off x="927100" y="4373563"/>
            <a:ext cx="7543800" cy="1676400"/>
          </a:xfrm>
          <a:prstGeom prst="rect">
            <a:avLst/>
          </a:prstGeom>
          <a:noFill/>
          <a:ln w="9525">
            <a:noFill/>
            <a:miter lim="800000"/>
            <a:headEnd/>
            <a:tailEnd/>
          </a:ln>
        </p:spPr>
        <p:txBody>
          <a:bodyPr/>
          <a:lstStyle/>
          <a:p>
            <a:pPr marL="342900" indent="-342900">
              <a:spcBef>
                <a:spcPct val="35000"/>
              </a:spcBef>
              <a:buClr>
                <a:schemeClr val="tx2"/>
              </a:buClr>
              <a:buFont typeface="Monotype Sorts" pitchFamily="2" charset="2"/>
              <a:buNone/>
            </a:pPr>
            <a:endParaRPr kumimoji="1" lang="en-US" sz="1800">
              <a:sym typeface="Monotype Sorts" pitchFamily="2" charset="2"/>
            </a:endParaRPr>
          </a:p>
          <a:p>
            <a:pPr marL="342900" indent="-342900">
              <a:spcBef>
                <a:spcPct val="35000"/>
              </a:spcBef>
              <a:buClr>
                <a:schemeClr val="tx2"/>
              </a:buClr>
              <a:buFont typeface="Monotype Sorts" pitchFamily="2" charset="2"/>
              <a:buChar char="n"/>
            </a:pPr>
            <a:r>
              <a:rPr kumimoji="1" lang="en-US" sz="1800">
                <a:sym typeface="Monotype Sorts" pitchFamily="2" charset="2"/>
              </a:rPr>
              <a:t>repetition of information (e.g., the relationship </a:t>
            </a:r>
            <a:r>
              <a:rPr kumimoji="1" lang="en-US" sz="1800" i="1">
                <a:sym typeface="Monotype Sorts" pitchFamily="2" charset="2"/>
              </a:rPr>
              <a:t>l</a:t>
            </a:r>
            <a:r>
              <a:rPr kumimoji="1" lang="en-US" sz="1800" baseline="-25000">
                <a:sym typeface="Monotype Sorts" pitchFamily="2" charset="2"/>
              </a:rPr>
              <a:t>1</a:t>
            </a:r>
            <a:r>
              <a:rPr kumimoji="1" lang="en-US" sz="1800">
                <a:sym typeface="Monotype Sorts" pitchFamily="2" charset="2"/>
              </a:rPr>
              <a:t>, </a:t>
            </a:r>
            <a:r>
              <a:rPr kumimoji="1" lang="en-US" sz="1800" i="1">
                <a:sym typeface="Monotype Sorts" pitchFamily="2" charset="2"/>
              </a:rPr>
              <a:t>k</a:t>
            </a:r>
            <a:r>
              <a:rPr kumimoji="1" lang="en-US" sz="1800" baseline="-25000">
                <a:sym typeface="Monotype Sorts" pitchFamily="2" charset="2"/>
              </a:rPr>
              <a:t>1</a:t>
            </a:r>
            <a:r>
              <a:rPr kumimoji="1" lang="en-US" sz="1800">
                <a:sym typeface="Monotype Sorts" pitchFamily="2" charset="2"/>
              </a:rPr>
              <a:t>) </a:t>
            </a:r>
          </a:p>
          <a:p>
            <a:pPr marL="342900" indent="-342900">
              <a:spcBef>
                <a:spcPct val="35000"/>
              </a:spcBef>
              <a:buClr>
                <a:schemeClr val="tx2"/>
              </a:buClr>
              <a:buFont typeface="Monotype Sorts" pitchFamily="2" charset="2"/>
              <a:buChar char="n"/>
            </a:pPr>
            <a:r>
              <a:rPr kumimoji="1" lang="en-US" sz="1800">
                <a:sym typeface="Monotype Sorts" pitchFamily="2" charset="2"/>
              </a:rPr>
              <a:t>need to use null values (e.g., to represent the relationship</a:t>
            </a:r>
            <a:br>
              <a:rPr kumimoji="1" lang="en-US" sz="1800">
                <a:sym typeface="Monotype Sorts" pitchFamily="2" charset="2"/>
              </a:rPr>
            </a:br>
            <a:r>
              <a:rPr kumimoji="1" lang="en-US" sz="1800">
                <a:sym typeface="Monotype Sorts" pitchFamily="2" charset="2"/>
              </a:rPr>
              <a:t>     </a:t>
            </a:r>
            <a:r>
              <a:rPr kumimoji="1" lang="en-US" sz="1800" i="1">
                <a:sym typeface="Monotype Sorts" pitchFamily="2" charset="2"/>
              </a:rPr>
              <a:t>l</a:t>
            </a:r>
            <a:r>
              <a:rPr kumimoji="1" lang="en-US" sz="1800" baseline="-25000">
                <a:sym typeface="Monotype Sorts" pitchFamily="2" charset="2"/>
              </a:rPr>
              <a:t>2</a:t>
            </a:r>
            <a:r>
              <a:rPr kumimoji="1" lang="en-US" sz="1800">
                <a:sym typeface="Monotype Sorts" pitchFamily="2" charset="2"/>
              </a:rPr>
              <a:t>, </a:t>
            </a:r>
            <a:r>
              <a:rPr kumimoji="1" lang="en-US" sz="1800" i="1">
                <a:sym typeface="Monotype Sorts" pitchFamily="2" charset="2"/>
              </a:rPr>
              <a:t>k</a:t>
            </a:r>
            <a:r>
              <a:rPr kumimoji="1" lang="en-US" sz="1800" baseline="-25000">
                <a:sym typeface="Monotype Sorts" pitchFamily="2" charset="2"/>
              </a:rPr>
              <a:t>2</a:t>
            </a:r>
            <a:r>
              <a:rPr kumimoji="1" lang="en-US" sz="1800">
                <a:sym typeface="Monotype Sorts" pitchFamily="2" charset="2"/>
              </a:rPr>
              <a:t> where there is no corresponding value for </a:t>
            </a:r>
            <a:r>
              <a:rPr kumimoji="1" lang="en-US" sz="1800" i="1">
                <a:sym typeface="Monotype Sorts" pitchFamily="2" charset="2"/>
              </a:rPr>
              <a:t>J</a:t>
            </a:r>
            <a:r>
              <a:rPr kumimoji="1" lang="en-US" sz="1800">
                <a:sym typeface="Monotype Sorts" pitchFamily="2" charset="2"/>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smtClean="0"/>
              <a:t>Testing for 3NF</a:t>
            </a:r>
          </a:p>
        </p:txBody>
      </p:sp>
      <p:sp>
        <p:nvSpPr>
          <p:cNvPr id="174083" name="Rectangle 3"/>
          <p:cNvSpPr>
            <a:spLocks noGrp="1" noChangeArrowheads="1"/>
          </p:cNvSpPr>
          <p:nvPr>
            <p:ph idx="1"/>
          </p:nvPr>
        </p:nvSpPr>
        <p:spPr/>
        <p:txBody>
          <a:bodyPr rtlCol="0">
            <a:normAutofit fontScale="92500" lnSpcReduction="20000"/>
          </a:bodyPr>
          <a:lstStyle/>
          <a:p>
            <a:pPr fontAlgn="auto">
              <a:spcAft>
                <a:spcPts val="0"/>
              </a:spcAft>
              <a:buFont typeface="Arial" pitchFamily="34" charset="0"/>
              <a:buChar char="•"/>
              <a:defRPr/>
            </a:pPr>
            <a:r>
              <a:rPr lang="en-US" dirty="0" smtClean="0"/>
              <a:t>Optimization: Need to check only FDs in </a:t>
            </a:r>
            <a:r>
              <a:rPr lang="en-US" i="1" dirty="0" smtClean="0"/>
              <a:t>F</a:t>
            </a:r>
            <a:r>
              <a:rPr lang="en-US" dirty="0" smtClean="0"/>
              <a:t>, need not check all FDs in </a:t>
            </a:r>
            <a:r>
              <a:rPr lang="en-US" i="1" dirty="0" smtClean="0"/>
              <a:t>F</a:t>
            </a:r>
            <a:r>
              <a:rPr lang="en-US" i="1" baseline="30000" dirty="0" smtClean="0"/>
              <a:t>+</a:t>
            </a:r>
            <a:r>
              <a:rPr lang="en-US" dirty="0" smtClean="0"/>
              <a:t>.</a:t>
            </a:r>
          </a:p>
          <a:p>
            <a:pPr fontAlgn="auto">
              <a:spcAft>
                <a:spcPts val="0"/>
              </a:spcAft>
              <a:buFont typeface="Arial" pitchFamily="34" charset="0"/>
              <a:buChar char="•"/>
              <a:defRPr/>
            </a:pPr>
            <a:r>
              <a:rPr lang="en-US" dirty="0" smtClean="0"/>
              <a:t>Use attribute closure to check for each dependency </a:t>
            </a:r>
            <a:r>
              <a:rPr lang="en-US" dirty="0" smtClean="0">
                <a:sym typeface="Symbol" pitchFamily="18" charset="2"/>
              </a:rPr>
              <a:t>  , if  </a:t>
            </a:r>
            <a:r>
              <a:rPr lang="en-US" dirty="0" smtClean="0"/>
              <a:t>is a </a:t>
            </a:r>
            <a:r>
              <a:rPr lang="en-US" dirty="0" err="1" smtClean="0"/>
              <a:t>superkey</a:t>
            </a:r>
            <a:r>
              <a:rPr lang="en-US" dirty="0" smtClean="0"/>
              <a:t>.</a:t>
            </a:r>
          </a:p>
          <a:p>
            <a:pPr fontAlgn="auto">
              <a:spcAft>
                <a:spcPts val="0"/>
              </a:spcAft>
              <a:buFont typeface="Arial" pitchFamily="34" charset="0"/>
              <a:buChar char="•"/>
              <a:defRPr/>
            </a:pPr>
            <a:r>
              <a:rPr lang="en-US" dirty="0" smtClean="0"/>
              <a:t>If </a:t>
            </a:r>
            <a:r>
              <a:rPr lang="en-US" dirty="0" smtClean="0">
                <a:sym typeface="Symbol" pitchFamily="18" charset="2"/>
              </a:rPr>
              <a:t> </a:t>
            </a:r>
            <a:r>
              <a:rPr lang="en-US" dirty="0" smtClean="0"/>
              <a:t>is not a </a:t>
            </a:r>
            <a:r>
              <a:rPr lang="en-US" dirty="0" err="1" smtClean="0"/>
              <a:t>superkey</a:t>
            </a:r>
            <a:r>
              <a:rPr lang="en-US" dirty="0" smtClean="0"/>
              <a:t>, we have to verify if each attribute in </a:t>
            </a:r>
            <a:r>
              <a:rPr lang="en-US" dirty="0" smtClean="0">
                <a:sym typeface="Symbol" pitchFamily="18" charset="2"/>
              </a:rPr>
              <a:t></a:t>
            </a:r>
            <a:r>
              <a:rPr lang="en-US" dirty="0" smtClean="0"/>
              <a:t> is contained in a candidate key of </a:t>
            </a:r>
            <a:r>
              <a:rPr lang="en-US" i="1" dirty="0" smtClean="0"/>
              <a:t>R</a:t>
            </a:r>
          </a:p>
          <a:p>
            <a:pPr lvl="1" fontAlgn="auto">
              <a:spcAft>
                <a:spcPts val="0"/>
              </a:spcAft>
              <a:buFont typeface="Arial" pitchFamily="34" charset="0"/>
              <a:buChar char="–"/>
              <a:defRPr/>
            </a:pPr>
            <a:r>
              <a:rPr lang="en-US" dirty="0" smtClean="0"/>
              <a:t>this test is rather more expensive, since it involve finding candidate keys</a:t>
            </a:r>
          </a:p>
          <a:p>
            <a:pPr lvl="1" fontAlgn="auto">
              <a:spcAft>
                <a:spcPts val="0"/>
              </a:spcAft>
              <a:buFont typeface="Arial" pitchFamily="34" charset="0"/>
              <a:buChar char="–"/>
              <a:defRPr/>
            </a:pPr>
            <a:r>
              <a:rPr lang="en-US" dirty="0" smtClean="0"/>
              <a:t>testing for 3NF has been shown to be NP-hard</a:t>
            </a:r>
          </a:p>
          <a:p>
            <a:pPr lvl="1" fontAlgn="auto">
              <a:spcAft>
                <a:spcPts val="0"/>
              </a:spcAft>
              <a:buFont typeface="Arial" pitchFamily="34" charset="0"/>
              <a:buChar char="–"/>
              <a:defRPr/>
            </a:pPr>
            <a:r>
              <a:rPr lang="en-US" dirty="0" smtClean="0"/>
              <a:t>Interestingly, decomposition into third normal form (described shortly) can be done in polynomial time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mtClean="0"/>
              <a:t>3NF Decomposition Algorithm</a:t>
            </a:r>
          </a:p>
        </p:txBody>
      </p:sp>
      <p:sp>
        <p:nvSpPr>
          <p:cNvPr id="77827" name="Rectangle 3"/>
          <p:cNvSpPr>
            <a:spLocks noGrp="1" noChangeArrowheads="1"/>
          </p:cNvSpPr>
          <p:nvPr>
            <p:ph idx="1"/>
          </p:nvPr>
        </p:nvSpPr>
        <p:spPr>
          <a:xfrm>
            <a:off x="927100" y="1163638"/>
            <a:ext cx="7956550" cy="4635500"/>
          </a:xfrm>
        </p:spPr>
        <p:txBody>
          <a:bodyPr rtlCol="0">
            <a:normAutofit fontScale="70000" lnSpcReduction="20000"/>
          </a:bodyPr>
          <a:lstStyle/>
          <a:p>
            <a:pPr fontAlgn="auto">
              <a:spcAft>
                <a:spcPts val="0"/>
              </a:spcAft>
              <a:buFont typeface="Monotype Sorts" pitchFamily="2" charset="2"/>
              <a:buNone/>
              <a:tabLst>
                <a:tab pos="461963" algn="l"/>
                <a:tab pos="1027113" algn="l"/>
                <a:tab pos="1309688" algn="l"/>
                <a:tab pos="1711325" algn="l"/>
              </a:tabLst>
              <a:defRPr/>
            </a:pPr>
            <a:r>
              <a:rPr lang="en-US" dirty="0" smtClean="0"/>
              <a:t>	Let </a:t>
            </a:r>
            <a:r>
              <a:rPr lang="en-US" i="1" dirty="0" err="1" smtClean="0"/>
              <a:t>F</a:t>
            </a:r>
            <a:r>
              <a:rPr lang="en-US" sz="2000" i="1" baseline="-25000" dirty="0" err="1" smtClean="0"/>
              <a:t>c</a:t>
            </a:r>
            <a:r>
              <a:rPr lang="en-US" i="1" dirty="0" smtClean="0"/>
              <a:t> </a:t>
            </a:r>
            <a:r>
              <a:rPr lang="en-US" dirty="0" smtClean="0"/>
              <a:t>be a canonical cover for </a:t>
            </a:r>
            <a:r>
              <a:rPr lang="en-US" i="1" dirty="0" smtClean="0"/>
              <a:t>F;</a:t>
            </a:r>
            <a:br>
              <a:rPr lang="en-US" i="1" dirty="0" smtClean="0"/>
            </a:br>
            <a:r>
              <a:rPr lang="en-US" i="1" dirty="0" err="1" smtClean="0"/>
              <a:t>i</a:t>
            </a:r>
            <a:r>
              <a:rPr lang="en-US" i="1" dirty="0" smtClean="0"/>
              <a:t> </a:t>
            </a:r>
            <a:r>
              <a:rPr lang="en-US" dirty="0" smtClean="0"/>
              <a:t>:= 0;</a:t>
            </a:r>
            <a:br>
              <a:rPr lang="en-US" dirty="0" smtClean="0"/>
            </a:br>
            <a:r>
              <a:rPr lang="en-US" b="1" dirty="0" smtClean="0"/>
              <a:t>for each </a:t>
            </a:r>
            <a:r>
              <a:rPr lang="en-US" dirty="0" smtClean="0"/>
              <a:t> functional dependency </a:t>
            </a:r>
            <a:r>
              <a:rPr lang="en-US" dirty="0" smtClean="0">
                <a:sym typeface="Symbol" pitchFamily="18" charset="2"/>
              </a:rPr>
              <a:t></a:t>
            </a:r>
            <a:r>
              <a:rPr lang="en-US" dirty="0" smtClean="0">
                <a:sym typeface="Greek Symbols" pitchFamily="18" charset="2"/>
              </a:rPr>
              <a:t> </a:t>
            </a:r>
            <a:r>
              <a:rPr lang="en-US" dirty="0" smtClean="0">
                <a:sym typeface="Symbol" pitchFamily="18" charset="2"/>
              </a:rPr>
              <a:t></a:t>
            </a:r>
            <a:r>
              <a:rPr lang="en-US" dirty="0" smtClean="0">
                <a:sym typeface="Monotype Sorts" pitchFamily="2" charset="2"/>
              </a:rPr>
              <a:t> </a:t>
            </a:r>
            <a:r>
              <a:rPr lang="en-US" i="1" dirty="0" smtClean="0">
                <a:sym typeface="Symbol" pitchFamily="18" charset="2"/>
              </a:rPr>
              <a:t></a:t>
            </a:r>
            <a:r>
              <a:rPr lang="en-US" i="1" dirty="0" smtClean="0">
                <a:sym typeface="Greek Symbols" pitchFamily="18" charset="2"/>
              </a:rPr>
              <a:t> </a:t>
            </a:r>
            <a:r>
              <a:rPr lang="en-US" dirty="0" smtClean="0">
                <a:sym typeface="Greek Symbols" pitchFamily="18" charset="2"/>
              </a:rPr>
              <a:t>in </a:t>
            </a:r>
            <a:r>
              <a:rPr lang="en-US" i="1" dirty="0" err="1" smtClean="0">
                <a:sym typeface="Greek Symbols" pitchFamily="18" charset="2"/>
              </a:rPr>
              <a:t>F</a:t>
            </a:r>
            <a:r>
              <a:rPr lang="en-US" sz="2000" i="1" baseline="-25000" dirty="0" err="1" smtClean="0">
                <a:sym typeface="Greek Symbols" pitchFamily="18" charset="2"/>
              </a:rPr>
              <a:t>c</a:t>
            </a:r>
            <a:r>
              <a:rPr lang="en-US" i="1" dirty="0" smtClean="0">
                <a:sym typeface="Greek Symbols" pitchFamily="18" charset="2"/>
              </a:rPr>
              <a:t> </a:t>
            </a:r>
            <a:r>
              <a:rPr lang="en-US" b="1" dirty="0" smtClean="0">
                <a:sym typeface="Greek Symbols" pitchFamily="18" charset="2"/>
              </a:rPr>
              <a:t>do</a:t>
            </a:r>
            <a:br>
              <a:rPr lang="en-US" b="1" dirty="0" smtClean="0">
                <a:sym typeface="Greek Symbols" pitchFamily="18" charset="2"/>
              </a:rPr>
            </a:br>
            <a:r>
              <a:rPr lang="en-US" b="1" dirty="0" smtClean="0">
                <a:sym typeface="Greek Symbols" pitchFamily="18" charset="2"/>
              </a:rPr>
              <a:t>	if </a:t>
            </a:r>
            <a:r>
              <a:rPr lang="en-US" dirty="0" smtClean="0">
                <a:sym typeface="Greek Symbols" pitchFamily="18" charset="2"/>
              </a:rPr>
              <a:t>none of the schemas </a:t>
            </a:r>
            <a:r>
              <a:rPr lang="en-US" i="1" dirty="0" err="1" smtClean="0">
                <a:sym typeface="Greek Symbols" pitchFamily="18" charset="2"/>
              </a:rPr>
              <a:t>R</a:t>
            </a:r>
            <a:r>
              <a:rPr lang="en-US" i="1" baseline="-25000" dirty="0" err="1" smtClean="0">
                <a:sym typeface="Greek Symbols" pitchFamily="18" charset="2"/>
              </a:rPr>
              <a:t>j</a:t>
            </a:r>
            <a:r>
              <a:rPr lang="en-US" i="1" dirty="0" smtClean="0">
                <a:sym typeface="Greek Symbols" pitchFamily="18" charset="2"/>
              </a:rPr>
              <a:t>, </a:t>
            </a:r>
            <a:r>
              <a:rPr lang="en-US" dirty="0" smtClean="0">
                <a:sym typeface="Greek Symbols" pitchFamily="18" charset="2"/>
              </a:rPr>
              <a:t>1 </a:t>
            </a:r>
            <a:r>
              <a:rPr lang="en-US" dirty="0" smtClean="0">
                <a:sym typeface="Symbol" pitchFamily="18" charset="2"/>
              </a:rPr>
              <a:t> </a:t>
            </a:r>
            <a:r>
              <a:rPr lang="en-US" i="1" dirty="0" smtClean="0">
                <a:sym typeface="Symbol" pitchFamily="18" charset="2"/>
              </a:rPr>
              <a:t>j </a:t>
            </a:r>
            <a:r>
              <a:rPr lang="en-US" dirty="0" smtClean="0">
                <a:sym typeface="Greek Symbols" pitchFamily="18" charset="2"/>
              </a:rPr>
              <a:t> </a:t>
            </a:r>
            <a:r>
              <a:rPr lang="en-US" dirty="0" smtClean="0">
                <a:sym typeface="Symbol" pitchFamily="18" charset="2"/>
              </a:rPr>
              <a:t></a:t>
            </a:r>
            <a:r>
              <a:rPr lang="en-US" i="1" dirty="0" smtClean="0">
                <a:sym typeface="Symbol" pitchFamily="18" charset="2"/>
              </a:rPr>
              <a:t> </a:t>
            </a:r>
            <a:r>
              <a:rPr lang="en-US" i="1" dirty="0" err="1" smtClean="0">
                <a:sym typeface="Symbol" pitchFamily="18" charset="2"/>
              </a:rPr>
              <a:t>i</a:t>
            </a:r>
            <a:r>
              <a:rPr lang="en-US" i="1" dirty="0" smtClean="0">
                <a:sym typeface="Symbol" pitchFamily="18" charset="2"/>
              </a:rPr>
              <a:t> </a:t>
            </a:r>
            <a:r>
              <a:rPr lang="en-US" dirty="0" smtClean="0">
                <a:sym typeface="Symbol" pitchFamily="18" charset="2"/>
              </a:rPr>
              <a:t>contains  </a:t>
            </a:r>
            <a:r>
              <a:rPr lang="en-US" dirty="0" smtClean="0">
                <a:sym typeface="Greek Symbols" pitchFamily="18" charset="2"/>
              </a:rPr>
              <a:t> </a:t>
            </a:r>
            <a:r>
              <a:rPr lang="en-US" i="1" dirty="0" smtClean="0">
                <a:sym typeface="Symbol" pitchFamily="18" charset="2"/>
              </a:rPr>
              <a:t></a:t>
            </a:r>
            <a:r>
              <a:rPr lang="en-US" i="1" dirty="0" smtClean="0">
                <a:sym typeface="Greek Symbols" pitchFamily="18" charset="2"/>
              </a:rPr>
              <a:t> </a:t>
            </a:r>
            <a:r>
              <a:rPr lang="en-US" dirty="0" smtClean="0">
                <a:sym typeface="Greek Symbols" pitchFamily="18" charset="2"/>
              </a:rPr>
              <a:t/>
            </a:r>
            <a:br>
              <a:rPr lang="en-US" dirty="0" smtClean="0">
                <a:sym typeface="Greek Symbols" pitchFamily="18" charset="2"/>
              </a:rPr>
            </a:br>
            <a:r>
              <a:rPr lang="en-US" dirty="0" smtClean="0">
                <a:sym typeface="Greek Symbols" pitchFamily="18" charset="2"/>
              </a:rPr>
              <a:t>		</a:t>
            </a:r>
            <a:r>
              <a:rPr lang="en-US" b="1" dirty="0" smtClean="0">
                <a:sym typeface="Greek Symbols" pitchFamily="18" charset="2"/>
              </a:rPr>
              <a:t>then begin</a:t>
            </a:r>
            <a:br>
              <a:rPr lang="en-US" b="1" dirty="0" smtClean="0">
                <a:sym typeface="Greek Symbols" pitchFamily="18" charset="2"/>
              </a:rPr>
            </a:br>
            <a:r>
              <a:rPr lang="en-US" b="1" dirty="0" smtClean="0">
                <a:sym typeface="Greek Symbols" pitchFamily="18" charset="2"/>
              </a:rPr>
              <a:t>				</a:t>
            </a:r>
            <a:r>
              <a:rPr lang="en-US" i="1" dirty="0" err="1" smtClean="0">
                <a:sym typeface="Greek Symbols" pitchFamily="18" charset="2"/>
              </a:rPr>
              <a:t>i</a:t>
            </a:r>
            <a:r>
              <a:rPr lang="en-US" i="1" dirty="0" smtClean="0">
                <a:sym typeface="Greek Symbols" pitchFamily="18" charset="2"/>
              </a:rPr>
              <a:t> </a:t>
            </a:r>
            <a:r>
              <a:rPr lang="en-US" dirty="0" smtClean="0">
                <a:sym typeface="Greek Symbols" pitchFamily="18" charset="2"/>
              </a:rPr>
              <a:t>:= </a:t>
            </a:r>
            <a:r>
              <a:rPr lang="en-US" i="1" dirty="0" err="1" smtClean="0">
                <a:sym typeface="Greek Symbols" pitchFamily="18" charset="2"/>
              </a:rPr>
              <a:t>i</a:t>
            </a:r>
            <a:r>
              <a:rPr lang="en-US" i="1" dirty="0" smtClean="0">
                <a:sym typeface="Greek Symbols" pitchFamily="18" charset="2"/>
              </a:rPr>
              <a:t>  + </a:t>
            </a:r>
            <a:r>
              <a:rPr lang="en-US" dirty="0" smtClean="0">
                <a:sym typeface="Greek Symbols" pitchFamily="18" charset="2"/>
              </a:rPr>
              <a:t>1;</a:t>
            </a:r>
            <a:br>
              <a:rPr lang="en-US" dirty="0" smtClean="0">
                <a:sym typeface="Greek Symbols" pitchFamily="18" charset="2"/>
              </a:rPr>
            </a:br>
            <a:r>
              <a:rPr lang="en-US" dirty="0" smtClean="0">
                <a:sym typeface="Greek Symbols" pitchFamily="18" charset="2"/>
              </a:rPr>
              <a:t>				</a:t>
            </a:r>
            <a:r>
              <a:rPr lang="en-US" i="1" dirty="0" err="1" smtClean="0">
                <a:sym typeface="Greek Symbols" pitchFamily="18" charset="2"/>
              </a:rPr>
              <a:t>R</a:t>
            </a:r>
            <a:r>
              <a:rPr lang="en-US" i="1" baseline="-25000" dirty="0" err="1" smtClean="0">
                <a:sym typeface="Greek Symbols" pitchFamily="18" charset="2"/>
              </a:rPr>
              <a:t>i</a:t>
            </a:r>
            <a:r>
              <a:rPr lang="en-US" i="1" baseline="-25000" dirty="0" smtClean="0">
                <a:sym typeface="Greek Symbols" pitchFamily="18" charset="2"/>
              </a:rPr>
              <a:t> </a:t>
            </a:r>
            <a:r>
              <a:rPr lang="en-US" dirty="0" smtClean="0">
                <a:sym typeface="Greek Symbols" pitchFamily="18" charset="2"/>
              </a:rPr>
              <a:t> := </a:t>
            </a:r>
            <a:r>
              <a:rPr lang="en-US" dirty="0" smtClean="0">
                <a:sym typeface="Symbol" pitchFamily="18" charset="2"/>
              </a:rPr>
              <a:t></a:t>
            </a:r>
            <a:r>
              <a:rPr lang="en-US" dirty="0" smtClean="0">
                <a:sym typeface="Greek Symbols" pitchFamily="18" charset="2"/>
              </a:rPr>
              <a:t> </a:t>
            </a:r>
            <a:r>
              <a:rPr lang="en-US" i="1" dirty="0" smtClean="0">
                <a:sym typeface="Symbol" pitchFamily="18" charset="2"/>
              </a:rPr>
              <a:t></a:t>
            </a:r>
            <a:r>
              <a:rPr lang="en-US" i="1" dirty="0" smtClean="0">
                <a:sym typeface="Greek Symbols" pitchFamily="18" charset="2"/>
              </a:rPr>
              <a:t> </a:t>
            </a:r>
            <a:br>
              <a:rPr lang="en-US" i="1" dirty="0" smtClean="0">
                <a:sym typeface="Greek Symbols" pitchFamily="18" charset="2"/>
              </a:rPr>
            </a:br>
            <a:r>
              <a:rPr lang="en-US" i="1" dirty="0" smtClean="0">
                <a:sym typeface="Greek Symbols" pitchFamily="18" charset="2"/>
              </a:rPr>
              <a:t>			</a:t>
            </a:r>
            <a:r>
              <a:rPr lang="en-US" b="1" dirty="0" smtClean="0">
                <a:sym typeface="Greek Symbols" pitchFamily="18" charset="2"/>
              </a:rPr>
              <a:t>end</a:t>
            </a:r>
            <a:br>
              <a:rPr lang="en-US" b="1" dirty="0" smtClean="0">
                <a:sym typeface="Greek Symbols" pitchFamily="18" charset="2"/>
              </a:rPr>
            </a:br>
            <a:r>
              <a:rPr lang="en-US" b="1" dirty="0" smtClean="0">
                <a:sym typeface="Greek Symbols" pitchFamily="18" charset="2"/>
              </a:rPr>
              <a:t>if</a:t>
            </a:r>
            <a:r>
              <a:rPr lang="en-US" dirty="0" smtClean="0">
                <a:sym typeface="Greek Symbols" pitchFamily="18" charset="2"/>
              </a:rPr>
              <a:t> none of the schemas </a:t>
            </a:r>
            <a:r>
              <a:rPr lang="en-US" i="1" dirty="0" err="1" smtClean="0">
                <a:sym typeface="Greek Symbols" pitchFamily="18" charset="2"/>
              </a:rPr>
              <a:t>R</a:t>
            </a:r>
            <a:r>
              <a:rPr lang="en-US" sz="2400" i="1" baseline="-25000" dirty="0" err="1" smtClean="0">
                <a:sym typeface="Greek Symbols" pitchFamily="18" charset="2"/>
              </a:rPr>
              <a:t>j</a:t>
            </a:r>
            <a:r>
              <a:rPr lang="en-US" i="1" dirty="0" smtClean="0">
                <a:sym typeface="Greek Symbols" pitchFamily="18" charset="2"/>
              </a:rPr>
              <a:t>, </a:t>
            </a:r>
            <a:r>
              <a:rPr lang="en-US" dirty="0" smtClean="0">
                <a:sym typeface="Greek Symbols" pitchFamily="18" charset="2"/>
              </a:rPr>
              <a:t>1 </a:t>
            </a:r>
            <a:r>
              <a:rPr lang="en-US" dirty="0" smtClean="0">
                <a:sym typeface="Symbol" pitchFamily="18" charset="2"/>
              </a:rPr>
              <a:t> </a:t>
            </a:r>
            <a:r>
              <a:rPr lang="en-US" i="1" dirty="0" smtClean="0">
                <a:sym typeface="Symbol" pitchFamily="18" charset="2"/>
              </a:rPr>
              <a:t>j </a:t>
            </a:r>
            <a:r>
              <a:rPr lang="en-US" dirty="0" smtClean="0">
                <a:sym typeface="Greek Symbols" pitchFamily="18" charset="2"/>
              </a:rPr>
              <a:t> </a:t>
            </a:r>
            <a:r>
              <a:rPr lang="en-US" dirty="0" smtClean="0">
                <a:sym typeface="Symbol" pitchFamily="18" charset="2"/>
              </a:rPr>
              <a:t></a:t>
            </a:r>
            <a:r>
              <a:rPr lang="en-US" i="1" dirty="0" smtClean="0">
                <a:sym typeface="Symbol" pitchFamily="18" charset="2"/>
              </a:rPr>
              <a:t> </a:t>
            </a:r>
            <a:r>
              <a:rPr lang="en-US" i="1" dirty="0" err="1" smtClean="0">
                <a:sym typeface="Symbol" pitchFamily="18" charset="2"/>
              </a:rPr>
              <a:t>i</a:t>
            </a:r>
            <a:r>
              <a:rPr lang="en-US" i="1" dirty="0" smtClean="0">
                <a:sym typeface="Symbol" pitchFamily="18" charset="2"/>
              </a:rPr>
              <a:t> </a:t>
            </a:r>
            <a:r>
              <a:rPr lang="en-US" dirty="0" smtClean="0">
                <a:sym typeface="Symbol" pitchFamily="18" charset="2"/>
              </a:rPr>
              <a:t>contains a candidate key for </a:t>
            </a:r>
            <a:r>
              <a:rPr lang="en-US" i="1" dirty="0" smtClean="0">
                <a:sym typeface="Symbol" pitchFamily="18" charset="2"/>
              </a:rPr>
              <a:t>R</a:t>
            </a:r>
            <a:br>
              <a:rPr lang="en-US" i="1" dirty="0" smtClean="0">
                <a:sym typeface="Symbol" pitchFamily="18" charset="2"/>
              </a:rPr>
            </a:br>
            <a:r>
              <a:rPr lang="en-US" i="1" dirty="0" smtClean="0">
                <a:sym typeface="Symbol" pitchFamily="18" charset="2"/>
              </a:rPr>
              <a:t>	</a:t>
            </a:r>
            <a:r>
              <a:rPr lang="en-US" b="1" dirty="0" smtClean="0">
                <a:sym typeface="Symbol" pitchFamily="18" charset="2"/>
              </a:rPr>
              <a:t>then begin</a:t>
            </a:r>
            <a:br>
              <a:rPr lang="en-US" b="1" dirty="0" smtClean="0">
                <a:sym typeface="Symbol" pitchFamily="18" charset="2"/>
              </a:rPr>
            </a:br>
            <a:r>
              <a:rPr lang="en-US" b="1" dirty="0" smtClean="0">
                <a:sym typeface="Symbol" pitchFamily="18" charset="2"/>
              </a:rPr>
              <a:t>			</a:t>
            </a:r>
            <a:r>
              <a:rPr lang="en-US" i="1" dirty="0" err="1" smtClean="0">
                <a:sym typeface="Symbol" pitchFamily="18" charset="2"/>
              </a:rPr>
              <a:t>i</a:t>
            </a:r>
            <a:r>
              <a:rPr lang="en-US" i="1" dirty="0" smtClean="0">
                <a:sym typeface="Symbol" pitchFamily="18" charset="2"/>
              </a:rPr>
              <a:t> </a:t>
            </a:r>
            <a:r>
              <a:rPr lang="en-US" dirty="0" smtClean="0">
                <a:sym typeface="Symbol" pitchFamily="18" charset="2"/>
              </a:rPr>
              <a:t>:=</a:t>
            </a:r>
            <a:r>
              <a:rPr lang="en-US" i="1" dirty="0" smtClean="0">
                <a:sym typeface="Symbol" pitchFamily="18" charset="2"/>
              </a:rPr>
              <a:t> </a:t>
            </a:r>
            <a:r>
              <a:rPr lang="en-US" i="1" dirty="0" err="1" smtClean="0">
                <a:sym typeface="Symbol" pitchFamily="18" charset="2"/>
              </a:rPr>
              <a:t>i</a:t>
            </a:r>
            <a:r>
              <a:rPr lang="en-US" i="1" dirty="0" smtClean="0">
                <a:sym typeface="Symbol" pitchFamily="18" charset="2"/>
              </a:rPr>
              <a:t> </a:t>
            </a:r>
            <a:r>
              <a:rPr lang="en-US" dirty="0" smtClean="0">
                <a:sym typeface="Symbol" pitchFamily="18" charset="2"/>
              </a:rPr>
              <a:t> + 1;</a:t>
            </a:r>
            <a:br>
              <a:rPr lang="en-US" dirty="0" smtClean="0">
                <a:sym typeface="Symbol" pitchFamily="18" charset="2"/>
              </a:rPr>
            </a:br>
            <a:r>
              <a:rPr lang="en-US" dirty="0" smtClean="0">
                <a:sym typeface="Symbol" pitchFamily="18" charset="2"/>
              </a:rPr>
              <a:t>			</a:t>
            </a:r>
            <a:r>
              <a:rPr lang="en-US" i="1" dirty="0" err="1" smtClean="0">
                <a:sym typeface="Symbol" pitchFamily="18" charset="2"/>
              </a:rPr>
              <a:t>R</a:t>
            </a:r>
            <a:r>
              <a:rPr lang="en-US" sz="2400" i="1" baseline="-25000" dirty="0" err="1" smtClean="0">
                <a:sym typeface="Symbol" pitchFamily="18" charset="2"/>
              </a:rPr>
              <a:t>i</a:t>
            </a:r>
            <a:r>
              <a:rPr lang="en-US" dirty="0" smtClean="0">
                <a:sym typeface="Symbol" pitchFamily="18" charset="2"/>
              </a:rPr>
              <a:t> := any candidate key for </a:t>
            </a:r>
            <a:r>
              <a:rPr lang="en-US" i="1" dirty="0" smtClean="0">
                <a:sym typeface="Symbol" pitchFamily="18" charset="2"/>
              </a:rPr>
              <a:t>R;</a:t>
            </a:r>
            <a:br>
              <a:rPr lang="en-US" i="1" dirty="0" smtClean="0">
                <a:sym typeface="Symbol" pitchFamily="18" charset="2"/>
              </a:rPr>
            </a:br>
            <a:r>
              <a:rPr lang="en-US" i="1" dirty="0" smtClean="0">
                <a:sym typeface="Symbol" pitchFamily="18" charset="2"/>
              </a:rPr>
              <a:t>		</a:t>
            </a:r>
            <a:r>
              <a:rPr lang="en-US" b="1" dirty="0" smtClean="0">
                <a:sym typeface="Symbol" pitchFamily="18" charset="2"/>
              </a:rPr>
              <a:t>end </a:t>
            </a:r>
            <a:br>
              <a:rPr lang="en-US" b="1" dirty="0" smtClean="0">
                <a:sym typeface="Symbol" pitchFamily="18" charset="2"/>
              </a:rPr>
            </a:br>
            <a:r>
              <a:rPr lang="en-US" b="1" dirty="0" smtClean="0">
                <a:sym typeface="Symbol" pitchFamily="18" charset="2"/>
              </a:rPr>
              <a:t>return </a:t>
            </a:r>
            <a:r>
              <a:rPr lang="en-US" i="1" dirty="0" smtClean="0">
                <a:sym typeface="Symbol" pitchFamily="18" charset="2"/>
              </a:rPr>
              <a:t>(R</a:t>
            </a:r>
            <a:r>
              <a:rPr lang="en-US" sz="2000" baseline="-25000" dirty="0" smtClean="0">
                <a:sym typeface="Symbol" pitchFamily="18" charset="2"/>
              </a:rPr>
              <a:t>1</a:t>
            </a:r>
            <a:r>
              <a:rPr lang="en-US" dirty="0" smtClean="0">
                <a:sym typeface="Symbol" pitchFamily="18" charset="2"/>
              </a:rPr>
              <a:t>, </a:t>
            </a:r>
            <a:r>
              <a:rPr lang="en-US" i="1" dirty="0" smtClean="0">
                <a:sym typeface="Symbol" pitchFamily="18" charset="2"/>
              </a:rPr>
              <a:t>R</a:t>
            </a:r>
            <a:r>
              <a:rPr lang="en-US" sz="2000" baseline="-25000" dirty="0" smtClean="0">
                <a:sym typeface="Symbol" pitchFamily="18" charset="2"/>
              </a:rPr>
              <a:t>2</a:t>
            </a:r>
            <a:r>
              <a:rPr lang="en-US" dirty="0" smtClean="0">
                <a:sym typeface="Symbol" pitchFamily="18" charset="2"/>
              </a:rPr>
              <a:t>, ..., </a:t>
            </a:r>
            <a:r>
              <a:rPr lang="en-US" i="1" dirty="0" err="1" smtClean="0">
                <a:sym typeface="Symbol" pitchFamily="18" charset="2"/>
              </a:rPr>
              <a:t>R</a:t>
            </a:r>
            <a:r>
              <a:rPr lang="en-US" sz="2400" i="1" baseline="-25000" dirty="0" err="1" smtClean="0">
                <a:sym typeface="Symbol" pitchFamily="18" charset="2"/>
              </a:rPr>
              <a:t>i</a:t>
            </a:r>
            <a:r>
              <a:rPr lang="en-US" i="1" dirty="0" smtClean="0">
                <a:sym typeface="Symbol" pitchFamily="18" charset="2"/>
              </a:rPr>
              <a:t>)</a:t>
            </a:r>
            <a:r>
              <a:rPr lang="en-US" i="1" dirty="0" smtClean="0">
                <a:sym typeface="Greek Symbols" pitchFamily="18" charset="2"/>
              </a:rPr>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838200" y="144463"/>
            <a:ext cx="8077200" cy="609600"/>
          </a:xfrm>
        </p:spPr>
        <p:txBody>
          <a:bodyPr rtlCol="0">
            <a:normAutofit fontScale="90000"/>
          </a:bodyPr>
          <a:lstStyle/>
          <a:p>
            <a:pPr fontAlgn="auto">
              <a:spcAft>
                <a:spcPts val="0"/>
              </a:spcAft>
              <a:defRPr/>
            </a:pPr>
            <a:r>
              <a:rPr lang="en-US" dirty="0" smtClean="0"/>
              <a:t>3NF Decomposition Algorithm (Cont.)</a:t>
            </a:r>
          </a:p>
        </p:txBody>
      </p:sp>
      <p:sp>
        <p:nvSpPr>
          <p:cNvPr id="56323" name="Rectangle 4"/>
          <p:cNvSpPr>
            <a:spLocks noGrp="1" noChangeArrowheads="1"/>
          </p:cNvSpPr>
          <p:nvPr>
            <p:ph idx="1"/>
          </p:nvPr>
        </p:nvSpPr>
        <p:spPr/>
        <p:txBody>
          <a:bodyPr/>
          <a:lstStyle/>
          <a:p>
            <a:pPr>
              <a:lnSpc>
                <a:spcPct val="90000"/>
              </a:lnSpc>
              <a:spcBef>
                <a:spcPct val="50000"/>
              </a:spcBef>
            </a:pPr>
            <a:r>
              <a:rPr lang="en-US" smtClean="0">
                <a:sym typeface="Monotype Sorts" pitchFamily="2" charset="2"/>
              </a:rPr>
              <a:t>Above algorithm ensures:</a:t>
            </a:r>
          </a:p>
          <a:p>
            <a:pPr lvl="1">
              <a:lnSpc>
                <a:spcPct val="90000"/>
              </a:lnSpc>
              <a:spcBef>
                <a:spcPct val="50000"/>
              </a:spcBef>
            </a:pPr>
            <a:r>
              <a:rPr lang="en-US" smtClean="0">
                <a:sym typeface="Monotype Sorts" pitchFamily="2" charset="2"/>
              </a:rPr>
              <a:t>each relation schema </a:t>
            </a:r>
            <a:r>
              <a:rPr lang="en-US" i="1" smtClean="0">
                <a:sym typeface="Monotype Sorts" pitchFamily="2" charset="2"/>
              </a:rPr>
              <a:t>R</a:t>
            </a:r>
            <a:r>
              <a:rPr lang="en-US" i="1" baseline="-25000" smtClean="0">
                <a:sym typeface="Monotype Sorts" pitchFamily="2" charset="2"/>
              </a:rPr>
              <a:t>i</a:t>
            </a:r>
            <a:r>
              <a:rPr lang="en-US" i="1" smtClean="0">
                <a:sym typeface="Monotype Sorts" pitchFamily="2" charset="2"/>
              </a:rPr>
              <a:t> </a:t>
            </a:r>
            <a:r>
              <a:rPr lang="en-US" smtClean="0">
                <a:sym typeface="Monotype Sorts" pitchFamily="2" charset="2"/>
              </a:rPr>
              <a:t>is in 3NF</a:t>
            </a:r>
          </a:p>
          <a:p>
            <a:pPr lvl="1">
              <a:lnSpc>
                <a:spcPct val="90000"/>
              </a:lnSpc>
              <a:spcBef>
                <a:spcPct val="50000"/>
              </a:spcBef>
            </a:pPr>
            <a:r>
              <a:rPr lang="en-US" smtClean="0">
                <a:sym typeface="Monotype Sorts" pitchFamily="2" charset="2"/>
              </a:rPr>
              <a:t>decomposition is dependency preserving and lossless-join</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smtClean="0"/>
              <a:t>3NF Decomposition: An Example</a:t>
            </a:r>
          </a:p>
        </p:txBody>
      </p:sp>
      <p:sp>
        <p:nvSpPr>
          <p:cNvPr id="78851" name="Rectangle 3"/>
          <p:cNvSpPr>
            <a:spLocks noGrp="1" noChangeArrowheads="1"/>
          </p:cNvSpPr>
          <p:nvPr>
            <p:ph idx="1"/>
          </p:nvPr>
        </p:nvSpPr>
        <p:spPr>
          <a:xfrm>
            <a:off x="927100" y="1163638"/>
            <a:ext cx="7988300" cy="4876800"/>
          </a:xfrm>
        </p:spPr>
        <p:txBody>
          <a:bodyPr rtlCol="0">
            <a:normAutofit fontScale="77500" lnSpcReduction="20000"/>
          </a:bodyPr>
          <a:lstStyle/>
          <a:p>
            <a:pPr fontAlgn="auto">
              <a:spcAft>
                <a:spcPts val="0"/>
              </a:spcAft>
              <a:buFont typeface="Arial" pitchFamily="34" charset="0"/>
              <a:buChar char="•"/>
              <a:tabLst>
                <a:tab pos="1027113" algn="l"/>
                <a:tab pos="2857500" algn="ctr"/>
                <a:tab pos="3036888" algn="l"/>
              </a:tabLst>
              <a:defRPr/>
            </a:pPr>
            <a:r>
              <a:rPr lang="en-US" dirty="0" smtClean="0"/>
              <a:t>Relation schema:</a:t>
            </a:r>
          </a:p>
          <a:p>
            <a:pPr marL="800100" lvl="1" indent="-342900" fontAlgn="auto">
              <a:spcAft>
                <a:spcPts val="0"/>
              </a:spcAft>
              <a:buFont typeface="Monotype Sorts" pitchFamily="2" charset="2"/>
              <a:buNone/>
              <a:tabLst>
                <a:tab pos="1027113" algn="l"/>
                <a:tab pos="2857500" algn="ctr"/>
                <a:tab pos="3036888" algn="l"/>
              </a:tabLst>
              <a:defRPr/>
            </a:pPr>
            <a:r>
              <a:rPr lang="en-US" i="1" dirty="0" err="1" smtClean="0"/>
              <a:t>cust_banker_branch</a:t>
            </a:r>
            <a:r>
              <a:rPr lang="en-US" i="1" dirty="0" smtClean="0"/>
              <a:t> = </a:t>
            </a:r>
            <a:r>
              <a:rPr lang="en-US" dirty="0" smtClean="0"/>
              <a:t>(</a:t>
            </a:r>
            <a:r>
              <a:rPr lang="en-US" i="1" u="sng" dirty="0" err="1" smtClean="0"/>
              <a:t>customer_id</a:t>
            </a:r>
            <a:r>
              <a:rPr lang="en-US" i="1" u="sng" dirty="0" smtClean="0"/>
              <a:t>, </a:t>
            </a:r>
            <a:r>
              <a:rPr lang="en-US" i="1" u="sng" dirty="0" err="1" smtClean="0"/>
              <a:t>employee_id</a:t>
            </a:r>
            <a:r>
              <a:rPr lang="en-US" i="1" dirty="0" smtClean="0"/>
              <a:t>, </a:t>
            </a:r>
            <a:r>
              <a:rPr lang="en-US" i="1" dirty="0" err="1" smtClean="0"/>
              <a:t>branch_name</a:t>
            </a:r>
            <a:r>
              <a:rPr lang="en-US" i="1" dirty="0" smtClean="0"/>
              <a:t>, type </a:t>
            </a:r>
            <a:r>
              <a:rPr lang="en-US" dirty="0" smtClean="0"/>
              <a:t>)</a:t>
            </a:r>
            <a:endParaRPr lang="en-US" i="1" dirty="0" smtClean="0"/>
          </a:p>
          <a:p>
            <a:pPr fontAlgn="auto">
              <a:spcAft>
                <a:spcPts val="0"/>
              </a:spcAft>
              <a:buFont typeface="Arial" pitchFamily="34" charset="0"/>
              <a:buChar char="•"/>
              <a:tabLst>
                <a:tab pos="1027113" algn="l"/>
                <a:tab pos="2857500" algn="ctr"/>
                <a:tab pos="3036888" algn="l"/>
              </a:tabLst>
              <a:defRPr/>
            </a:pPr>
            <a:r>
              <a:rPr lang="en-US" dirty="0" smtClean="0"/>
              <a:t>The functional dependencies for this relation schema are:</a:t>
            </a:r>
          </a:p>
          <a:p>
            <a:pPr marL="800100" lvl="1" indent="-342900" fontAlgn="auto">
              <a:spcAft>
                <a:spcPts val="0"/>
              </a:spcAft>
              <a:buFont typeface="Monotype Sorts" pitchFamily="2" charset="2"/>
              <a:buAutoNum type="arabicPeriod"/>
              <a:tabLst>
                <a:tab pos="1027113" algn="l"/>
                <a:tab pos="2857500" algn="ctr"/>
                <a:tab pos="3036888" algn="l"/>
              </a:tabLst>
              <a:defRPr/>
            </a:pPr>
            <a:r>
              <a:rPr lang="en-US" i="1" dirty="0" err="1" smtClean="0"/>
              <a:t>customer_id</a:t>
            </a:r>
            <a:r>
              <a:rPr lang="en-US" i="1" dirty="0" smtClean="0"/>
              <a:t>, </a:t>
            </a:r>
            <a:r>
              <a:rPr lang="en-US" i="1" dirty="0" err="1" smtClean="0"/>
              <a:t>employee_id</a:t>
            </a:r>
            <a:r>
              <a:rPr lang="en-US" i="1" dirty="0" smtClean="0"/>
              <a:t> </a:t>
            </a:r>
            <a:r>
              <a:rPr lang="en-US" dirty="0" smtClean="0">
                <a:sym typeface="Symbol" pitchFamily="18" charset="2"/>
              </a:rPr>
              <a:t></a:t>
            </a:r>
            <a:r>
              <a:rPr lang="en-US" dirty="0" smtClean="0">
                <a:sym typeface="Monotype Sorts" pitchFamily="2" charset="2"/>
              </a:rPr>
              <a:t> </a:t>
            </a:r>
            <a:r>
              <a:rPr lang="en-US" i="1" dirty="0" err="1" smtClean="0">
                <a:sym typeface="Monotype Sorts" pitchFamily="2" charset="2"/>
              </a:rPr>
              <a:t>branch_name</a:t>
            </a:r>
            <a:r>
              <a:rPr lang="en-US" i="1" dirty="0" smtClean="0">
                <a:sym typeface="Monotype Sorts" pitchFamily="2" charset="2"/>
              </a:rPr>
              <a:t>, type</a:t>
            </a:r>
          </a:p>
          <a:p>
            <a:pPr marL="800100" lvl="1" indent="-342900" fontAlgn="auto">
              <a:spcAft>
                <a:spcPts val="0"/>
              </a:spcAft>
              <a:buFont typeface="Monotype Sorts" pitchFamily="2" charset="2"/>
              <a:buAutoNum type="arabicPeriod"/>
              <a:tabLst>
                <a:tab pos="1027113" algn="l"/>
                <a:tab pos="2857500" algn="ctr"/>
                <a:tab pos="3036888" algn="l"/>
              </a:tabLst>
              <a:defRPr/>
            </a:pPr>
            <a:r>
              <a:rPr lang="en-US" i="1" dirty="0" err="1" smtClean="0">
                <a:sym typeface="Monotype Sorts" pitchFamily="2" charset="2"/>
              </a:rPr>
              <a:t>employee_id</a:t>
            </a:r>
            <a:r>
              <a:rPr lang="en-US" i="1" dirty="0" smtClean="0">
                <a:sym typeface="Monotype Sorts" pitchFamily="2" charset="2"/>
              </a:rPr>
              <a:t> </a:t>
            </a:r>
            <a:r>
              <a:rPr lang="en-US" dirty="0" smtClean="0">
                <a:sym typeface="Symbol" pitchFamily="18" charset="2"/>
              </a:rPr>
              <a:t></a:t>
            </a:r>
            <a:r>
              <a:rPr lang="en-US" i="1" dirty="0" smtClean="0">
                <a:sym typeface="Monotype Sorts" pitchFamily="2" charset="2"/>
              </a:rPr>
              <a:t> </a:t>
            </a:r>
            <a:r>
              <a:rPr lang="en-US" i="1" dirty="0" err="1" smtClean="0">
                <a:sym typeface="Monotype Sorts" pitchFamily="2" charset="2"/>
              </a:rPr>
              <a:t>branch_name</a:t>
            </a:r>
            <a:endParaRPr lang="en-US" i="1" dirty="0" smtClean="0">
              <a:sym typeface="Monotype Sorts" pitchFamily="2" charset="2"/>
            </a:endParaRPr>
          </a:p>
          <a:p>
            <a:pPr marL="800100" lvl="1" indent="-342900" fontAlgn="auto">
              <a:spcAft>
                <a:spcPts val="0"/>
              </a:spcAft>
              <a:buFont typeface="Monotype Sorts" pitchFamily="2" charset="2"/>
              <a:buAutoNum type="arabicPeriod"/>
              <a:tabLst>
                <a:tab pos="1027113" algn="l"/>
                <a:tab pos="2857500" algn="ctr"/>
                <a:tab pos="3036888" algn="l"/>
              </a:tabLst>
              <a:defRPr/>
            </a:pPr>
            <a:r>
              <a:rPr lang="en-US" i="1" dirty="0" err="1" smtClean="0">
                <a:sym typeface="Monotype Sorts" pitchFamily="2" charset="2"/>
              </a:rPr>
              <a:t>customer_id</a:t>
            </a:r>
            <a:r>
              <a:rPr lang="en-US" i="1" dirty="0" smtClean="0">
                <a:sym typeface="Monotype Sorts" pitchFamily="2" charset="2"/>
              </a:rPr>
              <a:t>, </a:t>
            </a:r>
            <a:r>
              <a:rPr lang="en-US" i="1" dirty="0" err="1" smtClean="0">
                <a:sym typeface="Monotype Sorts" pitchFamily="2" charset="2"/>
              </a:rPr>
              <a:t>branch_name</a:t>
            </a:r>
            <a:r>
              <a:rPr lang="en-US" i="1" dirty="0" smtClean="0">
                <a:sym typeface="Monotype Sorts" pitchFamily="2" charset="2"/>
              </a:rPr>
              <a:t> </a:t>
            </a:r>
            <a:r>
              <a:rPr lang="en-US" dirty="0" smtClean="0">
                <a:sym typeface="Symbol" pitchFamily="18" charset="2"/>
              </a:rPr>
              <a:t></a:t>
            </a:r>
            <a:r>
              <a:rPr lang="en-US" dirty="0" smtClean="0">
                <a:sym typeface="Monotype Sorts" pitchFamily="2" charset="2"/>
              </a:rPr>
              <a:t> </a:t>
            </a:r>
            <a:r>
              <a:rPr lang="en-US" i="1" dirty="0" err="1" smtClean="0">
                <a:sym typeface="Wingdings" pitchFamily="2" charset="2"/>
              </a:rPr>
              <a:t>employee_id</a:t>
            </a:r>
            <a:endParaRPr lang="en-US" i="1" dirty="0" smtClean="0">
              <a:sym typeface="Wingdings" pitchFamily="2" charset="2"/>
            </a:endParaRPr>
          </a:p>
          <a:p>
            <a:pPr fontAlgn="auto">
              <a:spcAft>
                <a:spcPts val="0"/>
              </a:spcAft>
              <a:buFont typeface="Arial" pitchFamily="34" charset="0"/>
              <a:buChar char="•"/>
              <a:tabLst>
                <a:tab pos="1027113" algn="l"/>
                <a:tab pos="2857500" algn="ctr"/>
                <a:tab pos="3036888" algn="l"/>
              </a:tabLst>
              <a:defRPr/>
            </a:pPr>
            <a:r>
              <a:rPr lang="en-US" dirty="0" smtClean="0">
                <a:sym typeface="Wingdings" pitchFamily="2" charset="2"/>
              </a:rPr>
              <a:t>We first compute a canonical cover</a:t>
            </a:r>
          </a:p>
          <a:p>
            <a:pPr marL="800100" lvl="1" indent="-342900" fontAlgn="auto">
              <a:spcAft>
                <a:spcPts val="0"/>
              </a:spcAft>
              <a:buFont typeface="Arial" pitchFamily="34" charset="0"/>
              <a:buChar char="–"/>
              <a:tabLst>
                <a:tab pos="1027113" algn="l"/>
                <a:tab pos="2857500" algn="ctr"/>
                <a:tab pos="3036888" algn="l"/>
              </a:tabLst>
              <a:defRPr/>
            </a:pPr>
            <a:r>
              <a:rPr lang="en-US" i="1" dirty="0" err="1" smtClean="0">
                <a:sym typeface="Wingdings" pitchFamily="2" charset="2"/>
              </a:rPr>
              <a:t>branch_name</a:t>
            </a:r>
            <a:r>
              <a:rPr lang="en-US" i="1" dirty="0" smtClean="0">
                <a:sym typeface="Wingdings" pitchFamily="2" charset="2"/>
              </a:rPr>
              <a:t> </a:t>
            </a:r>
            <a:r>
              <a:rPr lang="en-US" dirty="0" smtClean="0">
                <a:sym typeface="Wingdings" pitchFamily="2" charset="2"/>
              </a:rPr>
              <a:t>is extraneous in the </a:t>
            </a:r>
            <a:r>
              <a:rPr lang="en-US" dirty="0" err="1" smtClean="0">
                <a:sym typeface="Wingdings" pitchFamily="2" charset="2"/>
              </a:rPr>
              <a:t>r.h.s</a:t>
            </a:r>
            <a:r>
              <a:rPr lang="en-US" dirty="0" smtClean="0">
                <a:sym typeface="Wingdings" pitchFamily="2" charset="2"/>
              </a:rPr>
              <a:t>. of the 1</a:t>
            </a:r>
            <a:r>
              <a:rPr lang="en-US" baseline="30000" dirty="0" smtClean="0">
                <a:sym typeface="Wingdings" pitchFamily="2" charset="2"/>
              </a:rPr>
              <a:t>st</a:t>
            </a:r>
            <a:r>
              <a:rPr lang="en-US" dirty="0" smtClean="0">
                <a:sym typeface="Wingdings" pitchFamily="2" charset="2"/>
              </a:rPr>
              <a:t> dependency</a:t>
            </a:r>
          </a:p>
          <a:p>
            <a:pPr marL="800100" lvl="1" indent="-342900" fontAlgn="auto">
              <a:spcAft>
                <a:spcPts val="0"/>
              </a:spcAft>
              <a:buFont typeface="Arial" pitchFamily="34" charset="0"/>
              <a:buChar char="–"/>
              <a:tabLst>
                <a:tab pos="1027113" algn="l"/>
                <a:tab pos="2857500" algn="ctr"/>
                <a:tab pos="3036888" algn="l"/>
              </a:tabLst>
              <a:defRPr/>
            </a:pPr>
            <a:r>
              <a:rPr lang="en-US" dirty="0" smtClean="0">
                <a:sym typeface="Wingdings" pitchFamily="2" charset="2"/>
              </a:rPr>
              <a:t>No other attribute is extraneous, so we get F</a:t>
            </a:r>
            <a:r>
              <a:rPr lang="en-US" baseline="-25000" dirty="0" smtClean="0">
                <a:sym typeface="Wingdings" pitchFamily="2" charset="2"/>
              </a:rPr>
              <a:t>C </a:t>
            </a:r>
            <a:r>
              <a:rPr lang="en-US" dirty="0" smtClean="0">
                <a:sym typeface="Wingdings" pitchFamily="2" charset="2"/>
              </a:rPr>
              <a:t>=</a:t>
            </a:r>
          </a:p>
          <a:p>
            <a:pPr marL="800100" lvl="1" indent="-342900" fontAlgn="auto">
              <a:spcAft>
                <a:spcPts val="0"/>
              </a:spcAft>
              <a:buFont typeface="Monotype Sorts" pitchFamily="2" charset="2"/>
              <a:buNone/>
              <a:tabLst>
                <a:tab pos="1027113" algn="l"/>
                <a:tab pos="2857500" algn="ctr"/>
                <a:tab pos="3036888" algn="l"/>
              </a:tabLst>
              <a:defRPr/>
            </a:pPr>
            <a:r>
              <a:rPr lang="en-US" i="1" dirty="0" smtClean="0"/>
              <a:t>             </a:t>
            </a:r>
            <a:r>
              <a:rPr lang="en-US" i="1" dirty="0" err="1" smtClean="0"/>
              <a:t>customer_id</a:t>
            </a:r>
            <a:r>
              <a:rPr lang="en-US" i="1" dirty="0" smtClean="0"/>
              <a:t>, </a:t>
            </a:r>
            <a:r>
              <a:rPr lang="en-US" i="1" dirty="0" err="1" smtClean="0"/>
              <a:t>employee_id</a:t>
            </a:r>
            <a:r>
              <a:rPr lang="en-US" i="1" dirty="0" smtClean="0"/>
              <a:t> </a:t>
            </a:r>
            <a:r>
              <a:rPr lang="en-US" dirty="0" smtClean="0">
                <a:sym typeface="Symbol" pitchFamily="18" charset="2"/>
              </a:rPr>
              <a:t></a:t>
            </a:r>
            <a:r>
              <a:rPr lang="en-US" i="1" dirty="0" smtClean="0">
                <a:sym typeface="Monotype Sorts" pitchFamily="2" charset="2"/>
              </a:rPr>
              <a:t> type</a:t>
            </a:r>
            <a:br>
              <a:rPr lang="en-US" i="1" dirty="0" smtClean="0">
                <a:sym typeface="Monotype Sorts" pitchFamily="2" charset="2"/>
              </a:rPr>
            </a:br>
            <a:r>
              <a:rPr lang="en-US" i="1" dirty="0" smtClean="0">
                <a:sym typeface="Monotype Sorts" pitchFamily="2" charset="2"/>
              </a:rPr>
              <a:t>	    </a:t>
            </a:r>
            <a:r>
              <a:rPr lang="en-US" i="1" dirty="0" err="1" smtClean="0">
                <a:sym typeface="Monotype Sorts" pitchFamily="2" charset="2"/>
              </a:rPr>
              <a:t>employee_id</a:t>
            </a:r>
            <a:r>
              <a:rPr lang="en-US" i="1" dirty="0" smtClean="0">
                <a:sym typeface="Monotype Sorts" pitchFamily="2" charset="2"/>
              </a:rPr>
              <a:t> </a:t>
            </a:r>
            <a:r>
              <a:rPr lang="en-US" dirty="0" smtClean="0">
                <a:sym typeface="Symbol" pitchFamily="18" charset="2"/>
              </a:rPr>
              <a:t></a:t>
            </a:r>
            <a:r>
              <a:rPr lang="en-US" i="1" dirty="0" smtClean="0">
                <a:sym typeface="Monotype Sorts" pitchFamily="2" charset="2"/>
              </a:rPr>
              <a:t> </a:t>
            </a:r>
            <a:r>
              <a:rPr lang="en-US" i="1" dirty="0" err="1" smtClean="0">
                <a:sym typeface="Monotype Sorts" pitchFamily="2" charset="2"/>
              </a:rPr>
              <a:t>branch_name</a:t>
            </a:r>
            <a:r>
              <a:rPr lang="en-US" i="1" dirty="0" smtClean="0">
                <a:sym typeface="Monotype Sorts" pitchFamily="2" charset="2"/>
              </a:rPr>
              <a:t/>
            </a:r>
            <a:br>
              <a:rPr lang="en-US" i="1" dirty="0" smtClean="0">
                <a:sym typeface="Monotype Sorts" pitchFamily="2" charset="2"/>
              </a:rPr>
            </a:br>
            <a:r>
              <a:rPr lang="en-US" i="1" dirty="0" smtClean="0">
                <a:sym typeface="Monotype Sorts" pitchFamily="2" charset="2"/>
              </a:rPr>
              <a:t>        </a:t>
            </a:r>
            <a:r>
              <a:rPr lang="en-US" i="1" dirty="0" err="1" smtClean="0">
                <a:sym typeface="Monotype Sorts" pitchFamily="2" charset="2"/>
              </a:rPr>
              <a:t>customer_id</a:t>
            </a:r>
            <a:r>
              <a:rPr lang="en-US" i="1" dirty="0" smtClean="0">
                <a:sym typeface="Monotype Sorts" pitchFamily="2" charset="2"/>
              </a:rPr>
              <a:t>, </a:t>
            </a:r>
            <a:r>
              <a:rPr lang="en-US" i="1" dirty="0" err="1" smtClean="0">
                <a:sym typeface="Monotype Sorts" pitchFamily="2" charset="2"/>
              </a:rPr>
              <a:t>branch_name</a:t>
            </a:r>
            <a:r>
              <a:rPr lang="en-US" i="1" dirty="0" smtClean="0">
                <a:sym typeface="Monotype Sorts" pitchFamily="2" charset="2"/>
              </a:rPr>
              <a:t> </a:t>
            </a:r>
            <a:r>
              <a:rPr lang="en-US" dirty="0" smtClean="0">
                <a:sym typeface="Symbol" pitchFamily="18" charset="2"/>
              </a:rPr>
              <a:t></a:t>
            </a:r>
            <a:r>
              <a:rPr lang="en-US" dirty="0" smtClean="0">
                <a:sym typeface="Monotype Sorts" pitchFamily="2" charset="2"/>
              </a:rPr>
              <a:t> </a:t>
            </a:r>
            <a:r>
              <a:rPr lang="en-US" i="1" dirty="0" err="1" smtClean="0">
                <a:sym typeface="Wingdings" pitchFamily="2" charset="2"/>
              </a:rPr>
              <a:t>employee_id</a:t>
            </a:r>
            <a:endParaRPr lang="en-US" i="1" dirty="0" smtClean="0">
              <a:sym typeface="Wingdings" pitchFamily="2" charset="2"/>
            </a:endParaRPr>
          </a:p>
          <a:p>
            <a:pPr marL="800100" lvl="1" indent="-342900" fontAlgn="auto">
              <a:spcAft>
                <a:spcPts val="0"/>
              </a:spcAft>
              <a:buFont typeface="Monotype Sorts" pitchFamily="2" charset="2"/>
              <a:buNone/>
              <a:tabLst>
                <a:tab pos="1027113" algn="l"/>
                <a:tab pos="2857500" algn="ctr"/>
                <a:tab pos="3036888" algn="l"/>
              </a:tabLst>
              <a:defRPr/>
            </a:pPr>
            <a:endParaRPr lang="en-US" dirty="0" smtClean="0">
              <a:sym typeface="Wingdings" pitchFamily="2" charset="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209550"/>
            <a:ext cx="8229600" cy="1143000"/>
          </a:xfrm>
        </p:spPr>
        <p:txBody>
          <a:bodyPr/>
          <a:lstStyle/>
          <a:p>
            <a:r>
              <a:rPr lang="en-US" smtClean="0"/>
              <a:t>3NF Decompsition Example (Cont.)</a:t>
            </a:r>
          </a:p>
        </p:txBody>
      </p:sp>
      <p:sp>
        <p:nvSpPr>
          <p:cNvPr id="226307" name="Rectangle 3"/>
          <p:cNvSpPr>
            <a:spLocks noGrp="1" noChangeArrowheads="1"/>
          </p:cNvSpPr>
          <p:nvPr>
            <p:ph idx="1"/>
          </p:nvPr>
        </p:nvSpPr>
        <p:spPr>
          <a:xfrm>
            <a:off x="727075" y="985838"/>
            <a:ext cx="7861300" cy="5562600"/>
          </a:xfrm>
        </p:spPr>
        <p:txBody>
          <a:bodyPr rtlCol="0">
            <a:normAutofit lnSpcReduction="10000"/>
          </a:bodyPr>
          <a:lstStyle/>
          <a:p>
            <a:pPr fontAlgn="auto">
              <a:spcAft>
                <a:spcPts val="0"/>
              </a:spcAft>
              <a:buFont typeface="Arial" pitchFamily="34" charset="0"/>
              <a:buChar char="•"/>
              <a:defRPr/>
            </a:pPr>
            <a:r>
              <a:rPr lang="en-US" sz="1600" dirty="0" smtClean="0">
                <a:sym typeface="Monotype Sorts" pitchFamily="2" charset="2"/>
              </a:rPr>
              <a:t>The </a:t>
            </a:r>
            <a:r>
              <a:rPr lang="en-US" sz="1600" b="1" dirty="0" smtClean="0">
                <a:sym typeface="Monotype Sorts" pitchFamily="2" charset="2"/>
              </a:rPr>
              <a:t>for</a:t>
            </a:r>
            <a:r>
              <a:rPr lang="en-US" sz="1600" dirty="0" smtClean="0">
                <a:sym typeface="Monotype Sorts" pitchFamily="2" charset="2"/>
              </a:rPr>
              <a:t> loop generates following 3NF schema:</a:t>
            </a:r>
            <a:endParaRPr lang="en-US" dirty="0" smtClean="0">
              <a:sym typeface="Monotype Sorts" pitchFamily="2" charset="2"/>
            </a:endParaRPr>
          </a:p>
          <a:p>
            <a:pPr fontAlgn="auto">
              <a:spcAft>
                <a:spcPts val="0"/>
              </a:spcAft>
              <a:buFont typeface="Monotype Sorts" pitchFamily="2" charset="2"/>
              <a:buNone/>
              <a:defRPr/>
            </a:pPr>
            <a:r>
              <a:rPr lang="en-US" dirty="0" smtClean="0">
                <a:sym typeface="Monotype Sorts" pitchFamily="2" charset="2"/>
              </a:rPr>
              <a:t>	            </a:t>
            </a:r>
            <a:r>
              <a:rPr lang="en-US" sz="1600" dirty="0" smtClean="0">
                <a:sym typeface="Monotype Sorts" pitchFamily="2" charset="2"/>
              </a:rPr>
              <a:t>(</a:t>
            </a:r>
            <a:r>
              <a:rPr lang="en-US" sz="1600" i="1" dirty="0" err="1" smtClean="0"/>
              <a:t>customer_id</a:t>
            </a:r>
            <a:r>
              <a:rPr lang="en-US" sz="1600" i="1" dirty="0" smtClean="0"/>
              <a:t>, </a:t>
            </a:r>
            <a:r>
              <a:rPr lang="en-US" sz="1600" i="1" dirty="0" err="1" smtClean="0"/>
              <a:t>employee_id</a:t>
            </a:r>
            <a:r>
              <a:rPr lang="en-US" sz="1600" i="1" dirty="0" smtClean="0"/>
              <a:t>, type </a:t>
            </a:r>
            <a:r>
              <a:rPr lang="en-US" sz="1600" dirty="0" smtClean="0"/>
              <a:t>)</a:t>
            </a:r>
            <a:endParaRPr lang="en-US" dirty="0" smtClean="0"/>
          </a:p>
          <a:p>
            <a:pPr fontAlgn="auto">
              <a:spcAft>
                <a:spcPts val="0"/>
              </a:spcAft>
              <a:buFont typeface="Monotype Sorts" pitchFamily="2" charset="2"/>
              <a:buNone/>
              <a:defRPr/>
            </a:pPr>
            <a:r>
              <a:rPr lang="en-US" dirty="0" smtClean="0"/>
              <a:t>                  </a:t>
            </a:r>
            <a:r>
              <a:rPr lang="en-US" sz="1600" dirty="0" smtClean="0">
                <a:sym typeface="Monotype Sorts" pitchFamily="2" charset="2"/>
              </a:rPr>
              <a:t>(</a:t>
            </a:r>
            <a:r>
              <a:rPr lang="en-US" sz="1600" i="1" u="sng" dirty="0" err="1" smtClean="0"/>
              <a:t>employee_id</a:t>
            </a:r>
            <a:r>
              <a:rPr lang="en-US" sz="1600" i="1" dirty="0" smtClean="0"/>
              <a:t>, </a:t>
            </a:r>
            <a:r>
              <a:rPr lang="en-US" sz="1600" i="1" dirty="0" err="1" smtClean="0"/>
              <a:t>branch_name</a:t>
            </a:r>
            <a:r>
              <a:rPr lang="en-US" sz="1600" dirty="0" smtClean="0"/>
              <a:t>)</a:t>
            </a:r>
            <a:endParaRPr lang="en-US" dirty="0" smtClean="0"/>
          </a:p>
          <a:p>
            <a:pPr fontAlgn="auto">
              <a:spcAft>
                <a:spcPts val="0"/>
              </a:spcAft>
              <a:buFont typeface="Monotype Sorts" pitchFamily="2" charset="2"/>
              <a:buNone/>
              <a:defRPr/>
            </a:pPr>
            <a:r>
              <a:rPr lang="en-US" dirty="0" smtClean="0"/>
              <a:t>                  </a:t>
            </a:r>
            <a:r>
              <a:rPr lang="en-US" sz="1600" dirty="0" smtClean="0"/>
              <a:t>(</a:t>
            </a:r>
            <a:r>
              <a:rPr lang="en-US" sz="1600" i="1" dirty="0" err="1" smtClean="0"/>
              <a:t>customer_id</a:t>
            </a:r>
            <a:r>
              <a:rPr lang="en-US" sz="1600" i="1" dirty="0" smtClean="0"/>
              <a:t>, </a:t>
            </a:r>
            <a:r>
              <a:rPr lang="en-US" sz="1600" i="1" dirty="0" err="1" smtClean="0"/>
              <a:t>branch_name</a:t>
            </a:r>
            <a:r>
              <a:rPr lang="en-US" sz="1600" i="1" dirty="0" smtClean="0"/>
              <a:t>, </a:t>
            </a:r>
            <a:r>
              <a:rPr lang="en-US" sz="1600" i="1" dirty="0" err="1" smtClean="0"/>
              <a:t>employee_id</a:t>
            </a:r>
            <a:r>
              <a:rPr lang="en-US" sz="1600" i="1" dirty="0" smtClean="0"/>
              <a:t>)</a:t>
            </a:r>
            <a:endParaRPr lang="en-US" i="1" dirty="0" smtClean="0"/>
          </a:p>
          <a:p>
            <a:pPr lvl="1" fontAlgn="auto">
              <a:lnSpc>
                <a:spcPct val="80000"/>
              </a:lnSpc>
              <a:spcAft>
                <a:spcPts val="0"/>
              </a:spcAft>
              <a:buFont typeface="Arial" pitchFamily="34" charset="0"/>
              <a:buChar char="–"/>
              <a:defRPr/>
            </a:pPr>
            <a:r>
              <a:rPr lang="en-US" sz="1600" dirty="0" smtClean="0"/>
              <a:t>Observe that</a:t>
            </a:r>
            <a:r>
              <a:rPr lang="en-US" sz="1600" dirty="0" smtClean="0">
                <a:sym typeface="Monotype Sorts" pitchFamily="2" charset="2"/>
              </a:rPr>
              <a:t> (</a:t>
            </a:r>
            <a:r>
              <a:rPr lang="en-US" sz="1600" i="1" dirty="0" err="1" smtClean="0"/>
              <a:t>customer_id</a:t>
            </a:r>
            <a:r>
              <a:rPr lang="en-US" sz="1600" i="1" dirty="0" smtClean="0"/>
              <a:t>, </a:t>
            </a:r>
            <a:r>
              <a:rPr lang="en-US" sz="1600" i="1" dirty="0" err="1" smtClean="0"/>
              <a:t>employee_id</a:t>
            </a:r>
            <a:r>
              <a:rPr lang="en-US" sz="1600" i="1" dirty="0" smtClean="0"/>
              <a:t>, type </a:t>
            </a:r>
            <a:r>
              <a:rPr lang="en-US" sz="1600" dirty="0" smtClean="0"/>
              <a:t>) contains a candidate key of the original schema, so no further relation schema needs be added</a:t>
            </a:r>
          </a:p>
          <a:p>
            <a:pPr fontAlgn="auto">
              <a:spcAft>
                <a:spcPts val="0"/>
              </a:spcAft>
              <a:buFont typeface="Arial" pitchFamily="34" charset="0"/>
              <a:buChar char="•"/>
              <a:defRPr/>
            </a:pPr>
            <a:r>
              <a:rPr lang="en-US" sz="1600" dirty="0" smtClean="0"/>
              <a:t>If the FDs were considered in a different order, with the 2</a:t>
            </a:r>
            <a:r>
              <a:rPr lang="en-US" sz="1600" baseline="30000" dirty="0" smtClean="0"/>
              <a:t>nd</a:t>
            </a:r>
            <a:r>
              <a:rPr lang="en-US" sz="1600" dirty="0" smtClean="0"/>
              <a:t> one considered after the 3</a:t>
            </a:r>
            <a:r>
              <a:rPr lang="en-US" sz="1600" baseline="30000" dirty="0" smtClean="0"/>
              <a:t>rd</a:t>
            </a:r>
            <a:r>
              <a:rPr lang="en-US" sz="1600" dirty="0" smtClean="0"/>
              <a:t>,  </a:t>
            </a:r>
            <a:br>
              <a:rPr lang="en-US" sz="1600" dirty="0" smtClean="0"/>
            </a:br>
            <a:r>
              <a:rPr lang="en-US" sz="1600" dirty="0" smtClean="0"/>
              <a:t>	(</a:t>
            </a:r>
            <a:r>
              <a:rPr lang="en-US" sz="1600" i="1" u="sng" dirty="0" err="1" smtClean="0"/>
              <a:t>employee_id</a:t>
            </a:r>
            <a:r>
              <a:rPr lang="en-US" sz="1600" i="1" dirty="0" smtClean="0"/>
              <a:t>, </a:t>
            </a:r>
            <a:r>
              <a:rPr lang="en-US" sz="1600" i="1" dirty="0" err="1" smtClean="0"/>
              <a:t>branch_name</a:t>
            </a:r>
            <a:r>
              <a:rPr lang="en-US" sz="1600" dirty="0" smtClean="0"/>
              <a:t>) </a:t>
            </a:r>
            <a:br>
              <a:rPr lang="en-US" sz="1600" dirty="0" smtClean="0"/>
            </a:br>
            <a:r>
              <a:rPr lang="en-US" sz="1600" dirty="0" smtClean="0"/>
              <a:t>would not be included in the decomposition because it is a subset of  </a:t>
            </a:r>
            <a:br>
              <a:rPr lang="en-US" sz="1600" dirty="0" smtClean="0"/>
            </a:br>
            <a:r>
              <a:rPr lang="en-US" sz="1600" dirty="0" smtClean="0"/>
              <a:t>         (</a:t>
            </a:r>
            <a:r>
              <a:rPr lang="en-US" sz="1600" i="1" dirty="0" err="1" smtClean="0"/>
              <a:t>customer_id</a:t>
            </a:r>
            <a:r>
              <a:rPr lang="en-US" sz="1600" i="1" dirty="0" smtClean="0"/>
              <a:t>, </a:t>
            </a:r>
            <a:r>
              <a:rPr lang="en-US" sz="1600" i="1" dirty="0" err="1" smtClean="0"/>
              <a:t>branch_name</a:t>
            </a:r>
            <a:r>
              <a:rPr lang="en-US" sz="1600" i="1" dirty="0" smtClean="0"/>
              <a:t>, </a:t>
            </a:r>
            <a:r>
              <a:rPr lang="en-US" sz="1600" i="1" dirty="0" err="1" smtClean="0"/>
              <a:t>employee_id</a:t>
            </a:r>
            <a:r>
              <a:rPr lang="en-US" sz="1600" i="1" dirty="0" smtClean="0"/>
              <a:t>)</a:t>
            </a:r>
            <a:endParaRPr lang="en-US" i="1" dirty="0" smtClean="0"/>
          </a:p>
          <a:p>
            <a:pPr fontAlgn="auto">
              <a:spcAft>
                <a:spcPts val="0"/>
              </a:spcAft>
              <a:buFont typeface="Arial" pitchFamily="34" charset="0"/>
              <a:buChar char="•"/>
              <a:defRPr/>
            </a:pPr>
            <a:r>
              <a:rPr lang="en-US" sz="1600" dirty="0" smtClean="0"/>
              <a:t>Minor extension of the 3NF decomposition algorithm: at end of for loop, detect and delete schemas, such as  </a:t>
            </a:r>
            <a:r>
              <a:rPr lang="en-US" sz="1600" dirty="0" smtClean="0">
                <a:sym typeface="Monotype Sorts" pitchFamily="2" charset="2"/>
              </a:rPr>
              <a:t>(</a:t>
            </a:r>
            <a:r>
              <a:rPr lang="en-US" sz="1600" i="1" u="sng" dirty="0" err="1" smtClean="0"/>
              <a:t>employee_id</a:t>
            </a:r>
            <a:r>
              <a:rPr lang="en-US" sz="1600" i="1" dirty="0" smtClean="0"/>
              <a:t>, </a:t>
            </a:r>
            <a:r>
              <a:rPr lang="en-US" sz="1600" i="1" dirty="0" err="1" smtClean="0"/>
              <a:t>branch_name</a:t>
            </a:r>
            <a:r>
              <a:rPr lang="en-US" sz="1600" dirty="0" smtClean="0"/>
              <a:t>), which are subsets of other schemas</a:t>
            </a:r>
          </a:p>
          <a:p>
            <a:pPr lvl="1" fontAlgn="auto">
              <a:spcAft>
                <a:spcPts val="0"/>
              </a:spcAft>
              <a:buFont typeface="Arial" pitchFamily="34" charset="0"/>
              <a:buChar char="–"/>
              <a:defRPr/>
            </a:pPr>
            <a:r>
              <a:rPr lang="en-US" sz="1600" dirty="0" smtClean="0"/>
              <a:t>result will not depend on the order in which FDs are considered</a:t>
            </a:r>
            <a:endParaRPr lang="en-US" dirty="0" smtClean="0"/>
          </a:p>
          <a:p>
            <a:pPr fontAlgn="auto">
              <a:spcAft>
                <a:spcPts val="0"/>
              </a:spcAft>
              <a:buFont typeface="Arial" pitchFamily="34" charset="0"/>
              <a:buChar char="•"/>
              <a:defRPr/>
            </a:pPr>
            <a:r>
              <a:rPr lang="en-US" sz="1600" dirty="0" smtClean="0"/>
              <a:t>The resultant simplified 3NF schema is:</a:t>
            </a:r>
            <a:endParaRPr lang="en-US" dirty="0" smtClean="0"/>
          </a:p>
          <a:p>
            <a:pPr fontAlgn="auto">
              <a:spcAft>
                <a:spcPts val="0"/>
              </a:spcAft>
              <a:buFont typeface="Monotype Sorts" pitchFamily="2" charset="2"/>
              <a:buNone/>
              <a:defRPr/>
            </a:pPr>
            <a:r>
              <a:rPr lang="en-US" dirty="0" smtClean="0">
                <a:sym typeface="Monotype Sorts" pitchFamily="2" charset="2"/>
              </a:rPr>
              <a:t> 		   </a:t>
            </a:r>
            <a:r>
              <a:rPr lang="en-US" sz="1600" dirty="0" smtClean="0">
                <a:sym typeface="Monotype Sorts" pitchFamily="2" charset="2"/>
              </a:rPr>
              <a:t>(</a:t>
            </a:r>
            <a:r>
              <a:rPr lang="en-US" sz="1600" i="1" dirty="0" err="1" smtClean="0"/>
              <a:t>customer_id</a:t>
            </a:r>
            <a:r>
              <a:rPr lang="en-US" sz="1600" i="1" dirty="0" smtClean="0"/>
              <a:t>, </a:t>
            </a:r>
            <a:r>
              <a:rPr lang="en-US" sz="1600" i="1" dirty="0" err="1" smtClean="0"/>
              <a:t>employee_id</a:t>
            </a:r>
            <a:r>
              <a:rPr lang="en-US" sz="1600" i="1" dirty="0" smtClean="0"/>
              <a:t>, type</a:t>
            </a:r>
            <a:r>
              <a:rPr lang="en-US" sz="1600" dirty="0" smtClean="0"/>
              <a:t>)</a:t>
            </a:r>
            <a:endParaRPr lang="en-US" dirty="0" smtClean="0"/>
          </a:p>
          <a:p>
            <a:pPr fontAlgn="auto">
              <a:spcAft>
                <a:spcPts val="0"/>
              </a:spcAft>
              <a:buFont typeface="Monotype Sorts" pitchFamily="2" charset="2"/>
              <a:buNone/>
              <a:defRPr/>
            </a:pPr>
            <a:r>
              <a:rPr lang="en-US" dirty="0" smtClean="0"/>
              <a:t>                  </a:t>
            </a:r>
            <a:r>
              <a:rPr lang="en-US" sz="1600" dirty="0" smtClean="0"/>
              <a:t>(</a:t>
            </a:r>
            <a:r>
              <a:rPr lang="en-US" sz="1600" i="1" dirty="0" err="1" smtClean="0"/>
              <a:t>customer_id</a:t>
            </a:r>
            <a:r>
              <a:rPr lang="en-US" sz="1600" i="1" dirty="0" smtClean="0"/>
              <a:t>, </a:t>
            </a:r>
            <a:r>
              <a:rPr lang="en-US" sz="1600" i="1" dirty="0" err="1" smtClean="0"/>
              <a:t>branch_name</a:t>
            </a:r>
            <a:r>
              <a:rPr lang="en-US" sz="1600" i="1" dirty="0" smtClean="0"/>
              <a:t>, </a:t>
            </a:r>
            <a:r>
              <a:rPr lang="en-US" sz="1600" i="1" dirty="0" err="1" smtClean="0"/>
              <a:t>employee_id</a:t>
            </a:r>
            <a:r>
              <a:rPr lang="en-US" sz="1600" i="1" dirty="0" smtClean="0"/>
              <a:t>)</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630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630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6307">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630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6307">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630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smtClean="0"/>
              <a:t>Comparison of BCNF and 3NF</a:t>
            </a:r>
          </a:p>
        </p:txBody>
      </p:sp>
      <p:sp>
        <p:nvSpPr>
          <p:cNvPr id="80899" name="Rectangle 3"/>
          <p:cNvSpPr>
            <a:spLocks noGrp="1" noChangeArrowheads="1"/>
          </p:cNvSpPr>
          <p:nvPr>
            <p:ph idx="1"/>
          </p:nvPr>
        </p:nvSpPr>
        <p:spPr/>
        <p:txBody>
          <a:bodyPr rtlCol="0">
            <a:normAutofit fontScale="92500"/>
          </a:bodyPr>
          <a:lstStyle/>
          <a:p>
            <a:pPr fontAlgn="auto">
              <a:spcAft>
                <a:spcPts val="0"/>
              </a:spcAft>
              <a:buFont typeface="Arial" pitchFamily="34" charset="0"/>
              <a:buChar char="•"/>
              <a:defRPr/>
            </a:pPr>
            <a:r>
              <a:rPr lang="en-US" smtClean="0"/>
              <a:t>It is always possible to decompose a relation into a set of  relations that are in 3NF such that:</a:t>
            </a:r>
          </a:p>
          <a:p>
            <a:pPr lvl="1" fontAlgn="auto">
              <a:spcAft>
                <a:spcPts val="0"/>
              </a:spcAft>
              <a:buFont typeface="Arial" pitchFamily="34" charset="0"/>
              <a:buChar char="–"/>
              <a:defRPr/>
            </a:pPr>
            <a:r>
              <a:rPr lang="en-US" smtClean="0"/>
              <a:t>the decomposition is lossless</a:t>
            </a:r>
          </a:p>
          <a:p>
            <a:pPr lvl="1" fontAlgn="auto">
              <a:spcAft>
                <a:spcPts val="0"/>
              </a:spcAft>
              <a:buFont typeface="Arial" pitchFamily="34" charset="0"/>
              <a:buChar char="–"/>
              <a:defRPr/>
            </a:pPr>
            <a:r>
              <a:rPr lang="en-US" smtClean="0"/>
              <a:t>the dependencies are preserved</a:t>
            </a:r>
          </a:p>
          <a:p>
            <a:pPr fontAlgn="auto">
              <a:spcAft>
                <a:spcPts val="0"/>
              </a:spcAft>
              <a:buFont typeface="Arial" pitchFamily="34" charset="0"/>
              <a:buChar char="•"/>
              <a:defRPr/>
            </a:pPr>
            <a:r>
              <a:rPr lang="en-US" smtClean="0"/>
              <a:t>It is always possible to decompose a relation into a set of relations that are in BCNF such that:</a:t>
            </a:r>
          </a:p>
          <a:p>
            <a:pPr lvl="1" fontAlgn="auto">
              <a:spcAft>
                <a:spcPts val="0"/>
              </a:spcAft>
              <a:buFont typeface="Arial" pitchFamily="34" charset="0"/>
              <a:buChar char="–"/>
              <a:defRPr/>
            </a:pPr>
            <a:r>
              <a:rPr lang="en-US" smtClean="0"/>
              <a:t>the decomposition is lossless</a:t>
            </a:r>
          </a:p>
          <a:p>
            <a:pPr lvl="1" fontAlgn="auto">
              <a:spcAft>
                <a:spcPts val="0"/>
              </a:spcAft>
              <a:buFont typeface="Arial" pitchFamily="34" charset="0"/>
              <a:buChar char="–"/>
              <a:defRPr/>
            </a:pPr>
            <a:r>
              <a:rPr lang="en-US" smtClean="0"/>
              <a:t>it may not be possible to preserve dependencies.</a:t>
            </a:r>
          </a:p>
          <a:p>
            <a:pPr lvl="1" fontAlgn="auto">
              <a:spcAft>
                <a:spcPts val="0"/>
              </a:spcAft>
              <a:buFont typeface="Arial" pitchFamily="34" charset="0"/>
              <a:buChar char="–"/>
              <a:defRPr/>
            </a:pPr>
            <a:endParaRPr lang="en-US" smtClean="0"/>
          </a:p>
        </p:txBody>
      </p:sp>
      <p:sp>
        <p:nvSpPr>
          <p:cNvPr id="59396" name="Rectangle 5"/>
          <p:cNvSpPr>
            <a:spLocks noChangeArrowheads="1"/>
          </p:cNvSpPr>
          <p:nvPr/>
        </p:nvSpPr>
        <p:spPr bwMode="auto">
          <a:xfrm>
            <a:off x="596900" y="4064000"/>
            <a:ext cx="7283450" cy="2590800"/>
          </a:xfrm>
          <a:prstGeom prst="rect">
            <a:avLst/>
          </a:prstGeom>
          <a:noFill/>
          <a:ln w="9525">
            <a:noFill/>
            <a:miter lim="800000"/>
            <a:headEnd/>
            <a:tailEnd/>
          </a:ln>
        </p:spPr>
        <p:txBody>
          <a:bodyPr/>
          <a:lstStyle/>
          <a:p>
            <a:pPr marL="342900" indent="-342900">
              <a:spcBef>
                <a:spcPct val="35000"/>
              </a:spcBef>
              <a:buClr>
                <a:schemeClr val="tx2"/>
              </a:buClr>
              <a:buSzPct val="90000"/>
              <a:buFont typeface="Monotype Sorts" pitchFamily="2" charset="2"/>
              <a:buChar char="n"/>
              <a:tabLst>
                <a:tab pos="684213" algn="l"/>
              </a:tabLst>
            </a:pPr>
            <a:endParaRPr kumimoji="1" lang="en-US" sz="1800" i="1">
              <a:sym typeface="Monotype Sorts" pitchFamily="2" charset="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smtClean="0"/>
              <a:t>Design Goals</a:t>
            </a:r>
          </a:p>
        </p:txBody>
      </p:sp>
      <p:sp>
        <p:nvSpPr>
          <p:cNvPr id="180227" name="Rectangle 3"/>
          <p:cNvSpPr>
            <a:spLocks noGrp="1" noChangeArrowheads="1"/>
          </p:cNvSpPr>
          <p:nvPr>
            <p:ph idx="1"/>
          </p:nvPr>
        </p:nvSpPr>
        <p:spPr/>
        <p:txBody>
          <a:bodyPr rtlCol="0">
            <a:normAutofit fontScale="70000" lnSpcReduction="20000"/>
          </a:bodyPr>
          <a:lstStyle/>
          <a:p>
            <a:pPr fontAlgn="auto">
              <a:spcAft>
                <a:spcPts val="0"/>
              </a:spcAft>
              <a:buFont typeface="Arial" pitchFamily="34" charset="0"/>
              <a:buChar char="•"/>
              <a:defRPr/>
            </a:pPr>
            <a:r>
              <a:rPr lang="en-US" dirty="0" smtClean="0"/>
              <a:t>Goal for a relational database design is:</a:t>
            </a:r>
          </a:p>
          <a:p>
            <a:pPr lvl="1" fontAlgn="auto">
              <a:spcAft>
                <a:spcPts val="0"/>
              </a:spcAft>
              <a:buFont typeface="Arial" pitchFamily="34" charset="0"/>
              <a:buChar char="–"/>
              <a:defRPr/>
            </a:pPr>
            <a:r>
              <a:rPr lang="en-US" dirty="0" smtClean="0"/>
              <a:t>BCNF.</a:t>
            </a:r>
          </a:p>
          <a:p>
            <a:pPr lvl="1" fontAlgn="auto">
              <a:spcAft>
                <a:spcPts val="0"/>
              </a:spcAft>
              <a:buFont typeface="Arial" pitchFamily="34" charset="0"/>
              <a:buChar char="–"/>
              <a:defRPr/>
            </a:pPr>
            <a:r>
              <a:rPr lang="en-US" dirty="0" smtClean="0"/>
              <a:t>Lossless join.</a:t>
            </a:r>
          </a:p>
          <a:p>
            <a:pPr lvl="1" fontAlgn="auto">
              <a:spcAft>
                <a:spcPts val="0"/>
              </a:spcAft>
              <a:buFont typeface="Arial" pitchFamily="34" charset="0"/>
              <a:buChar char="–"/>
              <a:defRPr/>
            </a:pPr>
            <a:r>
              <a:rPr lang="en-US" dirty="0" smtClean="0"/>
              <a:t>Dependency preservation.</a:t>
            </a:r>
          </a:p>
          <a:p>
            <a:pPr fontAlgn="auto">
              <a:spcAft>
                <a:spcPts val="0"/>
              </a:spcAft>
              <a:buFont typeface="Arial" pitchFamily="34" charset="0"/>
              <a:buChar char="•"/>
              <a:defRPr/>
            </a:pPr>
            <a:r>
              <a:rPr lang="en-US" dirty="0" smtClean="0"/>
              <a:t>If we cannot achieve this, we accept one of</a:t>
            </a:r>
          </a:p>
          <a:p>
            <a:pPr lvl="1" fontAlgn="auto">
              <a:spcAft>
                <a:spcPts val="0"/>
              </a:spcAft>
              <a:buFont typeface="Arial" pitchFamily="34" charset="0"/>
              <a:buChar char="–"/>
              <a:defRPr/>
            </a:pPr>
            <a:r>
              <a:rPr lang="en-US" dirty="0" smtClean="0"/>
              <a:t>Lack of dependency preservation </a:t>
            </a:r>
          </a:p>
          <a:p>
            <a:pPr lvl="1" fontAlgn="auto">
              <a:spcAft>
                <a:spcPts val="0"/>
              </a:spcAft>
              <a:buFont typeface="Arial" pitchFamily="34" charset="0"/>
              <a:buChar char="–"/>
              <a:defRPr/>
            </a:pPr>
            <a:r>
              <a:rPr lang="en-US" dirty="0" smtClean="0"/>
              <a:t>Redundancy due to use of 3NF</a:t>
            </a:r>
          </a:p>
          <a:p>
            <a:pPr fontAlgn="auto">
              <a:spcAft>
                <a:spcPts val="0"/>
              </a:spcAft>
              <a:buFont typeface="Arial" pitchFamily="34" charset="0"/>
              <a:buChar char="•"/>
              <a:defRPr/>
            </a:pPr>
            <a:r>
              <a:rPr lang="en-US" dirty="0" smtClean="0"/>
              <a:t>Interestingly, SQL does not provide a direct way of specifying functional dependencies other than </a:t>
            </a:r>
            <a:r>
              <a:rPr lang="en-US" dirty="0" err="1" smtClean="0"/>
              <a:t>superkeys</a:t>
            </a:r>
            <a:r>
              <a:rPr lang="en-US" dirty="0" smtClean="0"/>
              <a:t>.</a:t>
            </a:r>
          </a:p>
          <a:p>
            <a:pPr fontAlgn="auto">
              <a:spcAft>
                <a:spcPts val="0"/>
              </a:spcAft>
              <a:buFont typeface="Monotype Sorts" pitchFamily="2" charset="2"/>
              <a:buNone/>
              <a:defRPr/>
            </a:pPr>
            <a:r>
              <a:rPr lang="en-US" dirty="0" smtClean="0"/>
              <a:t>	Can specify FDs using assertions, but they are expensive to test</a:t>
            </a:r>
          </a:p>
          <a:p>
            <a:pPr fontAlgn="auto">
              <a:spcAft>
                <a:spcPts val="0"/>
              </a:spcAft>
              <a:buFont typeface="Arial" pitchFamily="34" charset="0"/>
              <a:buChar char="•"/>
              <a:defRPr/>
            </a:pPr>
            <a:r>
              <a:rPr lang="en-US" dirty="0" smtClean="0"/>
              <a:t>Even if we had a dependency preserving decomposition, using SQL we would not be able to efficiently test a functional dependency whose left hand side is not a key.</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smtClean="0"/>
              <a:t>Multivalued Dependencies (MVDs)</a:t>
            </a:r>
          </a:p>
        </p:txBody>
      </p:sp>
      <p:sp>
        <p:nvSpPr>
          <p:cNvPr id="88067" name="Rectangle 3"/>
          <p:cNvSpPr>
            <a:spLocks noGrp="1" noChangeArrowheads="1"/>
          </p:cNvSpPr>
          <p:nvPr>
            <p:ph idx="1"/>
          </p:nvPr>
        </p:nvSpPr>
        <p:spPr>
          <a:xfrm>
            <a:off x="927100" y="1139825"/>
            <a:ext cx="6750050" cy="4533900"/>
          </a:xfrm>
        </p:spPr>
        <p:txBody>
          <a:bodyPr rtlCol="0">
            <a:normAutofit fontScale="77500" lnSpcReduction="20000"/>
          </a:bodyPr>
          <a:lstStyle/>
          <a:p>
            <a:pPr fontAlgn="auto">
              <a:spcAft>
                <a:spcPts val="0"/>
              </a:spcAft>
              <a:buFont typeface="Arial" pitchFamily="34" charset="0"/>
              <a:buChar char="•"/>
              <a:tabLst>
                <a:tab pos="1890713" algn="l"/>
                <a:tab pos="2798763" algn="l"/>
              </a:tabLst>
              <a:defRPr/>
            </a:pPr>
            <a:r>
              <a:rPr lang="en-US" dirty="0" smtClean="0"/>
              <a:t>Let </a:t>
            </a:r>
            <a:r>
              <a:rPr lang="en-US" i="1" dirty="0" smtClean="0"/>
              <a:t>R</a:t>
            </a:r>
            <a:r>
              <a:rPr lang="en-US" dirty="0" smtClean="0"/>
              <a:t> be a relation schema and let </a:t>
            </a:r>
            <a:r>
              <a:rPr lang="en-US" dirty="0" smtClean="0">
                <a:sym typeface="Symbol" pitchFamily="18" charset="2"/>
              </a:rPr>
              <a:t>  </a:t>
            </a:r>
            <a:r>
              <a:rPr lang="en-US" i="1" dirty="0" smtClean="0">
                <a:sym typeface="Symbol" pitchFamily="18" charset="2"/>
              </a:rPr>
              <a:t>R</a:t>
            </a:r>
            <a:r>
              <a:rPr lang="en-US" dirty="0" smtClean="0">
                <a:sym typeface="Symbol" pitchFamily="18" charset="2"/>
              </a:rPr>
              <a:t> and </a:t>
            </a:r>
            <a:r>
              <a:rPr lang="en-US" dirty="0" smtClean="0">
                <a:sym typeface="Greek Symbols" pitchFamily="18" charset="2"/>
              </a:rPr>
              <a:t> </a:t>
            </a:r>
            <a:r>
              <a:rPr lang="en-US" dirty="0" smtClean="0">
                <a:sym typeface="Symbol" pitchFamily="18" charset="2"/>
              </a:rPr>
              <a:t> </a:t>
            </a:r>
            <a:r>
              <a:rPr lang="en-US" i="1" dirty="0" smtClean="0">
                <a:sym typeface="Symbol" pitchFamily="18" charset="2"/>
              </a:rPr>
              <a:t>R. </a:t>
            </a:r>
            <a:r>
              <a:rPr lang="en-US" dirty="0" smtClean="0">
                <a:sym typeface="Symbol" pitchFamily="18" charset="2"/>
              </a:rPr>
              <a:t>  The </a:t>
            </a:r>
            <a:r>
              <a:rPr lang="en-US" i="1" dirty="0" err="1" smtClean="0">
                <a:solidFill>
                  <a:schemeClr val="tx2"/>
                </a:solidFill>
                <a:sym typeface="Symbol" pitchFamily="18" charset="2"/>
              </a:rPr>
              <a:t>multivalued</a:t>
            </a:r>
            <a:r>
              <a:rPr lang="en-US" i="1" dirty="0" smtClean="0">
                <a:solidFill>
                  <a:schemeClr val="tx2"/>
                </a:solidFill>
                <a:sym typeface="Symbol" pitchFamily="18" charset="2"/>
              </a:rPr>
              <a:t> dependency</a:t>
            </a:r>
            <a:r>
              <a:rPr lang="en-US" dirty="0" smtClean="0">
                <a:sym typeface="Symbol" pitchFamily="18" charset="2"/>
              </a:rPr>
              <a:t> </a:t>
            </a:r>
            <a:endParaRPr lang="en-US" dirty="0" smtClean="0"/>
          </a:p>
          <a:p>
            <a:pPr fontAlgn="auto">
              <a:spcAft>
                <a:spcPts val="0"/>
              </a:spcAft>
              <a:buFont typeface="Monotype Sorts" pitchFamily="2" charset="2"/>
              <a:buNone/>
              <a:tabLst>
                <a:tab pos="1890713" algn="l"/>
                <a:tab pos="2798763" algn="l"/>
              </a:tabLst>
              <a:defRPr/>
            </a:pPr>
            <a:r>
              <a:rPr lang="en-US" dirty="0" smtClean="0">
                <a:sym typeface="Greek Symbols" pitchFamily="18" charset="2"/>
              </a:rPr>
              <a:t>			</a:t>
            </a:r>
            <a:r>
              <a:rPr lang="en-US" dirty="0" smtClean="0">
                <a:sym typeface="Symbol" pitchFamily="18" charset="2"/>
              </a:rPr>
              <a:t></a:t>
            </a:r>
            <a:r>
              <a:rPr lang="en-US" dirty="0" smtClean="0">
                <a:sym typeface="Greek Symbols" pitchFamily="18" charset="2"/>
              </a:rPr>
              <a:t> </a:t>
            </a:r>
            <a:r>
              <a:rPr lang="en-US" b="1" dirty="0" smtClean="0">
                <a:sym typeface="Symbol" pitchFamily="18" charset="2"/>
              </a:rPr>
              <a:t></a:t>
            </a:r>
            <a:r>
              <a:rPr lang="en-US" dirty="0" smtClean="0">
                <a:sym typeface="Monotype Sorts" pitchFamily="2" charset="2"/>
              </a:rPr>
              <a:t> </a:t>
            </a:r>
            <a:r>
              <a:rPr lang="en-US" dirty="0" smtClean="0">
                <a:sym typeface="Symbol" pitchFamily="18" charset="2"/>
              </a:rPr>
              <a:t></a:t>
            </a:r>
            <a:endParaRPr lang="en-US" i="1" dirty="0" smtClean="0">
              <a:sym typeface="Greek Symbols" pitchFamily="18" charset="2"/>
            </a:endParaRPr>
          </a:p>
          <a:p>
            <a:pPr fontAlgn="auto">
              <a:spcAft>
                <a:spcPts val="0"/>
              </a:spcAft>
              <a:buFont typeface="Monotype Sorts" pitchFamily="2" charset="2"/>
              <a:buNone/>
              <a:tabLst>
                <a:tab pos="1890713" algn="l"/>
                <a:tab pos="2798763" algn="l"/>
              </a:tabLst>
              <a:defRPr/>
            </a:pPr>
            <a:r>
              <a:rPr lang="en-US" i="1" dirty="0" smtClean="0">
                <a:sym typeface="Greek Symbols" pitchFamily="18" charset="2"/>
              </a:rPr>
              <a:t>	</a:t>
            </a:r>
            <a:r>
              <a:rPr lang="en-US" dirty="0" smtClean="0">
                <a:sym typeface="Greek Symbols" pitchFamily="18" charset="2"/>
              </a:rPr>
              <a:t>holds on </a:t>
            </a:r>
            <a:r>
              <a:rPr lang="en-US" i="1" dirty="0" smtClean="0">
                <a:sym typeface="Greek Symbols" pitchFamily="18" charset="2"/>
              </a:rPr>
              <a:t>R</a:t>
            </a:r>
            <a:r>
              <a:rPr lang="en-US" dirty="0" smtClean="0">
                <a:sym typeface="Greek Symbols" pitchFamily="18" charset="2"/>
              </a:rPr>
              <a:t> if in any legal relation </a:t>
            </a:r>
            <a:r>
              <a:rPr lang="en-US" i="1" dirty="0" smtClean="0">
                <a:sym typeface="Greek Symbols" pitchFamily="18" charset="2"/>
              </a:rPr>
              <a:t>r(R),</a:t>
            </a:r>
            <a:r>
              <a:rPr lang="en-US" dirty="0" smtClean="0">
                <a:sym typeface="Greek Symbols" pitchFamily="18" charset="2"/>
              </a:rPr>
              <a:t> for all pairs for </a:t>
            </a:r>
            <a:r>
              <a:rPr lang="en-US" dirty="0" err="1" smtClean="0">
                <a:sym typeface="Greek Symbols" pitchFamily="18" charset="2"/>
              </a:rPr>
              <a:t>tuples</a:t>
            </a:r>
            <a:r>
              <a:rPr lang="en-US" dirty="0" smtClean="0">
                <a:sym typeface="Greek Symbols" pitchFamily="18" charset="2"/>
              </a:rPr>
              <a:t> </a:t>
            </a:r>
            <a:r>
              <a:rPr lang="en-US" i="1" dirty="0" smtClean="0">
                <a:sym typeface="Greek Symbols" pitchFamily="18" charset="2"/>
              </a:rPr>
              <a:t>t</a:t>
            </a:r>
            <a:r>
              <a:rPr lang="en-US" baseline="-25000" dirty="0" smtClean="0">
                <a:sym typeface="Greek Symbols" pitchFamily="18" charset="2"/>
              </a:rPr>
              <a:t>1 </a:t>
            </a:r>
            <a:r>
              <a:rPr lang="en-US" dirty="0" smtClean="0">
                <a:sym typeface="Greek Symbols" pitchFamily="18" charset="2"/>
              </a:rPr>
              <a:t>and </a:t>
            </a:r>
            <a:r>
              <a:rPr lang="en-US" i="1" dirty="0" smtClean="0">
                <a:sym typeface="Greek Symbols" pitchFamily="18" charset="2"/>
              </a:rPr>
              <a:t>t</a:t>
            </a:r>
            <a:r>
              <a:rPr lang="en-US" i="1" baseline="-25000" dirty="0" smtClean="0">
                <a:sym typeface="Greek Symbols" pitchFamily="18" charset="2"/>
              </a:rPr>
              <a:t>2</a:t>
            </a:r>
            <a:r>
              <a:rPr lang="en-US" dirty="0" smtClean="0">
                <a:sym typeface="Greek Symbols" pitchFamily="18" charset="2"/>
              </a:rPr>
              <a:t> in </a:t>
            </a:r>
            <a:r>
              <a:rPr lang="en-US" i="1" dirty="0" smtClean="0">
                <a:sym typeface="Greek Symbols" pitchFamily="18" charset="2"/>
              </a:rPr>
              <a:t>r</a:t>
            </a:r>
            <a:r>
              <a:rPr lang="en-US" dirty="0" smtClean="0">
                <a:sym typeface="Greek Symbols" pitchFamily="18" charset="2"/>
              </a:rPr>
              <a:t> such that </a:t>
            </a:r>
            <a:r>
              <a:rPr lang="en-US" i="1" dirty="0" smtClean="0">
                <a:sym typeface="Greek Symbols" pitchFamily="18" charset="2"/>
              </a:rPr>
              <a:t>t</a:t>
            </a:r>
            <a:r>
              <a:rPr lang="en-US" baseline="-25000" dirty="0" smtClean="0">
                <a:sym typeface="Greek Symbols" pitchFamily="18" charset="2"/>
              </a:rPr>
              <a:t>1</a:t>
            </a:r>
            <a:r>
              <a:rPr lang="en-US" dirty="0" smtClean="0">
                <a:sym typeface="Greek Symbols" pitchFamily="18" charset="2"/>
              </a:rPr>
              <a:t>[</a:t>
            </a:r>
            <a:r>
              <a:rPr lang="en-US" dirty="0" smtClean="0">
                <a:sym typeface="Symbol" pitchFamily="18" charset="2"/>
              </a:rPr>
              <a:t></a:t>
            </a:r>
            <a:r>
              <a:rPr lang="en-US" dirty="0" smtClean="0">
                <a:sym typeface="Greek Symbols" pitchFamily="18" charset="2"/>
              </a:rPr>
              <a:t>] = </a:t>
            </a:r>
            <a:r>
              <a:rPr lang="en-US" i="1" dirty="0" smtClean="0">
                <a:sym typeface="Greek Symbols" pitchFamily="18" charset="2"/>
              </a:rPr>
              <a:t>t</a:t>
            </a:r>
            <a:r>
              <a:rPr lang="en-US" i="1" baseline="-25000" dirty="0" smtClean="0">
                <a:sym typeface="Greek Symbols" pitchFamily="18" charset="2"/>
              </a:rPr>
              <a:t>2 </a:t>
            </a:r>
            <a:r>
              <a:rPr lang="en-US" dirty="0" smtClean="0">
                <a:sym typeface="Greek Symbols" pitchFamily="18" charset="2"/>
              </a:rPr>
              <a:t>[</a:t>
            </a:r>
            <a:r>
              <a:rPr lang="en-US" dirty="0" smtClean="0">
                <a:sym typeface="Symbol" pitchFamily="18" charset="2"/>
              </a:rPr>
              <a:t></a:t>
            </a:r>
            <a:r>
              <a:rPr lang="en-US" dirty="0" smtClean="0">
                <a:sym typeface="Greek Symbols" pitchFamily="18" charset="2"/>
              </a:rPr>
              <a:t>], there exist </a:t>
            </a:r>
            <a:r>
              <a:rPr lang="en-US" dirty="0" err="1" smtClean="0">
                <a:sym typeface="Greek Symbols" pitchFamily="18" charset="2"/>
              </a:rPr>
              <a:t>tuples</a:t>
            </a:r>
            <a:r>
              <a:rPr lang="en-US" dirty="0" smtClean="0">
                <a:sym typeface="Greek Symbols" pitchFamily="18" charset="2"/>
              </a:rPr>
              <a:t> </a:t>
            </a:r>
            <a:r>
              <a:rPr lang="en-US" i="1" dirty="0" smtClean="0">
                <a:sym typeface="Greek Symbols" pitchFamily="18" charset="2"/>
              </a:rPr>
              <a:t>t</a:t>
            </a:r>
            <a:r>
              <a:rPr lang="en-US" i="1" baseline="-25000" dirty="0" smtClean="0">
                <a:sym typeface="Greek Symbols" pitchFamily="18" charset="2"/>
              </a:rPr>
              <a:t>3</a:t>
            </a:r>
            <a:r>
              <a:rPr lang="en-US" dirty="0" smtClean="0">
                <a:sym typeface="Greek Symbols" pitchFamily="18" charset="2"/>
              </a:rPr>
              <a:t> and </a:t>
            </a:r>
            <a:r>
              <a:rPr lang="en-US" i="1" dirty="0" smtClean="0">
                <a:sym typeface="Greek Symbols" pitchFamily="18" charset="2"/>
              </a:rPr>
              <a:t>t</a:t>
            </a:r>
            <a:r>
              <a:rPr lang="en-US" baseline="-25000" dirty="0" smtClean="0">
                <a:sym typeface="Greek Symbols" pitchFamily="18" charset="2"/>
              </a:rPr>
              <a:t>4</a:t>
            </a:r>
            <a:r>
              <a:rPr lang="en-US" dirty="0" smtClean="0">
                <a:sym typeface="Greek Symbols" pitchFamily="18" charset="2"/>
              </a:rPr>
              <a:t> in </a:t>
            </a:r>
            <a:r>
              <a:rPr lang="en-US" i="1" dirty="0" smtClean="0">
                <a:sym typeface="Greek Symbols" pitchFamily="18" charset="2"/>
              </a:rPr>
              <a:t>r </a:t>
            </a:r>
            <a:r>
              <a:rPr lang="en-US" dirty="0" smtClean="0">
                <a:sym typeface="Greek Symbols" pitchFamily="18" charset="2"/>
              </a:rPr>
              <a:t>such that: </a:t>
            </a:r>
          </a:p>
          <a:p>
            <a:pPr fontAlgn="auto">
              <a:spcAft>
                <a:spcPts val="0"/>
              </a:spcAft>
              <a:buFont typeface="Monotype Sorts" pitchFamily="2" charset="2"/>
              <a:buNone/>
              <a:tabLst>
                <a:tab pos="1890713" algn="l"/>
                <a:tab pos="2798763" algn="l"/>
              </a:tabLst>
              <a:defRPr/>
            </a:pPr>
            <a:r>
              <a:rPr lang="en-US" dirty="0" smtClean="0">
                <a:sym typeface="Greek Symbols" pitchFamily="18" charset="2"/>
              </a:rPr>
              <a:t>		 </a:t>
            </a:r>
            <a:r>
              <a:rPr lang="en-US" i="1" dirty="0" smtClean="0">
                <a:sym typeface="Greek Symbols" pitchFamily="18" charset="2"/>
              </a:rPr>
              <a:t>t</a:t>
            </a:r>
            <a:r>
              <a:rPr lang="en-US" baseline="-25000" dirty="0" smtClean="0">
                <a:sym typeface="Greek Symbols" pitchFamily="18" charset="2"/>
              </a:rPr>
              <a:t>1</a:t>
            </a:r>
            <a:r>
              <a:rPr lang="en-US" dirty="0" smtClean="0">
                <a:sym typeface="Greek Symbols" pitchFamily="18" charset="2"/>
              </a:rPr>
              <a:t>[</a:t>
            </a:r>
            <a:r>
              <a:rPr lang="en-US" dirty="0" smtClean="0">
                <a:sym typeface="Symbol" pitchFamily="18" charset="2"/>
              </a:rPr>
              <a:t></a:t>
            </a:r>
            <a:r>
              <a:rPr lang="en-US" dirty="0" smtClean="0">
                <a:sym typeface="Greek Symbols" pitchFamily="18" charset="2"/>
              </a:rPr>
              <a:t>] = </a:t>
            </a:r>
            <a:r>
              <a:rPr lang="en-US" i="1" dirty="0" smtClean="0">
                <a:sym typeface="Greek Symbols" pitchFamily="18" charset="2"/>
              </a:rPr>
              <a:t>t</a:t>
            </a:r>
            <a:r>
              <a:rPr lang="en-US" i="1" baseline="-25000" dirty="0" smtClean="0">
                <a:sym typeface="Greek Symbols" pitchFamily="18" charset="2"/>
              </a:rPr>
              <a:t>2 </a:t>
            </a:r>
            <a:r>
              <a:rPr lang="en-US" dirty="0" smtClean="0">
                <a:sym typeface="Greek Symbols" pitchFamily="18" charset="2"/>
              </a:rPr>
              <a:t>[</a:t>
            </a:r>
            <a:r>
              <a:rPr lang="en-US" dirty="0" smtClean="0">
                <a:sym typeface="Symbol" pitchFamily="18" charset="2"/>
              </a:rPr>
              <a:t></a:t>
            </a:r>
            <a:r>
              <a:rPr lang="en-US" dirty="0" smtClean="0">
                <a:sym typeface="Greek Symbols" pitchFamily="18" charset="2"/>
              </a:rPr>
              <a:t>] = </a:t>
            </a:r>
            <a:r>
              <a:rPr lang="en-US" i="1" dirty="0" smtClean="0">
                <a:sym typeface="Greek Symbols" pitchFamily="18" charset="2"/>
              </a:rPr>
              <a:t>t</a:t>
            </a:r>
            <a:r>
              <a:rPr lang="en-US" baseline="-25000" dirty="0" smtClean="0">
                <a:sym typeface="Greek Symbols" pitchFamily="18" charset="2"/>
              </a:rPr>
              <a:t>3</a:t>
            </a:r>
            <a:r>
              <a:rPr lang="en-US" dirty="0" smtClean="0">
                <a:sym typeface="Greek Symbols" pitchFamily="18" charset="2"/>
              </a:rPr>
              <a:t> [</a:t>
            </a:r>
            <a:r>
              <a:rPr lang="en-US" dirty="0" smtClean="0">
                <a:sym typeface="Symbol" pitchFamily="18" charset="2"/>
              </a:rPr>
              <a:t></a:t>
            </a:r>
            <a:r>
              <a:rPr lang="en-US" dirty="0" smtClean="0">
                <a:sym typeface="Greek Symbols" pitchFamily="18" charset="2"/>
              </a:rPr>
              <a:t>] = </a:t>
            </a:r>
            <a:r>
              <a:rPr lang="en-US" i="1" dirty="0" smtClean="0">
                <a:sym typeface="Greek Symbols" pitchFamily="18" charset="2"/>
              </a:rPr>
              <a:t>t</a:t>
            </a:r>
            <a:r>
              <a:rPr lang="en-US" baseline="-25000" dirty="0" smtClean="0">
                <a:sym typeface="Greek Symbols" pitchFamily="18" charset="2"/>
              </a:rPr>
              <a:t>4</a:t>
            </a:r>
            <a:r>
              <a:rPr lang="en-US" i="1" baseline="-25000" dirty="0" smtClean="0">
                <a:sym typeface="Greek Symbols" pitchFamily="18" charset="2"/>
              </a:rPr>
              <a:t> </a:t>
            </a:r>
            <a:r>
              <a:rPr lang="en-US" dirty="0" smtClean="0">
                <a:sym typeface="Greek Symbols" pitchFamily="18" charset="2"/>
              </a:rPr>
              <a:t>[</a:t>
            </a:r>
            <a:r>
              <a:rPr lang="en-US" dirty="0" smtClean="0">
                <a:sym typeface="Symbol" pitchFamily="18" charset="2"/>
              </a:rPr>
              <a:t></a:t>
            </a:r>
            <a:r>
              <a:rPr lang="en-US" dirty="0" smtClean="0">
                <a:sym typeface="Greek Symbols" pitchFamily="18" charset="2"/>
              </a:rPr>
              <a:t>] </a:t>
            </a:r>
            <a:br>
              <a:rPr lang="en-US" dirty="0" smtClean="0">
                <a:sym typeface="Greek Symbols" pitchFamily="18" charset="2"/>
              </a:rPr>
            </a:br>
            <a:r>
              <a:rPr lang="en-US" dirty="0" smtClean="0">
                <a:sym typeface="Greek Symbols" pitchFamily="18" charset="2"/>
              </a:rPr>
              <a:t>	 </a:t>
            </a:r>
            <a:r>
              <a:rPr lang="en-US" i="1" dirty="0" smtClean="0">
                <a:sym typeface="Greek Symbols" pitchFamily="18" charset="2"/>
              </a:rPr>
              <a:t>t</a:t>
            </a:r>
            <a:r>
              <a:rPr lang="en-US" baseline="-25000" dirty="0" smtClean="0">
                <a:sym typeface="Greek Symbols" pitchFamily="18" charset="2"/>
              </a:rPr>
              <a:t>3</a:t>
            </a:r>
            <a:r>
              <a:rPr lang="en-US" dirty="0" smtClean="0">
                <a:sym typeface="Greek Symbols" pitchFamily="18" charset="2"/>
              </a:rPr>
              <a:t>[</a:t>
            </a:r>
            <a:r>
              <a:rPr lang="en-US" dirty="0" smtClean="0">
                <a:sym typeface="Symbol" pitchFamily="18" charset="2"/>
              </a:rPr>
              <a:t></a:t>
            </a:r>
            <a:r>
              <a:rPr lang="en-US" dirty="0" smtClean="0">
                <a:sym typeface="Greek Symbols" pitchFamily="18" charset="2"/>
              </a:rPr>
              <a:t>]         =  </a:t>
            </a:r>
            <a:r>
              <a:rPr lang="en-US" i="1" dirty="0" smtClean="0">
                <a:sym typeface="Greek Symbols" pitchFamily="18" charset="2"/>
              </a:rPr>
              <a:t>t</a:t>
            </a:r>
            <a:r>
              <a:rPr lang="en-US" baseline="-25000" dirty="0" smtClean="0">
                <a:sym typeface="Greek Symbols" pitchFamily="18" charset="2"/>
              </a:rPr>
              <a:t>1 </a:t>
            </a:r>
            <a:r>
              <a:rPr lang="en-US" dirty="0" smtClean="0">
                <a:sym typeface="Greek Symbols" pitchFamily="18" charset="2"/>
              </a:rPr>
              <a:t>[</a:t>
            </a:r>
            <a:r>
              <a:rPr lang="en-US" dirty="0" smtClean="0">
                <a:sym typeface="Symbol" pitchFamily="18" charset="2"/>
              </a:rPr>
              <a:t></a:t>
            </a:r>
            <a:r>
              <a:rPr lang="en-US" dirty="0" smtClean="0">
                <a:sym typeface="Greek Symbols" pitchFamily="18" charset="2"/>
              </a:rPr>
              <a:t>] </a:t>
            </a:r>
            <a:br>
              <a:rPr lang="en-US" dirty="0" smtClean="0">
                <a:sym typeface="Greek Symbols" pitchFamily="18" charset="2"/>
              </a:rPr>
            </a:br>
            <a:r>
              <a:rPr lang="en-US" dirty="0" smtClean="0">
                <a:sym typeface="Greek Symbols" pitchFamily="18" charset="2"/>
              </a:rPr>
              <a:t>	 </a:t>
            </a:r>
            <a:r>
              <a:rPr lang="en-US" i="1" dirty="0" smtClean="0">
                <a:sym typeface="Greek Symbols" pitchFamily="18" charset="2"/>
              </a:rPr>
              <a:t>t</a:t>
            </a:r>
            <a:r>
              <a:rPr lang="en-US" baseline="-25000" dirty="0" smtClean="0">
                <a:sym typeface="Greek Symbols" pitchFamily="18" charset="2"/>
              </a:rPr>
              <a:t>3</a:t>
            </a:r>
            <a:r>
              <a:rPr lang="en-US" dirty="0" smtClean="0">
                <a:sym typeface="Greek Symbols" pitchFamily="18" charset="2"/>
              </a:rPr>
              <a:t>[</a:t>
            </a:r>
            <a:r>
              <a:rPr lang="en-US" i="1" dirty="0" smtClean="0">
                <a:sym typeface="Greek Symbols" pitchFamily="18" charset="2"/>
              </a:rPr>
              <a:t>R  – </a:t>
            </a:r>
            <a:r>
              <a:rPr lang="en-US" dirty="0" smtClean="0">
                <a:sym typeface="Symbol" pitchFamily="18" charset="2"/>
              </a:rPr>
              <a:t></a:t>
            </a:r>
            <a:r>
              <a:rPr lang="en-US" dirty="0" smtClean="0">
                <a:sym typeface="Greek Symbols" pitchFamily="18" charset="2"/>
              </a:rPr>
              <a:t>] =  </a:t>
            </a:r>
            <a:r>
              <a:rPr lang="en-US" i="1" dirty="0" smtClean="0">
                <a:sym typeface="Greek Symbols" pitchFamily="18" charset="2"/>
              </a:rPr>
              <a:t>t</a:t>
            </a:r>
            <a:r>
              <a:rPr lang="en-US" baseline="-25000" dirty="0" smtClean="0">
                <a:sym typeface="Greek Symbols" pitchFamily="18" charset="2"/>
              </a:rPr>
              <a:t>2</a:t>
            </a:r>
            <a:r>
              <a:rPr lang="en-US" dirty="0" smtClean="0">
                <a:sym typeface="Greek Symbols" pitchFamily="18" charset="2"/>
              </a:rPr>
              <a:t>[</a:t>
            </a:r>
            <a:r>
              <a:rPr lang="en-US" i="1" dirty="0" smtClean="0">
                <a:sym typeface="Greek Symbols" pitchFamily="18" charset="2"/>
              </a:rPr>
              <a:t>R  – </a:t>
            </a:r>
            <a:r>
              <a:rPr lang="en-US" dirty="0" smtClean="0">
                <a:sym typeface="Symbol" pitchFamily="18" charset="2"/>
              </a:rPr>
              <a:t></a:t>
            </a:r>
            <a:r>
              <a:rPr lang="en-US" dirty="0" smtClean="0">
                <a:sym typeface="Greek Symbols" pitchFamily="18" charset="2"/>
              </a:rPr>
              <a:t>] </a:t>
            </a:r>
            <a:br>
              <a:rPr lang="en-US" dirty="0" smtClean="0">
                <a:sym typeface="Greek Symbols" pitchFamily="18" charset="2"/>
              </a:rPr>
            </a:br>
            <a:r>
              <a:rPr lang="en-US" dirty="0" smtClean="0">
                <a:sym typeface="Greek Symbols" pitchFamily="18" charset="2"/>
              </a:rPr>
              <a:t>	 </a:t>
            </a:r>
            <a:r>
              <a:rPr lang="en-US" i="1" dirty="0" smtClean="0">
                <a:sym typeface="Greek Symbols" pitchFamily="18" charset="2"/>
              </a:rPr>
              <a:t>t</a:t>
            </a:r>
            <a:r>
              <a:rPr lang="en-US" baseline="-25000" dirty="0" smtClean="0">
                <a:sym typeface="Greek Symbols" pitchFamily="18" charset="2"/>
              </a:rPr>
              <a:t>4 </a:t>
            </a:r>
            <a:r>
              <a:rPr lang="en-US" dirty="0" smtClean="0">
                <a:sym typeface="Greek Symbols" pitchFamily="18" charset="2"/>
              </a:rPr>
              <a:t>[</a:t>
            </a:r>
            <a:r>
              <a:rPr lang="en-US" dirty="0" smtClean="0">
                <a:sym typeface="Symbol" pitchFamily="18" charset="2"/>
              </a:rPr>
              <a:t></a:t>
            </a:r>
            <a:r>
              <a:rPr lang="en-US" dirty="0" smtClean="0">
                <a:sym typeface="Greek Symbols" pitchFamily="18" charset="2"/>
              </a:rPr>
              <a:t>]         =  </a:t>
            </a:r>
            <a:r>
              <a:rPr lang="en-US" i="1" dirty="0" smtClean="0">
                <a:sym typeface="Greek Symbols" pitchFamily="18" charset="2"/>
              </a:rPr>
              <a:t>t</a:t>
            </a:r>
            <a:r>
              <a:rPr lang="en-US" baseline="-25000" dirty="0" smtClean="0">
                <a:sym typeface="Greek Symbols" pitchFamily="18" charset="2"/>
              </a:rPr>
              <a:t>2</a:t>
            </a:r>
            <a:r>
              <a:rPr lang="en-US" dirty="0" smtClean="0">
                <a:sym typeface="Greek Symbols" pitchFamily="18" charset="2"/>
              </a:rPr>
              <a:t>[</a:t>
            </a:r>
            <a:r>
              <a:rPr lang="en-US" dirty="0" smtClean="0">
                <a:sym typeface="Symbol" pitchFamily="18" charset="2"/>
              </a:rPr>
              <a:t></a:t>
            </a:r>
            <a:r>
              <a:rPr lang="en-US" dirty="0" smtClean="0">
                <a:sym typeface="Greek Symbols" pitchFamily="18" charset="2"/>
              </a:rPr>
              <a:t>] </a:t>
            </a:r>
            <a:br>
              <a:rPr lang="en-US" dirty="0" smtClean="0">
                <a:sym typeface="Greek Symbols" pitchFamily="18" charset="2"/>
              </a:rPr>
            </a:br>
            <a:r>
              <a:rPr lang="en-US" dirty="0" smtClean="0">
                <a:sym typeface="Greek Symbols" pitchFamily="18" charset="2"/>
              </a:rPr>
              <a:t>	 </a:t>
            </a:r>
            <a:r>
              <a:rPr lang="en-US" i="1" dirty="0" smtClean="0">
                <a:sym typeface="Greek Symbols" pitchFamily="18" charset="2"/>
              </a:rPr>
              <a:t>t</a:t>
            </a:r>
            <a:r>
              <a:rPr lang="en-US" baseline="-25000" dirty="0" smtClean="0">
                <a:sym typeface="Greek Symbols" pitchFamily="18" charset="2"/>
              </a:rPr>
              <a:t>4</a:t>
            </a:r>
            <a:r>
              <a:rPr lang="en-US" dirty="0" smtClean="0">
                <a:sym typeface="Greek Symbols" pitchFamily="18" charset="2"/>
              </a:rPr>
              <a:t>[</a:t>
            </a:r>
            <a:r>
              <a:rPr lang="en-US" i="1" dirty="0" smtClean="0">
                <a:sym typeface="Greek Symbols" pitchFamily="18" charset="2"/>
              </a:rPr>
              <a:t>R  – </a:t>
            </a:r>
            <a:r>
              <a:rPr lang="en-US" dirty="0" smtClean="0">
                <a:sym typeface="Symbol" pitchFamily="18" charset="2"/>
              </a:rPr>
              <a:t></a:t>
            </a:r>
            <a:r>
              <a:rPr lang="en-US" dirty="0" smtClean="0">
                <a:sym typeface="Greek Symbols" pitchFamily="18" charset="2"/>
              </a:rPr>
              <a:t>] =  </a:t>
            </a:r>
            <a:r>
              <a:rPr lang="en-US" i="1" dirty="0" smtClean="0">
                <a:sym typeface="Greek Symbols" pitchFamily="18" charset="2"/>
              </a:rPr>
              <a:t>t</a:t>
            </a:r>
            <a:r>
              <a:rPr lang="en-US" baseline="-25000" dirty="0" smtClean="0">
                <a:sym typeface="Greek Symbols" pitchFamily="18" charset="2"/>
              </a:rPr>
              <a:t>1</a:t>
            </a:r>
            <a:r>
              <a:rPr lang="en-US" dirty="0" smtClean="0">
                <a:sym typeface="Greek Symbols" pitchFamily="18" charset="2"/>
              </a:rPr>
              <a:t>[</a:t>
            </a:r>
            <a:r>
              <a:rPr lang="en-US" i="1" dirty="0" smtClean="0">
                <a:sym typeface="Greek Symbols" pitchFamily="18" charset="2"/>
              </a:rPr>
              <a:t>R  – </a:t>
            </a:r>
            <a:r>
              <a:rPr lang="en-US" dirty="0" smtClean="0">
                <a:sym typeface="Symbol" pitchFamily="18" charset="2"/>
              </a:rPr>
              <a:t></a:t>
            </a:r>
            <a:r>
              <a:rPr lang="en-US" dirty="0" smtClean="0">
                <a:sym typeface="Greek Symbols" pitchFamily="18" charset="2"/>
              </a:rPr>
              <a:t>] </a:t>
            </a:r>
            <a:br>
              <a:rPr lang="en-US" dirty="0" smtClean="0">
                <a:sym typeface="Greek Symbols" pitchFamily="18" charset="2"/>
              </a:rPr>
            </a:br>
            <a:endParaRPr lang="en-US" dirty="0" smtClean="0">
              <a:sym typeface="Greek Symbols" pitchFamily="18" charset="2"/>
            </a:endParaRPr>
          </a:p>
        </p:txBody>
      </p:sp>
      <p:grpSp>
        <p:nvGrpSpPr>
          <p:cNvPr id="61444" name="Group 10"/>
          <p:cNvGrpSpPr>
            <a:grpSpLocks/>
          </p:cNvGrpSpPr>
          <p:nvPr/>
        </p:nvGrpSpPr>
        <p:grpSpPr bwMode="auto">
          <a:xfrm>
            <a:off x="7272338" y="6637338"/>
            <a:ext cx="317500" cy="4762"/>
            <a:chOff x="2640" y="1301"/>
            <a:chExt cx="200" cy="3"/>
          </a:xfrm>
        </p:grpSpPr>
        <p:sp>
          <p:nvSpPr>
            <p:cNvPr id="61445" name="Line 5"/>
            <p:cNvSpPr>
              <a:spLocks noChangeShapeType="1"/>
            </p:cNvSpPr>
            <p:nvPr/>
          </p:nvSpPr>
          <p:spPr bwMode="auto">
            <a:xfrm flipV="1">
              <a:off x="2640" y="1301"/>
              <a:ext cx="136" cy="3"/>
            </a:xfrm>
            <a:prstGeom prst="line">
              <a:avLst/>
            </a:prstGeom>
            <a:noFill/>
            <a:ln w="9525">
              <a:solidFill>
                <a:schemeClr val="tx1"/>
              </a:solidFill>
              <a:round/>
              <a:headEnd/>
              <a:tailEnd type="triangle" w="med" len="med"/>
            </a:ln>
          </p:spPr>
          <p:txBody>
            <a:bodyPr wrap="none"/>
            <a:lstStyle/>
            <a:p>
              <a:endParaRPr lang="en-US"/>
            </a:p>
          </p:txBody>
        </p:sp>
        <p:sp>
          <p:nvSpPr>
            <p:cNvPr id="61446" name="Line 7"/>
            <p:cNvSpPr>
              <a:spLocks noChangeShapeType="1"/>
            </p:cNvSpPr>
            <p:nvPr/>
          </p:nvSpPr>
          <p:spPr bwMode="auto">
            <a:xfrm>
              <a:off x="2704" y="1304"/>
              <a:ext cx="136" cy="0"/>
            </a:xfrm>
            <a:prstGeom prst="line">
              <a:avLst/>
            </a:prstGeom>
            <a:noFill/>
            <a:ln w="9525">
              <a:solidFill>
                <a:schemeClr val="tx1"/>
              </a:solidFill>
              <a:round/>
              <a:headEnd/>
              <a:tailEnd type="triangle" w="med" len="med"/>
            </a:ln>
          </p:spPr>
          <p:txBody>
            <a:bodyPr wrap="none"/>
            <a:lstStyle/>
            <a:p>
              <a:endParaRPr 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mtClean="0"/>
              <a:t>What About Smaller Schemas?</a:t>
            </a:r>
          </a:p>
        </p:txBody>
      </p:sp>
      <p:sp>
        <p:nvSpPr>
          <p:cNvPr id="7171" name="Rectangle 3"/>
          <p:cNvSpPr>
            <a:spLocks noGrp="1" noChangeArrowheads="1"/>
          </p:cNvSpPr>
          <p:nvPr>
            <p:ph idx="1"/>
          </p:nvPr>
        </p:nvSpPr>
        <p:spPr/>
        <p:txBody>
          <a:bodyPr/>
          <a:lstStyle/>
          <a:p>
            <a:r>
              <a:rPr lang="en-US" sz="1600" smtClean="0"/>
              <a:t>Suppose we had started with </a:t>
            </a:r>
            <a:r>
              <a:rPr lang="en-US" sz="1600" i="1" smtClean="0"/>
              <a:t>bor_loan.  </a:t>
            </a:r>
            <a:r>
              <a:rPr lang="en-US" sz="1600" smtClean="0"/>
              <a:t>How would we know to split up (</a:t>
            </a:r>
            <a:r>
              <a:rPr lang="en-US" sz="1600" b="1" smtClean="0">
                <a:solidFill>
                  <a:schemeClr val="tx2"/>
                </a:solidFill>
              </a:rPr>
              <a:t>decompose</a:t>
            </a:r>
            <a:r>
              <a:rPr lang="en-US" sz="1600" smtClean="0"/>
              <a:t>) it into </a:t>
            </a:r>
            <a:r>
              <a:rPr lang="en-US" sz="1600" i="1" smtClean="0"/>
              <a:t>borrower </a:t>
            </a:r>
            <a:r>
              <a:rPr lang="en-US" sz="1600" smtClean="0"/>
              <a:t> and </a:t>
            </a:r>
            <a:r>
              <a:rPr lang="en-US" sz="1600" i="1" smtClean="0"/>
              <a:t>loan</a:t>
            </a:r>
            <a:r>
              <a:rPr lang="en-US" sz="1600" smtClean="0"/>
              <a:t>?</a:t>
            </a:r>
          </a:p>
          <a:p>
            <a:r>
              <a:rPr lang="en-US" sz="1600" smtClean="0"/>
              <a:t>Write a rule “if there were a schema (</a:t>
            </a:r>
            <a:r>
              <a:rPr lang="en-US" sz="1600" i="1" smtClean="0"/>
              <a:t>loan_number, amount</a:t>
            </a:r>
            <a:r>
              <a:rPr lang="en-US" sz="1600" smtClean="0"/>
              <a:t>), then </a:t>
            </a:r>
            <a:r>
              <a:rPr lang="en-US" sz="1600" i="1" smtClean="0"/>
              <a:t>loan_number </a:t>
            </a:r>
            <a:r>
              <a:rPr lang="en-US" sz="1600" smtClean="0"/>
              <a:t>would be a candidate key”</a:t>
            </a:r>
          </a:p>
          <a:p>
            <a:r>
              <a:rPr lang="en-US" sz="1600" smtClean="0"/>
              <a:t>Denote as a </a:t>
            </a:r>
            <a:r>
              <a:rPr lang="en-US" sz="1600" b="1" smtClean="0">
                <a:solidFill>
                  <a:schemeClr val="tx2"/>
                </a:solidFill>
              </a:rPr>
              <a:t>functional dependency</a:t>
            </a:r>
            <a:r>
              <a:rPr lang="en-US" sz="1600" smtClean="0"/>
              <a:t>: </a:t>
            </a:r>
          </a:p>
          <a:p>
            <a:pPr>
              <a:buFont typeface="Monotype Sorts" pitchFamily="2" charset="2"/>
              <a:buNone/>
            </a:pPr>
            <a:r>
              <a:rPr lang="en-US" sz="1600" i="1" smtClean="0"/>
              <a:t>		loan_number</a:t>
            </a:r>
            <a:r>
              <a:rPr lang="en-US" sz="1600" smtClean="0"/>
              <a:t> </a:t>
            </a:r>
            <a:r>
              <a:rPr lang="en-US" sz="1600" smtClean="0">
                <a:sym typeface="Symbol" pitchFamily="18" charset="2"/>
              </a:rPr>
              <a:t></a:t>
            </a:r>
            <a:r>
              <a:rPr lang="en-US" sz="1600" smtClean="0">
                <a:sym typeface="Monotype Sorts" pitchFamily="2" charset="2"/>
              </a:rPr>
              <a:t> </a:t>
            </a:r>
            <a:r>
              <a:rPr lang="en-US" sz="1600" i="1" smtClean="0"/>
              <a:t>amount</a:t>
            </a:r>
            <a:endParaRPr lang="en-US" sz="1600" smtClean="0"/>
          </a:p>
          <a:p>
            <a:r>
              <a:rPr lang="en-US" sz="1600" smtClean="0"/>
              <a:t>In </a:t>
            </a:r>
            <a:r>
              <a:rPr lang="en-US" sz="1600" i="1" smtClean="0"/>
              <a:t>bor_loan</a:t>
            </a:r>
            <a:r>
              <a:rPr lang="en-US" sz="1600" smtClean="0"/>
              <a:t>, because </a:t>
            </a:r>
            <a:r>
              <a:rPr lang="en-US" sz="1600" i="1" smtClean="0"/>
              <a:t>loan_number</a:t>
            </a:r>
            <a:r>
              <a:rPr lang="en-US" sz="1600" smtClean="0"/>
              <a:t> is not a candidate key, the amount of a loan may have to be repeated.  This indicates the need to decompose </a:t>
            </a:r>
            <a:r>
              <a:rPr lang="en-US" sz="1600" i="1" smtClean="0"/>
              <a:t>bor_loan</a:t>
            </a:r>
            <a:r>
              <a:rPr lang="en-US" sz="1600" smtClean="0"/>
              <a:t>.</a:t>
            </a:r>
          </a:p>
          <a:p>
            <a:r>
              <a:rPr lang="en-US" sz="1600" smtClean="0"/>
              <a:t>Not all decompositions are good.  Suppose we decompose </a:t>
            </a:r>
            <a:r>
              <a:rPr lang="en-US" sz="1600" i="1" smtClean="0"/>
              <a:t>employee</a:t>
            </a:r>
            <a:r>
              <a:rPr lang="en-US" sz="1600" smtClean="0"/>
              <a:t> into</a:t>
            </a:r>
          </a:p>
          <a:p>
            <a:pPr>
              <a:buFont typeface="Monotype Sorts" pitchFamily="2" charset="2"/>
              <a:buNone/>
            </a:pPr>
            <a:r>
              <a:rPr lang="en-US" sz="1600" smtClean="0"/>
              <a:t>	</a:t>
            </a:r>
            <a:r>
              <a:rPr lang="en-US" sz="1600" i="1" smtClean="0"/>
              <a:t>employee1</a:t>
            </a:r>
            <a:r>
              <a:rPr lang="en-US" sz="1600" smtClean="0"/>
              <a:t> = (</a:t>
            </a:r>
            <a:r>
              <a:rPr lang="en-US" sz="1600" i="1" smtClean="0"/>
              <a:t>employee_id</a:t>
            </a:r>
            <a:r>
              <a:rPr lang="en-US" sz="1600" smtClean="0"/>
              <a:t>, </a:t>
            </a:r>
            <a:r>
              <a:rPr lang="en-US" sz="1600" i="1" smtClean="0"/>
              <a:t>employee_name</a:t>
            </a:r>
            <a:r>
              <a:rPr lang="en-US" sz="1600" smtClean="0"/>
              <a:t>)</a:t>
            </a:r>
          </a:p>
          <a:p>
            <a:pPr>
              <a:buFont typeface="Monotype Sorts" pitchFamily="2" charset="2"/>
              <a:buNone/>
            </a:pPr>
            <a:r>
              <a:rPr lang="en-US" sz="1600" smtClean="0"/>
              <a:t>	</a:t>
            </a:r>
            <a:r>
              <a:rPr lang="en-US" sz="1600" i="1" smtClean="0"/>
              <a:t>employee2</a:t>
            </a:r>
            <a:r>
              <a:rPr lang="en-US" sz="1600" smtClean="0"/>
              <a:t> = (</a:t>
            </a:r>
            <a:r>
              <a:rPr lang="en-US" sz="1600" i="1" smtClean="0"/>
              <a:t>employee_name</a:t>
            </a:r>
            <a:r>
              <a:rPr lang="en-US" sz="1600" smtClean="0"/>
              <a:t>, </a:t>
            </a:r>
            <a:r>
              <a:rPr lang="en-US" sz="1600" i="1" smtClean="0"/>
              <a:t>telephone_number</a:t>
            </a:r>
            <a:r>
              <a:rPr lang="en-US" sz="1600" smtClean="0"/>
              <a:t>, </a:t>
            </a:r>
            <a:r>
              <a:rPr lang="en-US" sz="1600" i="1" smtClean="0"/>
              <a:t>start_date</a:t>
            </a:r>
            <a:r>
              <a:rPr lang="en-US" sz="1600" smtClean="0"/>
              <a:t>)</a:t>
            </a:r>
          </a:p>
          <a:p>
            <a:r>
              <a:rPr lang="en-US" sz="1600" smtClean="0"/>
              <a:t>The next slide shows how we lose information -- we cannot reconstruct the original </a:t>
            </a:r>
            <a:r>
              <a:rPr lang="en-US" sz="1600" i="1" smtClean="0"/>
              <a:t>employee</a:t>
            </a:r>
            <a:r>
              <a:rPr lang="en-US" sz="1600" smtClean="0"/>
              <a:t> relation -- and so, this is a lossy decomposition.</a:t>
            </a:r>
          </a:p>
          <a:p>
            <a:pPr lvl="1">
              <a:buFont typeface="Monotype Sorts" pitchFamily="2" charset="2"/>
              <a:buNone/>
            </a:pPr>
            <a:endParaRPr lang="en-US" sz="1600" i="1" smtClean="0"/>
          </a:p>
          <a:p>
            <a:pPr lvl="1">
              <a:buFont typeface="Monotype Sorts" pitchFamily="2" charset="2"/>
              <a:buNone/>
            </a:pPr>
            <a:endParaRPr lang="en-US" sz="160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smtClean="0"/>
              <a:t>MVD (Cont.)</a:t>
            </a:r>
          </a:p>
        </p:txBody>
      </p:sp>
      <p:sp>
        <p:nvSpPr>
          <p:cNvPr id="62467" name="Rectangle 3"/>
          <p:cNvSpPr>
            <a:spLocks noGrp="1" noChangeArrowheads="1"/>
          </p:cNvSpPr>
          <p:nvPr>
            <p:ph idx="1"/>
          </p:nvPr>
        </p:nvSpPr>
        <p:spPr>
          <a:xfrm>
            <a:off x="927100" y="1139825"/>
            <a:ext cx="7661275" cy="669925"/>
          </a:xfrm>
        </p:spPr>
        <p:txBody>
          <a:bodyPr/>
          <a:lstStyle/>
          <a:p>
            <a:r>
              <a:rPr lang="en-US" smtClean="0"/>
              <a:t>Tabular representation of </a:t>
            </a:r>
            <a:r>
              <a:rPr lang="en-US" smtClean="0">
                <a:sym typeface="Symbol" pitchFamily="18" charset="2"/>
              </a:rPr>
              <a:t></a:t>
            </a:r>
            <a:r>
              <a:rPr lang="en-US" smtClean="0">
                <a:sym typeface="Greek Symbols" pitchFamily="18" charset="2"/>
              </a:rPr>
              <a:t> </a:t>
            </a:r>
            <a:r>
              <a:rPr lang="en-US" sz="1400" b="1" smtClean="0">
                <a:sym typeface="Symbol" pitchFamily="18" charset="2"/>
              </a:rPr>
              <a:t></a:t>
            </a:r>
            <a:r>
              <a:rPr lang="en-US" i="1" smtClean="0">
                <a:sym typeface="Monotype Sorts" pitchFamily="2" charset="2"/>
              </a:rPr>
              <a:t> </a:t>
            </a:r>
            <a:r>
              <a:rPr lang="en-US" smtClean="0">
                <a:sym typeface="Symbol" pitchFamily="18" charset="2"/>
              </a:rPr>
              <a:t></a:t>
            </a:r>
          </a:p>
        </p:txBody>
      </p:sp>
      <p:pic>
        <p:nvPicPr>
          <p:cNvPr id="62468" name="Picture 25"/>
          <p:cNvPicPr>
            <a:picLocks noChangeAspect="1" noChangeArrowheads="1"/>
          </p:cNvPicPr>
          <p:nvPr/>
        </p:nvPicPr>
        <p:blipFill>
          <a:blip r:embed="rId2"/>
          <a:srcRect l="603" t="26526" r="1407" b="26793"/>
          <a:stretch>
            <a:fillRect/>
          </a:stretch>
        </p:blipFill>
        <p:spPr bwMode="auto">
          <a:xfrm>
            <a:off x="1217613" y="1946275"/>
            <a:ext cx="6967537" cy="2489200"/>
          </a:xfrm>
          <a:prstGeom prst="rect">
            <a:avLst/>
          </a:prstGeom>
          <a:noFill/>
          <a:ln w="38100" cmpd="dbl">
            <a:solidFill>
              <a:schemeClr val="tx2"/>
            </a:solid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smtClean="0"/>
              <a:t>Example</a:t>
            </a:r>
          </a:p>
        </p:txBody>
      </p:sp>
      <p:sp>
        <p:nvSpPr>
          <p:cNvPr id="90115" name="Rectangle 3"/>
          <p:cNvSpPr>
            <a:spLocks noGrp="1" noChangeArrowheads="1"/>
          </p:cNvSpPr>
          <p:nvPr>
            <p:ph idx="1"/>
          </p:nvPr>
        </p:nvSpPr>
        <p:spPr/>
        <p:txBody>
          <a:bodyPr rtlCol="0">
            <a:normAutofit fontScale="85000" lnSpcReduction="20000"/>
          </a:bodyPr>
          <a:lstStyle/>
          <a:p>
            <a:pPr fontAlgn="auto">
              <a:spcAft>
                <a:spcPts val="0"/>
              </a:spcAft>
              <a:buFont typeface="Arial" pitchFamily="34" charset="0"/>
              <a:buChar char="•"/>
              <a:tabLst>
                <a:tab pos="1149350" algn="l"/>
                <a:tab pos="3311525" algn="ctr"/>
              </a:tabLst>
              <a:defRPr/>
            </a:pPr>
            <a:r>
              <a:rPr lang="en-US" dirty="0" smtClean="0"/>
              <a:t>Let </a:t>
            </a:r>
            <a:r>
              <a:rPr lang="en-US" i="1" dirty="0" smtClean="0"/>
              <a:t>R</a:t>
            </a:r>
            <a:r>
              <a:rPr lang="en-US" dirty="0" smtClean="0"/>
              <a:t> be a relation schema with a set of attributes that are partitioned into 3 nonempty subsets.</a:t>
            </a:r>
          </a:p>
          <a:p>
            <a:pPr fontAlgn="auto">
              <a:spcAft>
                <a:spcPts val="0"/>
              </a:spcAft>
              <a:buFont typeface="Monotype Sorts" pitchFamily="2" charset="2"/>
              <a:buNone/>
              <a:tabLst>
                <a:tab pos="1149350" algn="l"/>
                <a:tab pos="3311525" algn="ctr"/>
              </a:tabLst>
              <a:defRPr/>
            </a:pPr>
            <a:r>
              <a:rPr lang="en-US" dirty="0" smtClean="0"/>
              <a:t>			</a:t>
            </a:r>
            <a:r>
              <a:rPr lang="en-US" i="1" dirty="0" smtClean="0"/>
              <a:t>Y, Z, W</a:t>
            </a:r>
          </a:p>
          <a:p>
            <a:pPr fontAlgn="auto">
              <a:spcAft>
                <a:spcPts val="0"/>
              </a:spcAft>
              <a:buFont typeface="Arial" pitchFamily="34" charset="0"/>
              <a:buChar char="•"/>
              <a:tabLst>
                <a:tab pos="1149350" algn="l"/>
                <a:tab pos="3311525" algn="ctr"/>
              </a:tabLst>
              <a:defRPr/>
            </a:pPr>
            <a:r>
              <a:rPr lang="en-US" dirty="0" smtClean="0"/>
              <a:t>We say that </a:t>
            </a:r>
            <a:r>
              <a:rPr lang="en-US" i="1" dirty="0" smtClean="0"/>
              <a:t>Y </a:t>
            </a:r>
            <a:r>
              <a:rPr lang="en-US" sz="1400" b="1" dirty="0" smtClean="0">
                <a:sym typeface="Symbol" pitchFamily="18" charset="2"/>
              </a:rPr>
              <a:t></a:t>
            </a:r>
            <a:r>
              <a:rPr lang="en-US" dirty="0" smtClean="0">
                <a:sym typeface="Monotype Sorts" pitchFamily="2" charset="2"/>
              </a:rPr>
              <a:t> </a:t>
            </a:r>
            <a:r>
              <a:rPr lang="en-US" i="1" dirty="0" smtClean="0">
                <a:sym typeface="Monotype Sorts" pitchFamily="2" charset="2"/>
              </a:rPr>
              <a:t>Z </a:t>
            </a:r>
            <a:r>
              <a:rPr lang="en-US" dirty="0" smtClean="0">
                <a:sym typeface="Monotype Sorts" pitchFamily="2" charset="2"/>
              </a:rPr>
              <a:t>(</a:t>
            </a:r>
            <a:r>
              <a:rPr lang="en-US" i="1" dirty="0" smtClean="0">
                <a:sym typeface="Monotype Sorts" pitchFamily="2" charset="2"/>
              </a:rPr>
              <a:t>Y</a:t>
            </a:r>
            <a:r>
              <a:rPr lang="en-US" dirty="0" smtClean="0">
                <a:sym typeface="Monotype Sorts" pitchFamily="2" charset="2"/>
              </a:rPr>
              <a:t> </a:t>
            </a:r>
            <a:r>
              <a:rPr lang="en-US" dirty="0" err="1" smtClean="0">
                <a:sym typeface="Monotype Sorts" pitchFamily="2" charset="2"/>
              </a:rPr>
              <a:t>multidetermines</a:t>
            </a:r>
            <a:r>
              <a:rPr lang="en-US" dirty="0" smtClean="0">
                <a:sym typeface="Monotype Sorts" pitchFamily="2" charset="2"/>
              </a:rPr>
              <a:t> </a:t>
            </a:r>
            <a:r>
              <a:rPr lang="en-US" i="1" dirty="0" smtClean="0">
                <a:sym typeface="Monotype Sorts" pitchFamily="2" charset="2"/>
              </a:rPr>
              <a:t>Z </a:t>
            </a:r>
            <a:r>
              <a:rPr lang="en-US" dirty="0" smtClean="0">
                <a:sym typeface="Monotype Sorts" pitchFamily="2" charset="2"/>
              </a:rPr>
              <a:t>)</a:t>
            </a:r>
            <a:r>
              <a:rPr lang="en-US" i="1" dirty="0" smtClean="0">
                <a:sym typeface="Monotype Sorts" pitchFamily="2" charset="2"/>
              </a:rPr>
              <a:t/>
            </a:r>
            <a:br>
              <a:rPr lang="en-US" i="1" dirty="0" smtClean="0">
                <a:sym typeface="Monotype Sorts" pitchFamily="2" charset="2"/>
              </a:rPr>
            </a:br>
            <a:r>
              <a:rPr lang="en-US" dirty="0" smtClean="0">
                <a:sym typeface="Monotype Sorts" pitchFamily="2" charset="2"/>
              </a:rPr>
              <a:t>if and only if for all possible relations </a:t>
            </a:r>
            <a:r>
              <a:rPr lang="en-US" i="1" dirty="0" smtClean="0">
                <a:sym typeface="Monotype Sorts" pitchFamily="2" charset="2"/>
              </a:rPr>
              <a:t>r </a:t>
            </a:r>
            <a:r>
              <a:rPr lang="en-US" dirty="0" smtClean="0">
                <a:sym typeface="Monotype Sorts" pitchFamily="2" charset="2"/>
              </a:rPr>
              <a:t>(</a:t>
            </a:r>
            <a:r>
              <a:rPr lang="en-US" i="1" dirty="0" smtClean="0">
                <a:sym typeface="Monotype Sorts" pitchFamily="2" charset="2"/>
              </a:rPr>
              <a:t>R </a:t>
            </a:r>
            <a:r>
              <a:rPr lang="en-US" dirty="0" smtClean="0">
                <a:sym typeface="Monotype Sorts" pitchFamily="2" charset="2"/>
              </a:rPr>
              <a:t>)</a:t>
            </a:r>
            <a:endParaRPr lang="en-US" i="1" dirty="0" smtClean="0">
              <a:sym typeface="Monotype Sorts" pitchFamily="2" charset="2"/>
            </a:endParaRPr>
          </a:p>
          <a:p>
            <a:pPr fontAlgn="auto">
              <a:spcAft>
                <a:spcPts val="0"/>
              </a:spcAft>
              <a:buFont typeface="Monotype Sorts" pitchFamily="2" charset="2"/>
              <a:buNone/>
              <a:tabLst>
                <a:tab pos="1149350" algn="l"/>
                <a:tab pos="3311525" algn="ctr"/>
              </a:tabLst>
              <a:defRPr/>
            </a:pPr>
            <a:r>
              <a:rPr lang="en-US" dirty="0" smtClean="0">
                <a:sym typeface="Monotype Sorts" pitchFamily="2" charset="2"/>
              </a:rPr>
              <a:t>		&lt; </a:t>
            </a:r>
            <a:r>
              <a:rPr lang="en-US" i="1" dirty="0" smtClean="0">
                <a:sym typeface="Monotype Sorts" pitchFamily="2" charset="2"/>
              </a:rPr>
              <a:t>y</a:t>
            </a:r>
            <a:r>
              <a:rPr lang="en-US" baseline="-25000" dirty="0" smtClean="0">
                <a:sym typeface="Monotype Sorts" pitchFamily="2" charset="2"/>
              </a:rPr>
              <a:t>1</a:t>
            </a:r>
            <a:r>
              <a:rPr lang="en-US" dirty="0" smtClean="0">
                <a:sym typeface="Monotype Sorts" pitchFamily="2" charset="2"/>
              </a:rPr>
              <a:t>, </a:t>
            </a:r>
            <a:r>
              <a:rPr lang="en-US" i="1" dirty="0" smtClean="0">
                <a:sym typeface="Monotype Sorts" pitchFamily="2" charset="2"/>
              </a:rPr>
              <a:t>z</a:t>
            </a:r>
            <a:r>
              <a:rPr lang="en-US" baseline="-25000" dirty="0" smtClean="0">
                <a:sym typeface="Monotype Sorts" pitchFamily="2" charset="2"/>
              </a:rPr>
              <a:t>1</a:t>
            </a:r>
            <a:r>
              <a:rPr lang="en-US" dirty="0" smtClean="0">
                <a:sym typeface="Monotype Sorts" pitchFamily="2" charset="2"/>
              </a:rPr>
              <a:t>, </a:t>
            </a:r>
            <a:r>
              <a:rPr lang="en-US" i="1" dirty="0" smtClean="0">
                <a:sym typeface="Monotype Sorts" pitchFamily="2" charset="2"/>
              </a:rPr>
              <a:t>w</a:t>
            </a:r>
            <a:r>
              <a:rPr lang="en-US" baseline="-25000" dirty="0" smtClean="0">
                <a:sym typeface="Monotype Sorts" pitchFamily="2" charset="2"/>
              </a:rPr>
              <a:t>1</a:t>
            </a:r>
            <a:r>
              <a:rPr lang="en-US" dirty="0" smtClean="0">
                <a:sym typeface="Monotype Sorts" pitchFamily="2" charset="2"/>
              </a:rPr>
              <a:t> &gt; </a:t>
            </a:r>
            <a:r>
              <a:rPr lang="en-US" dirty="0" smtClean="0">
                <a:sym typeface="Symbol" pitchFamily="18" charset="2"/>
              </a:rPr>
              <a:t> </a:t>
            </a:r>
            <a:r>
              <a:rPr lang="en-US" i="1" dirty="0" smtClean="0">
                <a:sym typeface="Symbol" pitchFamily="18" charset="2"/>
              </a:rPr>
              <a:t>r</a:t>
            </a:r>
            <a:r>
              <a:rPr lang="en-US" dirty="0" smtClean="0">
                <a:sym typeface="Symbol" pitchFamily="18" charset="2"/>
              </a:rPr>
              <a:t> and &lt; </a:t>
            </a:r>
            <a:r>
              <a:rPr lang="en-US" i="1" dirty="0" smtClean="0">
                <a:sym typeface="Monotype Sorts" pitchFamily="2" charset="2"/>
              </a:rPr>
              <a:t>y</a:t>
            </a:r>
            <a:r>
              <a:rPr lang="en-US" baseline="-25000" dirty="0" smtClean="0">
                <a:sym typeface="Monotype Sorts" pitchFamily="2" charset="2"/>
              </a:rPr>
              <a:t>1</a:t>
            </a:r>
            <a:r>
              <a:rPr lang="en-US" dirty="0" smtClean="0">
                <a:sym typeface="Monotype Sorts" pitchFamily="2" charset="2"/>
              </a:rPr>
              <a:t>, </a:t>
            </a:r>
            <a:r>
              <a:rPr lang="en-US" i="1" dirty="0" smtClean="0">
                <a:sym typeface="Monotype Sorts" pitchFamily="2" charset="2"/>
              </a:rPr>
              <a:t>z</a:t>
            </a:r>
            <a:r>
              <a:rPr lang="en-US" baseline="-25000" dirty="0" smtClean="0">
                <a:sym typeface="Monotype Sorts" pitchFamily="2" charset="2"/>
              </a:rPr>
              <a:t>2</a:t>
            </a:r>
            <a:r>
              <a:rPr lang="en-US" dirty="0" smtClean="0">
                <a:sym typeface="Monotype Sorts" pitchFamily="2" charset="2"/>
              </a:rPr>
              <a:t>, </a:t>
            </a:r>
            <a:r>
              <a:rPr lang="en-US" i="1" dirty="0" smtClean="0">
                <a:sym typeface="Monotype Sorts" pitchFamily="2" charset="2"/>
              </a:rPr>
              <a:t>w</a:t>
            </a:r>
            <a:r>
              <a:rPr lang="en-US" baseline="-25000" dirty="0" smtClean="0">
                <a:sym typeface="Monotype Sorts" pitchFamily="2" charset="2"/>
              </a:rPr>
              <a:t>2</a:t>
            </a:r>
            <a:r>
              <a:rPr lang="en-US" dirty="0" smtClean="0">
                <a:sym typeface="Monotype Sorts" pitchFamily="2" charset="2"/>
              </a:rPr>
              <a:t> &gt; </a:t>
            </a:r>
            <a:r>
              <a:rPr lang="en-US" dirty="0" smtClean="0">
                <a:sym typeface="Symbol" pitchFamily="18" charset="2"/>
              </a:rPr>
              <a:t> </a:t>
            </a:r>
            <a:r>
              <a:rPr lang="en-US" i="1" dirty="0" smtClean="0">
                <a:sym typeface="Symbol" pitchFamily="18" charset="2"/>
              </a:rPr>
              <a:t>r</a:t>
            </a:r>
            <a:endParaRPr lang="en-US" dirty="0" smtClean="0">
              <a:sym typeface="Symbol" pitchFamily="18" charset="2"/>
            </a:endParaRPr>
          </a:p>
          <a:p>
            <a:pPr fontAlgn="auto">
              <a:spcAft>
                <a:spcPts val="0"/>
              </a:spcAft>
              <a:buFont typeface="Monotype Sorts" pitchFamily="2" charset="2"/>
              <a:buNone/>
              <a:tabLst>
                <a:tab pos="1149350" algn="l"/>
                <a:tab pos="3311525" algn="ctr"/>
              </a:tabLst>
              <a:defRPr/>
            </a:pPr>
            <a:r>
              <a:rPr lang="en-US" dirty="0" smtClean="0">
                <a:sym typeface="Symbol" pitchFamily="18" charset="2"/>
              </a:rPr>
              <a:t>	then</a:t>
            </a:r>
          </a:p>
          <a:p>
            <a:pPr fontAlgn="auto">
              <a:spcAft>
                <a:spcPts val="0"/>
              </a:spcAft>
              <a:buFont typeface="Monotype Sorts" pitchFamily="2" charset="2"/>
              <a:buNone/>
              <a:tabLst>
                <a:tab pos="1149350" algn="l"/>
                <a:tab pos="3311525" algn="ctr"/>
              </a:tabLst>
              <a:defRPr/>
            </a:pPr>
            <a:r>
              <a:rPr lang="en-US" dirty="0" smtClean="0">
                <a:sym typeface="Symbol" pitchFamily="18" charset="2"/>
              </a:rPr>
              <a:t>		</a:t>
            </a:r>
            <a:r>
              <a:rPr lang="en-US" dirty="0" smtClean="0">
                <a:sym typeface="Monotype Sorts" pitchFamily="2" charset="2"/>
              </a:rPr>
              <a:t>&lt; </a:t>
            </a:r>
            <a:r>
              <a:rPr lang="en-US" i="1" dirty="0" smtClean="0">
                <a:sym typeface="Monotype Sorts" pitchFamily="2" charset="2"/>
              </a:rPr>
              <a:t>y</a:t>
            </a:r>
            <a:r>
              <a:rPr lang="en-US" baseline="-25000" dirty="0" smtClean="0">
                <a:sym typeface="Monotype Sorts" pitchFamily="2" charset="2"/>
              </a:rPr>
              <a:t>1</a:t>
            </a:r>
            <a:r>
              <a:rPr lang="en-US" dirty="0" smtClean="0">
                <a:sym typeface="Monotype Sorts" pitchFamily="2" charset="2"/>
              </a:rPr>
              <a:t>, </a:t>
            </a:r>
            <a:r>
              <a:rPr lang="en-US" i="1" dirty="0" smtClean="0">
                <a:sym typeface="Monotype Sorts" pitchFamily="2" charset="2"/>
              </a:rPr>
              <a:t>z</a:t>
            </a:r>
            <a:r>
              <a:rPr lang="en-US" baseline="-25000" dirty="0" smtClean="0">
                <a:sym typeface="Monotype Sorts" pitchFamily="2" charset="2"/>
              </a:rPr>
              <a:t>1</a:t>
            </a:r>
            <a:r>
              <a:rPr lang="en-US" dirty="0" smtClean="0">
                <a:sym typeface="Monotype Sorts" pitchFamily="2" charset="2"/>
              </a:rPr>
              <a:t>, </a:t>
            </a:r>
            <a:r>
              <a:rPr lang="en-US" i="1" dirty="0" smtClean="0">
                <a:sym typeface="Monotype Sorts" pitchFamily="2" charset="2"/>
              </a:rPr>
              <a:t>w</a:t>
            </a:r>
            <a:r>
              <a:rPr lang="en-US" baseline="-25000" dirty="0" smtClean="0">
                <a:sym typeface="Monotype Sorts" pitchFamily="2" charset="2"/>
              </a:rPr>
              <a:t>2</a:t>
            </a:r>
            <a:r>
              <a:rPr lang="en-US" dirty="0" smtClean="0">
                <a:sym typeface="Monotype Sorts" pitchFamily="2" charset="2"/>
              </a:rPr>
              <a:t> &gt; </a:t>
            </a:r>
            <a:r>
              <a:rPr lang="en-US" dirty="0" smtClean="0">
                <a:sym typeface="Symbol" pitchFamily="18" charset="2"/>
              </a:rPr>
              <a:t> </a:t>
            </a:r>
            <a:r>
              <a:rPr lang="en-US" i="1" dirty="0" smtClean="0">
                <a:sym typeface="Symbol" pitchFamily="18" charset="2"/>
              </a:rPr>
              <a:t>r</a:t>
            </a:r>
            <a:r>
              <a:rPr lang="en-US" dirty="0" smtClean="0">
                <a:sym typeface="Symbol" pitchFamily="18" charset="2"/>
              </a:rPr>
              <a:t> and &lt; </a:t>
            </a:r>
            <a:r>
              <a:rPr lang="en-US" i="1" dirty="0" smtClean="0">
                <a:sym typeface="Monotype Sorts" pitchFamily="2" charset="2"/>
              </a:rPr>
              <a:t>y</a:t>
            </a:r>
            <a:r>
              <a:rPr lang="en-US" baseline="-25000" dirty="0" smtClean="0">
                <a:sym typeface="Monotype Sorts" pitchFamily="2" charset="2"/>
              </a:rPr>
              <a:t>1</a:t>
            </a:r>
            <a:r>
              <a:rPr lang="en-US" dirty="0" smtClean="0">
                <a:sym typeface="Monotype Sorts" pitchFamily="2" charset="2"/>
              </a:rPr>
              <a:t>, </a:t>
            </a:r>
            <a:r>
              <a:rPr lang="en-US" i="1" dirty="0" smtClean="0">
                <a:sym typeface="Monotype Sorts" pitchFamily="2" charset="2"/>
              </a:rPr>
              <a:t>z</a:t>
            </a:r>
            <a:r>
              <a:rPr lang="en-US" baseline="-25000" dirty="0" smtClean="0">
                <a:sym typeface="Monotype Sorts" pitchFamily="2" charset="2"/>
              </a:rPr>
              <a:t>2</a:t>
            </a:r>
            <a:r>
              <a:rPr lang="en-US" dirty="0" smtClean="0">
                <a:sym typeface="Monotype Sorts" pitchFamily="2" charset="2"/>
              </a:rPr>
              <a:t>, </a:t>
            </a:r>
            <a:r>
              <a:rPr lang="en-US" i="1" dirty="0" smtClean="0">
                <a:sym typeface="Monotype Sorts" pitchFamily="2" charset="2"/>
              </a:rPr>
              <a:t>w</a:t>
            </a:r>
            <a:r>
              <a:rPr lang="en-US" baseline="-25000" dirty="0" smtClean="0">
                <a:sym typeface="Monotype Sorts" pitchFamily="2" charset="2"/>
              </a:rPr>
              <a:t>1</a:t>
            </a:r>
            <a:r>
              <a:rPr lang="en-US" dirty="0" smtClean="0">
                <a:sym typeface="Monotype Sorts" pitchFamily="2" charset="2"/>
              </a:rPr>
              <a:t> &gt; </a:t>
            </a:r>
            <a:r>
              <a:rPr lang="en-US" dirty="0" smtClean="0">
                <a:sym typeface="Symbol" pitchFamily="18" charset="2"/>
              </a:rPr>
              <a:t> </a:t>
            </a:r>
            <a:r>
              <a:rPr lang="en-US" i="1" dirty="0" smtClean="0">
                <a:sym typeface="Symbol" pitchFamily="18" charset="2"/>
              </a:rPr>
              <a:t>r</a:t>
            </a:r>
          </a:p>
          <a:p>
            <a:pPr fontAlgn="auto">
              <a:spcAft>
                <a:spcPts val="0"/>
              </a:spcAft>
              <a:buFont typeface="Arial" pitchFamily="34" charset="0"/>
              <a:buChar char="•"/>
              <a:tabLst>
                <a:tab pos="1149350" algn="l"/>
                <a:tab pos="3311525" algn="ctr"/>
              </a:tabLst>
              <a:defRPr/>
            </a:pPr>
            <a:r>
              <a:rPr lang="en-US" dirty="0" smtClean="0">
                <a:sym typeface="Symbol" pitchFamily="18" charset="2"/>
              </a:rPr>
              <a:t>Note that since the behavior of </a:t>
            </a:r>
            <a:r>
              <a:rPr lang="en-US" i="1" dirty="0" smtClean="0">
                <a:sym typeface="Symbol" pitchFamily="18" charset="2"/>
              </a:rPr>
              <a:t>Z</a:t>
            </a:r>
            <a:r>
              <a:rPr lang="en-US" dirty="0" smtClean="0">
                <a:sym typeface="Symbol" pitchFamily="18" charset="2"/>
              </a:rPr>
              <a:t> and </a:t>
            </a:r>
            <a:r>
              <a:rPr lang="en-US" i="1" dirty="0" smtClean="0">
                <a:sym typeface="Symbol" pitchFamily="18" charset="2"/>
              </a:rPr>
              <a:t>W</a:t>
            </a:r>
            <a:r>
              <a:rPr lang="en-US" dirty="0" smtClean="0">
                <a:sym typeface="Symbol" pitchFamily="18" charset="2"/>
              </a:rPr>
              <a:t> are identical it follows that </a:t>
            </a:r>
          </a:p>
          <a:p>
            <a:pPr fontAlgn="auto">
              <a:spcAft>
                <a:spcPts val="0"/>
              </a:spcAft>
              <a:buFont typeface="Monotype Sorts" pitchFamily="2" charset="2"/>
              <a:buNone/>
              <a:tabLst>
                <a:tab pos="1149350" algn="l"/>
                <a:tab pos="3311525" algn="ctr"/>
              </a:tabLst>
              <a:defRPr/>
            </a:pPr>
            <a:r>
              <a:rPr lang="en-US" i="1" dirty="0" smtClean="0">
                <a:sym typeface="Symbol" pitchFamily="18" charset="2"/>
              </a:rPr>
              <a:t>	Y </a:t>
            </a:r>
            <a:r>
              <a:rPr lang="en-US" sz="1400" b="1" dirty="0" smtClean="0">
                <a:sym typeface="Symbol" pitchFamily="18" charset="2"/>
              </a:rPr>
              <a:t></a:t>
            </a:r>
            <a:r>
              <a:rPr lang="en-US" dirty="0" smtClean="0">
                <a:sym typeface="Monotype Sorts" pitchFamily="2" charset="2"/>
              </a:rPr>
              <a:t> </a:t>
            </a:r>
            <a:r>
              <a:rPr lang="en-US" i="1" dirty="0" smtClean="0">
                <a:sym typeface="Monotype Sorts" pitchFamily="2" charset="2"/>
              </a:rPr>
              <a:t>Z </a:t>
            </a:r>
            <a:r>
              <a:rPr lang="en-US" dirty="0" smtClean="0">
                <a:sym typeface="Monotype Sorts" pitchFamily="2" charset="2"/>
              </a:rPr>
              <a:t>if </a:t>
            </a:r>
            <a:r>
              <a:rPr lang="en-US" i="1" dirty="0" smtClean="0">
                <a:sym typeface="Monotype Sorts" pitchFamily="2" charset="2"/>
              </a:rPr>
              <a:t>Y</a:t>
            </a:r>
            <a:r>
              <a:rPr lang="en-US" dirty="0" smtClean="0">
                <a:sym typeface="Monotype Sorts" pitchFamily="2" charset="2"/>
              </a:rPr>
              <a:t> </a:t>
            </a:r>
            <a:r>
              <a:rPr lang="en-US" sz="1400" b="1" dirty="0" smtClean="0">
                <a:sym typeface="Symbol" pitchFamily="18" charset="2"/>
              </a:rPr>
              <a:t></a:t>
            </a:r>
            <a:r>
              <a:rPr lang="en-US" dirty="0" smtClean="0">
                <a:sym typeface="Monotype Sorts" pitchFamily="2" charset="2"/>
              </a:rPr>
              <a:t> </a:t>
            </a:r>
            <a:r>
              <a:rPr lang="en-US" i="1" dirty="0" smtClean="0">
                <a:sym typeface="Monotype Sorts" pitchFamily="2" charset="2"/>
              </a:rPr>
              <a:t>W </a:t>
            </a:r>
            <a:endParaRPr lang="en-US" dirty="0" smtClean="0">
              <a:sym typeface="Symbol" pitchFamily="18" charset="2"/>
            </a:endParaRPr>
          </a:p>
          <a:p>
            <a:pPr fontAlgn="auto">
              <a:spcAft>
                <a:spcPts val="0"/>
              </a:spcAft>
              <a:buFont typeface="Monotype Sorts" pitchFamily="2" charset="2"/>
              <a:buNone/>
              <a:tabLst>
                <a:tab pos="1149350" algn="l"/>
                <a:tab pos="3311525" algn="ctr"/>
              </a:tabLst>
              <a:defRPr/>
            </a:pPr>
            <a:endParaRPr lang="en-US" dirty="0" smtClean="0">
              <a:sym typeface="Symbol" pitchFamily="18" charset="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smtClean="0"/>
              <a:t>Example (Cont.)</a:t>
            </a:r>
          </a:p>
        </p:txBody>
      </p:sp>
      <p:sp>
        <p:nvSpPr>
          <p:cNvPr id="91139" name="Rectangle 3"/>
          <p:cNvSpPr>
            <a:spLocks noGrp="1" noChangeArrowheads="1"/>
          </p:cNvSpPr>
          <p:nvPr>
            <p:ph idx="1"/>
          </p:nvPr>
        </p:nvSpPr>
        <p:spPr>
          <a:xfrm>
            <a:off x="927100" y="1139825"/>
            <a:ext cx="6767513" cy="4138613"/>
          </a:xfrm>
        </p:spPr>
        <p:txBody>
          <a:bodyPr rtlCol="0">
            <a:normAutofit fontScale="70000" lnSpcReduction="20000"/>
          </a:bodyPr>
          <a:lstStyle/>
          <a:p>
            <a:pPr fontAlgn="auto">
              <a:spcAft>
                <a:spcPts val="0"/>
              </a:spcAft>
              <a:buFont typeface="Arial" pitchFamily="34" charset="0"/>
              <a:buChar char="•"/>
              <a:tabLst>
                <a:tab pos="2463800" algn="l"/>
              </a:tabLst>
              <a:defRPr/>
            </a:pPr>
            <a:r>
              <a:rPr lang="en-US" dirty="0" smtClean="0"/>
              <a:t>In our example:</a:t>
            </a:r>
          </a:p>
          <a:p>
            <a:pPr fontAlgn="auto">
              <a:spcAft>
                <a:spcPts val="0"/>
              </a:spcAft>
              <a:buFont typeface="Monotype Sorts" pitchFamily="2" charset="2"/>
              <a:buNone/>
              <a:tabLst>
                <a:tab pos="2463800" algn="l"/>
              </a:tabLst>
              <a:defRPr/>
            </a:pPr>
            <a:r>
              <a:rPr lang="en-US" dirty="0" smtClean="0"/>
              <a:t>		</a:t>
            </a:r>
            <a:r>
              <a:rPr lang="en-US" i="1" dirty="0" smtClean="0"/>
              <a:t>course </a:t>
            </a:r>
            <a:r>
              <a:rPr lang="en-US" sz="1400" b="1" dirty="0" smtClean="0">
                <a:sym typeface="Symbol" pitchFamily="18" charset="2"/>
              </a:rPr>
              <a:t></a:t>
            </a:r>
            <a:r>
              <a:rPr lang="en-US" dirty="0" smtClean="0">
                <a:sym typeface="Monotype Sorts" pitchFamily="2" charset="2"/>
              </a:rPr>
              <a:t> teacher	</a:t>
            </a:r>
            <a:br>
              <a:rPr lang="en-US" dirty="0" smtClean="0">
                <a:sym typeface="Monotype Sorts" pitchFamily="2" charset="2"/>
              </a:rPr>
            </a:br>
            <a:r>
              <a:rPr lang="en-US" dirty="0" smtClean="0">
                <a:sym typeface="Monotype Sorts" pitchFamily="2" charset="2"/>
              </a:rPr>
              <a:t>	</a:t>
            </a:r>
            <a:r>
              <a:rPr lang="en-US" i="1" dirty="0" smtClean="0">
                <a:sym typeface="Monotype Sorts" pitchFamily="2" charset="2"/>
              </a:rPr>
              <a:t>course </a:t>
            </a:r>
            <a:r>
              <a:rPr lang="en-US" sz="1400" b="1" dirty="0" smtClean="0">
                <a:sym typeface="Symbol" pitchFamily="18" charset="2"/>
              </a:rPr>
              <a:t></a:t>
            </a:r>
            <a:r>
              <a:rPr lang="en-US" i="1" dirty="0" smtClean="0">
                <a:sym typeface="Monotype Sorts" pitchFamily="2" charset="2"/>
              </a:rPr>
              <a:t> book</a:t>
            </a:r>
          </a:p>
          <a:p>
            <a:pPr fontAlgn="auto">
              <a:spcAft>
                <a:spcPts val="0"/>
              </a:spcAft>
              <a:buFont typeface="Arial" pitchFamily="34" charset="0"/>
              <a:buChar char="•"/>
              <a:tabLst>
                <a:tab pos="2463800" algn="l"/>
              </a:tabLst>
              <a:defRPr/>
            </a:pPr>
            <a:r>
              <a:rPr lang="en-US" dirty="0" smtClean="0">
                <a:sym typeface="Monotype Sorts" pitchFamily="2" charset="2"/>
              </a:rPr>
              <a:t>The above formal definition is supposed to formalize the notion that given a particular value of </a:t>
            </a:r>
            <a:r>
              <a:rPr lang="en-US" i="1" dirty="0" smtClean="0">
                <a:sym typeface="Monotype Sorts" pitchFamily="2" charset="2"/>
              </a:rPr>
              <a:t>Y </a:t>
            </a:r>
            <a:r>
              <a:rPr lang="en-US" dirty="0" smtClean="0">
                <a:sym typeface="Monotype Sorts" pitchFamily="2" charset="2"/>
              </a:rPr>
              <a:t>(</a:t>
            </a:r>
            <a:r>
              <a:rPr lang="en-US" i="1" dirty="0" smtClean="0">
                <a:sym typeface="Monotype Sorts" pitchFamily="2" charset="2"/>
              </a:rPr>
              <a:t>course</a:t>
            </a:r>
            <a:r>
              <a:rPr lang="en-US" dirty="0" smtClean="0">
                <a:sym typeface="Monotype Sorts" pitchFamily="2" charset="2"/>
              </a:rPr>
              <a:t>) it has associated with it a set of values of </a:t>
            </a:r>
            <a:r>
              <a:rPr lang="en-US" i="1" dirty="0" smtClean="0">
                <a:sym typeface="Monotype Sorts" pitchFamily="2" charset="2"/>
              </a:rPr>
              <a:t>Z (teacher) </a:t>
            </a:r>
            <a:r>
              <a:rPr lang="en-US" dirty="0" smtClean="0">
                <a:sym typeface="Monotype Sorts" pitchFamily="2" charset="2"/>
              </a:rPr>
              <a:t>and a set of values of </a:t>
            </a:r>
            <a:r>
              <a:rPr lang="en-US" i="1" dirty="0" smtClean="0">
                <a:sym typeface="Monotype Sorts" pitchFamily="2" charset="2"/>
              </a:rPr>
              <a:t>W (book)</a:t>
            </a:r>
            <a:r>
              <a:rPr lang="en-US" dirty="0" smtClean="0">
                <a:sym typeface="Monotype Sorts" pitchFamily="2" charset="2"/>
              </a:rPr>
              <a:t>, and these two sets are in some sense independent of each other.</a:t>
            </a:r>
          </a:p>
          <a:p>
            <a:pPr fontAlgn="auto">
              <a:spcAft>
                <a:spcPts val="0"/>
              </a:spcAft>
              <a:buFont typeface="Arial" pitchFamily="34" charset="0"/>
              <a:buChar char="•"/>
              <a:tabLst>
                <a:tab pos="2463800" algn="l"/>
              </a:tabLst>
              <a:defRPr/>
            </a:pPr>
            <a:r>
              <a:rPr lang="en-US" dirty="0" smtClean="0">
                <a:sym typeface="Monotype Sorts" pitchFamily="2" charset="2"/>
              </a:rPr>
              <a:t>Note: </a:t>
            </a:r>
          </a:p>
          <a:p>
            <a:pPr lvl="1" fontAlgn="auto">
              <a:spcAft>
                <a:spcPts val="0"/>
              </a:spcAft>
              <a:buFont typeface="Arial" pitchFamily="34" charset="0"/>
              <a:buChar char="–"/>
              <a:tabLst>
                <a:tab pos="2463800" algn="l"/>
              </a:tabLst>
              <a:defRPr/>
            </a:pPr>
            <a:r>
              <a:rPr lang="en-US" dirty="0" smtClean="0">
                <a:sym typeface="Monotype Sorts" pitchFamily="2" charset="2"/>
              </a:rPr>
              <a:t>If </a:t>
            </a:r>
            <a:r>
              <a:rPr lang="en-US" i="1" dirty="0" smtClean="0">
                <a:sym typeface="Monotype Sorts" pitchFamily="2" charset="2"/>
              </a:rPr>
              <a:t>Y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Z </a:t>
            </a:r>
            <a:r>
              <a:rPr lang="en-US" dirty="0" smtClean="0">
                <a:sym typeface="Monotype Sorts" pitchFamily="2" charset="2"/>
              </a:rPr>
              <a:t> then  </a:t>
            </a:r>
            <a:r>
              <a:rPr lang="en-US" i="1" dirty="0" smtClean="0">
                <a:sym typeface="Monotype Sorts" pitchFamily="2" charset="2"/>
              </a:rPr>
              <a:t>Y </a:t>
            </a:r>
            <a:r>
              <a:rPr lang="en-US" sz="1600" b="1" dirty="0" smtClean="0">
                <a:sym typeface="Symbol" pitchFamily="18" charset="2"/>
              </a:rPr>
              <a:t></a:t>
            </a:r>
            <a:r>
              <a:rPr lang="en-US" dirty="0" smtClean="0">
                <a:sym typeface="Monotype Sorts" pitchFamily="2" charset="2"/>
              </a:rPr>
              <a:t> </a:t>
            </a:r>
            <a:r>
              <a:rPr lang="en-US" i="1" dirty="0" smtClean="0">
                <a:sym typeface="Monotype Sorts" pitchFamily="2" charset="2"/>
              </a:rPr>
              <a:t>Z</a:t>
            </a:r>
            <a:endParaRPr lang="en-US" dirty="0" smtClean="0">
              <a:sym typeface="Monotype Sorts" pitchFamily="2" charset="2"/>
            </a:endParaRPr>
          </a:p>
          <a:p>
            <a:pPr lvl="1" fontAlgn="auto">
              <a:spcAft>
                <a:spcPts val="0"/>
              </a:spcAft>
              <a:buFont typeface="Arial" pitchFamily="34" charset="0"/>
              <a:buChar char="–"/>
              <a:tabLst>
                <a:tab pos="2463800" algn="l"/>
              </a:tabLst>
              <a:defRPr/>
            </a:pPr>
            <a:r>
              <a:rPr lang="en-US" dirty="0" smtClean="0">
                <a:sym typeface="Monotype Sorts" pitchFamily="2" charset="2"/>
              </a:rPr>
              <a:t>Indeed we have (in above notation) </a:t>
            </a:r>
            <a:r>
              <a:rPr lang="en-US" i="1" dirty="0" smtClean="0">
                <a:sym typeface="Monotype Sorts" pitchFamily="2" charset="2"/>
              </a:rPr>
              <a:t>Z</a:t>
            </a:r>
            <a:r>
              <a:rPr lang="en-US" baseline="-25000" dirty="0" smtClean="0">
                <a:sym typeface="Monotype Sorts" pitchFamily="2" charset="2"/>
              </a:rPr>
              <a:t>1</a:t>
            </a:r>
            <a:r>
              <a:rPr lang="en-US" i="1" dirty="0" smtClean="0">
                <a:sym typeface="Monotype Sorts" pitchFamily="2" charset="2"/>
              </a:rPr>
              <a:t> = Z</a:t>
            </a:r>
            <a:r>
              <a:rPr lang="en-US" baseline="-25000" dirty="0" smtClean="0">
                <a:sym typeface="Monotype Sorts" pitchFamily="2" charset="2"/>
              </a:rPr>
              <a:t>2</a:t>
            </a:r>
            <a:br>
              <a:rPr lang="en-US" baseline="-25000" dirty="0" smtClean="0">
                <a:sym typeface="Monotype Sorts" pitchFamily="2" charset="2"/>
              </a:rPr>
            </a:br>
            <a:r>
              <a:rPr lang="en-US" dirty="0" smtClean="0">
                <a:sym typeface="Monotype Sorts" pitchFamily="2" charset="2"/>
              </a:rPr>
              <a:t>The claim follows.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smtClean="0"/>
              <a:t>Use of Multivalued Dependencies</a:t>
            </a:r>
          </a:p>
        </p:txBody>
      </p:sp>
      <p:sp>
        <p:nvSpPr>
          <p:cNvPr id="92163" name="Rectangle 3"/>
          <p:cNvSpPr>
            <a:spLocks noGrp="1" noChangeArrowheads="1"/>
          </p:cNvSpPr>
          <p:nvPr>
            <p:ph idx="1"/>
          </p:nvPr>
        </p:nvSpPr>
        <p:spPr>
          <a:xfrm>
            <a:off x="927100" y="1139825"/>
            <a:ext cx="7046913" cy="4137025"/>
          </a:xfrm>
        </p:spPr>
        <p:txBody>
          <a:bodyPr rtlCol="0">
            <a:normAutofit fontScale="77500" lnSpcReduction="20000"/>
          </a:bodyPr>
          <a:lstStyle/>
          <a:p>
            <a:pPr fontAlgn="auto">
              <a:spcAft>
                <a:spcPts val="0"/>
              </a:spcAft>
              <a:buFont typeface="Arial" pitchFamily="34" charset="0"/>
              <a:buChar char="•"/>
              <a:defRPr/>
            </a:pPr>
            <a:r>
              <a:rPr lang="en-US" dirty="0" smtClean="0"/>
              <a:t>We use </a:t>
            </a:r>
            <a:r>
              <a:rPr lang="en-US" dirty="0" err="1" smtClean="0"/>
              <a:t>multivalued</a:t>
            </a:r>
            <a:r>
              <a:rPr lang="en-US" dirty="0" smtClean="0"/>
              <a:t> dependencies in two ways: </a:t>
            </a:r>
          </a:p>
          <a:p>
            <a:pPr lvl="1" fontAlgn="auto">
              <a:spcAft>
                <a:spcPts val="0"/>
              </a:spcAft>
              <a:buFont typeface="Monotype Sorts" pitchFamily="2" charset="2"/>
              <a:buNone/>
              <a:defRPr/>
            </a:pPr>
            <a:r>
              <a:rPr lang="en-US" dirty="0" smtClean="0"/>
              <a:t>1.	To test relations to </a:t>
            </a:r>
            <a:r>
              <a:rPr lang="en-US" dirty="0" smtClean="0">
                <a:solidFill>
                  <a:schemeClr val="tx2"/>
                </a:solidFill>
              </a:rPr>
              <a:t>determine</a:t>
            </a:r>
            <a:r>
              <a:rPr lang="en-US" dirty="0" smtClean="0"/>
              <a:t> whether they are legal under a given set of functional and </a:t>
            </a:r>
            <a:r>
              <a:rPr lang="en-US" dirty="0" err="1" smtClean="0"/>
              <a:t>multivalued</a:t>
            </a:r>
            <a:r>
              <a:rPr lang="en-US" dirty="0" smtClean="0"/>
              <a:t> dependencies</a:t>
            </a:r>
          </a:p>
          <a:p>
            <a:pPr lvl="1" fontAlgn="auto">
              <a:spcAft>
                <a:spcPts val="0"/>
              </a:spcAft>
              <a:buFont typeface="Monotype Sorts" pitchFamily="2" charset="2"/>
              <a:buNone/>
              <a:defRPr/>
            </a:pPr>
            <a:r>
              <a:rPr lang="en-US" dirty="0" smtClean="0"/>
              <a:t>2.	To specify </a:t>
            </a:r>
            <a:r>
              <a:rPr lang="en-US" dirty="0" smtClean="0">
                <a:solidFill>
                  <a:schemeClr val="tx2"/>
                </a:solidFill>
              </a:rPr>
              <a:t>constraints</a:t>
            </a:r>
            <a:r>
              <a:rPr lang="en-US" dirty="0" smtClean="0"/>
              <a:t> on the set of legal relations.  We shall thus concern ourselves </a:t>
            </a:r>
            <a:r>
              <a:rPr lang="en-US" i="1" dirty="0" smtClean="0"/>
              <a:t>only</a:t>
            </a:r>
            <a:r>
              <a:rPr lang="en-US" dirty="0" smtClean="0"/>
              <a:t> with relations that satisfy a given set of functional and </a:t>
            </a:r>
            <a:r>
              <a:rPr lang="en-US" dirty="0" err="1" smtClean="0"/>
              <a:t>multivalued</a:t>
            </a:r>
            <a:r>
              <a:rPr lang="en-US" dirty="0" smtClean="0"/>
              <a:t> dependencies.</a:t>
            </a:r>
          </a:p>
          <a:p>
            <a:pPr fontAlgn="auto">
              <a:spcAft>
                <a:spcPts val="0"/>
              </a:spcAft>
              <a:buFont typeface="Arial" pitchFamily="34" charset="0"/>
              <a:buChar char="•"/>
              <a:defRPr/>
            </a:pPr>
            <a:r>
              <a:rPr lang="en-US" dirty="0" smtClean="0"/>
              <a:t>If a relation </a:t>
            </a:r>
            <a:r>
              <a:rPr lang="en-US" i="1" dirty="0" smtClean="0"/>
              <a:t>r</a:t>
            </a:r>
            <a:r>
              <a:rPr lang="en-US" dirty="0" smtClean="0"/>
              <a:t> fails to satisfy a given </a:t>
            </a:r>
            <a:r>
              <a:rPr lang="en-US" dirty="0" err="1" smtClean="0"/>
              <a:t>multivalued</a:t>
            </a:r>
            <a:r>
              <a:rPr lang="en-US" dirty="0" smtClean="0"/>
              <a:t> dependency, we can construct a relations </a:t>
            </a:r>
            <a:r>
              <a:rPr lang="en-US" i="1" dirty="0" smtClean="0"/>
              <a:t>r</a:t>
            </a:r>
            <a:r>
              <a:rPr lang="en-US" i="1" dirty="0" smtClean="0">
                <a:sym typeface="Symbol" pitchFamily="18" charset="2"/>
              </a:rPr>
              <a:t></a:t>
            </a:r>
            <a:r>
              <a:rPr lang="en-US" dirty="0" smtClean="0">
                <a:sym typeface="Symbol" pitchFamily="18" charset="2"/>
              </a:rPr>
              <a:t>  that does satisfy the </a:t>
            </a:r>
            <a:r>
              <a:rPr lang="en-US" dirty="0" err="1" smtClean="0">
                <a:sym typeface="Symbol" pitchFamily="18" charset="2"/>
              </a:rPr>
              <a:t>multivalued</a:t>
            </a:r>
            <a:r>
              <a:rPr lang="en-US" dirty="0" smtClean="0">
                <a:sym typeface="Symbol" pitchFamily="18" charset="2"/>
              </a:rPr>
              <a:t> dependency by adding </a:t>
            </a:r>
            <a:r>
              <a:rPr lang="en-US" dirty="0" err="1" smtClean="0">
                <a:sym typeface="Symbol" pitchFamily="18" charset="2"/>
              </a:rPr>
              <a:t>tuples</a:t>
            </a:r>
            <a:r>
              <a:rPr lang="en-US" dirty="0" smtClean="0">
                <a:sym typeface="Symbol" pitchFamily="18" charset="2"/>
              </a:rPr>
              <a:t> to </a:t>
            </a:r>
            <a:r>
              <a:rPr lang="en-US" i="1" dirty="0" smtClean="0">
                <a:sym typeface="Symbol" pitchFamily="18" charset="2"/>
              </a:rPr>
              <a:t>r. </a:t>
            </a:r>
            <a:endParaRPr lang="en-US" dirty="0" smtClean="0"/>
          </a:p>
          <a:p>
            <a:pPr fontAlgn="auto">
              <a:spcAft>
                <a:spcPts val="0"/>
              </a:spcAft>
              <a:buFont typeface="Monotype Sorts" pitchFamily="2" charset="2"/>
              <a:buNone/>
              <a:defRPr/>
            </a:pPr>
            <a:r>
              <a:rPr lang="en-US" dirty="0" smtClean="0"/>
              <a:t>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Theory of MVDs</a:t>
            </a:r>
          </a:p>
        </p:txBody>
      </p:sp>
      <p:sp>
        <p:nvSpPr>
          <p:cNvPr id="182275" name="Rectangle 3"/>
          <p:cNvSpPr>
            <a:spLocks noGrp="1" noChangeArrowheads="1"/>
          </p:cNvSpPr>
          <p:nvPr>
            <p:ph idx="1"/>
          </p:nvPr>
        </p:nvSpPr>
        <p:spPr/>
        <p:txBody>
          <a:bodyPr rtlCol="0">
            <a:normAutofit fontScale="77500" lnSpcReduction="20000"/>
          </a:bodyPr>
          <a:lstStyle/>
          <a:p>
            <a:pPr fontAlgn="auto">
              <a:spcAft>
                <a:spcPts val="0"/>
              </a:spcAft>
              <a:buFont typeface="Arial" pitchFamily="34" charset="0"/>
              <a:buChar char="•"/>
              <a:defRPr/>
            </a:pPr>
            <a:r>
              <a:rPr lang="en-US" dirty="0" smtClean="0"/>
              <a:t>From the definition of </a:t>
            </a:r>
            <a:r>
              <a:rPr lang="en-US" dirty="0" err="1" smtClean="0"/>
              <a:t>multivalued</a:t>
            </a:r>
            <a:r>
              <a:rPr lang="en-US" dirty="0" smtClean="0"/>
              <a:t> dependency, we can derive the following rule:</a:t>
            </a:r>
          </a:p>
          <a:p>
            <a:pPr lvl="1" fontAlgn="auto">
              <a:spcAft>
                <a:spcPts val="0"/>
              </a:spcAft>
              <a:buFont typeface="Arial" pitchFamily="34" charset="0"/>
              <a:buChar char="–"/>
              <a:defRPr/>
            </a:pPr>
            <a:r>
              <a:rPr lang="en-US" dirty="0" smtClean="0"/>
              <a:t>If </a:t>
            </a:r>
            <a:r>
              <a:rPr lang="en-US" dirty="0" smtClean="0">
                <a:sym typeface="Symbol" pitchFamily="18" charset="2"/>
              </a:rPr>
              <a:t>  </a:t>
            </a:r>
            <a:r>
              <a:rPr lang="en-US" dirty="0" smtClean="0"/>
              <a:t>, then </a:t>
            </a:r>
            <a:r>
              <a:rPr lang="en-US" dirty="0" smtClean="0">
                <a:sym typeface="Symbol" pitchFamily="18" charset="2"/>
              </a:rPr>
              <a:t> </a:t>
            </a:r>
            <a:r>
              <a:rPr lang="en-US" sz="1600" b="1" dirty="0" smtClean="0">
                <a:sym typeface="Symbol" pitchFamily="18" charset="2"/>
              </a:rPr>
              <a:t></a:t>
            </a:r>
            <a:r>
              <a:rPr lang="en-US" dirty="0" smtClean="0">
                <a:sym typeface="Symbol" pitchFamily="18" charset="2"/>
              </a:rPr>
              <a:t> </a:t>
            </a:r>
            <a:endParaRPr lang="en-US" dirty="0" smtClean="0"/>
          </a:p>
          <a:p>
            <a:pPr fontAlgn="auto">
              <a:spcAft>
                <a:spcPts val="0"/>
              </a:spcAft>
              <a:buFont typeface="Monotype Sorts" pitchFamily="2" charset="2"/>
              <a:buNone/>
              <a:defRPr/>
            </a:pPr>
            <a:r>
              <a:rPr lang="en-US" dirty="0" smtClean="0"/>
              <a:t>	That is, every functional dependency is also a </a:t>
            </a:r>
            <a:r>
              <a:rPr lang="en-US" dirty="0" err="1" smtClean="0"/>
              <a:t>multivalued</a:t>
            </a:r>
            <a:r>
              <a:rPr lang="en-US" dirty="0" smtClean="0"/>
              <a:t> dependency</a:t>
            </a:r>
          </a:p>
          <a:p>
            <a:pPr fontAlgn="auto">
              <a:spcAft>
                <a:spcPts val="0"/>
              </a:spcAft>
              <a:buFont typeface="Arial" pitchFamily="34" charset="0"/>
              <a:buChar char="•"/>
              <a:defRPr/>
            </a:pPr>
            <a:r>
              <a:rPr lang="en-US" dirty="0" smtClean="0"/>
              <a:t>The </a:t>
            </a:r>
            <a:r>
              <a:rPr lang="en-US" b="1" dirty="0" smtClean="0"/>
              <a:t>closure</a:t>
            </a:r>
            <a:r>
              <a:rPr lang="en-US" dirty="0" smtClean="0"/>
              <a:t> D</a:t>
            </a:r>
            <a:r>
              <a:rPr lang="en-US" baseline="30000" dirty="0" smtClean="0"/>
              <a:t>+</a:t>
            </a:r>
            <a:r>
              <a:rPr lang="en-US" dirty="0" smtClean="0"/>
              <a:t> of </a:t>
            </a:r>
            <a:r>
              <a:rPr lang="en-US" i="1" dirty="0" smtClean="0"/>
              <a:t>D</a:t>
            </a:r>
            <a:r>
              <a:rPr lang="en-US" dirty="0" smtClean="0"/>
              <a:t> is the set of all functional and </a:t>
            </a:r>
            <a:r>
              <a:rPr lang="en-US" dirty="0" err="1" smtClean="0"/>
              <a:t>multivalued</a:t>
            </a:r>
            <a:r>
              <a:rPr lang="en-US" dirty="0" smtClean="0"/>
              <a:t> dependencies logically implied by </a:t>
            </a:r>
            <a:r>
              <a:rPr lang="en-US" i="1" dirty="0" smtClean="0"/>
              <a:t>D</a:t>
            </a:r>
            <a:r>
              <a:rPr lang="en-US" dirty="0" smtClean="0"/>
              <a:t>. </a:t>
            </a:r>
          </a:p>
          <a:p>
            <a:pPr lvl="1" fontAlgn="auto">
              <a:spcAft>
                <a:spcPts val="0"/>
              </a:spcAft>
              <a:buFont typeface="Arial" pitchFamily="34" charset="0"/>
              <a:buChar char="–"/>
              <a:defRPr/>
            </a:pPr>
            <a:r>
              <a:rPr lang="en-US" dirty="0" smtClean="0"/>
              <a:t>We can compute D</a:t>
            </a:r>
            <a:r>
              <a:rPr lang="en-US" baseline="30000" dirty="0" smtClean="0"/>
              <a:t>+</a:t>
            </a:r>
            <a:r>
              <a:rPr lang="en-US" dirty="0" smtClean="0"/>
              <a:t> from </a:t>
            </a:r>
            <a:r>
              <a:rPr lang="en-US" i="1" dirty="0" smtClean="0"/>
              <a:t>D</a:t>
            </a:r>
            <a:r>
              <a:rPr lang="en-US" dirty="0" smtClean="0"/>
              <a:t>, using the formal definitions of functional dependencies and </a:t>
            </a:r>
            <a:r>
              <a:rPr lang="en-US" dirty="0" err="1" smtClean="0"/>
              <a:t>multivalued</a:t>
            </a:r>
            <a:r>
              <a:rPr lang="en-US" dirty="0" smtClean="0"/>
              <a:t> dependencies.</a:t>
            </a:r>
          </a:p>
          <a:p>
            <a:pPr lvl="1" fontAlgn="auto">
              <a:spcAft>
                <a:spcPts val="0"/>
              </a:spcAft>
              <a:buFont typeface="Arial" pitchFamily="34" charset="0"/>
              <a:buChar char="–"/>
              <a:defRPr/>
            </a:pPr>
            <a:r>
              <a:rPr lang="en-US" dirty="0" smtClean="0"/>
              <a:t>We can manage with such reasoning for very simple </a:t>
            </a:r>
            <a:r>
              <a:rPr lang="en-US" dirty="0" err="1" smtClean="0"/>
              <a:t>multivalued</a:t>
            </a:r>
            <a:r>
              <a:rPr lang="en-US" dirty="0" smtClean="0"/>
              <a:t> dependencies, which seem to be most common in practice</a:t>
            </a:r>
          </a:p>
          <a:p>
            <a:pPr lvl="1" fontAlgn="auto">
              <a:spcAft>
                <a:spcPts val="0"/>
              </a:spcAft>
              <a:buFont typeface="Arial" pitchFamily="34" charset="0"/>
              <a:buChar char="–"/>
              <a:defRPr/>
            </a:pPr>
            <a:r>
              <a:rPr lang="en-US" dirty="0" smtClean="0"/>
              <a:t>For complex dependencies, it is better to reason about sets of     dependencies using a system of inference rules (see Appendix C).</a:t>
            </a:r>
          </a:p>
        </p:txBody>
      </p:sp>
      <p:grpSp>
        <p:nvGrpSpPr>
          <p:cNvPr id="66564" name="Group 4"/>
          <p:cNvGrpSpPr>
            <a:grpSpLocks/>
          </p:cNvGrpSpPr>
          <p:nvPr/>
        </p:nvGrpSpPr>
        <p:grpSpPr bwMode="auto">
          <a:xfrm>
            <a:off x="7137400" y="6584950"/>
            <a:ext cx="366713" cy="0"/>
            <a:chOff x="2605" y="829"/>
            <a:chExt cx="231" cy="0"/>
          </a:xfrm>
        </p:grpSpPr>
        <p:sp>
          <p:nvSpPr>
            <p:cNvPr id="66565" name="Line 5"/>
            <p:cNvSpPr>
              <a:spLocks noChangeShapeType="1"/>
            </p:cNvSpPr>
            <p:nvPr/>
          </p:nvSpPr>
          <p:spPr bwMode="auto">
            <a:xfrm>
              <a:off x="2605" y="829"/>
              <a:ext cx="135" cy="0"/>
            </a:xfrm>
            <a:prstGeom prst="line">
              <a:avLst/>
            </a:prstGeom>
            <a:noFill/>
            <a:ln w="9525">
              <a:solidFill>
                <a:schemeClr val="tx1"/>
              </a:solidFill>
              <a:round/>
              <a:headEnd/>
              <a:tailEnd type="arrow" w="med" len="med"/>
            </a:ln>
          </p:spPr>
          <p:txBody>
            <a:bodyPr wrap="none"/>
            <a:lstStyle/>
            <a:p>
              <a:endParaRPr lang="en-US"/>
            </a:p>
          </p:txBody>
        </p:sp>
        <p:sp>
          <p:nvSpPr>
            <p:cNvPr id="66566" name="Line 6"/>
            <p:cNvSpPr>
              <a:spLocks noChangeShapeType="1"/>
            </p:cNvSpPr>
            <p:nvPr/>
          </p:nvSpPr>
          <p:spPr bwMode="auto">
            <a:xfrm>
              <a:off x="2701" y="829"/>
              <a:ext cx="135" cy="0"/>
            </a:xfrm>
            <a:prstGeom prst="line">
              <a:avLst/>
            </a:prstGeom>
            <a:noFill/>
            <a:ln w="9525">
              <a:solidFill>
                <a:schemeClr val="tx1"/>
              </a:solidFill>
              <a:round/>
              <a:headEnd/>
              <a:tailEnd type="arrow" w="med" len="med"/>
            </a:ln>
          </p:spPr>
          <p:txBody>
            <a:bodyPr wrap="none"/>
            <a:lstStyle/>
            <a:p>
              <a:endParaRPr lang="en-US"/>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smtClean="0"/>
              <a:t>Fourth Normal Form</a:t>
            </a:r>
          </a:p>
        </p:txBody>
      </p:sp>
      <p:sp>
        <p:nvSpPr>
          <p:cNvPr id="67587" name="Rectangle 3"/>
          <p:cNvSpPr>
            <a:spLocks noGrp="1" noChangeArrowheads="1"/>
          </p:cNvSpPr>
          <p:nvPr>
            <p:ph idx="1"/>
          </p:nvPr>
        </p:nvSpPr>
        <p:spPr>
          <a:xfrm>
            <a:off x="927100" y="1163638"/>
            <a:ext cx="7848600" cy="4876800"/>
          </a:xfrm>
        </p:spPr>
        <p:txBody>
          <a:bodyPr/>
          <a:lstStyle/>
          <a:p>
            <a:r>
              <a:rPr lang="en-US" smtClean="0"/>
              <a:t>A relation schema </a:t>
            </a:r>
            <a:r>
              <a:rPr lang="en-US" i="1" smtClean="0"/>
              <a:t>R</a:t>
            </a:r>
            <a:r>
              <a:rPr lang="en-US" smtClean="0"/>
              <a:t> is in 4NF with respect to a set </a:t>
            </a:r>
            <a:r>
              <a:rPr lang="en-US" i="1" smtClean="0"/>
              <a:t>D</a:t>
            </a:r>
            <a:r>
              <a:rPr lang="en-US" smtClean="0"/>
              <a:t> of functional and multivalued dependencies if for all multivalued dependencies in </a:t>
            </a:r>
            <a:r>
              <a:rPr lang="en-US" i="1" smtClean="0"/>
              <a:t>D</a:t>
            </a:r>
            <a:r>
              <a:rPr lang="en-US" baseline="30000" smtClean="0"/>
              <a:t>+</a:t>
            </a:r>
            <a:r>
              <a:rPr lang="en-US" smtClean="0"/>
              <a:t> of the form </a:t>
            </a:r>
            <a:r>
              <a:rPr lang="en-US" smtClean="0">
                <a:sym typeface="Symbol" pitchFamily="18" charset="2"/>
              </a:rPr>
              <a:t></a:t>
            </a:r>
            <a:r>
              <a:rPr lang="en-US" smtClean="0">
                <a:sym typeface="Greek Symbols" pitchFamily="18" charset="2"/>
              </a:rPr>
              <a:t> </a:t>
            </a:r>
            <a:r>
              <a:rPr lang="en-US" sz="1400" b="1" smtClean="0">
                <a:sym typeface="Symbol" pitchFamily="18" charset="2"/>
              </a:rPr>
              <a:t></a:t>
            </a:r>
            <a:r>
              <a:rPr lang="en-US" i="1" smtClean="0">
                <a:sym typeface="Monotype Sorts" pitchFamily="2" charset="2"/>
              </a:rPr>
              <a:t> </a:t>
            </a:r>
            <a:r>
              <a:rPr lang="en-US" smtClean="0">
                <a:sym typeface="Symbol" pitchFamily="18" charset="2"/>
              </a:rPr>
              <a:t></a:t>
            </a:r>
            <a:r>
              <a:rPr lang="en-US" smtClean="0">
                <a:sym typeface="Greek Symbols" pitchFamily="18" charset="2"/>
              </a:rPr>
              <a:t>, where </a:t>
            </a:r>
            <a:r>
              <a:rPr lang="en-US" smtClean="0">
                <a:sym typeface="Symbol" pitchFamily="18" charset="2"/>
              </a:rPr>
              <a:t></a:t>
            </a:r>
            <a:r>
              <a:rPr lang="en-US" smtClean="0">
                <a:sym typeface="Greek Symbols" pitchFamily="18" charset="2"/>
              </a:rPr>
              <a:t> </a:t>
            </a:r>
            <a:r>
              <a:rPr lang="en-US" smtClean="0">
                <a:sym typeface="Symbol" pitchFamily="18" charset="2"/>
              </a:rPr>
              <a:t> </a:t>
            </a:r>
            <a:r>
              <a:rPr lang="en-US" i="1" smtClean="0">
                <a:sym typeface="Symbol" pitchFamily="18" charset="2"/>
              </a:rPr>
              <a:t>R</a:t>
            </a:r>
            <a:r>
              <a:rPr lang="en-US" smtClean="0">
                <a:sym typeface="Symbol" pitchFamily="18" charset="2"/>
              </a:rPr>
              <a:t> and </a:t>
            </a:r>
            <a:r>
              <a:rPr lang="en-US" i="1" smtClean="0">
                <a:sym typeface="Greek Symbols" pitchFamily="18" charset="2"/>
              </a:rPr>
              <a:t> </a:t>
            </a:r>
            <a:r>
              <a:rPr lang="en-US" smtClean="0">
                <a:sym typeface="Symbol" pitchFamily="18" charset="2"/>
              </a:rPr>
              <a:t> </a:t>
            </a:r>
            <a:r>
              <a:rPr lang="en-US" i="1" smtClean="0">
                <a:sym typeface="Symbol" pitchFamily="18" charset="2"/>
              </a:rPr>
              <a:t>R, </a:t>
            </a:r>
            <a:r>
              <a:rPr lang="en-US" smtClean="0">
                <a:sym typeface="Symbol" pitchFamily="18" charset="2"/>
              </a:rPr>
              <a:t>at least one of the following hold:</a:t>
            </a:r>
          </a:p>
          <a:p>
            <a:pPr lvl="1"/>
            <a:r>
              <a:rPr lang="en-US" smtClean="0">
                <a:sym typeface="Symbol" pitchFamily="18" charset="2"/>
              </a:rPr>
              <a:t></a:t>
            </a:r>
            <a:r>
              <a:rPr lang="en-US" smtClean="0">
                <a:sym typeface="Greek Symbols" pitchFamily="18" charset="2"/>
              </a:rPr>
              <a:t> </a:t>
            </a:r>
            <a:r>
              <a:rPr lang="en-US" sz="1400" b="1" smtClean="0">
                <a:sym typeface="Symbol" pitchFamily="18" charset="2"/>
              </a:rPr>
              <a:t></a:t>
            </a:r>
            <a:r>
              <a:rPr lang="en-US" i="1" smtClean="0">
                <a:sym typeface="Monotype Sorts" pitchFamily="2" charset="2"/>
              </a:rPr>
              <a:t> </a:t>
            </a:r>
            <a:r>
              <a:rPr lang="en-US" smtClean="0">
                <a:sym typeface="Symbol" pitchFamily="18" charset="2"/>
              </a:rPr>
              <a:t></a:t>
            </a:r>
            <a:r>
              <a:rPr lang="en-US" smtClean="0">
                <a:sym typeface="Greek Symbols" pitchFamily="18" charset="2"/>
              </a:rPr>
              <a:t> is trivial (i.e., </a:t>
            </a:r>
            <a:r>
              <a:rPr lang="en-US" smtClean="0">
                <a:sym typeface="Symbol" pitchFamily="18" charset="2"/>
              </a:rPr>
              <a:t></a:t>
            </a:r>
            <a:r>
              <a:rPr lang="en-US" i="1" smtClean="0">
                <a:sym typeface="Greek Symbols" pitchFamily="18" charset="2"/>
              </a:rPr>
              <a:t> </a:t>
            </a:r>
            <a:r>
              <a:rPr lang="en-US" smtClean="0">
                <a:sym typeface="Symbol" pitchFamily="18" charset="2"/>
              </a:rPr>
              <a:t> </a:t>
            </a:r>
            <a:r>
              <a:rPr lang="en-US" smtClean="0">
                <a:sym typeface="Greek Symbols" pitchFamily="18" charset="2"/>
              </a:rPr>
              <a:t> or </a:t>
            </a:r>
            <a:r>
              <a:rPr lang="en-US" smtClean="0">
                <a:sym typeface="Symbol" pitchFamily="18" charset="2"/>
              </a:rPr>
              <a:t></a:t>
            </a:r>
            <a:r>
              <a:rPr lang="en-US" smtClean="0">
                <a:sym typeface="Greek Symbols" pitchFamily="18" charset="2"/>
              </a:rPr>
              <a:t> </a:t>
            </a:r>
            <a:r>
              <a:rPr lang="en-US" smtClean="0">
                <a:sym typeface="Symbol" pitchFamily="18" charset="2"/>
              </a:rPr>
              <a:t> </a:t>
            </a:r>
            <a:r>
              <a:rPr lang="en-US" i="1" smtClean="0">
                <a:sym typeface="Greek Symbols" pitchFamily="18" charset="2"/>
              </a:rPr>
              <a:t> = R)</a:t>
            </a:r>
          </a:p>
          <a:p>
            <a:pPr lvl="1"/>
            <a:r>
              <a:rPr lang="en-US" smtClean="0">
                <a:sym typeface="Symbol" pitchFamily="18" charset="2"/>
              </a:rPr>
              <a:t></a:t>
            </a:r>
            <a:r>
              <a:rPr lang="en-US" smtClean="0">
                <a:sym typeface="Greek Symbols" pitchFamily="18" charset="2"/>
              </a:rPr>
              <a:t> is a superkey for schema </a:t>
            </a:r>
            <a:r>
              <a:rPr lang="en-US" i="1" smtClean="0">
                <a:sym typeface="Greek Symbols" pitchFamily="18" charset="2"/>
              </a:rPr>
              <a:t>R</a:t>
            </a:r>
          </a:p>
          <a:p>
            <a:r>
              <a:rPr lang="en-US" smtClean="0">
                <a:sym typeface="Greek Symbols" pitchFamily="18" charset="2"/>
              </a:rPr>
              <a:t>If a relation is in 4NF it is in BCNF</a:t>
            </a:r>
          </a:p>
        </p:txBody>
      </p:sp>
      <p:grpSp>
        <p:nvGrpSpPr>
          <p:cNvPr id="67588" name="Group 5"/>
          <p:cNvGrpSpPr>
            <a:grpSpLocks/>
          </p:cNvGrpSpPr>
          <p:nvPr/>
        </p:nvGrpSpPr>
        <p:grpSpPr bwMode="auto">
          <a:xfrm>
            <a:off x="7108825" y="6642100"/>
            <a:ext cx="317500" cy="4763"/>
            <a:chOff x="2640" y="1301"/>
            <a:chExt cx="200" cy="3"/>
          </a:xfrm>
        </p:grpSpPr>
        <p:sp>
          <p:nvSpPr>
            <p:cNvPr id="67589" name="Line 6"/>
            <p:cNvSpPr>
              <a:spLocks noChangeShapeType="1"/>
            </p:cNvSpPr>
            <p:nvPr/>
          </p:nvSpPr>
          <p:spPr bwMode="auto">
            <a:xfrm flipV="1">
              <a:off x="2640" y="1301"/>
              <a:ext cx="136" cy="3"/>
            </a:xfrm>
            <a:prstGeom prst="line">
              <a:avLst/>
            </a:prstGeom>
            <a:noFill/>
            <a:ln w="9525">
              <a:solidFill>
                <a:schemeClr val="tx1"/>
              </a:solidFill>
              <a:round/>
              <a:headEnd/>
              <a:tailEnd type="triangle" w="med" len="med"/>
            </a:ln>
          </p:spPr>
          <p:txBody>
            <a:bodyPr wrap="none"/>
            <a:lstStyle/>
            <a:p>
              <a:endParaRPr lang="en-US"/>
            </a:p>
          </p:txBody>
        </p:sp>
        <p:sp>
          <p:nvSpPr>
            <p:cNvPr id="67590" name="Line 7"/>
            <p:cNvSpPr>
              <a:spLocks noChangeShapeType="1"/>
            </p:cNvSpPr>
            <p:nvPr/>
          </p:nvSpPr>
          <p:spPr bwMode="auto">
            <a:xfrm>
              <a:off x="2704" y="1304"/>
              <a:ext cx="136" cy="0"/>
            </a:xfrm>
            <a:prstGeom prst="line">
              <a:avLst/>
            </a:prstGeom>
            <a:noFill/>
            <a:ln w="9525">
              <a:solidFill>
                <a:schemeClr val="tx1"/>
              </a:solidFill>
              <a:round/>
              <a:headEnd/>
              <a:tailEnd type="triangle" w="med" len="med"/>
            </a:ln>
          </p:spPr>
          <p:txBody>
            <a:bodyPr wrap="none"/>
            <a:lstStyle/>
            <a:p>
              <a:endParaRPr lang="en-US"/>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rtlCol="0">
            <a:normAutofit fontScale="90000"/>
          </a:bodyPr>
          <a:lstStyle/>
          <a:p>
            <a:pPr fontAlgn="auto">
              <a:spcAft>
                <a:spcPts val="0"/>
              </a:spcAft>
              <a:defRPr/>
            </a:pPr>
            <a:r>
              <a:rPr lang="en-US" smtClean="0"/>
              <a:t>Restriction of Multivalued Dependencies</a:t>
            </a:r>
          </a:p>
        </p:txBody>
      </p:sp>
      <p:sp>
        <p:nvSpPr>
          <p:cNvPr id="68611" name="Rectangle 3"/>
          <p:cNvSpPr>
            <a:spLocks noGrp="1" noChangeArrowheads="1"/>
          </p:cNvSpPr>
          <p:nvPr>
            <p:ph idx="1"/>
          </p:nvPr>
        </p:nvSpPr>
        <p:spPr/>
        <p:txBody>
          <a:bodyPr/>
          <a:lstStyle/>
          <a:p>
            <a:r>
              <a:rPr lang="en-US" smtClean="0"/>
              <a:t>The restriction of  D to R</a:t>
            </a:r>
            <a:r>
              <a:rPr lang="en-US" sz="2000" baseline="-25000" smtClean="0"/>
              <a:t>i</a:t>
            </a:r>
            <a:r>
              <a:rPr lang="en-US" smtClean="0"/>
              <a:t> is the set D</a:t>
            </a:r>
            <a:r>
              <a:rPr lang="en-US" sz="2000" baseline="-25000" smtClean="0"/>
              <a:t>i</a:t>
            </a:r>
            <a:r>
              <a:rPr lang="en-US" smtClean="0"/>
              <a:t> consisting of</a:t>
            </a:r>
          </a:p>
          <a:p>
            <a:pPr lvl="1"/>
            <a:r>
              <a:rPr lang="en-US" smtClean="0"/>
              <a:t>All functional dependencies in D</a:t>
            </a:r>
            <a:r>
              <a:rPr lang="en-US" sz="2000" baseline="30000" smtClean="0"/>
              <a:t>+</a:t>
            </a:r>
            <a:r>
              <a:rPr lang="en-US" smtClean="0"/>
              <a:t> that include only attributes of R</a:t>
            </a:r>
            <a:r>
              <a:rPr lang="en-US" sz="2000" baseline="-25000" smtClean="0"/>
              <a:t>i</a:t>
            </a:r>
          </a:p>
          <a:p>
            <a:pPr lvl="1"/>
            <a:r>
              <a:rPr lang="en-US" smtClean="0"/>
              <a:t>All multivalued dependencies of the form</a:t>
            </a:r>
          </a:p>
          <a:p>
            <a:pPr lvl="2">
              <a:buFont typeface="Webdings" pitchFamily="18" charset="2"/>
              <a:buNone/>
            </a:pPr>
            <a:r>
              <a:rPr lang="en-US" smtClean="0">
                <a:sym typeface="Symbol" pitchFamily="18" charset="2"/>
              </a:rPr>
              <a:t>   </a:t>
            </a:r>
            <a:r>
              <a:rPr lang="en-US" smtClean="0">
                <a:sym typeface="Greek Symbols" pitchFamily="18" charset="2"/>
              </a:rPr>
              <a:t> </a:t>
            </a:r>
            <a:r>
              <a:rPr lang="en-US" sz="1400" b="1" smtClean="0">
                <a:sym typeface="Symbol" pitchFamily="18" charset="2"/>
              </a:rPr>
              <a:t></a:t>
            </a:r>
            <a:r>
              <a:rPr lang="en-US" i="1" smtClean="0">
                <a:sym typeface="Monotype Sorts" pitchFamily="2" charset="2"/>
              </a:rPr>
              <a:t> (</a:t>
            </a:r>
            <a:r>
              <a:rPr lang="en-US" smtClean="0">
                <a:sym typeface="Symbol" pitchFamily="18" charset="2"/>
              </a:rPr>
              <a:t> </a:t>
            </a:r>
            <a:r>
              <a:rPr lang="en-US" smtClean="0">
                <a:sym typeface="Greek Symbols" pitchFamily="18" charset="2"/>
              </a:rPr>
              <a:t> </a:t>
            </a:r>
            <a:r>
              <a:rPr lang="en-US" smtClean="0"/>
              <a:t>R</a:t>
            </a:r>
            <a:r>
              <a:rPr lang="en-US" baseline="-25000" smtClean="0"/>
              <a:t>i</a:t>
            </a:r>
            <a:r>
              <a:rPr lang="en-US" sz="2000" smtClean="0"/>
              <a:t>)</a:t>
            </a:r>
            <a:endParaRPr lang="en-US" sz="2000" baseline="-25000" smtClean="0"/>
          </a:p>
          <a:p>
            <a:pPr lvl="1">
              <a:buFont typeface="Monotype Sorts" pitchFamily="2" charset="2"/>
              <a:buNone/>
            </a:pPr>
            <a:r>
              <a:rPr lang="en-US" smtClean="0"/>
              <a:t>    where </a:t>
            </a:r>
            <a:r>
              <a:rPr lang="en-US" smtClean="0">
                <a:sym typeface="Symbol" pitchFamily="18" charset="2"/>
              </a:rPr>
              <a:t></a:t>
            </a:r>
            <a:r>
              <a:rPr lang="en-US" smtClean="0"/>
              <a:t> </a:t>
            </a:r>
            <a:r>
              <a:rPr lang="en-US" smtClean="0">
                <a:sym typeface="Symbol" pitchFamily="18" charset="2"/>
              </a:rPr>
              <a:t></a:t>
            </a:r>
            <a:r>
              <a:rPr lang="en-US" smtClean="0"/>
              <a:t> R</a:t>
            </a:r>
            <a:r>
              <a:rPr lang="en-US" sz="2000" baseline="-25000" smtClean="0"/>
              <a:t>i </a:t>
            </a:r>
            <a:r>
              <a:rPr lang="en-US" smtClean="0"/>
              <a:t> and  </a:t>
            </a:r>
            <a:r>
              <a:rPr lang="en-US" smtClean="0">
                <a:sym typeface="Symbol" pitchFamily="18" charset="2"/>
              </a:rPr>
              <a:t></a:t>
            </a:r>
            <a:r>
              <a:rPr lang="en-US" smtClean="0"/>
              <a:t> </a:t>
            </a:r>
            <a:r>
              <a:rPr lang="en-US" sz="1400" b="1" smtClean="0">
                <a:sym typeface="Symbol" pitchFamily="18" charset="2"/>
              </a:rPr>
              <a:t></a:t>
            </a:r>
            <a:r>
              <a:rPr lang="en-US" smtClean="0"/>
              <a:t> </a:t>
            </a:r>
            <a:r>
              <a:rPr lang="en-US" smtClean="0">
                <a:sym typeface="Symbol" pitchFamily="18" charset="2"/>
              </a:rPr>
              <a:t></a:t>
            </a:r>
            <a:r>
              <a:rPr lang="en-US" smtClean="0"/>
              <a:t> is in D</a:t>
            </a:r>
            <a:r>
              <a:rPr lang="en-US" sz="2000" baseline="30000" smtClean="0"/>
              <a:t>+</a:t>
            </a:r>
            <a:r>
              <a:rPr lang="en-US" smtClean="0"/>
              <a:t>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smtClean="0"/>
              <a:t>4NF Decomposition Algorithm</a:t>
            </a:r>
          </a:p>
        </p:txBody>
      </p:sp>
      <p:sp>
        <p:nvSpPr>
          <p:cNvPr id="117763" name="Rectangle 3"/>
          <p:cNvSpPr>
            <a:spLocks noGrp="1" noChangeArrowheads="1"/>
          </p:cNvSpPr>
          <p:nvPr>
            <p:ph idx="1"/>
          </p:nvPr>
        </p:nvSpPr>
        <p:spPr>
          <a:xfrm>
            <a:off x="927100" y="1163638"/>
            <a:ext cx="8043863" cy="4876800"/>
          </a:xfrm>
        </p:spPr>
        <p:txBody>
          <a:bodyPr rtlCol="0">
            <a:normAutofit fontScale="77500" lnSpcReduction="20000"/>
          </a:bodyPr>
          <a:lstStyle/>
          <a:p>
            <a:pPr fontAlgn="auto">
              <a:spcAft>
                <a:spcPts val="0"/>
              </a:spcAft>
              <a:buFont typeface="Monotype Sorts" pitchFamily="2" charset="2"/>
              <a:buNone/>
              <a:defRPr/>
            </a:pPr>
            <a:r>
              <a:rPr lang="en-US" i="1" dirty="0" smtClean="0"/>
              <a:t>     result:</a:t>
            </a:r>
            <a:r>
              <a:rPr lang="en-US" dirty="0" smtClean="0"/>
              <a:t> = {</a:t>
            </a:r>
            <a:r>
              <a:rPr lang="en-US" i="1" dirty="0" smtClean="0"/>
              <a:t>R</a:t>
            </a:r>
            <a:r>
              <a:rPr lang="en-US" dirty="0" smtClean="0"/>
              <a:t>};</a:t>
            </a:r>
            <a:br>
              <a:rPr lang="en-US" dirty="0" smtClean="0"/>
            </a:br>
            <a:r>
              <a:rPr lang="en-US" i="1" dirty="0" smtClean="0"/>
              <a:t>done</a:t>
            </a:r>
            <a:r>
              <a:rPr lang="en-US" dirty="0" smtClean="0"/>
              <a:t> := false;</a:t>
            </a:r>
            <a:br>
              <a:rPr lang="en-US" dirty="0" smtClean="0"/>
            </a:br>
            <a:r>
              <a:rPr lang="en-US" i="1" dirty="0" smtClean="0"/>
              <a:t>compute D</a:t>
            </a:r>
            <a:r>
              <a:rPr lang="en-US" baseline="30000" dirty="0" smtClean="0"/>
              <a:t>+</a:t>
            </a:r>
            <a:r>
              <a:rPr lang="en-US" dirty="0" smtClean="0"/>
              <a:t>;</a:t>
            </a:r>
            <a:br>
              <a:rPr lang="en-US" dirty="0" smtClean="0"/>
            </a:br>
            <a:r>
              <a:rPr lang="en-US" dirty="0" smtClean="0"/>
              <a:t>Let D</a:t>
            </a:r>
            <a:r>
              <a:rPr lang="en-US" sz="2000" baseline="-25000" dirty="0" smtClean="0"/>
              <a:t>i</a:t>
            </a:r>
            <a:r>
              <a:rPr lang="en-US" dirty="0" smtClean="0"/>
              <a:t> denote the restriction of D</a:t>
            </a:r>
            <a:r>
              <a:rPr lang="en-US" baseline="30000" dirty="0" smtClean="0"/>
              <a:t>+</a:t>
            </a:r>
            <a:r>
              <a:rPr lang="en-US" dirty="0" smtClean="0"/>
              <a:t> to </a:t>
            </a:r>
            <a:r>
              <a:rPr lang="en-US" dirty="0" err="1" smtClean="0"/>
              <a:t>R</a:t>
            </a:r>
            <a:r>
              <a:rPr lang="en-US" sz="2000" baseline="-25000" dirty="0" err="1" smtClean="0"/>
              <a:t>i</a:t>
            </a:r>
            <a:endParaRPr lang="en-US" sz="2000" baseline="-25000" dirty="0" smtClean="0"/>
          </a:p>
          <a:p>
            <a:pPr fontAlgn="auto">
              <a:spcAft>
                <a:spcPts val="0"/>
              </a:spcAft>
              <a:buFont typeface="Monotype Sorts" pitchFamily="2" charset="2"/>
              <a:buNone/>
              <a:defRPr/>
            </a:pPr>
            <a:r>
              <a:rPr lang="en-US" b="1" dirty="0" smtClean="0"/>
              <a:t>    while </a:t>
            </a:r>
            <a:r>
              <a:rPr lang="en-US" dirty="0" smtClean="0"/>
              <a:t>(</a:t>
            </a:r>
            <a:r>
              <a:rPr lang="en-US" b="1" dirty="0" smtClean="0"/>
              <a:t>not </a:t>
            </a:r>
            <a:r>
              <a:rPr lang="en-US" i="1" dirty="0" smtClean="0"/>
              <a:t>done</a:t>
            </a:r>
            <a:r>
              <a:rPr lang="en-US" dirty="0" smtClean="0"/>
              <a:t>) </a:t>
            </a:r>
            <a:br>
              <a:rPr lang="en-US" dirty="0" smtClean="0"/>
            </a:br>
            <a:r>
              <a:rPr lang="en-US" dirty="0" smtClean="0"/>
              <a:t>    </a:t>
            </a:r>
            <a:r>
              <a:rPr lang="en-US" b="1" dirty="0" smtClean="0"/>
              <a:t>if </a:t>
            </a:r>
            <a:r>
              <a:rPr lang="en-US" dirty="0" smtClean="0"/>
              <a:t>(there is a schema </a:t>
            </a:r>
            <a:r>
              <a:rPr lang="en-US" b="1" dirty="0" err="1" smtClean="0"/>
              <a:t>R</a:t>
            </a:r>
            <a:r>
              <a:rPr lang="en-US" baseline="-25000" dirty="0" err="1" smtClean="0"/>
              <a:t>i</a:t>
            </a:r>
            <a:r>
              <a:rPr lang="en-US" dirty="0" smtClean="0"/>
              <a:t> in </a:t>
            </a:r>
            <a:r>
              <a:rPr lang="en-US" i="1" dirty="0" smtClean="0"/>
              <a:t>result </a:t>
            </a:r>
            <a:r>
              <a:rPr lang="en-US" dirty="0" smtClean="0"/>
              <a:t>that is not in 4NF) </a:t>
            </a:r>
            <a:r>
              <a:rPr lang="en-US" b="1" dirty="0" smtClean="0"/>
              <a:t>then</a:t>
            </a:r>
            <a:br>
              <a:rPr lang="en-US" b="1" dirty="0" smtClean="0"/>
            </a:br>
            <a:r>
              <a:rPr lang="en-US" b="1" dirty="0" smtClean="0"/>
              <a:t>       begin</a:t>
            </a:r>
            <a:endParaRPr lang="en-US" dirty="0" smtClean="0"/>
          </a:p>
          <a:p>
            <a:pPr fontAlgn="auto">
              <a:spcAft>
                <a:spcPts val="0"/>
              </a:spcAft>
              <a:buFont typeface="Monotype Sorts" pitchFamily="2" charset="2"/>
              <a:buNone/>
              <a:defRPr/>
            </a:pPr>
            <a:r>
              <a:rPr lang="en-US" dirty="0" smtClean="0"/>
              <a:t>		 let </a:t>
            </a:r>
            <a:r>
              <a:rPr lang="en-US" dirty="0" smtClean="0">
                <a:sym typeface="Symbol" pitchFamily="18" charset="2"/>
              </a:rPr>
              <a:t> </a:t>
            </a:r>
            <a:r>
              <a:rPr lang="en-US" sz="1400" b="1" dirty="0" smtClean="0">
                <a:sym typeface="Symbol" pitchFamily="18" charset="2"/>
              </a:rPr>
              <a:t></a:t>
            </a:r>
            <a:r>
              <a:rPr lang="en-US" dirty="0" smtClean="0">
                <a:sym typeface="Symbol" pitchFamily="18" charset="2"/>
              </a:rPr>
              <a:t>  be a nontrivial </a:t>
            </a:r>
            <a:r>
              <a:rPr lang="en-US" dirty="0" err="1" smtClean="0">
                <a:sym typeface="Symbol" pitchFamily="18" charset="2"/>
              </a:rPr>
              <a:t>multivalued</a:t>
            </a:r>
            <a:r>
              <a:rPr lang="en-US" dirty="0" smtClean="0">
                <a:sym typeface="Symbol" pitchFamily="18" charset="2"/>
              </a:rPr>
              <a:t> dependency that holds</a:t>
            </a:r>
            <a:br>
              <a:rPr lang="en-US" dirty="0" smtClean="0">
                <a:sym typeface="Symbol" pitchFamily="18" charset="2"/>
              </a:rPr>
            </a:br>
            <a:r>
              <a:rPr lang="en-US" dirty="0" smtClean="0">
                <a:sym typeface="Symbol" pitchFamily="18" charset="2"/>
              </a:rPr>
              <a:t>            on </a:t>
            </a:r>
            <a:r>
              <a:rPr lang="en-US" i="1" dirty="0" err="1" smtClean="0">
                <a:sym typeface="Symbol" pitchFamily="18" charset="2"/>
              </a:rPr>
              <a:t>R</a:t>
            </a:r>
            <a:r>
              <a:rPr lang="en-US" baseline="-25000" dirty="0" err="1" smtClean="0">
                <a:sym typeface="Symbol" pitchFamily="18" charset="2"/>
              </a:rPr>
              <a:t>i</a:t>
            </a:r>
            <a:r>
              <a:rPr lang="en-US" dirty="0" smtClean="0">
                <a:sym typeface="Symbol" pitchFamily="18" charset="2"/>
              </a:rPr>
              <a:t> such that   </a:t>
            </a:r>
            <a:r>
              <a:rPr lang="en-US" i="1" dirty="0" err="1" smtClean="0">
                <a:sym typeface="Symbol" pitchFamily="18" charset="2"/>
              </a:rPr>
              <a:t>R</a:t>
            </a:r>
            <a:r>
              <a:rPr lang="en-US" i="1" baseline="-25000" dirty="0" err="1" smtClean="0">
                <a:sym typeface="Symbol" pitchFamily="18" charset="2"/>
              </a:rPr>
              <a:t>i</a:t>
            </a:r>
            <a:r>
              <a:rPr lang="en-US" i="1" baseline="-25000" dirty="0" smtClean="0">
                <a:sym typeface="Symbol" pitchFamily="18" charset="2"/>
              </a:rPr>
              <a:t>  </a:t>
            </a:r>
            <a:r>
              <a:rPr lang="en-US" dirty="0" smtClean="0">
                <a:sym typeface="Symbol" pitchFamily="18" charset="2"/>
              </a:rPr>
              <a:t>is not in </a:t>
            </a:r>
            <a:r>
              <a:rPr lang="en-US" i="1" dirty="0" smtClean="0"/>
              <a:t>D</a:t>
            </a:r>
            <a:r>
              <a:rPr lang="en-US" sz="2000" baseline="-25000" dirty="0" smtClean="0"/>
              <a:t>i</a:t>
            </a:r>
            <a:r>
              <a:rPr lang="en-US" dirty="0" smtClean="0"/>
              <a:t>, and </a:t>
            </a:r>
            <a:r>
              <a:rPr lang="en-US" dirty="0" smtClean="0">
                <a:sym typeface="Symbol" pitchFamily="18" charset="2"/>
              </a:rPr>
              <a:t>; </a:t>
            </a:r>
            <a:br>
              <a:rPr lang="en-US" dirty="0" smtClean="0">
                <a:sym typeface="Symbol" pitchFamily="18" charset="2"/>
              </a:rPr>
            </a:br>
            <a:r>
              <a:rPr lang="en-US" dirty="0" smtClean="0">
                <a:sym typeface="Symbol" pitchFamily="18" charset="2"/>
              </a:rPr>
              <a:t>          </a:t>
            </a:r>
            <a:r>
              <a:rPr lang="en-US" i="1" dirty="0" smtClean="0">
                <a:sym typeface="Symbol" pitchFamily="18" charset="2"/>
              </a:rPr>
              <a:t>result </a:t>
            </a:r>
            <a:r>
              <a:rPr lang="en-US" dirty="0" smtClean="0">
                <a:sym typeface="Symbol" pitchFamily="18" charset="2"/>
              </a:rPr>
              <a:t>:=  (</a:t>
            </a:r>
            <a:r>
              <a:rPr lang="en-US" i="1" dirty="0" smtClean="0">
                <a:sym typeface="Symbol" pitchFamily="18" charset="2"/>
              </a:rPr>
              <a:t>result </a:t>
            </a:r>
            <a:r>
              <a:rPr lang="en-US" dirty="0" smtClean="0">
                <a:sym typeface="Symbol" pitchFamily="18" charset="2"/>
              </a:rPr>
              <a:t>- </a:t>
            </a:r>
            <a:r>
              <a:rPr lang="en-US" i="1" dirty="0" err="1" smtClean="0">
                <a:sym typeface="Symbol" pitchFamily="18" charset="2"/>
              </a:rPr>
              <a:t>R</a:t>
            </a:r>
            <a:r>
              <a:rPr lang="en-US" i="1" baseline="-25000" dirty="0" err="1" smtClean="0">
                <a:sym typeface="Symbol" pitchFamily="18" charset="2"/>
              </a:rPr>
              <a:t>i</a:t>
            </a:r>
            <a:r>
              <a:rPr lang="en-US" dirty="0" smtClean="0">
                <a:sym typeface="Symbol" pitchFamily="18" charset="2"/>
              </a:rPr>
              <a:t>)  (</a:t>
            </a:r>
            <a:r>
              <a:rPr lang="en-US" i="1" dirty="0" err="1" smtClean="0">
                <a:sym typeface="Symbol" pitchFamily="18" charset="2"/>
              </a:rPr>
              <a:t>R</a:t>
            </a:r>
            <a:r>
              <a:rPr lang="en-US" i="1" baseline="-25000" dirty="0" err="1" smtClean="0">
                <a:sym typeface="Symbol" pitchFamily="18" charset="2"/>
              </a:rPr>
              <a:t>i</a:t>
            </a:r>
            <a:r>
              <a:rPr lang="en-US" baseline="-25000" dirty="0" smtClean="0">
                <a:sym typeface="Symbol" pitchFamily="18" charset="2"/>
              </a:rPr>
              <a:t> </a:t>
            </a:r>
            <a:r>
              <a:rPr lang="en-US" dirty="0" smtClean="0">
                <a:sym typeface="Symbol" pitchFamily="18" charset="2"/>
              </a:rPr>
              <a:t>- )   (, ); </a:t>
            </a:r>
            <a:br>
              <a:rPr lang="en-US" dirty="0" smtClean="0">
                <a:sym typeface="Symbol" pitchFamily="18" charset="2"/>
              </a:rPr>
            </a:br>
            <a:r>
              <a:rPr lang="en-US" b="1" dirty="0" smtClean="0">
                <a:sym typeface="Symbol" pitchFamily="18" charset="2"/>
              </a:rPr>
              <a:t>       end</a:t>
            </a:r>
            <a:r>
              <a:rPr lang="en-US" dirty="0" smtClean="0">
                <a:sym typeface="Symbol" pitchFamily="18" charset="2"/>
              </a:rPr>
              <a:t/>
            </a:r>
            <a:br>
              <a:rPr lang="en-US" dirty="0" smtClean="0">
                <a:sym typeface="Symbol" pitchFamily="18" charset="2"/>
              </a:rPr>
            </a:br>
            <a:r>
              <a:rPr lang="en-US" b="1" dirty="0" smtClean="0">
                <a:sym typeface="Symbol" pitchFamily="18" charset="2"/>
              </a:rPr>
              <a:t>    else </a:t>
            </a:r>
            <a:r>
              <a:rPr lang="en-US" i="1" dirty="0" smtClean="0">
                <a:sym typeface="Symbol" pitchFamily="18" charset="2"/>
              </a:rPr>
              <a:t>done</a:t>
            </a:r>
            <a:r>
              <a:rPr lang="en-US" dirty="0" smtClean="0">
                <a:sym typeface="Symbol" pitchFamily="18" charset="2"/>
              </a:rPr>
              <a:t>:= true;</a:t>
            </a:r>
          </a:p>
          <a:p>
            <a:pPr fontAlgn="auto">
              <a:spcAft>
                <a:spcPts val="0"/>
              </a:spcAft>
              <a:buFont typeface="Monotype Sorts" pitchFamily="2" charset="2"/>
              <a:buNone/>
              <a:defRPr/>
            </a:pPr>
            <a:r>
              <a:rPr lang="en-US" dirty="0" smtClean="0">
                <a:sym typeface="Symbol" pitchFamily="18" charset="2"/>
              </a:rPr>
              <a:t>Note: each </a:t>
            </a:r>
            <a:r>
              <a:rPr lang="en-US" i="1" dirty="0" err="1" smtClean="0">
                <a:sym typeface="Symbol" pitchFamily="18" charset="2"/>
              </a:rPr>
              <a:t>R</a:t>
            </a:r>
            <a:r>
              <a:rPr lang="en-US" i="1" baseline="-25000" dirty="0" err="1" smtClean="0">
                <a:sym typeface="Symbol" pitchFamily="18" charset="2"/>
              </a:rPr>
              <a:t>i</a:t>
            </a:r>
            <a:r>
              <a:rPr lang="en-US" i="1" dirty="0" smtClean="0">
                <a:sym typeface="Symbol" pitchFamily="18" charset="2"/>
              </a:rPr>
              <a:t> </a:t>
            </a:r>
            <a:r>
              <a:rPr lang="en-US" dirty="0" smtClean="0">
                <a:sym typeface="Symbol" pitchFamily="18" charset="2"/>
              </a:rPr>
              <a:t>is in 4NF, and decomposition is lossless-join</a:t>
            </a:r>
          </a:p>
        </p:txBody>
      </p:sp>
      <p:grpSp>
        <p:nvGrpSpPr>
          <p:cNvPr id="69636" name="Group 4"/>
          <p:cNvGrpSpPr>
            <a:grpSpLocks/>
          </p:cNvGrpSpPr>
          <p:nvPr/>
        </p:nvGrpSpPr>
        <p:grpSpPr bwMode="auto">
          <a:xfrm>
            <a:off x="8348663" y="6477000"/>
            <a:ext cx="317500" cy="4763"/>
            <a:chOff x="2640" y="1301"/>
            <a:chExt cx="200" cy="3"/>
          </a:xfrm>
        </p:grpSpPr>
        <p:sp>
          <p:nvSpPr>
            <p:cNvPr id="69637" name="Line 5"/>
            <p:cNvSpPr>
              <a:spLocks noChangeShapeType="1"/>
            </p:cNvSpPr>
            <p:nvPr/>
          </p:nvSpPr>
          <p:spPr bwMode="auto">
            <a:xfrm flipV="1">
              <a:off x="2640" y="1301"/>
              <a:ext cx="136" cy="3"/>
            </a:xfrm>
            <a:prstGeom prst="line">
              <a:avLst/>
            </a:prstGeom>
            <a:noFill/>
            <a:ln w="9525">
              <a:solidFill>
                <a:schemeClr val="tx1"/>
              </a:solidFill>
              <a:round/>
              <a:headEnd/>
              <a:tailEnd type="triangle" w="med" len="med"/>
            </a:ln>
          </p:spPr>
          <p:txBody>
            <a:bodyPr wrap="none"/>
            <a:lstStyle/>
            <a:p>
              <a:endParaRPr lang="en-US"/>
            </a:p>
          </p:txBody>
        </p:sp>
        <p:sp>
          <p:nvSpPr>
            <p:cNvPr id="69638" name="Line 6"/>
            <p:cNvSpPr>
              <a:spLocks noChangeShapeType="1"/>
            </p:cNvSpPr>
            <p:nvPr/>
          </p:nvSpPr>
          <p:spPr bwMode="auto">
            <a:xfrm>
              <a:off x="2704" y="1304"/>
              <a:ext cx="136" cy="0"/>
            </a:xfrm>
            <a:prstGeom prst="line">
              <a:avLst/>
            </a:prstGeom>
            <a:noFill/>
            <a:ln w="9525">
              <a:solidFill>
                <a:schemeClr val="tx1"/>
              </a:solidFill>
              <a:round/>
              <a:headEnd/>
              <a:tailEnd type="triangle" w="med" len="med"/>
            </a:ln>
          </p:spPr>
          <p:txBody>
            <a:bodyPr wrap="none"/>
            <a:lstStyle/>
            <a:p>
              <a:endParaRPr lang="en-US"/>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smtClean="0"/>
              <a:t>Example</a:t>
            </a:r>
          </a:p>
        </p:txBody>
      </p:sp>
      <p:sp>
        <p:nvSpPr>
          <p:cNvPr id="119811" name="Rectangle 3"/>
          <p:cNvSpPr>
            <a:spLocks noGrp="1" noChangeArrowheads="1"/>
          </p:cNvSpPr>
          <p:nvPr>
            <p:ph idx="1"/>
          </p:nvPr>
        </p:nvSpPr>
        <p:spPr>
          <a:xfrm>
            <a:off x="927100" y="1163638"/>
            <a:ext cx="7848600" cy="4876800"/>
          </a:xfrm>
        </p:spPr>
        <p:txBody>
          <a:bodyPr rtlCol="0">
            <a:normAutofit fontScale="70000" lnSpcReduction="20000"/>
          </a:bodyPr>
          <a:lstStyle/>
          <a:p>
            <a:pPr fontAlgn="auto">
              <a:spcAft>
                <a:spcPts val="0"/>
              </a:spcAft>
              <a:buFont typeface="Arial" pitchFamily="34" charset="0"/>
              <a:buChar char="•"/>
              <a:defRPr/>
            </a:pPr>
            <a:r>
              <a:rPr lang="en-US" i="1" smtClean="0"/>
              <a:t>R</a:t>
            </a:r>
            <a:r>
              <a:rPr lang="en-US" smtClean="0"/>
              <a:t> =(</a:t>
            </a:r>
            <a:r>
              <a:rPr lang="en-US" i="1" smtClean="0"/>
              <a:t>A, B, C, G, H, I</a:t>
            </a:r>
            <a:r>
              <a:rPr lang="en-US" smtClean="0"/>
              <a:t>)</a:t>
            </a:r>
          </a:p>
          <a:p>
            <a:pPr fontAlgn="auto">
              <a:spcAft>
                <a:spcPts val="0"/>
              </a:spcAft>
              <a:buFont typeface="Monotype Sorts" pitchFamily="2" charset="2"/>
              <a:buNone/>
              <a:defRPr/>
            </a:pPr>
            <a:r>
              <a:rPr lang="en-US" i="1" smtClean="0"/>
              <a:t>	F </a:t>
            </a:r>
            <a:r>
              <a:rPr lang="en-US" smtClean="0"/>
              <a:t>={ </a:t>
            </a:r>
            <a:r>
              <a:rPr lang="en-US" i="1" smtClean="0"/>
              <a:t>A </a:t>
            </a:r>
            <a:r>
              <a:rPr lang="en-US" sz="1600" b="1" smtClean="0">
                <a:sym typeface="Symbol" pitchFamily="18" charset="2"/>
              </a:rPr>
              <a:t></a:t>
            </a:r>
            <a:r>
              <a:rPr lang="en-US" sz="2000" smtClean="0">
                <a:sym typeface="Symbol" pitchFamily="18" charset="2"/>
              </a:rPr>
              <a:t> </a:t>
            </a:r>
            <a:r>
              <a:rPr lang="en-US" i="1" smtClean="0"/>
              <a:t>B</a:t>
            </a:r>
            <a:endParaRPr lang="en-US" smtClean="0"/>
          </a:p>
          <a:p>
            <a:pPr fontAlgn="auto">
              <a:spcAft>
                <a:spcPts val="0"/>
              </a:spcAft>
              <a:buFont typeface="Monotype Sorts" pitchFamily="2" charset="2"/>
              <a:buNone/>
              <a:defRPr/>
            </a:pPr>
            <a:r>
              <a:rPr lang="en-US" i="1" smtClean="0"/>
              <a:t>		B</a:t>
            </a:r>
            <a:r>
              <a:rPr lang="en-US" smtClean="0"/>
              <a:t> </a:t>
            </a:r>
            <a:r>
              <a:rPr lang="en-US" sz="1600" b="1" smtClean="0">
                <a:sym typeface="Symbol" pitchFamily="18" charset="2"/>
              </a:rPr>
              <a:t></a:t>
            </a:r>
            <a:r>
              <a:rPr lang="en-US" smtClean="0"/>
              <a:t> </a:t>
            </a:r>
            <a:r>
              <a:rPr lang="en-US" i="1" smtClean="0"/>
              <a:t>HI</a:t>
            </a:r>
            <a:endParaRPr lang="en-US" smtClean="0"/>
          </a:p>
          <a:p>
            <a:pPr fontAlgn="auto">
              <a:spcAft>
                <a:spcPts val="0"/>
              </a:spcAft>
              <a:buFont typeface="Monotype Sorts" pitchFamily="2" charset="2"/>
              <a:buNone/>
              <a:defRPr/>
            </a:pPr>
            <a:r>
              <a:rPr lang="en-US" i="1" smtClean="0"/>
              <a:t>		CG </a:t>
            </a:r>
            <a:r>
              <a:rPr lang="en-US" sz="1600" b="1" smtClean="0">
                <a:sym typeface="Symbol" pitchFamily="18" charset="2"/>
              </a:rPr>
              <a:t></a:t>
            </a:r>
            <a:r>
              <a:rPr lang="en-US" smtClean="0">
                <a:sym typeface="Symbol" pitchFamily="18" charset="2"/>
              </a:rPr>
              <a:t> </a:t>
            </a:r>
            <a:r>
              <a:rPr lang="en-US" i="1" smtClean="0"/>
              <a:t>H</a:t>
            </a:r>
            <a:r>
              <a:rPr lang="en-US" smtClean="0"/>
              <a:t> }</a:t>
            </a:r>
          </a:p>
          <a:p>
            <a:pPr fontAlgn="auto">
              <a:spcAft>
                <a:spcPts val="0"/>
              </a:spcAft>
              <a:buFont typeface="Arial" pitchFamily="34" charset="0"/>
              <a:buChar char="•"/>
              <a:defRPr/>
            </a:pPr>
            <a:r>
              <a:rPr lang="en-US" i="1" smtClean="0"/>
              <a:t>R</a:t>
            </a:r>
            <a:r>
              <a:rPr lang="en-US" smtClean="0"/>
              <a:t> is not in 4NF since </a:t>
            </a:r>
            <a:r>
              <a:rPr lang="en-US" i="1" smtClean="0"/>
              <a:t>A</a:t>
            </a:r>
            <a:r>
              <a:rPr lang="en-US" smtClean="0"/>
              <a:t> </a:t>
            </a:r>
            <a:r>
              <a:rPr lang="en-US" sz="1400" b="1" smtClean="0">
                <a:sym typeface="Symbol" pitchFamily="18" charset="2"/>
              </a:rPr>
              <a:t></a:t>
            </a:r>
            <a:r>
              <a:rPr lang="en-US" smtClean="0"/>
              <a:t> </a:t>
            </a:r>
            <a:r>
              <a:rPr lang="en-US" i="1" smtClean="0"/>
              <a:t>B</a:t>
            </a:r>
            <a:r>
              <a:rPr lang="en-US" smtClean="0"/>
              <a:t> and </a:t>
            </a:r>
            <a:r>
              <a:rPr lang="en-US" i="1" smtClean="0"/>
              <a:t>A</a:t>
            </a:r>
            <a:r>
              <a:rPr lang="en-US" smtClean="0"/>
              <a:t> is not a superkey for </a:t>
            </a:r>
            <a:r>
              <a:rPr lang="en-US" i="1" smtClean="0"/>
              <a:t>R</a:t>
            </a:r>
            <a:endParaRPr lang="en-US" smtClean="0"/>
          </a:p>
          <a:p>
            <a:pPr fontAlgn="auto">
              <a:spcAft>
                <a:spcPts val="0"/>
              </a:spcAft>
              <a:buFont typeface="Arial" pitchFamily="34" charset="0"/>
              <a:buChar char="•"/>
              <a:defRPr/>
            </a:pPr>
            <a:r>
              <a:rPr lang="en-US" smtClean="0"/>
              <a:t>Decomposition</a:t>
            </a:r>
          </a:p>
          <a:p>
            <a:pPr fontAlgn="auto">
              <a:spcAft>
                <a:spcPts val="0"/>
              </a:spcAft>
              <a:buFont typeface="Monotype Sorts" pitchFamily="2" charset="2"/>
              <a:buNone/>
              <a:defRPr/>
            </a:pPr>
            <a:r>
              <a:rPr lang="en-US" smtClean="0"/>
              <a:t>	a) </a:t>
            </a:r>
            <a:r>
              <a:rPr lang="en-US" i="1" smtClean="0"/>
              <a:t>R</a:t>
            </a:r>
            <a:r>
              <a:rPr lang="en-US" i="1" baseline="-25000" smtClean="0"/>
              <a:t>1</a:t>
            </a:r>
            <a:r>
              <a:rPr lang="en-US" smtClean="0"/>
              <a:t> = (</a:t>
            </a:r>
            <a:r>
              <a:rPr lang="en-US" i="1" smtClean="0"/>
              <a:t>A, B</a:t>
            </a:r>
            <a:r>
              <a:rPr lang="en-US" smtClean="0"/>
              <a:t>) 			(</a:t>
            </a:r>
            <a:r>
              <a:rPr lang="en-US" i="1" smtClean="0"/>
              <a:t>R</a:t>
            </a:r>
            <a:r>
              <a:rPr lang="en-US" i="1" baseline="-25000" smtClean="0"/>
              <a:t>1</a:t>
            </a:r>
            <a:r>
              <a:rPr lang="en-US" smtClean="0"/>
              <a:t> is in 4NF)</a:t>
            </a:r>
          </a:p>
          <a:p>
            <a:pPr fontAlgn="auto">
              <a:spcAft>
                <a:spcPts val="0"/>
              </a:spcAft>
              <a:buFont typeface="Monotype Sorts" pitchFamily="2" charset="2"/>
              <a:buNone/>
              <a:defRPr/>
            </a:pPr>
            <a:r>
              <a:rPr lang="en-US" smtClean="0"/>
              <a:t>	b) </a:t>
            </a:r>
            <a:r>
              <a:rPr lang="en-US" i="1" smtClean="0"/>
              <a:t>R</a:t>
            </a:r>
            <a:r>
              <a:rPr lang="en-US" baseline="-25000" smtClean="0"/>
              <a:t>2</a:t>
            </a:r>
            <a:r>
              <a:rPr lang="en-US" smtClean="0"/>
              <a:t> = (</a:t>
            </a:r>
            <a:r>
              <a:rPr lang="en-US" i="1" smtClean="0"/>
              <a:t>A, C, G, H, I</a:t>
            </a:r>
            <a:r>
              <a:rPr lang="en-US" smtClean="0"/>
              <a:t>)  		(</a:t>
            </a:r>
            <a:r>
              <a:rPr lang="en-US" i="1" smtClean="0"/>
              <a:t>R</a:t>
            </a:r>
            <a:r>
              <a:rPr lang="en-US" i="1" baseline="-25000" smtClean="0"/>
              <a:t>2</a:t>
            </a:r>
            <a:r>
              <a:rPr lang="en-US" smtClean="0"/>
              <a:t> is not in 4NF)</a:t>
            </a:r>
          </a:p>
          <a:p>
            <a:pPr fontAlgn="auto">
              <a:spcAft>
                <a:spcPts val="0"/>
              </a:spcAft>
              <a:buFont typeface="Monotype Sorts" pitchFamily="2" charset="2"/>
              <a:buNone/>
              <a:defRPr/>
            </a:pPr>
            <a:r>
              <a:rPr lang="en-US" smtClean="0"/>
              <a:t>	c) </a:t>
            </a:r>
            <a:r>
              <a:rPr lang="en-US" i="1" smtClean="0"/>
              <a:t>R</a:t>
            </a:r>
            <a:r>
              <a:rPr lang="en-US" baseline="-25000" smtClean="0"/>
              <a:t>3</a:t>
            </a:r>
            <a:r>
              <a:rPr lang="en-US" smtClean="0"/>
              <a:t> = (</a:t>
            </a:r>
            <a:r>
              <a:rPr lang="en-US" i="1" smtClean="0"/>
              <a:t>C, G, H</a:t>
            </a:r>
            <a:r>
              <a:rPr lang="en-US" smtClean="0"/>
              <a:t>) 		(</a:t>
            </a:r>
            <a:r>
              <a:rPr lang="en-US" i="1" smtClean="0"/>
              <a:t>R</a:t>
            </a:r>
            <a:r>
              <a:rPr lang="en-US" baseline="-25000" smtClean="0"/>
              <a:t>3</a:t>
            </a:r>
            <a:r>
              <a:rPr lang="en-US" smtClean="0"/>
              <a:t> is in 4NF)</a:t>
            </a:r>
          </a:p>
          <a:p>
            <a:pPr fontAlgn="auto">
              <a:spcAft>
                <a:spcPts val="0"/>
              </a:spcAft>
              <a:buFont typeface="Monotype Sorts" pitchFamily="2" charset="2"/>
              <a:buNone/>
              <a:defRPr/>
            </a:pPr>
            <a:r>
              <a:rPr lang="en-US" smtClean="0"/>
              <a:t>	d) </a:t>
            </a:r>
            <a:r>
              <a:rPr lang="en-US" i="1" smtClean="0"/>
              <a:t>R</a:t>
            </a:r>
            <a:r>
              <a:rPr lang="en-US" i="1" baseline="-25000" smtClean="0"/>
              <a:t>4</a:t>
            </a:r>
            <a:r>
              <a:rPr lang="en-US" smtClean="0"/>
              <a:t> = (</a:t>
            </a:r>
            <a:r>
              <a:rPr lang="en-US" i="1" smtClean="0"/>
              <a:t>A, C, G, I</a:t>
            </a:r>
            <a:r>
              <a:rPr lang="en-US" smtClean="0"/>
              <a:t>)  		(</a:t>
            </a:r>
            <a:r>
              <a:rPr lang="en-US" i="1" smtClean="0"/>
              <a:t>R</a:t>
            </a:r>
            <a:r>
              <a:rPr lang="en-US" i="1" baseline="-25000" smtClean="0"/>
              <a:t>4</a:t>
            </a:r>
            <a:r>
              <a:rPr lang="en-US" smtClean="0"/>
              <a:t> is not in 4NF)</a:t>
            </a:r>
          </a:p>
          <a:p>
            <a:pPr fontAlgn="auto">
              <a:spcAft>
                <a:spcPts val="0"/>
              </a:spcAft>
              <a:buFont typeface="Arial" pitchFamily="34" charset="0"/>
              <a:buChar char="•"/>
              <a:defRPr/>
            </a:pPr>
            <a:r>
              <a:rPr lang="en-US" smtClean="0"/>
              <a:t>Since </a:t>
            </a:r>
            <a:r>
              <a:rPr lang="en-US" i="1" smtClean="0"/>
              <a:t>A</a:t>
            </a:r>
            <a:r>
              <a:rPr lang="en-US" smtClean="0"/>
              <a:t> </a:t>
            </a:r>
            <a:r>
              <a:rPr lang="en-US" sz="1400" b="1" smtClean="0">
                <a:sym typeface="Symbol" pitchFamily="18" charset="2"/>
              </a:rPr>
              <a:t></a:t>
            </a:r>
            <a:r>
              <a:rPr lang="en-US" smtClean="0">
                <a:sym typeface="Symbol" pitchFamily="18" charset="2"/>
              </a:rPr>
              <a:t> </a:t>
            </a:r>
            <a:r>
              <a:rPr lang="en-US" i="1" smtClean="0"/>
              <a:t>B</a:t>
            </a:r>
            <a:r>
              <a:rPr lang="en-US" smtClean="0"/>
              <a:t> and </a:t>
            </a:r>
            <a:r>
              <a:rPr lang="en-US" i="1" smtClean="0"/>
              <a:t>B</a:t>
            </a:r>
            <a:r>
              <a:rPr lang="en-US" smtClean="0"/>
              <a:t> </a:t>
            </a:r>
            <a:r>
              <a:rPr lang="en-US" sz="1400" b="1" smtClean="0">
                <a:sym typeface="Symbol" pitchFamily="18" charset="2"/>
              </a:rPr>
              <a:t></a:t>
            </a:r>
            <a:r>
              <a:rPr lang="en-US" smtClean="0"/>
              <a:t> </a:t>
            </a:r>
            <a:r>
              <a:rPr lang="en-US" i="1" smtClean="0"/>
              <a:t>HI</a:t>
            </a:r>
            <a:r>
              <a:rPr lang="en-US" smtClean="0"/>
              <a:t>, </a:t>
            </a:r>
            <a:r>
              <a:rPr lang="en-US" i="1" smtClean="0"/>
              <a:t>A</a:t>
            </a:r>
            <a:r>
              <a:rPr lang="en-US" smtClean="0"/>
              <a:t> </a:t>
            </a:r>
            <a:r>
              <a:rPr lang="en-US" sz="1400" b="1" smtClean="0">
                <a:sym typeface="Symbol" pitchFamily="18" charset="2"/>
              </a:rPr>
              <a:t></a:t>
            </a:r>
            <a:r>
              <a:rPr lang="en-US" smtClean="0">
                <a:sym typeface="Symbol" pitchFamily="18" charset="2"/>
              </a:rPr>
              <a:t> </a:t>
            </a:r>
            <a:r>
              <a:rPr lang="en-US" i="1" smtClean="0"/>
              <a:t>HI</a:t>
            </a:r>
            <a:r>
              <a:rPr lang="en-US" smtClean="0"/>
              <a:t>, </a:t>
            </a:r>
            <a:r>
              <a:rPr lang="en-US" i="1" smtClean="0"/>
              <a:t>A</a:t>
            </a:r>
            <a:r>
              <a:rPr lang="en-US" smtClean="0"/>
              <a:t> </a:t>
            </a:r>
            <a:r>
              <a:rPr lang="en-US" sz="1400" b="1" smtClean="0">
                <a:sym typeface="Symbol" pitchFamily="18" charset="2"/>
              </a:rPr>
              <a:t></a:t>
            </a:r>
            <a:r>
              <a:rPr lang="en-US" smtClean="0">
                <a:sym typeface="Symbol" pitchFamily="18" charset="2"/>
              </a:rPr>
              <a:t> </a:t>
            </a:r>
            <a:r>
              <a:rPr lang="en-US" i="1" smtClean="0"/>
              <a:t>I</a:t>
            </a:r>
            <a:endParaRPr lang="en-US" smtClean="0"/>
          </a:p>
          <a:p>
            <a:pPr fontAlgn="auto">
              <a:spcAft>
                <a:spcPts val="0"/>
              </a:spcAft>
              <a:buFont typeface="Monotype Sorts" pitchFamily="2" charset="2"/>
              <a:buNone/>
              <a:defRPr/>
            </a:pPr>
            <a:r>
              <a:rPr lang="en-US" smtClean="0"/>
              <a:t>	e) </a:t>
            </a:r>
            <a:r>
              <a:rPr lang="en-US" i="1" smtClean="0"/>
              <a:t>R</a:t>
            </a:r>
            <a:r>
              <a:rPr lang="en-US" i="1" baseline="-25000" smtClean="0"/>
              <a:t>5</a:t>
            </a:r>
            <a:r>
              <a:rPr lang="en-US" smtClean="0"/>
              <a:t> = (</a:t>
            </a:r>
            <a:r>
              <a:rPr lang="en-US" i="1" smtClean="0"/>
              <a:t>A, I</a:t>
            </a:r>
            <a:r>
              <a:rPr lang="en-US" smtClean="0"/>
              <a:t>)  			(</a:t>
            </a:r>
            <a:r>
              <a:rPr lang="en-US" i="1" smtClean="0"/>
              <a:t>R</a:t>
            </a:r>
            <a:r>
              <a:rPr lang="en-US" i="1" baseline="-25000" smtClean="0"/>
              <a:t>5</a:t>
            </a:r>
            <a:r>
              <a:rPr lang="en-US" smtClean="0"/>
              <a:t> is in 4NF)</a:t>
            </a:r>
          </a:p>
          <a:p>
            <a:pPr fontAlgn="auto">
              <a:spcAft>
                <a:spcPts val="0"/>
              </a:spcAft>
              <a:buFont typeface="Monotype Sorts" pitchFamily="2" charset="2"/>
              <a:buNone/>
              <a:defRPr/>
            </a:pPr>
            <a:r>
              <a:rPr lang="en-US" smtClean="0"/>
              <a:t>	f)</a:t>
            </a:r>
            <a:r>
              <a:rPr lang="en-US" i="1" smtClean="0"/>
              <a:t>R</a:t>
            </a:r>
            <a:r>
              <a:rPr lang="en-US" i="1" baseline="-25000" smtClean="0"/>
              <a:t>6</a:t>
            </a:r>
            <a:r>
              <a:rPr lang="en-US" smtClean="0"/>
              <a:t> = (A, C, G)  		(R</a:t>
            </a:r>
            <a:r>
              <a:rPr lang="en-US" baseline="-25000" smtClean="0"/>
              <a:t>6</a:t>
            </a:r>
            <a:r>
              <a:rPr lang="en-US" smtClean="0"/>
              <a:t> is in  4NF)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98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98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98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98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98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98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98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981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981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1981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1981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19811">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1981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bldLvl="2"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552450" y="381000"/>
            <a:ext cx="8077200" cy="609600"/>
          </a:xfrm>
        </p:spPr>
        <p:txBody>
          <a:bodyPr rtlCol="0">
            <a:normAutofit fontScale="90000"/>
          </a:bodyPr>
          <a:lstStyle/>
          <a:p>
            <a:pPr fontAlgn="auto">
              <a:spcAft>
                <a:spcPts val="0"/>
              </a:spcAft>
              <a:defRPr/>
            </a:pPr>
            <a:r>
              <a:rPr lang="en-US" smtClean="0"/>
              <a:t>Further Normal Forms</a:t>
            </a:r>
          </a:p>
        </p:txBody>
      </p:sp>
      <p:sp>
        <p:nvSpPr>
          <p:cNvPr id="185347" name="Rectangle 3"/>
          <p:cNvSpPr>
            <a:spLocks noGrp="1" noChangeArrowheads="1"/>
          </p:cNvSpPr>
          <p:nvPr>
            <p:ph idx="1"/>
          </p:nvPr>
        </p:nvSpPr>
        <p:spPr>
          <a:xfrm>
            <a:off x="927100" y="1139825"/>
            <a:ext cx="7661275" cy="3400425"/>
          </a:xfrm>
        </p:spPr>
        <p:txBody>
          <a:bodyPr rtlCol="0">
            <a:normAutofit fontScale="77500" lnSpcReduction="20000"/>
          </a:bodyPr>
          <a:lstStyle/>
          <a:p>
            <a:pPr fontAlgn="auto">
              <a:spcAft>
                <a:spcPts val="0"/>
              </a:spcAft>
              <a:buFont typeface="Arial" pitchFamily="34" charset="0"/>
              <a:buChar char="•"/>
              <a:defRPr/>
            </a:pPr>
            <a:r>
              <a:rPr lang="en-US" b="1" dirty="0" smtClean="0"/>
              <a:t>Join dependencies</a:t>
            </a:r>
            <a:r>
              <a:rPr lang="en-US" dirty="0" smtClean="0"/>
              <a:t> generalize </a:t>
            </a:r>
            <a:r>
              <a:rPr lang="en-US" dirty="0" err="1" smtClean="0"/>
              <a:t>multivalued</a:t>
            </a:r>
            <a:r>
              <a:rPr lang="en-US" dirty="0" smtClean="0"/>
              <a:t> dependencies</a:t>
            </a:r>
          </a:p>
          <a:p>
            <a:pPr lvl="1" fontAlgn="auto">
              <a:spcAft>
                <a:spcPts val="0"/>
              </a:spcAft>
              <a:buFont typeface="Arial" pitchFamily="34" charset="0"/>
              <a:buChar char="–"/>
              <a:defRPr/>
            </a:pPr>
            <a:r>
              <a:rPr lang="en-US" dirty="0" smtClean="0"/>
              <a:t>lead to </a:t>
            </a:r>
            <a:r>
              <a:rPr lang="en-US" b="1" dirty="0" smtClean="0"/>
              <a:t>project-join normal form (</a:t>
            </a:r>
            <a:r>
              <a:rPr lang="en-US" dirty="0" smtClean="0"/>
              <a:t>PJNF) (also called </a:t>
            </a:r>
            <a:r>
              <a:rPr lang="en-US" b="1" dirty="0" smtClean="0"/>
              <a:t>fifth normal form</a:t>
            </a:r>
            <a:r>
              <a:rPr lang="en-US" dirty="0" smtClean="0"/>
              <a:t>)</a:t>
            </a:r>
          </a:p>
          <a:p>
            <a:pPr fontAlgn="auto">
              <a:spcAft>
                <a:spcPts val="0"/>
              </a:spcAft>
              <a:buFont typeface="Arial" pitchFamily="34" charset="0"/>
              <a:buChar char="•"/>
              <a:defRPr/>
            </a:pPr>
            <a:r>
              <a:rPr lang="en-US" dirty="0" smtClean="0"/>
              <a:t>A class of even more general constraints, leads to a normal form called </a:t>
            </a:r>
            <a:r>
              <a:rPr lang="en-US" b="1" dirty="0" smtClean="0"/>
              <a:t>domain-key normal form</a:t>
            </a:r>
            <a:r>
              <a:rPr lang="en-US" dirty="0" smtClean="0"/>
              <a:t>.</a:t>
            </a:r>
          </a:p>
          <a:p>
            <a:pPr fontAlgn="auto">
              <a:spcAft>
                <a:spcPts val="0"/>
              </a:spcAft>
              <a:buFont typeface="Arial" pitchFamily="34" charset="0"/>
              <a:buChar char="•"/>
              <a:defRPr/>
            </a:pPr>
            <a:r>
              <a:rPr lang="en-US" dirty="0" smtClean="0"/>
              <a:t>Problem with these generalized constraints:  are hard to reason with, and no set of sound and complete set of inference rules exists.</a:t>
            </a:r>
          </a:p>
          <a:p>
            <a:pPr fontAlgn="auto">
              <a:spcAft>
                <a:spcPts val="0"/>
              </a:spcAft>
              <a:buFont typeface="Arial" pitchFamily="34" charset="0"/>
              <a:buChar char="•"/>
              <a:defRPr/>
            </a:pPr>
            <a:r>
              <a:rPr lang="en-US" dirty="0" smtClean="0"/>
              <a:t>Hence rarely used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0"/>
            <a:ext cx="8229600" cy="1143000"/>
          </a:xfrm>
        </p:spPr>
        <p:txBody>
          <a:bodyPr/>
          <a:lstStyle/>
          <a:p>
            <a:r>
              <a:rPr lang="en-US" smtClean="0"/>
              <a:t>A Lossy Decomposition</a:t>
            </a:r>
          </a:p>
        </p:txBody>
      </p:sp>
      <p:pic>
        <p:nvPicPr>
          <p:cNvPr id="8195" name="Picture 4" descr="7"/>
          <p:cNvPicPr>
            <a:picLocks noChangeAspect="1" noChangeArrowheads="1"/>
          </p:cNvPicPr>
          <p:nvPr/>
        </p:nvPicPr>
        <p:blipFill>
          <a:blip r:embed="rId2"/>
          <a:srcRect/>
          <a:stretch>
            <a:fillRect/>
          </a:stretch>
        </p:blipFill>
        <p:spPr bwMode="auto">
          <a:xfrm>
            <a:off x="2244725" y="990600"/>
            <a:ext cx="5265738" cy="5803900"/>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smtClean="0"/>
              <a:t>Overall Database Design Process</a:t>
            </a:r>
          </a:p>
        </p:txBody>
      </p:sp>
      <p:sp>
        <p:nvSpPr>
          <p:cNvPr id="186371" name="Rectangle 3"/>
          <p:cNvSpPr>
            <a:spLocks noGrp="1" noChangeArrowheads="1"/>
          </p:cNvSpPr>
          <p:nvPr>
            <p:ph idx="1"/>
          </p:nvPr>
        </p:nvSpPr>
        <p:spPr>
          <a:xfrm>
            <a:off x="952500" y="1163638"/>
            <a:ext cx="8191500" cy="3746500"/>
          </a:xfrm>
        </p:spPr>
        <p:txBody>
          <a:bodyPr rtlCol="0">
            <a:normAutofit fontScale="92500" lnSpcReduction="10000"/>
          </a:bodyPr>
          <a:lstStyle/>
          <a:p>
            <a:pPr fontAlgn="auto">
              <a:spcAft>
                <a:spcPts val="0"/>
              </a:spcAft>
              <a:buFont typeface="Arial" pitchFamily="34" charset="0"/>
              <a:buChar char="•"/>
              <a:defRPr/>
            </a:pPr>
            <a:r>
              <a:rPr lang="en-US" smtClean="0"/>
              <a:t>We have assumed schema </a:t>
            </a:r>
            <a:r>
              <a:rPr lang="en-US" i="1" smtClean="0"/>
              <a:t>R</a:t>
            </a:r>
            <a:r>
              <a:rPr lang="en-US" smtClean="0"/>
              <a:t> is given</a:t>
            </a:r>
          </a:p>
          <a:p>
            <a:pPr lvl="1" fontAlgn="auto">
              <a:spcAft>
                <a:spcPts val="0"/>
              </a:spcAft>
              <a:buFont typeface="Arial" pitchFamily="34" charset="0"/>
              <a:buChar char="–"/>
              <a:defRPr/>
            </a:pPr>
            <a:r>
              <a:rPr lang="en-US" i="1" smtClean="0"/>
              <a:t>R</a:t>
            </a:r>
            <a:r>
              <a:rPr lang="en-US" smtClean="0"/>
              <a:t> could have been generated when converting E-R diagram to a set of tables.</a:t>
            </a:r>
          </a:p>
          <a:p>
            <a:pPr lvl="1" fontAlgn="auto">
              <a:spcAft>
                <a:spcPts val="0"/>
              </a:spcAft>
              <a:buFont typeface="Arial" pitchFamily="34" charset="0"/>
              <a:buChar char="–"/>
              <a:defRPr/>
            </a:pPr>
            <a:r>
              <a:rPr lang="en-US" i="1" smtClean="0"/>
              <a:t>R</a:t>
            </a:r>
            <a:r>
              <a:rPr lang="en-US" smtClean="0"/>
              <a:t> could have been a single relation containing </a:t>
            </a:r>
            <a:r>
              <a:rPr lang="en-US" i="1" smtClean="0"/>
              <a:t>all</a:t>
            </a:r>
            <a:r>
              <a:rPr lang="en-US" smtClean="0"/>
              <a:t> attributes that are of interest (called </a:t>
            </a:r>
            <a:r>
              <a:rPr lang="en-US" b="1" smtClean="0"/>
              <a:t>universal relation</a:t>
            </a:r>
            <a:r>
              <a:rPr lang="en-US" smtClean="0"/>
              <a:t>).</a:t>
            </a:r>
          </a:p>
          <a:p>
            <a:pPr lvl="1" fontAlgn="auto">
              <a:spcAft>
                <a:spcPts val="0"/>
              </a:spcAft>
              <a:buFont typeface="Arial" pitchFamily="34" charset="0"/>
              <a:buChar char="–"/>
              <a:defRPr/>
            </a:pPr>
            <a:r>
              <a:rPr lang="en-US" smtClean="0"/>
              <a:t>Normalization breaks </a:t>
            </a:r>
            <a:r>
              <a:rPr lang="en-US" i="1" smtClean="0"/>
              <a:t>R</a:t>
            </a:r>
            <a:r>
              <a:rPr lang="en-US" smtClean="0"/>
              <a:t> into smaller relations.</a:t>
            </a:r>
          </a:p>
          <a:p>
            <a:pPr lvl="1" fontAlgn="auto">
              <a:spcAft>
                <a:spcPts val="0"/>
              </a:spcAft>
              <a:buFont typeface="Arial" pitchFamily="34" charset="0"/>
              <a:buChar char="–"/>
              <a:defRPr/>
            </a:pPr>
            <a:r>
              <a:rPr lang="en-US" i="1" smtClean="0"/>
              <a:t>R</a:t>
            </a:r>
            <a:r>
              <a:rPr lang="en-US" smtClean="0"/>
              <a:t> could have been the result of some ad hoc design of relations, which we then test/convert to normal form.</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smtClean="0"/>
              <a:t>ER Model and Normalization</a:t>
            </a:r>
          </a:p>
        </p:txBody>
      </p:sp>
      <p:sp>
        <p:nvSpPr>
          <p:cNvPr id="187395" name="Rectangle 3"/>
          <p:cNvSpPr>
            <a:spLocks noGrp="1" noChangeArrowheads="1"/>
          </p:cNvSpPr>
          <p:nvPr>
            <p:ph idx="1"/>
          </p:nvPr>
        </p:nvSpPr>
        <p:spPr>
          <a:xfrm>
            <a:off x="927100" y="1163638"/>
            <a:ext cx="7707313" cy="4143375"/>
          </a:xfrm>
        </p:spPr>
        <p:txBody>
          <a:bodyPr rtlCol="0">
            <a:normAutofit fontScale="70000" lnSpcReduction="20000"/>
          </a:bodyPr>
          <a:lstStyle/>
          <a:p>
            <a:pPr fontAlgn="auto">
              <a:spcAft>
                <a:spcPts val="0"/>
              </a:spcAft>
              <a:buFont typeface="Arial" pitchFamily="34" charset="0"/>
              <a:buChar char="•"/>
              <a:defRPr/>
            </a:pPr>
            <a:r>
              <a:rPr lang="en-US" dirty="0" smtClean="0"/>
              <a:t>When an E-R diagram is carefully designed, identifying all entities correctly, the tables generated from the E-R diagram should not need further normalization.</a:t>
            </a:r>
          </a:p>
          <a:p>
            <a:pPr fontAlgn="auto">
              <a:spcAft>
                <a:spcPts val="0"/>
              </a:spcAft>
              <a:buFont typeface="Arial" pitchFamily="34" charset="0"/>
              <a:buChar char="•"/>
              <a:defRPr/>
            </a:pPr>
            <a:r>
              <a:rPr lang="en-US" dirty="0" smtClean="0"/>
              <a:t>However, in a real (imperfect) design, there can be functional dependencies from non-key attributes of an entity to other attributes of the entity</a:t>
            </a:r>
          </a:p>
          <a:p>
            <a:pPr lvl="1" fontAlgn="auto">
              <a:spcAft>
                <a:spcPts val="0"/>
              </a:spcAft>
              <a:buFont typeface="Arial" pitchFamily="34" charset="0"/>
              <a:buChar char="–"/>
              <a:defRPr/>
            </a:pPr>
            <a:r>
              <a:rPr lang="en-US" dirty="0" smtClean="0"/>
              <a:t>Example: an </a:t>
            </a:r>
            <a:r>
              <a:rPr lang="en-US" i="1" dirty="0" smtClean="0"/>
              <a:t>employee</a:t>
            </a:r>
            <a:r>
              <a:rPr lang="en-US" dirty="0" smtClean="0"/>
              <a:t> entity with attributes </a:t>
            </a:r>
            <a:r>
              <a:rPr lang="en-US" i="1" dirty="0" err="1" smtClean="0"/>
              <a:t>department_number</a:t>
            </a:r>
            <a:r>
              <a:rPr lang="en-US" i="1" dirty="0" smtClean="0"/>
              <a:t>  </a:t>
            </a:r>
            <a:r>
              <a:rPr lang="en-US" dirty="0" smtClean="0"/>
              <a:t>and </a:t>
            </a:r>
            <a:r>
              <a:rPr lang="en-US" i="1" dirty="0" err="1" smtClean="0"/>
              <a:t>department_address</a:t>
            </a:r>
            <a:r>
              <a:rPr lang="en-US" dirty="0" smtClean="0"/>
              <a:t>, and  a functional dependency </a:t>
            </a:r>
            <a:r>
              <a:rPr lang="en-US" i="1" dirty="0" err="1" smtClean="0"/>
              <a:t>department_number</a:t>
            </a:r>
            <a:r>
              <a:rPr lang="en-US" i="1" dirty="0" smtClean="0"/>
              <a:t> </a:t>
            </a:r>
            <a:r>
              <a:rPr lang="en-US" i="1" dirty="0" smtClean="0">
                <a:sym typeface="Symbol" pitchFamily="18" charset="2"/>
              </a:rPr>
              <a:t> </a:t>
            </a:r>
            <a:r>
              <a:rPr lang="en-US" i="1" dirty="0" err="1" smtClean="0"/>
              <a:t>department_address</a:t>
            </a:r>
            <a:endParaRPr lang="en-US" i="1" dirty="0" smtClean="0"/>
          </a:p>
          <a:p>
            <a:pPr lvl="1" fontAlgn="auto">
              <a:spcAft>
                <a:spcPts val="0"/>
              </a:spcAft>
              <a:buFont typeface="Arial" pitchFamily="34" charset="0"/>
              <a:buChar char="–"/>
              <a:defRPr/>
            </a:pPr>
            <a:r>
              <a:rPr lang="en-US" dirty="0" smtClean="0"/>
              <a:t>Good design would have made department an entity</a:t>
            </a:r>
          </a:p>
          <a:p>
            <a:pPr fontAlgn="auto">
              <a:spcAft>
                <a:spcPts val="0"/>
              </a:spcAft>
              <a:buFont typeface="Arial" pitchFamily="34" charset="0"/>
              <a:buChar char="•"/>
              <a:defRPr/>
            </a:pPr>
            <a:r>
              <a:rPr lang="en-US" dirty="0" smtClean="0"/>
              <a:t>Functional dependencies from non-key attributes of a relationship set possible, but rare --- most relationships are binary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smtClean="0"/>
              <a:t>Denormalization for Performance</a:t>
            </a:r>
          </a:p>
        </p:txBody>
      </p:sp>
      <p:sp>
        <p:nvSpPr>
          <p:cNvPr id="191491" name="Rectangle 3"/>
          <p:cNvSpPr>
            <a:spLocks noGrp="1" noChangeArrowheads="1"/>
          </p:cNvSpPr>
          <p:nvPr>
            <p:ph idx="1"/>
          </p:nvPr>
        </p:nvSpPr>
        <p:spPr>
          <a:xfrm>
            <a:off x="917575" y="1209675"/>
            <a:ext cx="8034338" cy="4876800"/>
          </a:xfrm>
        </p:spPr>
        <p:txBody>
          <a:bodyPr rtlCol="0">
            <a:normAutofit fontScale="70000" lnSpcReduction="20000"/>
          </a:bodyPr>
          <a:lstStyle/>
          <a:p>
            <a:pPr fontAlgn="auto">
              <a:spcAft>
                <a:spcPts val="0"/>
              </a:spcAft>
              <a:buFont typeface="Arial" pitchFamily="34" charset="0"/>
              <a:buChar char="•"/>
              <a:defRPr/>
            </a:pPr>
            <a:r>
              <a:rPr lang="en-US" smtClean="0"/>
              <a:t>May want to use non-normalized schema for performance</a:t>
            </a:r>
          </a:p>
          <a:p>
            <a:pPr fontAlgn="auto">
              <a:spcAft>
                <a:spcPts val="0"/>
              </a:spcAft>
              <a:buFont typeface="Arial" pitchFamily="34" charset="0"/>
              <a:buChar char="•"/>
              <a:defRPr/>
            </a:pPr>
            <a:r>
              <a:rPr lang="en-US" smtClean="0"/>
              <a:t>For example, displaying </a:t>
            </a:r>
            <a:r>
              <a:rPr lang="en-US" i="1" smtClean="0"/>
              <a:t>customer_name</a:t>
            </a:r>
            <a:r>
              <a:rPr lang="en-US" smtClean="0"/>
              <a:t> along with </a:t>
            </a:r>
            <a:r>
              <a:rPr lang="en-US" i="1" smtClean="0"/>
              <a:t>account_number</a:t>
            </a:r>
            <a:r>
              <a:rPr lang="en-US" smtClean="0"/>
              <a:t> and </a:t>
            </a:r>
            <a:r>
              <a:rPr lang="en-US" i="1" smtClean="0"/>
              <a:t>balance</a:t>
            </a:r>
            <a:r>
              <a:rPr lang="en-US" smtClean="0"/>
              <a:t> requires join of </a:t>
            </a:r>
            <a:r>
              <a:rPr lang="en-US" i="1" smtClean="0"/>
              <a:t>account</a:t>
            </a:r>
            <a:r>
              <a:rPr lang="en-US" smtClean="0"/>
              <a:t> with </a:t>
            </a:r>
            <a:r>
              <a:rPr lang="en-US" i="1" smtClean="0"/>
              <a:t>depositor</a:t>
            </a:r>
          </a:p>
          <a:p>
            <a:pPr fontAlgn="auto">
              <a:spcAft>
                <a:spcPts val="0"/>
              </a:spcAft>
              <a:buFont typeface="Arial" pitchFamily="34" charset="0"/>
              <a:buChar char="•"/>
              <a:defRPr/>
            </a:pPr>
            <a:r>
              <a:rPr lang="en-US" smtClean="0"/>
              <a:t>Alternative 1:  Use denormalized relation containing attributes of </a:t>
            </a:r>
            <a:r>
              <a:rPr lang="en-US" i="1" smtClean="0"/>
              <a:t>account</a:t>
            </a:r>
            <a:r>
              <a:rPr lang="en-US" smtClean="0"/>
              <a:t> as well as </a:t>
            </a:r>
            <a:r>
              <a:rPr lang="en-US" i="1" smtClean="0"/>
              <a:t>depositor</a:t>
            </a:r>
            <a:r>
              <a:rPr lang="en-US" smtClean="0"/>
              <a:t> with all above attributes</a:t>
            </a:r>
          </a:p>
          <a:p>
            <a:pPr lvl="1" fontAlgn="auto">
              <a:spcAft>
                <a:spcPts val="0"/>
              </a:spcAft>
              <a:buFont typeface="Arial" pitchFamily="34" charset="0"/>
              <a:buChar char="–"/>
              <a:defRPr/>
            </a:pPr>
            <a:r>
              <a:rPr lang="en-US" smtClean="0"/>
              <a:t>faster lookup</a:t>
            </a:r>
          </a:p>
          <a:p>
            <a:pPr lvl="1" fontAlgn="auto">
              <a:spcAft>
                <a:spcPts val="0"/>
              </a:spcAft>
              <a:buFont typeface="Arial" pitchFamily="34" charset="0"/>
              <a:buChar char="–"/>
              <a:defRPr/>
            </a:pPr>
            <a:r>
              <a:rPr lang="en-US" smtClean="0"/>
              <a:t>extra space and extra execution time for updates</a:t>
            </a:r>
          </a:p>
          <a:p>
            <a:pPr lvl="1" fontAlgn="auto">
              <a:spcAft>
                <a:spcPts val="0"/>
              </a:spcAft>
              <a:buFont typeface="Arial" pitchFamily="34" charset="0"/>
              <a:buChar char="–"/>
              <a:defRPr/>
            </a:pPr>
            <a:r>
              <a:rPr lang="en-US" smtClean="0"/>
              <a:t>extra coding work for programmer and possibility of error in extra code</a:t>
            </a:r>
          </a:p>
          <a:p>
            <a:pPr fontAlgn="auto">
              <a:spcAft>
                <a:spcPts val="0"/>
              </a:spcAft>
              <a:buFont typeface="Arial" pitchFamily="34" charset="0"/>
              <a:buChar char="•"/>
              <a:defRPr/>
            </a:pPr>
            <a:r>
              <a:rPr lang="en-US" smtClean="0"/>
              <a:t>Alternative 2: use a materialized view defined as</a:t>
            </a:r>
            <a:br>
              <a:rPr lang="en-US" smtClean="0"/>
            </a:br>
            <a:r>
              <a:rPr lang="en-US" smtClean="0"/>
              <a:t>          account      depositor</a:t>
            </a:r>
          </a:p>
          <a:p>
            <a:pPr lvl="1" fontAlgn="auto">
              <a:spcAft>
                <a:spcPts val="0"/>
              </a:spcAft>
              <a:buFont typeface="Arial" pitchFamily="34" charset="0"/>
              <a:buChar char="–"/>
              <a:defRPr/>
            </a:pPr>
            <a:r>
              <a:rPr lang="en-US" smtClean="0"/>
              <a:t>Benefits and drawbacks same as above, except no extra coding work for programmer and avoids possible errors</a:t>
            </a:r>
          </a:p>
        </p:txBody>
      </p:sp>
      <p:sp>
        <p:nvSpPr>
          <p:cNvPr id="74756" name="Freeform 4"/>
          <p:cNvSpPr>
            <a:spLocks/>
          </p:cNvSpPr>
          <p:nvPr/>
        </p:nvSpPr>
        <p:spPr bwMode="auto">
          <a:xfrm>
            <a:off x="2913063" y="4406900"/>
            <a:ext cx="142875" cy="142875"/>
          </a:xfrm>
          <a:custGeom>
            <a:avLst/>
            <a:gdLst>
              <a:gd name="T0" fmla="*/ 0 w 182"/>
              <a:gd name="T1" fmla="*/ 0 h 182"/>
              <a:gd name="T2" fmla="*/ 0 w 182"/>
              <a:gd name="T3" fmla="*/ 182 h 182"/>
              <a:gd name="T4" fmla="*/ 182 w 182"/>
              <a:gd name="T5" fmla="*/ 0 h 182"/>
              <a:gd name="T6" fmla="*/ 182 w 182"/>
              <a:gd name="T7" fmla="*/ 182 h 182"/>
              <a:gd name="T8" fmla="*/ 0 w 182"/>
              <a:gd name="T9" fmla="*/ 0 h 182"/>
              <a:gd name="T10" fmla="*/ 0 60000 65536"/>
              <a:gd name="T11" fmla="*/ 0 60000 65536"/>
              <a:gd name="T12" fmla="*/ 0 60000 65536"/>
              <a:gd name="T13" fmla="*/ 0 60000 65536"/>
              <a:gd name="T14" fmla="*/ 0 60000 65536"/>
              <a:gd name="T15" fmla="*/ 0 w 182"/>
              <a:gd name="T16" fmla="*/ 0 h 182"/>
              <a:gd name="T17" fmla="*/ 182 w 182"/>
              <a:gd name="T18" fmla="*/ 182 h 182"/>
            </a:gdLst>
            <a:ahLst/>
            <a:cxnLst>
              <a:cxn ang="T10">
                <a:pos x="T0" y="T1"/>
              </a:cxn>
              <a:cxn ang="T11">
                <a:pos x="T2" y="T3"/>
              </a:cxn>
              <a:cxn ang="T12">
                <a:pos x="T4" y="T5"/>
              </a:cxn>
              <a:cxn ang="T13">
                <a:pos x="T6" y="T7"/>
              </a:cxn>
              <a:cxn ang="T14">
                <a:pos x="T8" y="T9"/>
              </a:cxn>
            </a:cxnLst>
            <a:rect l="T15" t="T16" r="T17" b="T18"/>
            <a:pathLst>
              <a:path w="182" h="182">
                <a:moveTo>
                  <a:pt x="0" y="0"/>
                </a:moveTo>
                <a:lnTo>
                  <a:pt x="0" y="182"/>
                </a:lnTo>
                <a:lnTo>
                  <a:pt x="182" y="0"/>
                </a:lnTo>
                <a:lnTo>
                  <a:pt x="182" y="182"/>
                </a:lnTo>
                <a:lnTo>
                  <a:pt x="0" y="0"/>
                </a:lnTo>
                <a:close/>
              </a:path>
            </a:pathLst>
          </a:custGeom>
          <a:noFill/>
          <a:ln w="12700">
            <a:solidFill>
              <a:srgbClr val="000000"/>
            </a:solidFill>
            <a:round/>
            <a:headEnd/>
            <a:tailEnd/>
          </a:ln>
        </p:spPr>
        <p:txBody>
          <a:bodyPr/>
          <a:lstStyle/>
          <a:p>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smtClean="0"/>
              <a:t>Other Design Issues</a:t>
            </a:r>
          </a:p>
        </p:txBody>
      </p:sp>
      <p:sp>
        <p:nvSpPr>
          <p:cNvPr id="192515" name="Rectangle 3"/>
          <p:cNvSpPr>
            <a:spLocks noGrp="1" noChangeArrowheads="1"/>
          </p:cNvSpPr>
          <p:nvPr>
            <p:ph idx="1"/>
          </p:nvPr>
        </p:nvSpPr>
        <p:spPr/>
        <p:txBody>
          <a:bodyPr rtlCol="0">
            <a:normAutofit fontScale="77500" lnSpcReduction="20000"/>
          </a:bodyPr>
          <a:lstStyle/>
          <a:p>
            <a:pPr fontAlgn="auto">
              <a:spcAft>
                <a:spcPts val="0"/>
              </a:spcAft>
              <a:buFont typeface="Arial" pitchFamily="34" charset="0"/>
              <a:buChar char="•"/>
              <a:defRPr/>
            </a:pPr>
            <a:r>
              <a:rPr lang="en-US" dirty="0" smtClean="0"/>
              <a:t>Some aspects of database design are not caught by normalization</a:t>
            </a:r>
          </a:p>
          <a:p>
            <a:pPr fontAlgn="auto">
              <a:spcAft>
                <a:spcPts val="0"/>
              </a:spcAft>
              <a:buFont typeface="Arial" pitchFamily="34" charset="0"/>
              <a:buChar char="•"/>
              <a:defRPr/>
            </a:pPr>
            <a:r>
              <a:rPr lang="en-US" dirty="0" smtClean="0"/>
              <a:t>Examples of bad database design, to be avoided: </a:t>
            </a:r>
          </a:p>
          <a:p>
            <a:pPr fontAlgn="auto">
              <a:spcAft>
                <a:spcPts val="0"/>
              </a:spcAft>
              <a:buFont typeface="Monotype Sorts" pitchFamily="2" charset="2"/>
              <a:buNone/>
              <a:defRPr/>
            </a:pPr>
            <a:r>
              <a:rPr lang="en-US" dirty="0" smtClean="0"/>
              <a:t>	Instead of </a:t>
            </a:r>
            <a:r>
              <a:rPr lang="en-US" i="1" dirty="0" smtClean="0"/>
              <a:t>earnings </a:t>
            </a:r>
            <a:r>
              <a:rPr lang="en-US" dirty="0" smtClean="0"/>
              <a:t>(</a:t>
            </a:r>
            <a:r>
              <a:rPr lang="en-US" i="1" dirty="0" err="1" smtClean="0"/>
              <a:t>company_id</a:t>
            </a:r>
            <a:r>
              <a:rPr lang="en-US" i="1" dirty="0" smtClean="0"/>
              <a:t>, year, amount </a:t>
            </a:r>
            <a:r>
              <a:rPr lang="en-US" dirty="0" smtClean="0"/>
              <a:t>), use </a:t>
            </a:r>
          </a:p>
          <a:p>
            <a:pPr lvl="1" fontAlgn="auto">
              <a:spcAft>
                <a:spcPts val="0"/>
              </a:spcAft>
              <a:buFont typeface="Arial" pitchFamily="34" charset="0"/>
              <a:buChar char="–"/>
              <a:defRPr/>
            </a:pPr>
            <a:r>
              <a:rPr lang="en-US" i="1" dirty="0" smtClean="0"/>
              <a:t>earnings_2004, earnings_2005, earnings_2006</a:t>
            </a:r>
            <a:r>
              <a:rPr lang="en-US" dirty="0" smtClean="0"/>
              <a:t>, etc., all on the schema (</a:t>
            </a:r>
            <a:r>
              <a:rPr lang="en-US" i="1" dirty="0" err="1" smtClean="0"/>
              <a:t>company_id</a:t>
            </a:r>
            <a:r>
              <a:rPr lang="en-US" i="1" dirty="0" smtClean="0"/>
              <a:t>, earnings</a:t>
            </a:r>
            <a:r>
              <a:rPr lang="en-US" dirty="0" smtClean="0"/>
              <a:t>).</a:t>
            </a:r>
          </a:p>
          <a:p>
            <a:pPr lvl="2" fontAlgn="auto">
              <a:spcAft>
                <a:spcPts val="0"/>
              </a:spcAft>
              <a:buFont typeface="Arial" pitchFamily="34" charset="0"/>
              <a:buChar char="•"/>
              <a:defRPr/>
            </a:pPr>
            <a:r>
              <a:rPr lang="en-US" dirty="0" smtClean="0"/>
              <a:t>Above are in BCNF, but make querying across years difficult and needs new table each year</a:t>
            </a:r>
          </a:p>
          <a:p>
            <a:pPr lvl="1" fontAlgn="auto">
              <a:spcAft>
                <a:spcPts val="0"/>
              </a:spcAft>
              <a:buFont typeface="Arial" pitchFamily="34" charset="0"/>
              <a:buChar char="–"/>
              <a:defRPr/>
            </a:pPr>
            <a:r>
              <a:rPr lang="en-US" i="1" dirty="0" err="1" smtClean="0"/>
              <a:t>company_year</a:t>
            </a:r>
            <a:r>
              <a:rPr lang="en-US" dirty="0" smtClean="0"/>
              <a:t>(</a:t>
            </a:r>
            <a:r>
              <a:rPr lang="en-US" i="1" dirty="0" err="1" smtClean="0"/>
              <a:t>company_id</a:t>
            </a:r>
            <a:r>
              <a:rPr lang="en-US" i="1" dirty="0" smtClean="0"/>
              <a:t>, earnings_2004, earnings_2005,  </a:t>
            </a:r>
            <a:br>
              <a:rPr lang="en-US" i="1" dirty="0" smtClean="0"/>
            </a:br>
            <a:r>
              <a:rPr lang="en-US" i="1" dirty="0" smtClean="0"/>
              <a:t>                         earnings_2006</a:t>
            </a:r>
            <a:r>
              <a:rPr lang="en-US" dirty="0" smtClean="0"/>
              <a:t>)</a:t>
            </a:r>
          </a:p>
          <a:p>
            <a:pPr lvl="2" fontAlgn="auto">
              <a:spcAft>
                <a:spcPts val="0"/>
              </a:spcAft>
              <a:buFont typeface="Arial" pitchFamily="34" charset="0"/>
              <a:buChar char="•"/>
              <a:defRPr/>
            </a:pPr>
            <a:r>
              <a:rPr lang="en-US" dirty="0" smtClean="0"/>
              <a:t>Also in BCNF, but also makes querying across years difficult and requires new attribute each year.</a:t>
            </a:r>
          </a:p>
          <a:p>
            <a:pPr lvl="2" fontAlgn="auto">
              <a:spcAft>
                <a:spcPts val="0"/>
              </a:spcAft>
              <a:buFont typeface="Arial" pitchFamily="34" charset="0"/>
              <a:buChar char="•"/>
              <a:defRPr/>
            </a:pPr>
            <a:r>
              <a:rPr lang="en-US" dirty="0" smtClean="0"/>
              <a:t>Is an example of a </a:t>
            </a:r>
            <a:r>
              <a:rPr lang="en-US" b="1" dirty="0" smtClean="0"/>
              <a:t>crosstab</a:t>
            </a:r>
            <a:r>
              <a:rPr lang="en-US" dirty="0" smtClean="0"/>
              <a:t>, where values for one attribute become column names</a:t>
            </a:r>
          </a:p>
          <a:p>
            <a:pPr lvl="2" fontAlgn="auto">
              <a:spcAft>
                <a:spcPts val="0"/>
              </a:spcAft>
              <a:buFont typeface="Arial" pitchFamily="34" charset="0"/>
              <a:buChar char="•"/>
              <a:defRPr/>
            </a:pPr>
            <a:r>
              <a:rPr lang="en-US" dirty="0" smtClean="0"/>
              <a:t>Used in spreadsheets, and in data analysis tools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smtClean="0"/>
              <a:t>Modeling Temporal Data</a:t>
            </a:r>
          </a:p>
        </p:txBody>
      </p:sp>
      <p:sp>
        <p:nvSpPr>
          <p:cNvPr id="223235" name="Rectangle 3"/>
          <p:cNvSpPr>
            <a:spLocks noGrp="1" noChangeArrowheads="1"/>
          </p:cNvSpPr>
          <p:nvPr>
            <p:ph idx="1"/>
          </p:nvPr>
        </p:nvSpPr>
        <p:spPr/>
        <p:txBody>
          <a:bodyPr rtlCol="0">
            <a:normAutofit fontScale="70000" lnSpcReduction="20000"/>
          </a:bodyPr>
          <a:lstStyle/>
          <a:p>
            <a:pPr fontAlgn="auto">
              <a:lnSpc>
                <a:spcPct val="90000"/>
              </a:lnSpc>
              <a:spcAft>
                <a:spcPts val="0"/>
              </a:spcAft>
              <a:buFont typeface="Arial" pitchFamily="34" charset="0"/>
              <a:buChar char="•"/>
              <a:defRPr/>
            </a:pPr>
            <a:r>
              <a:rPr lang="en-US" i="1" dirty="0" smtClean="0"/>
              <a:t>Temporal data</a:t>
            </a:r>
            <a:r>
              <a:rPr lang="en-US" dirty="0" smtClean="0"/>
              <a:t> have an association time interval during which the data are </a:t>
            </a:r>
            <a:r>
              <a:rPr lang="en-US" i="1" dirty="0" smtClean="0"/>
              <a:t>valid.</a:t>
            </a:r>
            <a:endParaRPr lang="en-US" dirty="0" smtClean="0"/>
          </a:p>
          <a:p>
            <a:pPr fontAlgn="auto">
              <a:lnSpc>
                <a:spcPct val="90000"/>
              </a:lnSpc>
              <a:spcAft>
                <a:spcPts val="0"/>
              </a:spcAft>
              <a:buFont typeface="Arial" pitchFamily="34" charset="0"/>
              <a:buChar char="•"/>
              <a:defRPr/>
            </a:pPr>
            <a:r>
              <a:rPr lang="en-US" dirty="0" smtClean="0"/>
              <a:t>A </a:t>
            </a:r>
            <a:r>
              <a:rPr lang="en-US" i="1" dirty="0" smtClean="0"/>
              <a:t>snapshot</a:t>
            </a:r>
            <a:r>
              <a:rPr lang="en-US" dirty="0" smtClean="0"/>
              <a:t> is the value of the data at a particular point in time</a:t>
            </a:r>
          </a:p>
          <a:p>
            <a:pPr fontAlgn="auto">
              <a:lnSpc>
                <a:spcPct val="90000"/>
              </a:lnSpc>
              <a:spcAft>
                <a:spcPts val="0"/>
              </a:spcAft>
              <a:buFont typeface="Arial" pitchFamily="34" charset="0"/>
              <a:buChar char="•"/>
              <a:defRPr/>
            </a:pPr>
            <a:r>
              <a:rPr lang="en-US" dirty="0" smtClean="0"/>
              <a:t>Several proposals to extend ER model by adding valid time to</a:t>
            </a:r>
          </a:p>
          <a:p>
            <a:pPr lvl="1" fontAlgn="auto">
              <a:lnSpc>
                <a:spcPct val="90000"/>
              </a:lnSpc>
              <a:spcAft>
                <a:spcPts val="0"/>
              </a:spcAft>
              <a:buFont typeface="Arial" pitchFamily="34" charset="0"/>
              <a:buChar char="–"/>
              <a:defRPr/>
            </a:pPr>
            <a:r>
              <a:rPr lang="en-US" dirty="0" smtClean="0"/>
              <a:t>attributes, e.g. address of a customer at different points in time</a:t>
            </a:r>
          </a:p>
          <a:p>
            <a:pPr lvl="1" fontAlgn="auto">
              <a:lnSpc>
                <a:spcPct val="90000"/>
              </a:lnSpc>
              <a:spcAft>
                <a:spcPts val="0"/>
              </a:spcAft>
              <a:buFont typeface="Arial" pitchFamily="34" charset="0"/>
              <a:buChar char="–"/>
              <a:defRPr/>
            </a:pPr>
            <a:r>
              <a:rPr lang="en-US" dirty="0" smtClean="0"/>
              <a:t>entities, e.g. time duration when an account exists</a:t>
            </a:r>
          </a:p>
          <a:p>
            <a:pPr lvl="1" fontAlgn="auto">
              <a:lnSpc>
                <a:spcPct val="90000"/>
              </a:lnSpc>
              <a:spcAft>
                <a:spcPts val="0"/>
              </a:spcAft>
              <a:buFont typeface="Arial" pitchFamily="34" charset="0"/>
              <a:buChar char="–"/>
              <a:defRPr/>
            </a:pPr>
            <a:r>
              <a:rPr lang="en-US" dirty="0" smtClean="0"/>
              <a:t>relationships, e.g. time during which a customer owned an account</a:t>
            </a:r>
          </a:p>
          <a:p>
            <a:pPr fontAlgn="auto">
              <a:lnSpc>
                <a:spcPct val="90000"/>
              </a:lnSpc>
              <a:spcAft>
                <a:spcPts val="0"/>
              </a:spcAft>
              <a:buFont typeface="Arial" pitchFamily="34" charset="0"/>
              <a:buChar char="•"/>
              <a:defRPr/>
            </a:pPr>
            <a:r>
              <a:rPr lang="en-US" dirty="0" smtClean="0"/>
              <a:t>But no accepted standard</a:t>
            </a:r>
          </a:p>
          <a:p>
            <a:pPr fontAlgn="auto">
              <a:lnSpc>
                <a:spcPct val="90000"/>
              </a:lnSpc>
              <a:spcAft>
                <a:spcPts val="0"/>
              </a:spcAft>
              <a:buFont typeface="Arial" pitchFamily="34" charset="0"/>
              <a:buChar char="•"/>
              <a:defRPr/>
            </a:pPr>
            <a:r>
              <a:rPr lang="en-US" dirty="0" smtClean="0"/>
              <a:t>Adding a temporal component results in functional dependencies like</a:t>
            </a:r>
          </a:p>
          <a:p>
            <a:pPr fontAlgn="auto">
              <a:lnSpc>
                <a:spcPct val="90000"/>
              </a:lnSpc>
              <a:spcAft>
                <a:spcPts val="0"/>
              </a:spcAft>
              <a:buFont typeface="Monotype Sorts" pitchFamily="2" charset="2"/>
              <a:buNone/>
              <a:defRPr/>
            </a:pPr>
            <a:r>
              <a:rPr lang="en-US" i="1" dirty="0" smtClean="0"/>
              <a:t>		</a:t>
            </a:r>
            <a:r>
              <a:rPr lang="en-US" i="1" dirty="0" err="1" smtClean="0"/>
              <a:t>customer_id</a:t>
            </a:r>
            <a:r>
              <a:rPr lang="en-US" i="1" dirty="0" smtClean="0"/>
              <a:t> </a:t>
            </a:r>
            <a:r>
              <a:rPr lang="en-US" dirty="0" smtClean="0">
                <a:sym typeface="Symbol" pitchFamily="18" charset="2"/>
              </a:rPr>
              <a:t></a:t>
            </a:r>
            <a:r>
              <a:rPr lang="en-US" i="1" dirty="0" smtClean="0"/>
              <a:t> </a:t>
            </a:r>
            <a:r>
              <a:rPr lang="en-US" i="1" dirty="0" err="1" smtClean="0"/>
              <a:t>customer_street</a:t>
            </a:r>
            <a:r>
              <a:rPr lang="en-US" i="1" dirty="0" smtClean="0"/>
              <a:t>, </a:t>
            </a:r>
            <a:r>
              <a:rPr lang="en-US" i="1" dirty="0" err="1" smtClean="0"/>
              <a:t>customer_city</a:t>
            </a:r>
            <a:endParaRPr lang="en-US" i="1" dirty="0" smtClean="0"/>
          </a:p>
          <a:p>
            <a:pPr fontAlgn="auto">
              <a:lnSpc>
                <a:spcPct val="90000"/>
              </a:lnSpc>
              <a:spcAft>
                <a:spcPts val="0"/>
              </a:spcAft>
              <a:buFont typeface="Monotype Sorts" pitchFamily="2" charset="2"/>
              <a:buNone/>
              <a:defRPr/>
            </a:pPr>
            <a:r>
              <a:rPr lang="en-US" dirty="0" smtClean="0"/>
              <a:t>	not to hold, because the address varies over time</a:t>
            </a:r>
          </a:p>
          <a:p>
            <a:pPr fontAlgn="auto">
              <a:lnSpc>
                <a:spcPct val="90000"/>
              </a:lnSpc>
              <a:spcAft>
                <a:spcPts val="0"/>
              </a:spcAft>
              <a:buFont typeface="Arial" pitchFamily="34" charset="0"/>
              <a:buChar char="•"/>
              <a:defRPr/>
            </a:pPr>
            <a:r>
              <a:rPr lang="en-US" dirty="0" smtClean="0"/>
              <a:t>A </a:t>
            </a:r>
            <a:r>
              <a:rPr lang="en-US" i="1" dirty="0" smtClean="0"/>
              <a:t>temporal functional dependency  </a:t>
            </a:r>
            <a:r>
              <a:rPr lang="en-US" dirty="0" smtClean="0"/>
              <a:t>X </a:t>
            </a:r>
            <a:r>
              <a:rPr lang="en-US" dirty="0" smtClean="0">
                <a:sym typeface="Wingdings" pitchFamily="2" charset="2"/>
              </a:rPr>
              <a:t> Y </a:t>
            </a:r>
            <a:r>
              <a:rPr lang="en-US" dirty="0" smtClean="0"/>
              <a:t>holds on schema </a:t>
            </a:r>
            <a:r>
              <a:rPr lang="en-US" i="1" dirty="0" smtClean="0"/>
              <a:t>R</a:t>
            </a:r>
            <a:r>
              <a:rPr lang="en-US" dirty="0" smtClean="0"/>
              <a:t> if the functional dependency X </a:t>
            </a:r>
            <a:r>
              <a:rPr lang="en-US" dirty="0" smtClean="0">
                <a:sym typeface="Wingdings" pitchFamily="2" charset="2"/>
              </a:rPr>
              <a:t> Y </a:t>
            </a:r>
            <a:r>
              <a:rPr lang="en-US" dirty="0" smtClean="0"/>
              <a:t>holds on all snapshots for all legal instances r (</a:t>
            </a:r>
            <a:r>
              <a:rPr lang="en-US" i="1" dirty="0" smtClean="0"/>
              <a:t>R </a:t>
            </a:r>
            <a:r>
              <a:rPr lang="en-US" dirty="0" smtClean="0"/>
              <a:t>)</a:t>
            </a:r>
          </a:p>
          <a:p>
            <a:pPr fontAlgn="auto">
              <a:lnSpc>
                <a:spcPct val="90000"/>
              </a:lnSpc>
              <a:spcAft>
                <a:spcPts val="0"/>
              </a:spcAft>
              <a:buFont typeface="Arial" pitchFamily="34" charset="0"/>
              <a:buChar char="•"/>
              <a:defRPr/>
            </a:pPr>
            <a:endParaRPr lang="en-US" dirty="0" smtClean="0"/>
          </a:p>
          <a:p>
            <a:pPr fontAlgn="auto">
              <a:lnSpc>
                <a:spcPct val="90000"/>
              </a:lnSpc>
              <a:spcAft>
                <a:spcPts val="0"/>
              </a:spcAft>
              <a:buFont typeface="Monotype Sorts" pitchFamily="2" charset="2"/>
              <a:buNone/>
              <a:defRPr/>
            </a:pPr>
            <a:endParaRPr lang="en-US" dirty="0" smtClean="0"/>
          </a:p>
        </p:txBody>
      </p:sp>
      <p:sp>
        <p:nvSpPr>
          <p:cNvPr id="76804" name="Text Box 4"/>
          <p:cNvSpPr txBox="1">
            <a:spLocks noChangeArrowheads="1"/>
          </p:cNvSpPr>
          <p:nvPr/>
        </p:nvSpPr>
        <p:spPr bwMode="auto">
          <a:xfrm>
            <a:off x="5089525" y="3117850"/>
            <a:ext cx="273050" cy="336550"/>
          </a:xfrm>
          <a:prstGeom prst="rect">
            <a:avLst/>
          </a:prstGeom>
          <a:noFill/>
          <a:ln w="9525">
            <a:noFill/>
            <a:miter lim="800000"/>
            <a:headEnd/>
            <a:tailEnd/>
          </a:ln>
        </p:spPr>
        <p:txBody>
          <a:bodyPr wrap="none">
            <a:spAutoFit/>
          </a:bodyPr>
          <a:lstStyle/>
          <a:p>
            <a:r>
              <a:rPr lang="en-US">
                <a:latin typeface="Greek Symbols" pitchFamily="18" charset="2"/>
              </a:rPr>
              <a:t>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smtClean="0"/>
              <a:t>Modeling Temporal Data (Cont.)</a:t>
            </a:r>
          </a:p>
        </p:txBody>
      </p:sp>
      <p:sp>
        <p:nvSpPr>
          <p:cNvPr id="227331" name="Rectangle 3"/>
          <p:cNvSpPr>
            <a:spLocks noGrp="1" noChangeArrowheads="1"/>
          </p:cNvSpPr>
          <p:nvPr>
            <p:ph idx="1"/>
          </p:nvPr>
        </p:nvSpPr>
        <p:spPr/>
        <p:txBody>
          <a:bodyPr rtlCol="0">
            <a:normAutofit fontScale="92500"/>
          </a:bodyPr>
          <a:lstStyle/>
          <a:p>
            <a:pPr fontAlgn="auto">
              <a:spcAft>
                <a:spcPts val="0"/>
              </a:spcAft>
              <a:buFont typeface="Arial" pitchFamily="34" charset="0"/>
              <a:buChar char="•"/>
              <a:defRPr/>
            </a:pPr>
            <a:r>
              <a:rPr lang="en-US" smtClean="0"/>
              <a:t>In practice, database designers may add start and end time attributes to relations</a:t>
            </a:r>
          </a:p>
          <a:p>
            <a:pPr lvl="1" fontAlgn="auto">
              <a:spcAft>
                <a:spcPts val="0"/>
              </a:spcAft>
              <a:buFont typeface="Arial" pitchFamily="34" charset="0"/>
              <a:buChar char="–"/>
              <a:defRPr/>
            </a:pPr>
            <a:r>
              <a:rPr lang="en-US" smtClean="0"/>
              <a:t>E.g. </a:t>
            </a:r>
            <a:r>
              <a:rPr lang="en-US" i="1" smtClean="0"/>
              <a:t>course</a:t>
            </a:r>
            <a:r>
              <a:rPr lang="en-US" smtClean="0"/>
              <a:t>(</a:t>
            </a:r>
            <a:r>
              <a:rPr lang="en-US" i="1" smtClean="0"/>
              <a:t>course_id, course_title</a:t>
            </a:r>
            <a:r>
              <a:rPr lang="en-US" smtClean="0"/>
              <a:t>) </a:t>
            </a:r>
            <a:r>
              <a:rPr lang="en-US" smtClean="0">
                <a:sym typeface="Wingdings" pitchFamily="2" charset="2"/>
              </a:rPr>
              <a:t></a:t>
            </a:r>
            <a:endParaRPr lang="en-US" smtClean="0"/>
          </a:p>
          <a:p>
            <a:pPr lvl="2" fontAlgn="auto">
              <a:spcAft>
                <a:spcPts val="0"/>
              </a:spcAft>
              <a:buFont typeface="Webdings" pitchFamily="18" charset="2"/>
              <a:buNone/>
              <a:defRPr/>
            </a:pPr>
            <a:r>
              <a:rPr lang="en-US" i="1" smtClean="0"/>
              <a:t>     course</a:t>
            </a:r>
            <a:r>
              <a:rPr lang="en-US" smtClean="0"/>
              <a:t>(</a:t>
            </a:r>
            <a:r>
              <a:rPr lang="en-US" i="1" smtClean="0"/>
              <a:t>course_id, course_title, start, end</a:t>
            </a:r>
            <a:r>
              <a:rPr lang="en-US" smtClean="0"/>
              <a:t>)</a:t>
            </a:r>
          </a:p>
          <a:p>
            <a:pPr lvl="2" fontAlgn="auto">
              <a:spcAft>
                <a:spcPts val="0"/>
              </a:spcAft>
              <a:buFont typeface="Arial" pitchFamily="34" charset="0"/>
              <a:buChar char="•"/>
              <a:defRPr/>
            </a:pPr>
            <a:r>
              <a:rPr lang="en-US" smtClean="0"/>
              <a:t>Constraint: no two tuples can have overlapping valid times</a:t>
            </a:r>
          </a:p>
          <a:p>
            <a:pPr lvl="3" fontAlgn="auto">
              <a:spcAft>
                <a:spcPts val="0"/>
              </a:spcAft>
              <a:buFont typeface="Arial" pitchFamily="34" charset="0"/>
              <a:buChar char="–"/>
              <a:defRPr/>
            </a:pPr>
            <a:r>
              <a:rPr lang="en-US" smtClean="0"/>
              <a:t>Hard to enforce efficiently</a:t>
            </a:r>
          </a:p>
          <a:p>
            <a:pPr fontAlgn="auto">
              <a:spcAft>
                <a:spcPts val="0"/>
              </a:spcAft>
              <a:buFont typeface="Arial" pitchFamily="34" charset="0"/>
              <a:buChar char="•"/>
              <a:defRPr/>
            </a:pPr>
            <a:r>
              <a:rPr lang="en-US" smtClean="0"/>
              <a:t>Foreign key references may be to current version of data, or to data at a point in time</a:t>
            </a:r>
          </a:p>
          <a:p>
            <a:pPr lvl="1" fontAlgn="auto">
              <a:spcAft>
                <a:spcPts val="0"/>
              </a:spcAft>
              <a:buFont typeface="Arial" pitchFamily="34" charset="0"/>
              <a:buChar char="–"/>
              <a:defRPr/>
            </a:pPr>
            <a:r>
              <a:rPr lang="en-US" smtClean="0"/>
              <a:t>E.g. student transcript should refer to course information at the time the course was taken</a:t>
            </a:r>
          </a:p>
          <a:p>
            <a:pPr lvl="1" fontAlgn="auto">
              <a:spcAft>
                <a:spcPts val="0"/>
              </a:spcAft>
              <a:buFont typeface="Monotype Sorts" pitchFamily="2" charset="2"/>
              <a:buNone/>
              <a:defRPr/>
            </a:pPr>
            <a:endParaRPr lang="en-US" smtClean="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ctrTitle"/>
          </p:nvPr>
        </p:nvSpPr>
        <p:spPr/>
        <p:txBody>
          <a:bodyPr/>
          <a:lstStyle/>
          <a:p>
            <a:r>
              <a:rPr lang="en-US" smtClean="0"/>
              <a:t>Proof of Correctness of 3NF Decomposition Algorithm</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533400" y="144463"/>
            <a:ext cx="8077200" cy="1066800"/>
          </a:xfrm>
        </p:spPr>
        <p:txBody>
          <a:bodyPr rtlCol="0">
            <a:normAutofit fontScale="90000"/>
          </a:bodyPr>
          <a:lstStyle/>
          <a:p>
            <a:pPr fontAlgn="auto">
              <a:spcAft>
                <a:spcPts val="0"/>
              </a:spcAft>
              <a:defRPr/>
            </a:pPr>
            <a:r>
              <a:rPr lang="en-US" smtClean="0"/>
              <a:t>Correctness of 3NF Decomposition Algorithm</a:t>
            </a:r>
          </a:p>
        </p:txBody>
      </p:sp>
      <p:sp>
        <p:nvSpPr>
          <p:cNvPr id="175107" name="Rectangle 3"/>
          <p:cNvSpPr>
            <a:spLocks noGrp="1" noChangeArrowheads="1"/>
          </p:cNvSpPr>
          <p:nvPr>
            <p:ph idx="1"/>
          </p:nvPr>
        </p:nvSpPr>
        <p:spPr>
          <a:xfrm>
            <a:off x="927100" y="1163638"/>
            <a:ext cx="7848600" cy="2743200"/>
          </a:xfrm>
        </p:spPr>
        <p:txBody>
          <a:bodyPr rtlCol="0">
            <a:normAutofit fontScale="70000" lnSpcReduction="20000"/>
          </a:bodyPr>
          <a:lstStyle/>
          <a:p>
            <a:pPr fontAlgn="auto">
              <a:spcAft>
                <a:spcPts val="0"/>
              </a:spcAft>
              <a:buFont typeface="Arial" pitchFamily="34" charset="0"/>
              <a:buChar char="•"/>
              <a:defRPr/>
            </a:pPr>
            <a:r>
              <a:rPr lang="en-US" smtClean="0"/>
              <a:t>3NF decomposition algorithm is dependency preserving (since there is a relation for every FD in </a:t>
            </a:r>
            <a:r>
              <a:rPr lang="en-US" i="1" smtClean="0"/>
              <a:t>F</a:t>
            </a:r>
            <a:r>
              <a:rPr lang="en-US" i="1" baseline="-25000" smtClean="0"/>
              <a:t>c</a:t>
            </a:r>
            <a:r>
              <a:rPr lang="en-US" smtClean="0"/>
              <a:t>)</a:t>
            </a:r>
          </a:p>
          <a:p>
            <a:pPr fontAlgn="auto">
              <a:spcAft>
                <a:spcPts val="0"/>
              </a:spcAft>
              <a:buFont typeface="Arial" pitchFamily="34" charset="0"/>
              <a:buChar char="•"/>
              <a:defRPr/>
            </a:pPr>
            <a:r>
              <a:rPr lang="en-US" smtClean="0"/>
              <a:t>Decomposition is lossless</a:t>
            </a:r>
          </a:p>
          <a:p>
            <a:pPr lvl="1" fontAlgn="auto">
              <a:spcAft>
                <a:spcPts val="0"/>
              </a:spcAft>
              <a:buFont typeface="Arial" pitchFamily="34" charset="0"/>
              <a:buChar char="–"/>
              <a:defRPr/>
            </a:pPr>
            <a:r>
              <a:rPr lang="en-US" smtClean="0"/>
              <a:t>A candidate key (</a:t>
            </a:r>
            <a:r>
              <a:rPr lang="en-US" i="1" smtClean="0"/>
              <a:t>C </a:t>
            </a:r>
            <a:r>
              <a:rPr lang="en-US" smtClean="0"/>
              <a:t>) is in one of the relations </a:t>
            </a:r>
            <a:r>
              <a:rPr lang="en-US" i="1" smtClean="0"/>
              <a:t>R</a:t>
            </a:r>
            <a:r>
              <a:rPr lang="en-US" i="1" baseline="-25000" smtClean="0"/>
              <a:t>i</a:t>
            </a:r>
            <a:r>
              <a:rPr lang="en-US" smtClean="0"/>
              <a:t> in decomposition</a:t>
            </a:r>
          </a:p>
          <a:p>
            <a:pPr lvl="1" fontAlgn="auto">
              <a:spcAft>
                <a:spcPts val="0"/>
              </a:spcAft>
              <a:buFont typeface="Arial" pitchFamily="34" charset="0"/>
              <a:buChar char="–"/>
              <a:defRPr/>
            </a:pPr>
            <a:r>
              <a:rPr lang="en-US" smtClean="0"/>
              <a:t>Closure of candidate key under </a:t>
            </a:r>
            <a:r>
              <a:rPr lang="en-US" i="1" smtClean="0"/>
              <a:t>F</a:t>
            </a:r>
            <a:r>
              <a:rPr lang="en-US" i="1" baseline="-25000" smtClean="0"/>
              <a:t>c</a:t>
            </a:r>
            <a:r>
              <a:rPr lang="en-US" smtClean="0"/>
              <a:t> must contain all attributes in </a:t>
            </a:r>
            <a:r>
              <a:rPr lang="en-US" i="1" smtClean="0"/>
              <a:t>R</a:t>
            </a:r>
            <a:r>
              <a:rPr lang="en-US" smtClean="0"/>
              <a:t>.  </a:t>
            </a:r>
          </a:p>
          <a:p>
            <a:pPr lvl="1" fontAlgn="auto">
              <a:spcAft>
                <a:spcPts val="0"/>
              </a:spcAft>
              <a:buFont typeface="Arial" pitchFamily="34" charset="0"/>
              <a:buChar char="–"/>
              <a:defRPr/>
            </a:pPr>
            <a:r>
              <a:rPr lang="en-US" smtClean="0"/>
              <a:t>Follow the steps of attribute closure algorithm to show there is only one tuple in the join result for each tuple in</a:t>
            </a:r>
            <a:r>
              <a:rPr lang="en-US" i="1" smtClean="0"/>
              <a:t> R</a:t>
            </a:r>
            <a:r>
              <a:rPr lang="en-US" i="1" baseline="-25000" smtClean="0"/>
              <a:t>i</a:t>
            </a:r>
            <a:endParaRPr lang="en-US" smtClean="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552450" y="0"/>
            <a:ext cx="8077200" cy="1066800"/>
          </a:xfrm>
        </p:spPr>
        <p:txBody>
          <a:bodyPr rtlCol="0">
            <a:normAutofit fontScale="90000"/>
          </a:bodyPr>
          <a:lstStyle/>
          <a:p>
            <a:pPr fontAlgn="auto">
              <a:spcAft>
                <a:spcPts val="0"/>
              </a:spcAft>
              <a:defRPr/>
            </a:pPr>
            <a:r>
              <a:rPr lang="en-US" smtClean="0"/>
              <a:t>Correctness of 3NF Decomposition Algorithm (Cont’d.)</a:t>
            </a:r>
          </a:p>
        </p:txBody>
      </p:sp>
      <p:sp>
        <p:nvSpPr>
          <p:cNvPr id="176131" name="Rectangle 3"/>
          <p:cNvSpPr>
            <a:spLocks noGrp="1" noChangeArrowheads="1"/>
          </p:cNvSpPr>
          <p:nvPr>
            <p:ph idx="1"/>
          </p:nvPr>
        </p:nvSpPr>
        <p:spPr>
          <a:xfrm>
            <a:off x="927100" y="1163638"/>
            <a:ext cx="7889875" cy="3352800"/>
          </a:xfrm>
        </p:spPr>
        <p:txBody>
          <a:bodyPr rtlCol="0">
            <a:normAutofit fontScale="77500" lnSpcReduction="20000"/>
          </a:bodyPr>
          <a:lstStyle/>
          <a:p>
            <a:pPr fontAlgn="auto">
              <a:spcAft>
                <a:spcPts val="0"/>
              </a:spcAft>
              <a:buFont typeface="Monotype Sorts" pitchFamily="2" charset="2"/>
              <a:buNone/>
              <a:defRPr/>
            </a:pPr>
            <a:r>
              <a:rPr lang="en-US" smtClean="0"/>
              <a:t>Claim: if a relation </a:t>
            </a:r>
            <a:r>
              <a:rPr lang="en-US" i="1" smtClean="0"/>
              <a:t>R</a:t>
            </a:r>
            <a:r>
              <a:rPr lang="en-US" i="1" baseline="-25000" smtClean="0"/>
              <a:t>i</a:t>
            </a:r>
            <a:r>
              <a:rPr lang="en-US" smtClean="0"/>
              <a:t> is in the decomposition generated by the </a:t>
            </a:r>
          </a:p>
          <a:p>
            <a:pPr fontAlgn="auto">
              <a:spcAft>
                <a:spcPts val="0"/>
              </a:spcAft>
              <a:buFont typeface="Monotype Sorts" pitchFamily="2" charset="2"/>
              <a:buNone/>
              <a:defRPr/>
            </a:pPr>
            <a:r>
              <a:rPr lang="en-US" smtClean="0"/>
              <a:t>above algorithm, then </a:t>
            </a:r>
            <a:r>
              <a:rPr lang="en-US" i="1" smtClean="0"/>
              <a:t>R</a:t>
            </a:r>
            <a:r>
              <a:rPr lang="en-US" i="1" baseline="-25000" smtClean="0"/>
              <a:t>i</a:t>
            </a:r>
            <a:r>
              <a:rPr lang="en-US" smtClean="0"/>
              <a:t> satisfies 3NF.</a:t>
            </a:r>
          </a:p>
          <a:p>
            <a:pPr fontAlgn="auto">
              <a:spcAft>
                <a:spcPts val="0"/>
              </a:spcAft>
              <a:buFont typeface="Arial" pitchFamily="34" charset="0"/>
              <a:buChar char="•"/>
              <a:defRPr/>
            </a:pPr>
            <a:r>
              <a:rPr lang="en-US" smtClean="0"/>
              <a:t>Let </a:t>
            </a:r>
            <a:r>
              <a:rPr lang="en-US" i="1" smtClean="0"/>
              <a:t>R</a:t>
            </a:r>
            <a:r>
              <a:rPr lang="en-US" i="1" baseline="-25000" smtClean="0"/>
              <a:t>i</a:t>
            </a:r>
            <a:r>
              <a:rPr lang="en-US" smtClean="0"/>
              <a:t> be generated from the dependency </a:t>
            </a:r>
            <a:r>
              <a:rPr lang="en-US" smtClean="0">
                <a:sym typeface="Symbol" pitchFamily="18" charset="2"/>
              </a:rPr>
              <a:t>  </a:t>
            </a:r>
            <a:endParaRPr lang="en-US" smtClean="0"/>
          </a:p>
          <a:p>
            <a:pPr fontAlgn="auto">
              <a:spcAft>
                <a:spcPts val="0"/>
              </a:spcAft>
              <a:buFont typeface="Arial" pitchFamily="34" charset="0"/>
              <a:buChar char="•"/>
              <a:defRPr/>
            </a:pPr>
            <a:r>
              <a:rPr lang="en-US" smtClean="0"/>
              <a:t>Let </a:t>
            </a:r>
            <a:r>
              <a:rPr lang="en-US" smtClean="0">
                <a:sym typeface="Symbol" pitchFamily="18" charset="2"/>
              </a:rPr>
              <a:t>  B </a:t>
            </a:r>
            <a:r>
              <a:rPr lang="en-US" smtClean="0"/>
              <a:t>be any non-trivial functional dependency on </a:t>
            </a:r>
            <a:r>
              <a:rPr lang="en-US" i="1" smtClean="0"/>
              <a:t>R</a:t>
            </a:r>
            <a:r>
              <a:rPr lang="en-US" i="1" baseline="-25000" smtClean="0"/>
              <a:t>i</a:t>
            </a:r>
            <a:r>
              <a:rPr lang="en-US" smtClean="0"/>
              <a:t>. (We need only consider FDs whose right-hand side is a single attribute.)</a:t>
            </a:r>
          </a:p>
          <a:p>
            <a:pPr fontAlgn="auto">
              <a:spcAft>
                <a:spcPts val="0"/>
              </a:spcAft>
              <a:buFont typeface="Arial" pitchFamily="34" charset="0"/>
              <a:buChar char="•"/>
              <a:defRPr/>
            </a:pPr>
            <a:r>
              <a:rPr lang="en-US" smtClean="0"/>
              <a:t>Now, </a:t>
            </a:r>
            <a:r>
              <a:rPr lang="en-US" i="1" smtClean="0"/>
              <a:t>B</a:t>
            </a:r>
            <a:r>
              <a:rPr lang="en-US" smtClean="0"/>
              <a:t> can be in either </a:t>
            </a:r>
            <a:r>
              <a:rPr lang="en-US" smtClean="0">
                <a:sym typeface="Symbol" pitchFamily="18" charset="2"/>
              </a:rPr>
              <a:t> </a:t>
            </a:r>
            <a:r>
              <a:rPr lang="en-US" smtClean="0"/>
              <a:t>or </a:t>
            </a:r>
            <a:r>
              <a:rPr lang="en-US" smtClean="0">
                <a:sym typeface="Symbol" pitchFamily="18" charset="2"/>
              </a:rPr>
              <a:t> </a:t>
            </a:r>
            <a:r>
              <a:rPr lang="en-US" smtClean="0"/>
              <a:t>but not in both. Consider each case separately.</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533400" y="0"/>
            <a:ext cx="8077200" cy="1143000"/>
          </a:xfrm>
        </p:spPr>
        <p:txBody>
          <a:bodyPr rtlCol="0">
            <a:normAutofit fontScale="90000"/>
          </a:bodyPr>
          <a:lstStyle/>
          <a:p>
            <a:pPr fontAlgn="auto">
              <a:spcAft>
                <a:spcPts val="0"/>
              </a:spcAft>
              <a:defRPr/>
            </a:pPr>
            <a:r>
              <a:rPr lang="en-US" smtClean="0"/>
              <a:t>Correctness of 3NF Decomposition (Cont’d.)</a:t>
            </a:r>
          </a:p>
        </p:txBody>
      </p:sp>
      <p:sp>
        <p:nvSpPr>
          <p:cNvPr id="177155" name="Rectangle 3"/>
          <p:cNvSpPr>
            <a:spLocks noGrp="1" noChangeArrowheads="1"/>
          </p:cNvSpPr>
          <p:nvPr>
            <p:ph idx="1"/>
          </p:nvPr>
        </p:nvSpPr>
        <p:spPr>
          <a:xfrm>
            <a:off x="927100" y="1163638"/>
            <a:ext cx="7848600" cy="4876800"/>
          </a:xfrm>
        </p:spPr>
        <p:txBody>
          <a:bodyPr rtlCol="0">
            <a:normAutofit fontScale="77500" lnSpcReduction="20000"/>
          </a:bodyPr>
          <a:lstStyle/>
          <a:p>
            <a:pPr fontAlgn="auto">
              <a:spcAft>
                <a:spcPts val="0"/>
              </a:spcAft>
              <a:buFont typeface="Arial" pitchFamily="34" charset="0"/>
              <a:buChar char="•"/>
              <a:defRPr/>
            </a:pPr>
            <a:r>
              <a:rPr lang="en-US" dirty="0" smtClean="0"/>
              <a:t>Case 1: If </a:t>
            </a:r>
            <a:r>
              <a:rPr lang="en-US" i="1" dirty="0" smtClean="0"/>
              <a:t>B</a:t>
            </a:r>
            <a:r>
              <a:rPr lang="en-US" dirty="0" smtClean="0"/>
              <a:t> in </a:t>
            </a:r>
            <a:r>
              <a:rPr lang="en-US" dirty="0" smtClean="0">
                <a:sym typeface="Symbol" pitchFamily="18" charset="2"/>
              </a:rPr>
              <a:t></a:t>
            </a:r>
            <a:r>
              <a:rPr lang="en-US" dirty="0" smtClean="0"/>
              <a:t>:</a:t>
            </a:r>
          </a:p>
          <a:p>
            <a:pPr lvl="1" fontAlgn="auto">
              <a:spcAft>
                <a:spcPts val="0"/>
              </a:spcAft>
              <a:buFont typeface="Arial" pitchFamily="34" charset="0"/>
              <a:buChar char="–"/>
              <a:defRPr/>
            </a:pPr>
            <a:r>
              <a:rPr lang="en-US" dirty="0" smtClean="0"/>
              <a:t>If </a:t>
            </a:r>
            <a:r>
              <a:rPr lang="en-US" dirty="0" smtClean="0">
                <a:sym typeface="Symbol" pitchFamily="18" charset="2"/>
              </a:rPr>
              <a:t></a:t>
            </a:r>
            <a:r>
              <a:rPr lang="en-US" dirty="0" smtClean="0"/>
              <a:t> is a </a:t>
            </a:r>
            <a:r>
              <a:rPr lang="en-US" dirty="0" err="1" smtClean="0"/>
              <a:t>superkey</a:t>
            </a:r>
            <a:r>
              <a:rPr lang="en-US" dirty="0" smtClean="0"/>
              <a:t>, the 2nd condition of 3NF is satisfied</a:t>
            </a:r>
          </a:p>
          <a:p>
            <a:pPr lvl="1" fontAlgn="auto">
              <a:spcAft>
                <a:spcPts val="0"/>
              </a:spcAft>
              <a:buFont typeface="Arial" pitchFamily="34" charset="0"/>
              <a:buChar char="–"/>
              <a:defRPr/>
            </a:pPr>
            <a:r>
              <a:rPr lang="en-US" dirty="0" smtClean="0"/>
              <a:t>Otherwise </a:t>
            </a:r>
            <a:r>
              <a:rPr lang="en-US" dirty="0" smtClean="0">
                <a:sym typeface="Symbol" pitchFamily="18" charset="2"/>
              </a:rPr>
              <a:t></a:t>
            </a:r>
            <a:r>
              <a:rPr lang="en-US" dirty="0" smtClean="0"/>
              <a:t> must contain some attribute not in </a:t>
            </a:r>
            <a:r>
              <a:rPr lang="en-US" dirty="0" smtClean="0">
                <a:sym typeface="Symbol" pitchFamily="18" charset="2"/>
              </a:rPr>
              <a:t></a:t>
            </a:r>
            <a:endParaRPr lang="en-US" dirty="0" smtClean="0"/>
          </a:p>
          <a:p>
            <a:pPr lvl="1" fontAlgn="auto">
              <a:spcAft>
                <a:spcPts val="0"/>
              </a:spcAft>
              <a:buFont typeface="Arial" pitchFamily="34" charset="0"/>
              <a:buChar char="–"/>
              <a:defRPr/>
            </a:pPr>
            <a:r>
              <a:rPr lang="en-US" dirty="0" smtClean="0"/>
              <a:t>Since </a:t>
            </a:r>
            <a:r>
              <a:rPr lang="en-US" dirty="0" smtClean="0">
                <a:sym typeface="Symbol" pitchFamily="18" charset="2"/>
              </a:rPr>
              <a:t></a:t>
            </a:r>
            <a:r>
              <a:rPr lang="en-US" dirty="0" smtClean="0"/>
              <a:t> </a:t>
            </a:r>
            <a:r>
              <a:rPr lang="en-US" dirty="0" smtClean="0">
                <a:sym typeface="Symbol" pitchFamily="18" charset="2"/>
              </a:rPr>
              <a:t></a:t>
            </a:r>
            <a:r>
              <a:rPr lang="en-US" dirty="0" smtClean="0"/>
              <a:t> </a:t>
            </a:r>
            <a:r>
              <a:rPr lang="en-US" i="1" dirty="0" smtClean="0"/>
              <a:t>B</a:t>
            </a:r>
            <a:r>
              <a:rPr lang="en-US" dirty="0" smtClean="0"/>
              <a:t> is in </a:t>
            </a:r>
            <a:r>
              <a:rPr lang="en-US" i="1" dirty="0" smtClean="0"/>
              <a:t>F</a:t>
            </a:r>
            <a:r>
              <a:rPr lang="en-US" i="1" baseline="30000" dirty="0" smtClean="0"/>
              <a:t>+</a:t>
            </a:r>
            <a:r>
              <a:rPr lang="en-US" dirty="0" smtClean="0"/>
              <a:t> it must be derivable from </a:t>
            </a:r>
            <a:r>
              <a:rPr lang="en-US" i="1" dirty="0" err="1" smtClean="0"/>
              <a:t>F</a:t>
            </a:r>
            <a:r>
              <a:rPr lang="en-US" i="1" baseline="-25000" dirty="0" err="1" smtClean="0"/>
              <a:t>c</a:t>
            </a:r>
            <a:r>
              <a:rPr lang="en-US" dirty="0" smtClean="0"/>
              <a:t>, by using attribute closure on </a:t>
            </a:r>
            <a:r>
              <a:rPr lang="en-US" dirty="0" smtClean="0">
                <a:sym typeface="Symbol" pitchFamily="18" charset="2"/>
              </a:rPr>
              <a:t></a:t>
            </a:r>
            <a:r>
              <a:rPr lang="en-US" dirty="0" smtClean="0"/>
              <a:t>.</a:t>
            </a:r>
          </a:p>
          <a:p>
            <a:pPr lvl="1" fontAlgn="auto">
              <a:spcAft>
                <a:spcPts val="0"/>
              </a:spcAft>
              <a:buFont typeface="Arial" pitchFamily="34" charset="0"/>
              <a:buChar char="–"/>
              <a:defRPr/>
            </a:pPr>
            <a:r>
              <a:rPr lang="en-US" dirty="0" smtClean="0"/>
              <a:t>Attribute closure not have used </a:t>
            </a:r>
            <a:r>
              <a:rPr lang="en-US" dirty="0" smtClean="0">
                <a:sym typeface="Symbol" pitchFamily="18" charset="2"/>
              </a:rPr>
              <a:t> .  If </a:t>
            </a:r>
            <a:r>
              <a:rPr lang="en-US" dirty="0" smtClean="0"/>
              <a:t>it had been used, </a:t>
            </a:r>
            <a:r>
              <a:rPr lang="en-US" dirty="0" smtClean="0">
                <a:sym typeface="Symbol" pitchFamily="18" charset="2"/>
              </a:rPr>
              <a:t></a:t>
            </a:r>
            <a:r>
              <a:rPr lang="en-US" dirty="0" smtClean="0"/>
              <a:t> must be contained in the attribute closure of </a:t>
            </a:r>
            <a:r>
              <a:rPr lang="en-US" dirty="0" smtClean="0">
                <a:sym typeface="Symbol" pitchFamily="18" charset="2"/>
              </a:rPr>
              <a:t></a:t>
            </a:r>
            <a:r>
              <a:rPr lang="en-US" dirty="0" smtClean="0"/>
              <a:t>, which is not possible, since we assumed </a:t>
            </a:r>
            <a:r>
              <a:rPr lang="en-US" dirty="0" smtClean="0">
                <a:sym typeface="Symbol" pitchFamily="18" charset="2"/>
              </a:rPr>
              <a:t></a:t>
            </a:r>
            <a:r>
              <a:rPr lang="en-US" dirty="0" smtClean="0"/>
              <a:t> is not a </a:t>
            </a:r>
            <a:r>
              <a:rPr lang="en-US" dirty="0" err="1" smtClean="0"/>
              <a:t>superkey</a:t>
            </a:r>
            <a:r>
              <a:rPr lang="en-US" dirty="0" smtClean="0"/>
              <a:t>.</a:t>
            </a:r>
          </a:p>
          <a:p>
            <a:pPr lvl="1" fontAlgn="auto">
              <a:spcAft>
                <a:spcPts val="0"/>
              </a:spcAft>
              <a:buFont typeface="Arial" pitchFamily="34" charset="0"/>
              <a:buChar char="–"/>
              <a:defRPr/>
            </a:pPr>
            <a:r>
              <a:rPr lang="en-US" dirty="0" smtClean="0"/>
              <a:t>Now, using </a:t>
            </a:r>
            <a:r>
              <a:rPr lang="en-US" dirty="0" smtClean="0">
                <a:sym typeface="Symbol" pitchFamily="18" charset="2"/>
              </a:rPr>
              <a:t></a:t>
            </a:r>
            <a:r>
              <a:rPr lang="en-US" dirty="0" smtClean="0"/>
              <a:t>  (</a:t>
            </a:r>
            <a:r>
              <a:rPr lang="en-US" dirty="0" smtClean="0">
                <a:sym typeface="Symbol" pitchFamily="18" charset="2"/>
              </a:rPr>
              <a:t></a:t>
            </a:r>
            <a:r>
              <a:rPr lang="en-US" dirty="0" smtClean="0"/>
              <a:t>- {B}) and </a:t>
            </a:r>
            <a:r>
              <a:rPr lang="en-US" dirty="0" smtClean="0">
                <a:sym typeface="Symbol" pitchFamily="18" charset="2"/>
              </a:rPr>
              <a:t></a:t>
            </a:r>
            <a:r>
              <a:rPr lang="en-US" dirty="0" smtClean="0"/>
              <a:t> </a:t>
            </a:r>
            <a:r>
              <a:rPr lang="en-US" dirty="0" smtClean="0">
                <a:sym typeface="Symbol" pitchFamily="18" charset="2"/>
              </a:rPr>
              <a:t></a:t>
            </a:r>
            <a:r>
              <a:rPr lang="en-US" dirty="0" smtClean="0"/>
              <a:t> </a:t>
            </a:r>
            <a:r>
              <a:rPr lang="en-US" i="1" dirty="0" smtClean="0"/>
              <a:t>B</a:t>
            </a:r>
            <a:r>
              <a:rPr lang="en-US" dirty="0" smtClean="0"/>
              <a:t>, we can derive </a:t>
            </a:r>
            <a:r>
              <a:rPr lang="en-US" dirty="0" smtClean="0">
                <a:sym typeface="Symbol" pitchFamily="18" charset="2"/>
              </a:rPr>
              <a:t> </a:t>
            </a:r>
            <a:r>
              <a:rPr lang="en-US" i="1" dirty="0" smtClean="0">
                <a:sym typeface="Symbol" pitchFamily="18" charset="2"/>
              </a:rPr>
              <a:t>B</a:t>
            </a:r>
            <a:endParaRPr lang="en-US" i="1" dirty="0" smtClean="0"/>
          </a:p>
          <a:p>
            <a:pPr lvl="1" fontAlgn="auto">
              <a:spcAft>
                <a:spcPts val="0"/>
              </a:spcAft>
              <a:buFont typeface="Monotype Sorts" pitchFamily="2" charset="2"/>
              <a:buNone/>
              <a:defRPr/>
            </a:pPr>
            <a:r>
              <a:rPr lang="en-US" dirty="0" smtClean="0"/>
              <a:t>	(since </a:t>
            </a:r>
            <a:r>
              <a:rPr lang="en-US" dirty="0" smtClean="0">
                <a:sym typeface="Symbol" pitchFamily="18" charset="2"/>
              </a:rPr>
              <a:t>   , and B   since  </a:t>
            </a:r>
            <a:r>
              <a:rPr lang="en-US" dirty="0" smtClean="0"/>
              <a:t> </a:t>
            </a:r>
            <a:r>
              <a:rPr lang="en-US" i="1" dirty="0" smtClean="0"/>
              <a:t>B</a:t>
            </a:r>
            <a:r>
              <a:rPr lang="en-US" dirty="0" smtClean="0"/>
              <a:t> is non-trivial)</a:t>
            </a:r>
          </a:p>
          <a:p>
            <a:pPr lvl="1" fontAlgn="auto">
              <a:spcAft>
                <a:spcPts val="0"/>
              </a:spcAft>
              <a:buFont typeface="Arial" pitchFamily="34" charset="0"/>
              <a:buChar char="–"/>
              <a:defRPr/>
            </a:pPr>
            <a:r>
              <a:rPr lang="en-US" dirty="0" smtClean="0"/>
              <a:t>Then, </a:t>
            </a:r>
            <a:r>
              <a:rPr lang="en-US" i="1" dirty="0" smtClean="0"/>
              <a:t>B</a:t>
            </a:r>
            <a:r>
              <a:rPr lang="en-US" dirty="0" smtClean="0"/>
              <a:t> is extraneous in the right-hand side of </a:t>
            </a:r>
            <a:r>
              <a:rPr lang="en-US" dirty="0" smtClean="0">
                <a:sym typeface="Symbol" pitchFamily="18" charset="2"/>
              </a:rPr>
              <a:t> ;</a:t>
            </a:r>
            <a:r>
              <a:rPr lang="en-US" dirty="0" smtClean="0"/>
              <a:t> which is not possible since </a:t>
            </a:r>
            <a:r>
              <a:rPr lang="en-US" dirty="0" smtClean="0">
                <a:sym typeface="Symbol" pitchFamily="18" charset="2"/>
              </a:rPr>
              <a:t> </a:t>
            </a:r>
            <a:r>
              <a:rPr lang="en-US" dirty="0" smtClean="0"/>
              <a:t> is in </a:t>
            </a:r>
            <a:r>
              <a:rPr lang="en-US" dirty="0" err="1" smtClean="0"/>
              <a:t>F</a:t>
            </a:r>
            <a:r>
              <a:rPr lang="en-US" baseline="-25000" dirty="0" err="1" smtClean="0"/>
              <a:t>c</a:t>
            </a:r>
            <a:r>
              <a:rPr lang="en-US" dirty="0" smtClean="0"/>
              <a:t>.</a:t>
            </a:r>
          </a:p>
          <a:p>
            <a:pPr lvl="1" fontAlgn="auto">
              <a:spcAft>
                <a:spcPts val="0"/>
              </a:spcAft>
              <a:buFont typeface="Arial" pitchFamily="34" charset="0"/>
              <a:buChar char="–"/>
              <a:defRPr/>
            </a:pPr>
            <a:r>
              <a:rPr lang="en-US" dirty="0" smtClean="0"/>
              <a:t>Thus, if </a:t>
            </a:r>
            <a:r>
              <a:rPr lang="en-US" i="1" dirty="0" smtClean="0"/>
              <a:t>B</a:t>
            </a:r>
            <a:r>
              <a:rPr lang="en-US" dirty="0" smtClean="0"/>
              <a:t> is in </a:t>
            </a:r>
            <a:r>
              <a:rPr lang="en-US" dirty="0" smtClean="0">
                <a:sym typeface="Symbol" pitchFamily="18" charset="2"/>
              </a:rPr>
              <a:t></a:t>
            </a:r>
            <a:r>
              <a:rPr lang="en-US" dirty="0" smtClean="0"/>
              <a:t> then </a:t>
            </a:r>
            <a:r>
              <a:rPr lang="en-US" dirty="0" smtClean="0">
                <a:sym typeface="Symbol" pitchFamily="18" charset="2"/>
              </a:rPr>
              <a:t></a:t>
            </a:r>
            <a:r>
              <a:rPr lang="en-US" dirty="0" smtClean="0"/>
              <a:t>  must be a </a:t>
            </a:r>
            <a:r>
              <a:rPr lang="en-US" dirty="0" err="1" smtClean="0"/>
              <a:t>superkey</a:t>
            </a:r>
            <a:r>
              <a:rPr lang="en-US" dirty="0" smtClean="0"/>
              <a:t>, and the second condition of 3NF must be satisfied.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First Normal Form</a:t>
            </a:r>
          </a:p>
        </p:txBody>
      </p:sp>
      <p:sp>
        <p:nvSpPr>
          <p:cNvPr id="148483" name="Rectangle 3"/>
          <p:cNvSpPr>
            <a:spLocks noGrp="1" noChangeArrowheads="1"/>
          </p:cNvSpPr>
          <p:nvPr>
            <p:ph idx="1"/>
          </p:nvPr>
        </p:nvSpPr>
        <p:spPr/>
        <p:txBody>
          <a:bodyPr rtlCol="0">
            <a:normAutofit fontScale="85000" lnSpcReduction="20000"/>
          </a:bodyPr>
          <a:lstStyle/>
          <a:p>
            <a:pPr fontAlgn="auto">
              <a:spcAft>
                <a:spcPts val="0"/>
              </a:spcAft>
              <a:buFont typeface="Arial" pitchFamily="34" charset="0"/>
              <a:buChar char="•"/>
              <a:defRPr/>
            </a:pPr>
            <a:r>
              <a:rPr lang="en-US" dirty="0" smtClean="0"/>
              <a:t>Domain is </a:t>
            </a:r>
            <a:r>
              <a:rPr lang="en-US" dirty="0" smtClean="0">
                <a:solidFill>
                  <a:schemeClr val="tx2"/>
                </a:solidFill>
              </a:rPr>
              <a:t>atomic</a:t>
            </a:r>
            <a:r>
              <a:rPr lang="en-US" dirty="0" smtClean="0"/>
              <a:t> if its elements are considered to be indivisible units</a:t>
            </a:r>
          </a:p>
          <a:p>
            <a:pPr lvl="1" fontAlgn="auto">
              <a:spcAft>
                <a:spcPts val="0"/>
              </a:spcAft>
              <a:buFont typeface="Arial" pitchFamily="34" charset="0"/>
              <a:buChar char="–"/>
              <a:defRPr/>
            </a:pPr>
            <a:r>
              <a:rPr lang="en-US" dirty="0" smtClean="0"/>
              <a:t>Examples of non-atomic domains:</a:t>
            </a:r>
          </a:p>
          <a:p>
            <a:pPr lvl="2" fontAlgn="auto">
              <a:spcAft>
                <a:spcPts val="0"/>
              </a:spcAft>
              <a:buFont typeface="Arial" pitchFamily="34" charset="0"/>
              <a:buChar char="•"/>
              <a:defRPr/>
            </a:pPr>
            <a:r>
              <a:rPr lang="en-US" dirty="0" smtClean="0"/>
              <a:t>Set of names,  composite attributes</a:t>
            </a:r>
          </a:p>
          <a:p>
            <a:pPr lvl="2" fontAlgn="auto">
              <a:spcAft>
                <a:spcPts val="0"/>
              </a:spcAft>
              <a:buFont typeface="Arial" pitchFamily="34" charset="0"/>
              <a:buChar char="•"/>
              <a:defRPr/>
            </a:pPr>
            <a:r>
              <a:rPr lang="en-US" dirty="0" smtClean="0"/>
              <a:t>Identification numbers like CS101  that can be broken up into parts</a:t>
            </a:r>
          </a:p>
          <a:p>
            <a:pPr fontAlgn="auto">
              <a:spcAft>
                <a:spcPts val="0"/>
              </a:spcAft>
              <a:buFont typeface="Arial" pitchFamily="34" charset="0"/>
              <a:buChar char="•"/>
              <a:defRPr/>
            </a:pPr>
            <a:r>
              <a:rPr lang="en-US" dirty="0" smtClean="0"/>
              <a:t>A relational schema R is in </a:t>
            </a:r>
            <a:r>
              <a:rPr lang="en-US" dirty="0" smtClean="0">
                <a:solidFill>
                  <a:schemeClr val="tx2"/>
                </a:solidFill>
              </a:rPr>
              <a:t>first normal form</a:t>
            </a:r>
            <a:r>
              <a:rPr lang="en-US" dirty="0" smtClean="0"/>
              <a:t> if the domains of all attributes of R are atomic</a:t>
            </a:r>
          </a:p>
          <a:p>
            <a:pPr fontAlgn="auto">
              <a:spcAft>
                <a:spcPts val="0"/>
              </a:spcAft>
              <a:buFont typeface="Arial" pitchFamily="34" charset="0"/>
              <a:buChar char="•"/>
              <a:defRPr/>
            </a:pPr>
            <a:r>
              <a:rPr lang="en-US" dirty="0" smtClean="0"/>
              <a:t>Non-atomic values complicate storage and encourage redundant (repeated) storage of data</a:t>
            </a:r>
          </a:p>
          <a:p>
            <a:pPr lvl="1" fontAlgn="auto">
              <a:spcAft>
                <a:spcPts val="0"/>
              </a:spcAft>
              <a:buFont typeface="Arial" pitchFamily="34" charset="0"/>
              <a:buChar char="–"/>
              <a:defRPr/>
            </a:pPr>
            <a:r>
              <a:rPr lang="en-US" dirty="0" smtClean="0"/>
              <a:t>Example:  Set of accounts stored with each customer, and set of owners stored with each account</a:t>
            </a:r>
          </a:p>
          <a:p>
            <a:pPr lvl="1" fontAlgn="auto">
              <a:spcAft>
                <a:spcPts val="0"/>
              </a:spcAft>
              <a:buFont typeface="Arial" pitchFamily="34" charset="0"/>
              <a:buChar char="–"/>
              <a:defRPr/>
            </a:pPr>
            <a:r>
              <a:rPr lang="en-US" dirty="0" smtClean="0"/>
              <a:t>We assume all relations are in first normal form</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552450" y="0"/>
            <a:ext cx="8077200" cy="1016000"/>
          </a:xfrm>
        </p:spPr>
        <p:txBody>
          <a:bodyPr rtlCol="0">
            <a:normAutofit fontScale="90000"/>
          </a:bodyPr>
          <a:lstStyle/>
          <a:p>
            <a:pPr fontAlgn="auto">
              <a:spcAft>
                <a:spcPts val="0"/>
              </a:spcAft>
              <a:defRPr/>
            </a:pPr>
            <a:r>
              <a:rPr lang="en-US" smtClean="0"/>
              <a:t>Correctness of 3NF Decomposition (Cont’d.)</a:t>
            </a:r>
          </a:p>
        </p:txBody>
      </p:sp>
      <p:sp>
        <p:nvSpPr>
          <p:cNvPr id="178179" name="Rectangle 3"/>
          <p:cNvSpPr>
            <a:spLocks noGrp="1" noChangeArrowheads="1"/>
          </p:cNvSpPr>
          <p:nvPr>
            <p:ph idx="1"/>
          </p:nvPr>
        </p:nvSpPr>
        <p:spPr>
          <a:xfrm>
            <a:off x="927100" y="1163638"/>
            <a:ext cx="7848600" cy="2820987"/>
          </a:xfrm>
        </p:spPr>
        <p:txBody>
          <a:bodyPr rtlCol="0">
            <a:normAutofit lnSpcReduction="10000"/>
          </a:bodyPr>
          <a:lstStyle/>
          <a:p>
            <a:pPr fontAlgn="auto">
              <a:spcAft>
                <a:spcPts val="0"/>
              </a:spcAft>
              <a:buFont typeface="Arial" pitchFamily="34" charset="0"/>
              <a:buChar char="•"/>
              <a:defRPr/>
            </a:pPr>
            <a:r>
              <a:rPr lang="en-US" dirty="0" smtClean="0"/>
              <a:t>Case 2:  </a:t>
            </a:r>
            <a:r>
              <a:rPr lang="en-US" i="1" dirty="0" smtClean="0"/>
              <a:t>B</a:t>
            </a:r>
            <a:r>
              <a:rPr lang="en-US" dirty="0" smtClean="0"/>
              <a:t> is in </a:t>
            </a:r>
            <a:r>
              <a:rPr lang="en-US" dirty="0" smtClean="0">
                <a:sym typeface="Symbol" pitchFamily="18" charset="2"/>
              </a:rPr>
              <a:t>.</a:t>
            </a:r>
            <a:endParaRPr lang="en-US" dirty="0" smtClean="0"/>
          </a:p>
          <a:p>
            <a:pPr lvl="1" fontAlgn="auto">
              <a:spcAft>
                <a:spcPts val="0"/>
              </a:spcAft>
              <a:buFont typeface="Arial" pitchFamily="34" charset="0"/>
              <a:buChar char="–"/>
              <a:defRPr/>
            </a:pPr>
            <a:r>
              <a:rPr lang="en-US" dirty="0" smtClean="0"/>
              <a:t>Since </a:t>
            </a:r>
            <a:r>
              <a:rPr lang="en-US" dirty="0" smtClean="0">
                <a:sym typeface="Symbol" pitchFamily="18" charset="2"/>
              </a:rPr>
              <a:t></a:t>
            </a:r>
            <a:r>
              <a:rPr lang="en-US" dirty="0" smtClean="0"/>
              <a:t>  is a candidate key, the third alternative in the definition of 3NF is trivially satisfied.</a:t>
            </a:r>
          </a:p>
          <a:p>
            <a:pPr lvl="1" fontAlgn="auto">
              <a:spcAft>
                <a:spcPts val="0"/>
              </a:spcAft>
              <a:buFont typeface="Arial" pitchFamily="34" charset="0"/>
              <a:buChar char="–"/>
              <a:defRPr/>
            </a:pPr>
            <a:r>
              <a:rPr lang="en-US" dirty="0" smtClean="0"/>
              <a:t>In fact, we cannot show that </a:t>
            </a:r>
            <a:r>
              <a:rPr lang="en-US" dirty="0" smtClean="0">
                <a:sym typeface="Symbol" pitchFamily="18" charset="2"/>
              </a:rPr>
              <a:t> </a:t>
            </a:r>
            <a:r>
              <a:rPr lang="en-US" dirty="0" smtClean="0"/>
              <a:t>is a </a:t>
            </a:r>
            <a:r>
              <a:rPr lang="en-US" dirty="0" err="1" smtClean="0"/>
              <a:t>superkey</a:t>
            </a:r>
            <a:r>
              <a:rPr lang="en-US" dirty="0" smtClean="0"/>
              <a:t>.</a:t>
            </a:r>
          </a:p>
          <a:p>
            <a:pPr lvl="1" fontAlgn="auto">
              <a:spcAft>
                <a:spcPts val="0"/>
              </a:spcAft>
              <a:buFont typeface="Arial" pitchFamily="34" charset="0"/>
              <a:buChar char="–"/>
              <a:defRPr/>
            </a:pPr>
            <a:r>
              <a:rPr lang="en-US" dirty="0" smtClean="0"/>
              <a:t>This shows exactly why the third alternative is present in the definition of 3NF.</a:t>
            </a:r>
          </a:p>
          <a:p>
            <a:pPr fontAlgn="auto">
              <a:spcAft>
                <a:spcPts val="0"/>
              </a:spcAft>
              <a:buFont typeface="Monotype Sorts" pitchFamily="2" charset="2"/>
              <a:buNone/>
              <a:defRPr/>
            </a:pPr>
            <a:endParaRPr lang="en-US" dirty="0" smtClean="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smtClean="0"/>
              <a:t>Figure: Sample Relation </a:t>
            </a:r>
            <a:r>
              <a:rPr lang="en-US" i="1" smtClean="0"/>
              <a:t>r</a:t>
            </a:r>
            <a:endParaRPr lang="en-US" smtClean="0"/>
          </a:p>
        </p:txBody>
      </p:sp>
      <p:pic>
        <p:nvPicPr>
          <p:cNvPr id="83971" name="Picture 5"/>
          <p:cNvPicPr>
            <a:picLocks noChangeAspect="1" noChangeArrowheads="1"/>
          </p:cNvPicPr>
          <p:nvPr/>
        </p:nvPicPr>
        <p:blipFill>
          <a:blip r:embed="rId2"/>
          <a:srcRect l="21094" t="5859" r="19629" b="17773"/>
          <a:stretch>
            <a:fillRect/>
          </a:stretch>
        </p:blipFill>
        <p:spPr bwMode="auto">
          <a:xfrm>
            <a:off x="2466975" y="1304925"/>
            <a:ext cx="4210050" cy="4067175"/>
          </a:xfrm>
          <a:prstGeom prst="rect">
            <a:avLst/>
          </a:prstGeom>
          <a:noFill/>
          <a:ln w="38100" cmpd="dbl">
            <a:solidFill>
              <a:schemeClr val="tx2"/>
            </a:solid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3"/>
          <p:cNvPicPr>
            <a:picLocks noChangeAspect="1" noChangeArrowheads="1"/>
          </p:cNvPicPr>
          <p:nvPr/>
        </p:nvPicPr>
        <p:blipFill>
          <a:blip r:embed="rId2"/>
          <a:srcRect l="25406" t="813" r="25813" b="542"/>
          <a:stretch>
            <a:fillRect/>
          </a:stretch>
        </p:blipFill>
        <p:spPr bwMode="auto">
          <a:xfrm>
            <a:off x="2530475" y="412750"/>
            <a:ext cx="4060825" cy="6159500"/>
          </a:xfrm>
          <a:prstGeom prst="rect">
            <a:avLst/>
          </a:prstGeom>
          <a:noFill/>
          <a:ln w="38100" cmpd="dbl">
            <a:solidFill>
              <a:schemeClr val="tx2"/>
            </a:solid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3"/>
          <p:cNvPicPr>
            <a:picLocks noChangeAspect="1" noChangeArrowheads="1"/>
          </p:cNvPicPr>
          <p:nvPr/>
        </p:nvPicPr>
        <p:blipFill>
          <a:blip r:embed="rId2"/>
          <a:srcRect l="14978" t="578" r="15195" b="868"/>
          <a:stretch>
            <a:fillRect/>
          </a:stretch>
        </p:blipFill>
        <p:spPr bwMode="auto">
          <a:xfrm>
            <a:off x="2433638" y="1049338"/>
            <a:ext cx="4595812" cy="4865687"/>
          </a:xfrm>
          <a:prstGeom prst="rect">
            <a:avLst/>
          </a:prstGeom>
          <a:noFill/>
          <a:ln w="38100" cmpd="dbl">
            <a:solidFill>
              <a:schemeClr val="tx2"/>
            </a:solidFill>
            <a:miter lim="800000"/>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303213" y="231775"/>
            <a:ext cx="8724900" cy="609600"/>
          </a:xfrm>
        </p:spPr>
        <p:txBody>
          <a:bodyPr rtlCol="0">
            <a:normAutofit fontScale="90000"/>
          </a:bodyPr>
          <a:lstStyle/>
          <a:p>
            <a:pPr fontAlgn="auto">
              <a:spcAft>
                <a:spcPts val="0"/>
              </a:spcAft>
              <a:defRPr/>
            </a:pPr>
            <a:r>
              <a:rPr lang="en-US" sz="2400" dirty="0" smtClean="0"/>
              <a:t>Figure: An Example of </a:t>
            </a:r>
            <a:br>
              <a:rPr lang="en-US" sz="2400" dirty="0" smtClean="0"/>
            </a:br>
            <a:r>
              <a:rPr lang="en-US" sz="2400" dirty="0" smtClean="0"/>
              <a:t>Redundancy in a BCNF Relation</a:t>
            </a:r>
          </a:p>
        </p:txBody>
      </p:sp>
      <p:pic>
        <p:nvPicPr>
          <p:cNvPr id="87043" name="Picture 4"/>
          <p:cNvPicPr>
            <a:picLocks noChangeAspect="1" noChangeArrowheads="1"/>
          </p:cNvPicPr>
          <p:nvPr/>
        </p:nvPicPr>
        <p:blipFill>
          <a:blip r:embed="rId2"/>
          <a:srcRect l="505" t="37711" r="757" b="37711"/>
          <a:stretch>
            <a:fillRect/>
          </a:stretch>
        </p:blipFill>
        <p:spPr bwMode="auto">
          <a:xfrm>
            <a:off x="690563" y="2200275"/>
            <a:ext cx="8112125" cy="1514475"/>
          </a:xfrm>
          <a:prstGeom prst="rect">
            <a:avLst/>
          </a:prstGeom>
          <a:noFill/>
          <a:ln w="38100" cmpd="dbl">
            <a:solidFill>
              <a:schemeClr val="tx2"/>
            </a:solidFill>
            <a:miter lim="800000"/>
            <a:headEnd/>
            <a:tailEnd/>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smtClean="0"/>
              <a:t>Figure: An Illegal </a:t>
            </a:r>
            <a:r>
              <a:rPr lang="en-US" i="1" smtClean="0"/>
              <a:t>R</a:t>
            </a:r>
            <a:r>
              <a:rPr lang="en-US" i="1" baseline="-25000" smtClean="0"/>
              <a:t>2</a:t>
            </a:r>
            <a:r>
              <a:rPr lang="en-US" i="1" smtClean="0"/>
              <a:t> </a:t>
            </a:r>
            <a:r>
              <a:rPr lang="en-US" smtClean="0"/>
              <a:t>Relation</a:t>
            </a:r>
          </a:p>
        </p:txBody>
      </p:sp>
      <p:pic>
        <p:nvPicPr>
          <p:cNvPr id="88067" name="Picture 4"/>
          <p:cNvPicPr>
            <a:picLocks noChangeAspect="1" noChangeArrowheads="1"/>
          </p:cNvPicPr>
          <p:nvPr/>
        </p:nvPicPr>
        <p:blipFill>
          <a:blip r:embed="rId2"/>
          <a:srcRect l="639" t="40625" r="426" b="41193"/>
          <a:stretch>
            <a:fillRect/>
          </a:stretch>
        </p:blipFill>
        <p:spPr bwMode="auto">
          <a:xfrm>
            <a:off x="687388" y="2336800"/>
            <a:ext cx="8115300" cy="1119188"/>
          </a:xfrm>
          <a:prstGeom prst="rect">
            <a:avLst/>
          </a:prstGeom>
          <a:noFill/>
          <a:ln w="38100" cmpd="dbl">
            <a:solidFill>
              <a:schemeClr val="tx2"/>
            </a:solidFill>
            <a:miter lim="800000"/>
            <a:headEnd/>
            <a:tailEnd/>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695325" y="701675"/>
            <a:ext cx="8077200" cy="609600"/>
          </a:xfrm>
        </p:spPr>
        <p:txBody>
          <a:bodyPr rtlCol="0">
            <a:normAutofit fontScale="90000"/>
          </a:bodyPr>
          <a:lstStyle/>
          <a:p>
            <a:pPr fontAlgn="auto">
              <a:spcAft>
                <a:spcPts val="0"/>
              </a:spcAft>
              <a:defRPr/>
            </a:pPr>
            <a:r>
              <a:rPr lang="en-US" dirty="0" smtClean="0"/>
              <a:t>Figure: Relation</a:t>
            </a:r>
          </a:p>
        </p:txBody>
      </p:sp>
      <p:pic>
        <p:nvPicPr>
          <p:cNvPr id="89091" name="Picture 4"/>
          <p:cNvPicPr>
            <a:picLocks noChangeAspect="1" noChangeArrowheads="1"/>
          </p:cNvPicPr>
          <p:nvPr/>
        </p:nvPicPr>
        <p:blipFill>
          <a:blip r:embed="rId2"/>
          <a:srcRect l="16211" t="577" r="16643" b="1440"/>
          <a:stretch>
            <a:fillRect/>
          </a:stretch>
        </p:blipFill>
        <p:spPr bwMode="auto">
          <a:xfrm>
            <a:off x="2690813" y="1639888"/>
            <a:ext cx="4438650" cy="4857750"/>
          </a:xfrm>
          <a:prstGeom prst="rect">
            <a:avLst/>
          </a:prstGeom>
          <a:noFill/>
          <a:ln w="38100" cmpd="dbl">
            <a:solidFill>
              <a:schemeClr val="tx2"/>
            </a:solid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685800" y="228600"/>
            <a:ext cx="8077200" cy="609600"/>
          </a:xfrm>
        </p:spPr>
        <p:txBody>
          <a:bodyPr rtlCol="0">
            <a:normAutofit fontScale="90000"/>
          </a:bodyPr>
          <a:lstStyle/>
          <a:p>
            <a:pPr fontAlgn="auto">
              <a:spcAft>
                <a:spcPts val="0"/>
              </a:spcAft>
              <a:defRPr/>
            </a:pPr>
            <a:r>
              <a:rPr lang="en-US" smtClean="0"/>
              <a:t>First Normal Form (Cont’d)</a:t>
            </a:r>
          </a:p>
        </p:txBody>
      </p:sp>
      <p:sp>
        <p:nvSpPr>
          <p:cNvPr id="163843" name="Rectangle 3"/>
          <p:cNvSpPr>
            <a:spLocks noGrp="1" noChangeArrowheads="1"/>
          </p:cNvSpPr>
          <p:nvPr>
            <p:ph idx="1"/>
          </p:nvPr>
        </p:nvSpPr>
        <p:spPr>
          <a:xfrm>
            <a:off x="927100" y="1139825"/>
            <a:ext cx="7661275" cy="3706813"/>
          </a:xfrm>
        </p:spPr>
        <p:txBody>
          <a:bodyPr rtlCol="0">
            <a:normAutofit fontScale="77500" lnSpcReduction="20000"/>
          </a:bodyPr>
          <a:lstStyle/>
          <a:p>
            <a:pPr fontAlgn="auto">
              <a:spcAft>
                <a:spcPts val="0"/>
              </a:spcAft>
              <a:buFont typeface="Arial" pitchFamily="34" charset="0"/>
              <a:buChar char="•"/>
              <a:defRPr/>
            </a:pPr>
            <a:r>
              <a:rPr lang="en-US" dirty="0" smtClean="0"/>
              <a:t>Atomicity is actually a property of how the elements of the domain are used.</a:t>
            </a:r>
          </a:p>
          <a:p>
            <a:pPr lvl="1" fontAlgn="auto">
              <a:spcAft>
                <a:spcPts val="0"/>
              </a:spcAft>
              <a:buFont typeface="Arial" pitchFamily="34" charset="0"/>
              <a:buChar char="–"/>
              <a:defRPr/>
            </a:pPr>
            <a:r>
              <a:rPr lang="en-US" dirty="0" smtClean="0"/>
              <a:t>Example: Strings would normally be considered indivisible </a:t>
            </a:r>
          </a:p>
          <a:p>
            <a:pPr lvl="1" fontAlgn="auto">
              <a:spcAft>
                <a:spcPts val="0"/>
              </a:spcAft>
              <a:buFont typeface="Arial" pitchFamily="34" charset="0"/>
              <a:buChar char="–"/>
              <a:defRPr/>
            </a:pPr>
            <a:r>
              <a:rPr lang="en-US" dirty="0" smtClean="0"/>
              <a:t>Suppose that students are given roll numbers which are strings of the form </a:t>
            </a:r>
            <a:r>
              <a:rPr lang="en-US" i="1" dirty="0" smtClean="0"/>
              <a:t>CS0012 </a:t>
            </a:r>
            <a:r>
              <a:rPr lang="en-US" dirty="0" smtClean="0"/>
              <a:t>or </a:t>
            </a:r>
            <a:r>
              <a:rPr lang="en-US" i="1" dirty="0" smtClean="0"/>
              <a:t>EE1127</a:t>
            </a:r>
          </a:p>
          <a:p>
            <a:pPr lvl="1" fontAlgn="auto">
              <a:spcAft>
                <a:spcPts val="0"/>
              </a:spcAft>
              <a:buFont typeface="Arial" pitchFamily="34" charset="0"/>
              <a:buChar char="–"/>
              <a:defRPr/>
            </a:pPr>
            <a:r>
              <a:rPr lang="en-US" dirty="0" smtClean="0"/>
              <a:t>If the first two characters are extracted to find the department, the domain of roll numbers is not atomic.</a:t>
            </a:r>
          </a:p>
          <a:p>
            <a:pPr lvl="1" fontAlgn="auto">
              <a:spcAft>
                <a:spcPts val="0"/>
              </a:spcAft>
              <a:buFont typeface="Arial" pitchFamily="34" charset="0"/>
              <a:buChar char="–"/>
              <a:defRPr/>
            </a:pPr>
            <a:r>
              <a:rPr lang="en-US" dirty="0" smtClean="0"/>
              <a:t>Doing so is a bad idea: leads to encoding of information in application program rather than in the database.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3222</TotalTime>
  <Words>4334</Words>
  <Application>Microsoft PowerPoint</Application>
  <PresentationFormat>On-screen Show (4:3)</PresentationFormat>
  <Paragraphs>686</Paragraphs>
  <Slides>86</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86</vt:i4>
      </vt:variant>
    </vt:vector>
  </HeadingPairs>
  <TitlesOfParts>
    <vt:vector size="99" baseType="lpstr">
      <vt:lpstr>Helvetica</vt:lpstr>
      <vt:lpstr>Arial</vt:lpstr>
      <vt:lpstr>Calibri</vt:lpstr>
      <vt:lpstr>Times New Roman</vt:lpstr>
      <vt:lpstr>Monotype Sorts</vt:lpstr>
      <vt:lpstr>Symbol</vt:lpstr>
      <vt:lpstr>Greek Symbols</vt:lpstr>
      <vt:lpstr>Times</vt:lpstr>
      <vt:lpstr>Iconic Symbols Ext</vt:lpstr>
      <vt:lpstr>MS LineDraw</vt:lpstr>
      <vt:lpstr>Webdings</vt:lpstr>
      <vt:lpstr>Wingdings</vt:lpstr>
      <vt:lpstr>Office Theme</vt:lpstr>
      <vt:lpstr>Relational Database Design</vt:lpstr>
      <vt:lpstr>Relational Database Design</vt:lpstr>
      <vt:lpstr>The Banking Schema</vt:lpstr>
      <vt:lpstr>Combine Schemas?</vt:lpstr>
      <vt:lpstr>A Combined Schema Without Repetition</vt:lpstr>
      <vt:lpstr>What About Smaller Schemas?</vt:lpstr>
      <vt:lpstr>A Lossy Decomposition</vt:lpstr>
      <vt:lpstr>First Normal Form</vt:lpstr>
      <vt:lpstr>First Normal Form (Cont’d)</vt:lpstr>
      <vt:lpstr>Goal — Devise a Theory for the Following</vt:lpstr>
      <vt:lpstr>Functional Dependencies</vt:lpstr>
      <vt:lpstr>Functional Dependencies (Cont.)</vt:lpstr>
      <vt:lpstr>Functional Dependencies (Cont.)</vt:lpstr>
      <vt:lpstr>Use of Functional Dependencies</vt:lpstr>
      <vt:lpstr>Functional Dependencies (Cont.)</vt:lpstr>
      <vt:lpstr>Closure of a Set of Functional Dependencies</vt:lpstr>
      <vt:lpstr>Boyce-Codd Normal Form</vt:lpstr>
      <vt:lpstr>Decomposing a Schema into BCNF</vt:lpstr>
      <vt:lpstr>BCNF and Dependency Preservation</vt:lpstr>
      <vt:lpstr>Third Normal Form</vt:lpstr>
      <vt:lpstr>Goals of Normalization</vt:lpstr>
      <vt:lpstr>How good is BCNF?</vt:lpstr>
      <vt:lpstr>How good is BCNF? (Cont.)</vt:lpstr>
      <vt:lpstr>How good is BCNF? (Cont.)</vt:lpstr>
      <vt:lpstr>Functional-Dependency Theory</vt:lpstr>
      <vt:lpstr>Closure of a Set of Functional Dependencies</vt:lpstr>
      <vt:lpstr>Example</vt:lpstr>
      <vt:lpstr>Procedure for Computing F+</vt:lpstr>
      <vt:lpstr>Closure of Functional Dependencies (Cont.)</vt:lpstr>
      <vt:lpstr>Closure of Attribute Sets</vt:lpstr>
      <vt:lpstr>Example of Attribute Set Closure</vt:lpstr>
      <vt:lpstr>Uses of Attribute Closure</vt:lpstr>
      <vt:lpstr>Canonical Cover</vt:lpstr>
      <vt:lpstr>Extraneous Attributes</vt:lpstr>
      <vt:lpstr>Testing if an Attribute is Extraneous</vt:lpstr>
      <vt:lpstr>Canonical Cover</vt:lpstr>
      <vt:lpstr>Computing a Canonical Cover</vt:lpstr>
      <vt:lpstr>Lossless-join Decomposition</vt:lpstr>
      <vt:lpstr>Example</vt:lpstr>
      <vt:lpstr>Dependency Preservation</vt:lpstr>
      <vt:lpstr>Testing for Dependency Preservation</vt:lpstr>
      <vt:lpstr>Example</vt:lpstr>
      <vt:lpstr>Testing for BCNF</vt:lpstr>
      <vt:lpstr>Testing Decomposition for BCNF</vt:lpstr>
      <vt:lpstr>BCNF Decomposition Algorithm</vt:lpstr>
      <vt:lpstr>Example of BCNF Decomposition</vt:lpstr>
      <vt:lpstr>Example of BCNF Decomposition</vt:lpstr>
      <vt:lpstr>BCNF and Dependency Preservation</vt:lpstr>
      <vt:lpstr>Third Normal Form: Motivation</vt:lpstr>
      <vt:lpstr>3NF Example</vt:lpstr>
      <vt:lpstr>Redundancy  in 3NF</vt:lpstr>
      <vt:lpstr>Testing for 3NF</vt:lpstr>
      <vt:lpstr>3NF Decomposition Algorithm</vt:lpstr>
      <vt:lpstr>3NF Decomposition Algorithm (Cont.)</vt:lpstr>
      <vt:lpstr>3NF Decomposition: An Example</vt:lpstr>
      <vt:lpstr>3NF Decompsition Example (Cont.)</vt:lpstr>
      <vt:lpstr>Comparison of BCNF and 3NF</vt:lpstr>
      <vt:lpstr>Design Goals</vt:lpstr>
      <vt:lpstr>Multivalued Dependencies (MVDs)</vt:lpstr>
      <vt:lpstr>MVD (Cont.)</vt:lpstr>
      <vt:lpstr>Example</vt:lpstr>
      <vt:lpstr>Example (Cont.)</vt:lpstr>
      <vt:lpstr>Use of Multivalued Dependencies</vt:lpstr>
      <vt:lpstr>Theory of MVDs</vt:lpstr>
      <vt:lpstr>Fourth Normal Form</vt:lpstr>
      <vt:lpstr>Restriction of Multivalued Dependencies</vt:lpstr>
      <vt:lpstr>4NF Decomposition Algorithm</vt:lpstr>
      <vt:lpstr>Example</vt:lpstr>
      <vt:lpstr>Further Normal Forms</vt:lpstr>
      <vt:lpstr>Overall Database Design Process</vt:lpstr>
      <vt:lpstr>ER Model and Normalization</vt:lpstr>
      <vt:lpstr>Denormalization for Performance</vt:lpstr>
      <vt:lpstr>Other Design Issues</vt:lpstr>
      <vt:lpstr>Modeling Temporal Data</vt:lpstr>
      <vt:lpstr>Modeling Temporal Data (Cont.)</vt:lpstr>
      <vt:lpstr>Proof of Correctness of 3NF Decomposition Algorithm</vt:lpstr>
      <vt:lpstr>Correctness of 3NF Decomposition Algorithm</vt:lpstr>
      <vt:lpstr>Correctness of 3NF Decomposition Algorithm (Cont’d.)</vt:lpstr>
      <vt:lpstr>Correctness of 3NF Decomposition (Cont’d.)</vt:lpstr>
      <vt:lpstr>Correctness of 3NF Decomposition (Cont’d.)</vt:lpstr>
      <vt:lpstr>Figure: Sample Relation r</vt:lpstr>
      <vt:lpstr>Slide 82</vt:lpstr>
      <vt:lpstr>Slide 83</vt:lpstr>
      <vt:lpstr>Figure: An Example of  Redundancy in a BCNF Relation</vt:lpstr>
      <vt:lpstr>Figure: An Illegal R2 Relation</vt:lpstr>
      <vt:lpstr>Figure: Relation</vt:lpstr>
    </vt:vector>
  </TitlesOfParts>
  <Company>Lucent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Database Design</dc:title>
  <dc:creator>Shikha</dc:creator>
  <cp:lastModifiedBy>RS</cp:lastModifiedBy>
  <cp:revision>140</cp:revision>
  <cp:lastPrinted>1999-06-28T19:27:31Z</cp:lastPrinted>
  <dcterms:created xsi:type="dcterms:W3CDTF">2000-02-23T18:58:38Z</dcterms:created>
  <dcterms:modified xsi:type="dcterms:W3CDTF">2018-04-06T05:23:53Z</dcterms:modified>
</cp:coreProperties>
</file>