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327" r:id="rId2"/>
    <p:sldId id="374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7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7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7" r:id="rId5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5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fld id="{852569C3-5C2A-41C0-AD8D-84B9CD4F974E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itchFamily="34" charset="0"/>
              </a:defRPr>
            </a:lvl1pPr>
          </a:lstStyle>
          <a:p>
            <a:fld id="{A228365C-95A6-4371-ABD7-33A4184D7AD3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F386D-A726-4583-AC51-084744D1A3B2}" type="slidenum">
              <a:rPr lang="en-CA"/>
              <a:pPr/>
              <a:t>1</a:t>
            </a:fld>
            <a:endParaRPr lang="en-CA"/>
          </a:p>
        </p:txBody>
      </p:sp>
      <p:sp>
        <p:nvSpPr>
          <p:cNvPr id="67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3B42F-D05E-4E3F-80BD-F5E3C89DED25}" type="slidenum">
              <a:rPr lang="en-CA"/>
              <a:pPr/>
              <a:t>10</a:t>
            </a:fld>
            <a:endParaRPr lang="en-CA"/>
          </a:p>
        </p:txBody>
      </p:sp>
      <p:sp>
        <p:nvSpPr>
          <p:cNvPr id="77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72258-253B-4ACB-8F2D-E566769199FC}" type="slidenum">
              <a:rPr lang="en-CA"/>
              <a:pPr/>
              <a:t>11</a:t>
            </a:fld>
            <a:endParaRPr lang="en-CA"/>
          </a:p>
        </p:txBody>
      </p:sp>
      <p:sp>
        <p:nvSpPr>
          <p:cNvPr id="68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A738D-B4E7-48FF-8698-02A341517DE8}" type="slidenum">
              <a:rPr lang="en-CA"/>
              <a:pPr/>
              <a:t>12</a:t>
            </a:fld>
            <a:endParaRPr lang="en-CA"/>
          </a:p>
        </p:txBody>
      </p:sp>
      <p:sp>
        <p:nvSpPr>
          <p:cNvPr id="69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E9E78-6482-4418-86B4-5084004DE613}" type="slidenum">
              <a:rPr lang="en-CA"/>
              <a:pPr/>
              <a:t>13</a:t>
            </a:fld>
            <a:endParaRPr lang="en-CA"/>
          </a:p>
        </p:txBody>
      </p:sp>
      <p:sp>
        <p:nvSpPr>
          <p:cNvPr id="69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0068-C6F1-4FB6-ACBA-B57CD182B1C4}" type="slidenum">
              <a:rPr lang="en-CA"/>
              <a:pPr/>
              <a:t>14</a:t>
            </a:fld>
            <a:endParaRPr lang="en-CA"/>
          </a:p>
        </p:txBody>
      </p:sp>
      <p:sp>
        <p:nvSpPr>
          <p:cNvPr id="69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0F40C-A960-4F2B-80B5-4B830A5B1409}" type="slidenum">
              <a:rPr lang="en-CA"/>
              <a:pPr/>
              <a:t>15</a:t>
            </a:fld>
            <a:endParaRPr lang="en-CA"/>
          </a:p>
        </p:txBody>
      </p:sp>
      <p:sp>
        <p:nvSpPr>
          <p:cNvPr id="69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AAB8C-429D-48B4-AF05-8BCCC4061EF9}" type="slidenum">
              <a:rPr lang="en-CA"/>
              <a:pPr/>
              <a:t>16</a:t>
            </a:fld>
            <a:endParaRPr lang="en-CA"/>
          </a:p>
        </p:txBody>
      </p:sp>
      <p:sp>
        <p:nvSpPr>
          <p:cNvPr id="69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4F849-A775-4FE7-8E14-ECC7F140F5B2}" type="slidenum">
              <a:rPr lang="en-CA"/>
              <a:pPr/>
              <a:t>17</a:t>
            </a:fld>
            <a:endParaRPr lang="en-CA"/>
          </a:p>
        </p:txBody>
      </p:sp>
      <p:sp>
        <p:nvSpPr>
          <p:cNvPr id="70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E46BF-2FD3-4C65-83E5-424E8B328EA0}" type="slidenum">
              <a:rPr lang="en-CA"/>
              <a:pPr/>
              <a:t>18</a:t>
            </a:fld>
            <a:endParaRPr lang="en-CA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A404-A141-461B-BAE1-8DA761A8D367}" type="slidenum">
              <a:rPr lang="en-CA"/>
              <a:pPr/>
              <a:t>19</a:t>
            </a:fld>
            <a:endParaRPr lang="en-CA"/>
          </a:p>
        </p:txBody>
      </p:sp>
      <p:sp>
        <p:nvSpPr>
          <p:cNvPr id="70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4B38B-A390-4BA9-9F47-018FA70183ED}" type="slidenum">
              <a:rPr lang="en-CA"/>
              <a:pPr/>
              <a:t>2</a:t>
            </a:fld>
            <a:endParaRPr lang="en-CA"/>
          </a:p>
        </p:txBody>
      </p:sp>
      <p:sp>
        <p:nvSpPr>
          <p:cNvPr id="76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D48AC-C010-4D15-8973-6341DE7DEC22}" type="slidenum">
              <a:rPr lang="en-CA"/>
              <a:pPr/>
              <a:t>20</a:t>
            </a:fld>
            <a:endParaRPr lang="en-CA"/>
          </a:p>
        </p:txBody>
      </p:sp>
      <p:sp>
        <p:nvSpPr>
          <p:cNvPr id="70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840D8-7E74-4791-BC70-AC9A0B4DB6FE}" type="slidenum">
              <a:rPr lang="en-CA"/>
              <a:pPr/>
              <a:t>21</a:t>
            </a:fld>
            <a:endParaRPr lang="en-CA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FAE2E-A2DF-43F4-B847-290B622800ED}" type="slidenum">
              <a:rPr lang="en-CA"/>
              <a:pPr/>
              <a:t>22</a:t>
            </a:fld>
            <a:endParaRPr lang="en-CA"/>
          </a:p>
        </p:txBody>
      </p:sp>
      <p:sp>
        <p:nvSpPr>
          <p:cNvPr id="71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82857-BA66-43AD-B679-7DCED4DD7A99}" type="slidenum">
              <a:rPr lang="en-CA"/>
              <a:pPr/>
              <a:t>23</a:t>
            </a:fld>
            <a:endParaRPr lang="en-CA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21392-EDD4-4070-94B3-6DB56AA0038A}" type="slidenum">
              <a:rPr lang="en-CA"/>
              <a:pPr/>
              <a:t>24</a:t>
            </a:fld>
            <a:endParaRPr lang="en-CA"/>
          </a:p>
        </p:txBody>
      </p:sp>
      <p:sp>
        <p:nvSpPr>
          <p:cNvPr id="71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44FE9-3CEE-4325-A223-32FDF125E0E8}" type="slidenum">
              <a:rPr lang="en-CA"/>
              <a:pPr/>
              <a:t>25</a:t>
            </a:fld>
            <a:endParaRPr lang="en-CA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5DD6F-3037-4F3B-81C7-81803F59253F}" type="slidenum">
              <a:rPr lang="en-CA"/>
              <a:pPr/>
              <a:t>26</a:t>
            </a:fld>
            <a:endParaRPr lang="en-CA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F3645-8F04-4608-9A3E-E5B7110F851D}" type="slidenum">
              <a:rPr lang="en-CA"/>
              <a:pPr/>
              <a:t>27</a:t>
            </a:fld>
            <a:endParaRPr lang="en-CA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1996A-4E8A-4BF7-B206-6A8AE66B22D2}" type="slidenum">
              <a:rPr lang="en-CA"/>
              <a:pPr/>
              <a:t>28</a:t>
            </a:fld>
            <a:endParaRPr lang="en-CA"/>
          </a:p>
        </p:txBody>
      </p:sp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56260-44FC-41DE-AFFB-2B9656423CE7}" type="slidenum">
              <a:rPr lang="en-CA"/>
              <a:pPr/>
              <a:t>29</a:t>
            </a:fld>
            <a:endParaRPr lang="en-CA"/>
          </a:p>
        </p:txBody>
      </p:sp>
      <p:sp>
        <p:nvSpPr>
          <p:cNvPr id="72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966B6-1913-4DCE-905B-B2540D680691}" type="slidenum">
              <a:rPr lang="en-CA"/>
              <a:pPr/>
              <a:t>3</a:t>
            </a:fld>
            <a:endParaRPr lang="en-CA"/>
          </a:p>
        </p:txBody>
      </p:sp>
      <p:sp>
        <p:nvSpPr>
          <p:cNvPr id="67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AE989-F632-480B-BB63-0F6F850F7958}" type="slidenum">
              <a:rPr lang="en-CA"/>
              <a:pPr/>
              <a:t>30</a:t>
            </a:fld>
            <a:endParaRPr lang="en-CA"/>
          </a:p>
        </p:txBody>
      </p:sp>
      <p:sp>
        <p:nvSpPr>
          <p:cNvPr id="72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37A71-53A6-4FEB-9984-393B84801C08}" type="slidenum">
              <a:rPr lang="en-CA"/>
              <a:pPr/>
              <a:t>31</a:t>
            </a:fld>
            <a:endParaRPr lang="en-CA"/>
          </a:p>
        </p:txBody>
      </p:sp>
      <p:sp>
        <p:nvSpPr>
          <p:cNvPr id="73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8C3F5-4AAB-463E-A38E-CFFDEDBD34CF}" type="slidenum">
              <a:rPr lang="en-CA"/>
              <a:pPr/>
              <a:t>32</a:t>
            </a:fld>
            <a:endParaRPr lang="en-CA"/>
          </a:p>
        </p:txBody>
      </p:sp>
      <p:sp>
        <p:nvSpPr>
          <p:cNvPr id="73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F9CBE-268D-4E80-8B09-227983C21D08}" type="slidenum">
              <a:rPr lang="en-CA"/>
              <a:pPr/>
              <a:t>33</a:t>
            </a:fld>
            <a:endParaRPr lang="en-CA"/>
          </a:p>
        </p:txBody>
      </p:sp>
      <p:sp>
        <p:nvSpPr>
          <p:cNvPr id="73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85481-7591-41AA-9A13-581F6B25A35B}" type="slidenum">
              <a:rPr lang="en-CA"/>
              <a:pPr/>
              <a:t>34</a:t>
            </a:fld>
            <a:endParaRPr lang="en-CA"/>
          </a:p>
        </p:txBody>
      </p:sp>
      <p:sp>
        <p:nvSpPr>
          <p:cNvPr id="73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A9A7E-B3E8-4376-95FD-25DDA2C38EEA}" type="slidenum">
              <a:rPr lang="en-CA"/>
              <a:pPr/>
              <a:t>35</a:t>
            </a:fld>
            <a:endParaRPr lang="en-CA"/>
          </a:p>
        </p:txBody>
      </p:sp>
      <p:sp>
        <p:nvSpPr>
          <p:cNvPr id="73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EA458-F9DD-4D30-8405-43BF2485EA83}" type="slidenum">
              <a:rPr lang="en-CA"/>
              <a:pPr/>
              <a:t>36</a:t>
            </a:fld>
            <a:endParaRPr lang="en-CA"/>
          </a:p>
        </p:txBody>
      </p:sp>
      <p:sp>
        <p:nvSpPr>
          <p:cNvPr id="74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34584-ED68-40F3-A249-5C8FADFC2A11}" type="slidenum">
              <a:rPr lang="en-CA"/>
              <a:pPr/>
              <a:t>37</a:t>
            </a:fld>
            <a:endParaRPr lang="en-CA"/>
          </a:p>
        </p:txBody>
      </p:sp>
      <p:sp>
        <p:nvSpPr>
          <p:cNvPr id="74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2DE7F-1C57-4DAD-822D-F7F1FDA301EF}" type="slidenum">
              <a:rPr lang="en-CA"/>
              <a:pPr/>
              <a:t>38</a:t>
            </a:fld>
            <a:endParaRPr lang="en-CA"/>
          </a:p>
        </p:txBody>
      </p:sp>
      <p:sp>
        <p:nvSpPr>
          <p:cNvPr id="74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09450-D38D-490B-88F0-08CEB5D24C2E}" type="slidenum">
              <a:rPr lang="en-CA"/>
              <a:pPr/>
              <a:t>39</a:t>
            </a:fld>
            <a:endParaRPr lang="en-CA"/>
          </a:p>
        </p:txBody>
      </p:sp>
      <p:sp>
        <p:nvSpPr>
          <p:cNvPr id="74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7ABB5-CF7E-4FCA-9A8D-B0C45C0F6F16}" type="slidenum">
              <a:rPr lang="en-CA"/>
              <a:pPr/>
              <a:t>4</a:t>
            </a:fld>
            <a:endParaRPr lang="en-CA"/>
          </a:p>
        </p:txBody>
      </p:sp>
      <p:sp>
        <p:nvSpPr>
          <p:cNvPr id="67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1F45D-205C-4DFC-B3DA-8BD7DF9B798E}" type="slidenum">
              <a:rPr lang="en-CA"/>
              <a:pPr/>
              <a:t>40</a:t>
            </a:fld>
            <a:endParaRPr lang="en-CA"/>
          </a:p>
        </p:txBody>
      </p:sp>
      <p:sp>
        <p:nvSpPr>
          <p:cNvPr id="74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F6697-4EAD-43CC-B844-B13682A8D51D}" type="slidenum">
              <a:rPr lang="en-CA"/>
              <a:pPr/>
              <a:t>41</a:t>
            </a:fld>
            <a:endParaRPr lang="en-CA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CAD3E-4F4B-450F-93AB-71FE213A7AD1}" type="slidenum">
              <a:rPr lang="en-CA"/>
              <a:pPr/>
              <a:t>42</a:t>
            </a:fld>
            <a:endParaRPr lang="en-CA"/>
          </a:p>
        </p:txBody>
      </p:sp>
      <p:sp>
        <p:nvSpPr>
          <p:cNvPr id="77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63F09-8483-44EC-97FF-049D23CE9F04}" type="slidenum">
              <a:rPr lang="en-CA"/>
              <a:pPr/>
              <a:t>43</a:t>
            </a:fld>
            <a:endParaRPr lang="en-CA"/>
          </a:p>
        </p:txBody>
      </p:sp>
      <p:sp>
        <p:nvSpPr>
          <p:cNvPr id="75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ABAB7-2B21-404A-B2A0-EAF7734C31A7}" type="slidenum">
              <a:rPr lang="en-CA"/>
              <a:pPr/>
              <a:t>44</a:t>
            </a:fld>
            <a:endParaRPr lang="en-CA"/>
          </a:p>
        </p:txBody>
      </p:sp>
      <p:sp>
        <p:nvSpPr>
          <p:cNvPr id="75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9ACAC-517C-41B0-88DE-BF62F6B1222C}" type="slidenum">
              <a:rPr lang="en-CA"/>
              <a:pPr/>
              <a:t>45</a:t>
            </a:fld>
            <a:endParaRPr lang="en-CA"/>
          </a:p>
        </p:txBody>
      </p:sp>
      <p:sp>
        <p:nvSpPr>
          <p:cNvPr id="75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0250D-7494-44B1-9FBC-6BCF8E584AC0}" type="slidenum">
              <a:rPr lang="en-CA"/>
              <a:pPr/>
              <a:t>46</a:t>
            </a:fld>
            <a:endParaRPr lang="en-CA"/>
          </a:p>
        </p:txBody>
      </p:sp>
      <p:sp>
        <p:nvSpPr>
          <p:cNvPr id="75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A457B-081D-4F69-8158-B8A6FD11BCEB}" type="slidenum">
              <a:rPr lang="en-CA"/>
              <a:pPr/>
              <a:t>47</a:t>
            </a:fld>
            <a:endParaRPr lang="en-CA"/>
          </a:p>
        </p:txBody>
      </p:sp>
      <p:sp>
        <p:nvSpPr>
          <p:cNvPr id="76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F690C-1CD1-4BEA-AEFC-A2260E64FF66}" type="slidenum">
              <a:rPr lang="en-CA"/>
              <a:pPr/>
              <a:t>48</a:t>
            </a:fld>
            <a:endParaRPr lang="en-CA"/>
          </a:p>
        </p:txBody>
      </p:sp>
      <p:sp>
        <p:nvSpPr>
          <p:cNvPr id="76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97277-7B97-49CB-9665-EBB41A209EB8}" type="slidenum">
              <a:rPr lang="en-CA"/>
              <a:pPr/>
              <a:t>49</a:t>
            </a:fld>
            <a:endParaRPr lang="en-CA"/>
          </a:p>
        </p:txBody>
      </p:sp>
      <p:sp>
        <p:nvSpPr>
          <p:cNvPr id="76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3D726-2617-471F-9954-188220A10834}" type="slidenum">
              <a:rPr lang="en-CA"/>
              <a:pPr/>
              <a:t>5</a:t>
            </a:fld>
            <a:endParaRPr lang="en-CA"/>
          </a:p>
        </p:txBody>
      </p:sp>
      <p:sp>
        <p:nvSpPr>
          <p:cNvPr id="67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B7F6-4AF0-4753-BD46-5B13E619DAC1}" type="slidenum">
              <a:rPr lang="en-CA"/>
              <a:pPr/>
              <a:t>50</a:t>
            </a:fld>
            <a:endParaRPr lang="en-CA"/>
          </a:p>
        </p:txBody>
      </p:sp>
      <p:sp>
        <p:nvSpPr>
          <p:cNvPr id="78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51E6D-BA0F-482F-B994-3CAEEED84A10}" type="slidenum">
              <a:rPr lang="en-CA"/>
              <a:pPr/>
              <a:t>6</a:t>
            </a:fld>
            <a:endParaRPr lang="en-CA"/>
          </a:p>
        </p:txBody>
      </p:sp>
      <p:sp>
        <p:nvSpPr>
          <p:cNvPr id="68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82C43-D8D7-44ED-BF7D-740FFF657D9F}" type="slidenum">
              <a:rPr lang="en-CA"/>
              <a:pPr/>
              <a:t>7</a:t>
            </a:fld>
            <a:endParaRPr lang="en-CA"/>
          </a:p>
        </p:txBody>
      </p:sp>
      <p:sp>
        <p:nvSpPr>
          <p:cNvPr id="68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C8852-970A-4E4B-A4FF-65EA49468C6F}" type="slidenum">
              <a:rPr lang="en-CA"/>
              <a:pPr/>
              <a:t>8</a:t>
            </a:fld>
            <a:endParaRPr lang="en-CA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A3466-4BEB-4D13-B8A5-7E90E48F9D85}" type="slidenum">
              <a:rPr lang="en-CA"/>
              <a:pPr/>
              <a:t>9</a:t>
            </a:fld>
            <a:endParaRPr lang="en-CA"/>
          </a:p>
        </p:txBody>
      </p:sp>
      <p:sp>
        <p:nvSpPr>
          <p:cNvPr id="68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4B80-3BCD-4DE0-92A8-F37C032BC4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46" descr="elmasri_thum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95A1ECD8-28D0-46E7-9F8D-8E6AE7189E23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2D9139A6-3C5F-4D88-A3F5-F4192C79BC50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9A5F398A-70E0-4420-972B-2FF9421AED78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DAF93F7F-5464-4143-94A1-50BCDE6E983F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C95DA604-E404-41A3-9660-81E252C3395F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3DBD1D4D-2929-4BEF-95A2-4B3BCFABF3BC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E01949D6-354A-47B5-826E-6A2C53633CB2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E8525692-7D5A-4122-8AA6-84C78931C815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35FA9918-CC8D-443E-A159-BD761DAA2A3E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10- </a:t>
            </a:r>
            <a:fld id="{47EF801B-5CAE-44B7-B8E8-7BD8E97C6654}" type="slidenum">
              <a:rPr lang="en-US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FB53-01C5-4764-AC00-75E96F766CB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10- </a:t>
            </a:r>
            <a:fld id="{7347AEE2-433D-4F57-968A-2BECC1E5239A}" type="slidenum">
              <a:rPr lang="en-US" smtClean="0"/>
              <a:pPr/>
              <a:t>‹#›</a:t>
            </a:fld>
            <a:endParaRPr lang="en-CA"/>
          </a:p>
        </p:txBody>
      </p:sp>
      <p:grpSp>
        <p:nvGrpSpPr>
          <p:cNvPr id="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8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3200" i="0">
                <a:latin typeface="Tahoma" pitchFamily="34" charset="0"/>
              </a:endParaRPr>
            </a:p>
          </p:txBody>
        </p:sp>
        <p:grpSp>
          <p:nvGrpSpPr>
            <p:cNvPr id="9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 i="0">
                  <a:latin typeface="Tahoma" pitchFamily="34" charset="0"/>
                </a:endParaRPr>
              </a:p>
            </p:txBody>
          </p:sp>
          <p:sp>
            <p:nvSpPr>
              <p:cNvPr id="11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 i="0">
                  <a:latin typeface="Tahoma" pitchFamily="34" charset="0"/>
                </a:endParaRPr>
              </a:p>
            </p:txBody>
          </p:sp>
        </p:grpSp>
      </p:grpSp>
      <p:sp>
        <p:nvSpPr>
          <p:cNvPr id="12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 i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697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1 Informal Design Guidelines for Relational Databases</a:t>
            </a:r>
          </a:p>
          <a:p>
            <a:pPr lvl="1"/>
            <a:r>
              <a:rPr lang="en-US" sz="2200"/>
              <a:t>1.1Semantics of the Relation Attributes</a:t>
            </a:r>
          </a:p>
          <a:p>
            <a:pPr lvl="1"/>
            <a:r>
              <a:rPr lang="en-US" sz="2200"/>
              <a:t>1.2 Redundant Information in Tuples and Update Anomalies</a:t>
            </a:r>
          </a:p>
          <a:p>
            <a:pPr lvl="1"/>
            <a:r>
              <a:rPr lang="en-US" sz="2200"/>
              <a:t>1.3 Null Values in Tuples</a:t>
            </a:r>
          </a:p>
          <a:p>
            <a:pPr lvl="1"/>
            <a:r>
              <a:rPr lang="en-US" sz="2200"/>
              <a:t>1.4 Spurious Tuples</a:t>
            </a:r>
          </a:p>
          <a:p>
            <a:pPr lvl="1"/>
            <a:endParaRPr lang="en-US" sz="2200"/>
          </a:p>
          <a:p>
            <a:r>
              <a:rPr lang="en-US" sz="2400"/>
              <a:t>2 Functional Dependencies (FDs)</a:t>
            </a:r>
          </a:p>
          <a:p>
            <a:pPr lvl="1"/>
            <a:r>
              <a:rPr lang="en-US" sz="2200"/>
              <a:t>2.1 Definition of FD</a:t>
            </a:r>
          </a:p>
          <a:p>
            <a:pPr lvl="1"/>
            <a:r>
              <a:rPr lang="en-US" sz="2200"/>
              <a:t>2.2 Inference Rules for FDs</a:t>
            </a:r>
          </a:p>
          <a:p>
            <a:pPr lvl="1"/>
            <a:r>
              <a:rPr lang="en-US" sz="2200"/>
              <a:t>2.3 Equivalence of Sets of FDs</a:t>
            </a:r>
          </a:p>
          <a:p>
            <a:pPr lvl="1"/>
            <a:r>
              <a:rPr lang="en-US" sz="2200"/>
              <a:t>2.4 Minimal Sets of FDs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DELETE ANOMALY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Delete Anomaly:</a:t>
            </a:r>
          </a:p>
          <a:p>
            <a:pPr lvl="1"/>
            <a:r>
              <a:rPr lang="en-US"/>
              <a:t>When a project is deleted, it will result in deleting all the employees who work on that project.</a:t>
            </a:r>
          </a:p>
          <a:p>
            <a:pPr lvl="1"/>
            <a:r>
              <a:rPr lang="en-US"/>
              <a:t>Alternately, if an employee is the sole employee on a project, deleting that employee would result in deleting the corresponding project.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Two relation schemas suffering from update anomalies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88139" name="Picture 11" descr="fig10_03"/>
          <p:cNvPicPr>
            <a:picLocks noChangeAspect="1" noChangeArrowheads="1"/>
          </p:cNvPicPr>
          <p:nvPr/>
        </p:nvPicPr>
        <p:blipFill>
          <a:blip r:embed="rId3"/>
          <a:srcRect t="4632"/>
          <a:stretch>
            <a:fillRect/>
          </a:stretch>
        </p:blipFill>
        <p:spPr bwMode="auto">
          <a:xfrm>
            <a:off x="327025" y="2214554"/>
            <a:ext cx="8207375" cy="323533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Example States for EMP_DEPT and EMP_PROJ</a:t>
            </a:r>
          </a:p>
        </p:txBody>
      </p:sp>
      <p:pic>
        <p:nvPicPr>
          <p:cNvPr id="690186" name="Picture 10" descr="fig10_04"/>
          <p:cNvPicPr>
            <a:picLocks noChangeAspect="1" noChangeArrowheads="1"/>
          </p:cNvPicPr>
          <p:nvPr/>
        </p:nvPicPr>
        <p:blipFill>
          <a:blip r:embed="rId3"/>
          <a:srcRect t="8943"/>
          <a:stretch>
            <a:fillRect/>
          </a:stretch>
        </p:blipFill>
        <p:spPr bwMode="auto">
          <a:xfrm>
            <a:off x="2133600" y="2000240"/>
            <a:ext cx="4646613" cy="436403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Guideline to Redundant Information in Tuples and Update Anomalies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GUIDELINE 2: </a:t>
            </a:r>
          </a:p>
          <a:p>
            <a:pPr lvl="1"/>
            <a:r>
              <a:rPr lang="en-US"/>
              <a:t>Design a schema that does not suffer from the insertion, deletion and update anomalies.</a:t>
            </a:r>
          </a:p>
          <a:p>
            <a:pPr lvl="1"/>
            <a:r>
              <a:rPr lang="en-US"/>
              <a:t>If there are any anomalies present, then note them so that applications can be made to take them into account.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 Null Values in Tuples </a:t>
            </a:r>
          </a:p>
        </p:txBody>
      </p:sp>
      <p:sp>
        <p:nvSpPr>
          <p:cNvPr id="6942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GUIDELINE 3:</a:t>
            </a:r>
          </a:p>
          <a:p>
            <a:pPr lvl="1"/>
            <a:r>
              <a:rPr lang="en-US"/>
              <a:t>Relations should be designed such that their tuples will have as few NULL values as possible</a:t>
            </a:r>
          </a:p>
          <a:p>
            <a:pPr lvl="1"/>
            <a:r>
              <a:rPr lang="en-US"/>
              <a:t>Attributes that are NULL frequently could be placed in separate relations (with the primary key)</a:t>
            </a:r>
          </a:p>
          <a:p>
            <a:r>
              <a:rPr lang="en-US"/>
              <a:t> Reasons for nulls:</a:t>
            </a:r>
          </a:p>
          <a:p>
            <a:pPr lvl="1"/>
            <a:r>
              <a:rPr lang="en-US"/>
              <a:t>Attribute not applicable or invalid</a:t>
            </a:r>
          </a:p>
          <a:p>
            <a:pPr lvl="1"/>
            <a:r>
              <a:rPr lang="en-US"/>
              <a:t>Attribute value unknown  (may exist)</a:t>
            </a:r>
          </a:p>
          <a:p>
            <a:pPr lvl="1"/>
            <a:r>
              <a:rPr lang="en-US"/>
              <a:t>Value known to exist, but unavailable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 Spurious Tuples 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/>
              <a:t>Bad designs for a relational database may result in erroneous results for certain JOIN operations</a:t>
            </a:r>
          </a:p>
          <a:p>
            <a:pPr>
              <a:lnSpc>
                <a:spcPct val="90000"/>
              </a:lnSpc>
            </a:pPr>
            <a:r>
              <a:rPr lang="en-US"/>
              <a:t>The "lossless join" property is used to guarantee meaningful results for join operations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GUIDELINE 4:</a:t>
            </a:r>
          </a:p>
          <a:p>
            <a:pPr lvl="1">
              <a:lnSpc>
                <a:spcPct val="90000"/>
              </a:lnSpc>
            </a:pPr>
            <a:r>
              <a:rPr lang="en-US"/>
              <a:t>The relations should be designed to satisfy the lossless join condition.</a:t>
            </a:r>
          </a:p>
          <a:p>
            <a:pPr lvl="1">
              <a:lnSpc>
                <a:spcPct val="90000"/>
              </a:lnSpc>
            </a:pPr>
            <a:r>
              <a:rPr lang="en-US"/>
              <a:t>No spurious tuples should be generated by doing a natural-join of any relations.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Spurious Tuples (2)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There are two important properties of decompositions: 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sz="2200" dirty="0"/>
              <a:t>Non-additive or </a:t>
            </a:r>
            <a:r>
              <a:rPr lang="en-US" sz="2200" dirty="0" err="1"/>
              <a:t>losslessness</a:t>
            </a:r>
            <a:r>
              <a:rPr lang="en-US" sz="2200" dirty="0"/>
              <a:t> of the corresponding join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sz="2200" dirty="0"/>
              <a:t>Preservation of the functional dependencies.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Note that:</a:t>
            </a:r>
          </a:p>
          <a:p>
            <a:pPr marL="876300" lvl="1" indent="-419100"/>
            <a:r>
              <a:rPr lang="en-US" sz="2200" dirty="0"/>
              <a:t>Property (a) is extremely important and </a:t>
            </a:r>
            <a:r>
              <a:rPr lang="en-US" sz="2200" i="1" dirty="0"/>
              <a:t>cannot</a:t>
            </a:r>
            <a:r>
              <a:rPr lang="en-US" sz="2200" dirty="0"/>
              <a:t> be sacrificed.</a:t>
            </a:r>
          </a:p>
          <a:p>
            <a:pPr marL="876300" lvl="1" indent="-419100"/>
            <a:r>
              <a:rPr lang="en-US" sz="2200" dirty="0"/>
              <a:t>Property (b) is less stringent and may be sacrificed.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 Functional Dependencies (1) </a:t>
            </a:r>
          </a:p>
        </p:txBody>
      </p:sp>
      <p:sp>
        <p:nvSpPr>
          <p:cNvPr id="70042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Functional dependencies (FDs)</a:t>
            </a:r>
          </a:p>
          <a:p>
            <a:pPr lvl="1"/>
            <a:r>
              <a:rPr lang="en-US"/>
              <a:t>Are used to specify </a:t>
            </a:r>
            <a:r>
              <a:rPr lang="en-US" i="1"/>
              <a:t>formal measures</a:t>
            </a:r>
            <a:r>
              <a:rPr lang="en-US"/>
              <a:t> of the "goodness" of relational designs</a:t>
            </a:r>
          </a:p>
          <a:p>
            <a:pPr lvl="1"/>
            <a:r>
              <a:rPr lang="en-US"/>
              <a:t>And keys are used to define </a:t>
            </a:r>
            <a:r>
              <a:rPr lang="en-US" b="1"/>
              <a:t>normal forms</a:t>
            </a:r>
            <a:r>
              <a:rPr lang="en-US"/>
              <a:t> for relations</a:t>
            </a:r>
          </a:p>
          <a:p>
            <a:pPr lvl="1"/>
            <a:r>
              <a:rPr lang="en-US"/>
              <a:t>Are </a:t>
            </a:r>
            <a:r>
              <a:rPr lang="en-US" b="1"/>
              <a:t>constraints</a:t>
            </a:r>
            <a:r>
              <a:rPr lang="en-US"/>
              <a:t> that are derived from the </a:t>
            </a:r>
            <a:r>
              <a:rPr lang="en-US" i="1"/>
              <a:t>meaning</a:t>
            </a:r>
            <a:r>
              <a:rPr lang="en-US"/>
              <a:t>  and </a:t>
            </a:r>
            <a:r>
              <a:rPr lang="en-US" i="1"/>
              <a:t>interrelationships</a:t>
            </a:r>
            <a:r>
              <a:rPr lang="en-US"/>
              <a:t>  of the data attributes</a:t>
            </a:r>
          </a:p>
          <a:p>
            <a:r>
              <a:rPr lang="en-US"/>
              <a:t>A set of attributes X </a:t>
            </a:r>
            <a:r>
              <a:rPr lang="en-US" i="1"/>
              <a:t>functionally</a:t>
            </a:r>
            <a:r>
              <a:rPr lang="en-US"/>
              <a:t> </a:t>
            </a:r>
            <a:r>
              <a:rPr lang="en-US" i="1"/>
              <a:t>determines</a:t>
            </a:r>
            <a:r>
              <a:rPr lang="en-US"/>
              <a:t>  a set of attributes Y if the value of X determines a unique value for 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(2)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X -&gt; Y holds if whenever two tuples have the same value for X, they </a:t>
            </a:r>
            <a:r>
              <a:rPr lang="en-US" sz="2400" i="1"/>
              <a:t>must have </a:t>
            </a:r>
            <a:r>
              <a:rPr lang="en-US" sz="2400"/>
              <a:t>the same value for Y</a:t>
            </a:r>
          </a:p>
          <a:p>
            <a:pPr lvl="1"/>
            <a:r>
              <a:rPr lang="en-US" sz="2200"/>
              <a:t>For any two tuples t1 and t2 in any relation instance r(R): If  t1[X]=t2[X], </a:t>
            </a:r>
            <a:r>
              <a:rPr lang="en-US" sz="2200" i="1"/>
              <a:t>then</a:t>
            </a:r>
            <a:r>
              <a:rPr lang="en-US" sz="2200"/>
              <a:t> t1[Y]=t2[Y]</a:t>
            </a:r>
          </a:p>
          <a:p>
            <a:r>
              <a:rPr lang="en-US" sz="2400"/>
              <a:t>X -&gt; Y in R specifies a </a:t>
            </a:r>
            <a:r>
              <a:rPr lang="en-US" sz="2400" i="1"/>
              <a:t>constraint</a:t>
            </a:r>
            <a:r>
              <a:rPr lang="en-US" sz="2400"/>
              <a:t> on all relation instances r(R)</a:t>
            </a:r>
          </a:p>
          <a:p>
            <a:r>
              <a:rPr lang="en-US" sz="2400"/>
              <a:t>Written as X -&gt; Y; can be displayed graphically on a relation schema as in Figures.  ( denoted by the arrow:  ).</a:t>
            </a:r>
          </a:p>
          <a:p>
            <a:r>
              <a:rPr lang="en-US" sz="2400"/>
              <a:t>FDs are derived from the real-world constraints on the attributes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FD constraints (1) 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Social security number determines employee name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ENAME</a:t>
            </a:r>
          </a:p>
          <a:p>
            <a:pPr>
              <a:lnSpc>
                <a:spcPct val="90000"/>
              </a:lnSpc>
            </a:pPr>
            <a:r>
              <a:rPr lang="en-US"/>
              <a:t>Project number determines project name and location</a:t>
            </a:r>
          </a:p>
          <a:p>
            <a:pPr lvl="1">
              <a:lnSpc>
                <a:spcPct val="90000"/>
              </a:lnSpc>
            </a:pPr>
            <a:r>
              <a:rPr lang="en-US"/>
              <a:t>PNUMBER -&gt; {PNAME, PLOCATION}</a:t>
            </a:r>
          </a:p>
          <a:p>
            <a:pPr>
              <a:lnSpc>
                <a:spcPct val="90000"/>
              </a:lnSpc>
            </a:pPr>
            <a:r>
              <a:rPr lang="en-US"/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</a:pPr>
            <a:r>
              <a:rPr lang="en-US"/>
              <a:t>{SSN, PNUMBER} -&gt; HOURS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659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3 Normal Forms Based on Primary Keys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3.1 Normalization of Relations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3.2 Practical Use of Normal Forms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3.3 Definitions of Keys and Attributes Participating in Keys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3.4 First Normal Form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3.5 Second Normal Form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3.6 Third Normal Form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400"/>
              <a:t>4 General Normal Form Definitions (For Multiple Keys)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5 BCNF (Boyce-Codd Normal Form)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FD constraints (2)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FD is a property of the attributes in the schema R</a:t>
            </a:r>
          </a:p>
          <a:p>
            <a:r>
              <a:rPr lang="en-US"/>
              <a:t>The constraint must hold on </a:t>
            </a:r>
            <a:r>
              <a:rPr lang="en-US" i="1"/>
              <a:t>every</a:t>
            </a:r>
            <a:r>
              <a:rPr lang="en-US"/>
              <a:t> relation instance r(R)</a:t>
            </a:r>
          </a:p>
          <a:p>
            <a:r>
              <a:rPr lang="en-US"/>
              <a:t>If K is a key of R, then K functionally determines all attributes in R </a:t>
            </a:r>
          </a:p>
          <a:p>
            <a:pPr lvl="1"/>
            <a:r>
              <a:rPr lang="en-US"/>
              <a:t>(since we never have two distinct tuples with t1[K]=t2[K])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 Inference Rules for FDs (1) 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a set of FDs F, we can </a:t>
            </a:r>
            <a:r>
              <a:rPr lang="en-US" sz="2400" b="1"/>
              <a:t>infer</a:t>
            </a:r>
            <a:r>
              <a:rPr lang="en-US" sz="2400"/>
              <a:t> additional FDs that hold whenever the FDs in F hold</a:t>
            </a:r>
          </a:p>
          <a:p>
            <a:pPr>
              <a:lnSpc>
                <a:spcPct val="90000"/>
              </a:lnSpc>
            </a:pPr>
            <a:r>
              <a:rPr lang="en-US" sz="2400"/>
              <a:t>Armstrong's inference rules: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IR1. (</a:t>
            </a:r>
            <a:r>
              <a:rPr lang="en-US" sz="2200" b="1"/>
              <a:t>Reflexive</a:t>
            </a:r>
            <a:r>
              <a:rPr lang="en-US" sz="2200"/>
              <a:t>) If Y </a:t>
            </a:r>
            <a:r>
              <a:rPr lang="en-US" sz="2200" i="1"/>
              <a:t>subset-of</a:t>
            </a:r>
            <a:r>
              <a:rPr lang="en-US" sz="2200"/>
              <a:t> X, then X -&gt; 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IR2. (</a:t>
            </a:r>
            <a:r>
              <a:rPr lang="en-US" sz="2200" b="1"/>
              <a:t>Augmentation</a:t>
            </a:r>
            <a:r>
              <a:rPr lang="en-US" sz="2200"/>
              <a:t>) If X -&gt; Y, then XZ -&gt; YZ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(Notation: XZ stands for X U Z)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IR3. (</a:t>
            </a:r>
            <a:r>
              <a:rPr lang="en-US" sz="2200" b="1"/>
              <a:t>Transitive</a:t>
            </a:r>
            <a:r>
              <a:rPr lang="en-US" sz="2200"/>
              <a:t>) If X -&gt; Y and Y -&gt; Z, then X -&gt; Z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IR1, IR2, IR3 form a </a:t>
            </a:r>
            <a:r>
              <a:rPr lang="en-US" sz="2400" b="1"/>
              <a:t>sound</a:t>
            </a:r>
            <a:r>
              <a:rPr lang="en-US" sz="2400"/>
              <a:t> and </a:t>
            </a:r>
            <a:r>
              <a:rPr lang="en-US" sz="2400" b="1"/>
              <a:t>complete</a:t>
            </a:r>
            <a:r>
              <a:rPr lang="en-US" sz="2400"/>
              <a:t> set of inference rules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These are rules hold and all other rules that hold can be deduced from these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(2)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Some additional inference rules that are useful:</a:t>
            </a:r>
          </a:p>
          <a:p>
            <a:pPr lvl="1">
              <a:lnSpc>
                <a:spcPct val="90000"/>
              </a:lnSpc>
            </a:pPr>
            <a:r>
              <a:rPr lang="en-US" b="1"/>
              <a:t>Decomposition:</a:t>
            </a:r>
            <a:r>
              <a:rPr lang="en-US"/>
              <a:t> If X -&gt; YZ, then X -&gt; Y and X -&gt; Z</a:t>
            </a:r>
          </a:p>
          <a:p>
            <a:pPr lvl="1">
              <a:lnSpc>
                <a:spcPct val="90000"/>
              </a:lnSpc>
            </a:pPr>
            <a:r>
              <a:rPr lang="en-US" b="1"/>
              <a:t>Union:</a:t>
            </a:r>
            <a:r>
              <a:rPr lang="en-US"/>
              <a:t> If X -&gt; Y and X -&gt; Z, then X -&gt; YZ</a:t>
            </a:r>
          </a:p>
          <a:p>
            <a:pPr lvl="1">
              <a:lnSpc>
                <a:spcPct val="90000"/>
              </a:lnSpc>
            </a:pPr>
            <a:r>
              <a:rPr lang="en-US" b="1"/>
              <a:t>Psuedotransitivity:</a:t>
            </a:r>
            <a:r>
              <a:rPr lang="en-US"/>
              <a:t> If X -&gt; Y and WY -&gt; Z, then WX -&gt; Z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last three inference rules, as well as any other inference rules, can be deduced from IR1, IR2, and IR3 (completeness property)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(3)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Closure</a:t>
            </a:r>
            <a:r>
              <a:rPr lang="en-US"/>
              <a:t> of a set F of FDs is the set F</a:t>
            </a:r>
            <a:r>
              <a:rPr lang="en-US" baseline="30000"/>
              <a:t>+</a:t>
            </a:r>
            <a:r>
              <a:rPr lang="en-US"/>
              <a:t> of all FDs that can be inferred from F</a:t>
            </a:r>
          </a:p>
          <a:p>
            <a:endParaRPr lang="en-US"/>
          </a:p>
          <a:p>
            <a:r>
              <a:rPr lang="en-US" b="1"/>
              <a:t>Closure</a:t>
            </a:r>
            <a:r>
              <a:rPr lang="en-US"/>
              <a:t> of a set of attributes X with respect to F is the set X</a:t>
            </a:r>
            <a:r>
              <a:rPr lang="en-US" baseline="30000"/>
              <a:t>+</a:t>
            </a:r>
            <a:r>
              <a:rPr lang="en-US"/>
              <a:t> of all attributes that are functionally determined by X</a:t>
            </a:r>
          </a:p>
          <a:p>
            <a:endParaRPr lang="en-US"/>
          </a:p>
          <a:p>
            <a:r>
              <a:rPr lang="en-US"/>
              <a:t>X</a:t>
            </a:r>
            <a:r>
              <a:rPr lang="en-US" baseline="30000"/>
              <a:t>+</a:t>
            </a:r>
            <a:r>
              <a:rPr lang="en-US"/>
              <a:t> can be calculated by repeatedly applying IR1, IR2, IR3 using the FDs in F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 Equivalence of Sets of FDs 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Two sets of FDs F and G are </a:t>
            </a:r>
            <a:r>
              <a:rPr lang="en-US" sz="2400" b="1"/>
              <a:t>equivalent</a:t>
            </a:r>
            <a:r>
              <a:rPr lang="en-US" sz="2400"/>
              <a:t> if:</a:t>
            </a:r>
          </a:p>
          <a:p>
            <a:pPr lvl="1"/>
            <a:r>
              <a:rPr lang="en-US" sz="2200"/>
              <a:t>Every FD in F can be inferred from G, and</a:t>
            </a:r>
          </a:p>
          <a:p>
            <a:pPr lvl="1"/>
            <a:r>
              <a:rPr lang="en-US" sz="2200"/>
              <a:t>Every FD in G can be inferred from F</a:t>
            </a:r>
          </a:p>
          <a:p>
            <a:pPr lvl="1"/>
            <a:r>
              <a:rPr lang="en-US" sz="2200"/>
              <a:t>Hence, F and G are equivalent if F</a:t>
            </a:r>
            <a:r>
              <a:rPr lang="en-US" sz="2200" baseline="30000"/>
              <a:t>+</a:t>
            </a:r>
            <a:r>
              <a:rPr lang="en-US" sz="2200"/>
              <a:t> =G</a:t>
            </a:r>
            <a:r>
              <a:rPr lang="en-US" sz="2200" baseline="30000"/>
              <a:t>+</a:t>
            </a:r>
          </a:p>
          <a:p>
            <a:r>
              <a:rPr lang="en-US" sz="2400"/>
              <a:t>Definition (</a:t>
            </a:r>
            <a:r>
              <a:rPr lang="en-US" sz="2400" b="1"/>
              <a:t>Covers</a:t>
            </a:r>
            <a:r>
              <a:rPr lang="en-US" sz="2400"/>
              <a:t>):</a:t>
            </a:r>
          </a:p>
          <a:p>
            <a:pPr lvl="1"/>
            <a:r>
              <a:rPr lang="en-US" sz="2200"/>
              <a:t>F </a:t>
            </a:r>
            <a:r>
              <a:rPr lang="en-US" sz="2200" b="1"/>
              <a:t>covers</a:t>
            </a:r>
            <a:r>
              <a:rPr lang="en-US" sz="2200"/>
              <a:t> G if every FD in G can be inferred from F</a:t>
            </a:r>
          </a:p>
          <a:p>
            <a:pPr lvl="2"/>
            <a:r>
              <a:rPr lang="en-US" sz="2000"/>
              <a:t>(i.e., if G</a:t>
            </a:r>
            <a:r>
              <a:rPr lang="en-US" sz="2000" baseline="30000"/>
              <a:t>+</a:t>
            </a:r>
            <a:r>
              <a:rPr lang="en-US" sz="2000"/>
              <a:t> </a:t>
            </a:r>
            <a:r>
              <a:rPr lang="en-US" sz="2000" i="1"/>
              <a:t>subset-of</a:t>
            </a:r>
            <a:r>
              <a:rPr lang="en-US" sz="2000"/>
              <a:t> F</a:t>
            </a:r>
            <a:r>
              <a:rPr lang="en-US" sz="2000" baseline="30000"/>
              <a:t>+</a:t>
            </a:r>
            <a:r>
              <a:rPr lang="en-US" sz="2000"/>
              <a:t>)</a:t>
            </a:r>
          </a:p>
          <a:p>
            <a:r>
              <a:rPr lang="en-US" sz="2400"/>
              <a:t>F and G are equivalent if F covers G and G covers F</a:t>
            </a:r>
          </a:p>
          <a:p>
            <a:r>
              <a:rPr lang="en-US" sz="2400"/>
              <a:t>There is an algorithm for checking equivalence of sets of FDs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 Minimal Sets of FDs (1)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/>
              <a:t>A set of FDs is </a:t>
            </a:r>
            <a:r>
              <a:rPr lang="en-US" b="1"/>
              <a:t>minimal</a:t>
            </a:r>
            <a:r>
              <a:rPr lang="en-US"/>
              <a:t> if it satisfies the following conditions: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Sets of FDs (2)</a:t>
            </a:r>
          </a:p>
        </p:txBody>
      </p:sp>
      <p:sp>
        <p:nvSpPr>
          <p:cNvPr id="7188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set of FDs has an equivalent minimal set</a:t>
            </a:r>
          </a:p>
          <a:p>
            <a:r>
              <a:rPr lang="en-US" dirty="0"/>
              <a:t>There can be several equivalent minimal sets</a:t>
            </a:r>
          </a:p>
          <a:p>
            <a:r>
              <a:rPr lang="en-US" dirty="0"/>
              <a:t>There is no simple algorithm for computing a minimal set of FDs that is equivalent to a set F of FDs</a:t>
            </a:r>
          </a:p>
          <a:p>
            <a:r>
              <a:rPr lang="en-US" dirty="0"/>
              <a:t>To synthesize a set of relations, we assume that we start with a set of dependencies that is a minimal </a:t>
            </a:r>
            <a:r>
              <a:rPr lang="en-US" dirty="0" smtClean="0"/>
              <a:t>set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3 Normal Forms Based on Primary Keys </a:t>
            </a:r>
          </a:p>
        </p:txBody>
      </p:sp>
      <p:sp>
        <p:nvSpPr>
          <p:cNvPr id="7209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3.1	Normalization of Relations </a:t>
            </a:r>
          </a:p>
          <a:p>
            <a:r>
              <a:rPr lang="en-US"/>
              <a:t>3.2	Practical Use of Normal Forms </a:t>
            </a:r>
          </a:p>
          <a:p>
            <a:r>
              <a:rPr lang="en-US"/>
              <a:t>3.3	Definitions of Keys and Attributes Participating in Keys </a:t>
            </a:r>
          </a:p>
          <a:p>
            <a:r>
              <a:rPr lang="en-US"/>
              <a:t>3.4	First Normal Form</a:t>
            </a:r>
          </a:p>
          <a:p>
            <a:r>
              <a:rPr lang="en-US"/>
              <a:t>3.5	Second Normal Form</a:t>
            </a:r>
          </a:p>
          <a:p>
            <a:r>
              <a:rPr lang="en-US"/>
              <a:t>3.6	Third Normal Form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 Normalization of Relations (1)</a:t>
            </a:r>
          </a:p>
        </p:txBody>
      </p:sp>
      <p:sp>
        <p:nvSpPr>
          <p:cNvPr id="7229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Normalization:</a:t>
            </a:r>
          </a:p>
          <a:p>
            <a:pPr lvl="1"/>
            <a:r>
              <a:rPr lang="en-US"/>
              <a:t>The process of decomposing unsatisfactory "bad" relations by breaking up their attributes into smaller relations</a:t>
            </a:r>
          </a:p>
          <a:p>
            <a:endParaRPr lang="en-US"/>
          </a:p>
          <a:p>
            <a:r>
              <a:rPr lang="en-US" b="1"/>
              <a:t>Normal form:</a:t>
            </a:r>
          </a:p>
          <a:p>
            <a:pPr lvl="1"/>
            <a:r>
              <a:rPr lang="en-US"/>
              <a:t>Condition using keys and FDs of a relation to certify whether a relation schema is in a particular normal form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of Relations (2)</a:t>
            </a:r>
          </a:p>
        </p:txBody>
      </p:sp>
      <p:sp>
        <p:nvSpPr>
          <p:cNvPr id="7249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2NF, 3NF, BCNF </a:t>
            </a:r>
          </a:p>
          <a:p>
            <a:pPr lvl="1"/>
            <a:r>
              <a:rPr lang="en-US" dirty="0"/>
              <a:t>based on keys and FDs of a relation schema</a:t>
            </a:r>
          </a:p>
          <a:p>
            <a:r>
              <a:rPr lang="en-US" dirty="0"/>
              <a:t>4NF</a:t>
            </a:r>
          </a:p>
          <a:p>
            <a:pPr lvl="1"/>
            <a:r>
              <a:rPr lang="en-US" dirty="0"/>
              <a:t>based on keys, multi-valued dependencies : MVDs; 5NF based on keys, join dependencies : </a:t>
            </a:r>
            <a:r>
              <a:rPr lang="en-US" dirty="0" smtClean="0"/>
              <a:t>JDs</a:t>
            </a:r>
            <a:endParaRPr lang="en-US" dirty="0"/>
          </a:p>
          <a:p>
            <a:r>
              <a:rPr lang="en-US" dirty="0"/>
              <a:t>Additional properties may be needed to ensure a good relational design (lossless join, dependency </a:t>
            </a:r>
            <a:r>
              <a:rPr lang="en-US" dirty="0" smtClean="0"/>
              <a:t>preservation)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 Informal Design Guidelines for Relational Databases (1)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What is relational database design?</a:t>
            </a:r>
          </a:p>
          <a:p>
            <a:pPr lvl="1"/>
            <a:r>
              <a:rPr lang="en-US"/>
              <a:t>The grouping of attributes to form "good" relation schemas</a:t>
            </a:r>
          </a:p>
          <a:p>
            <a:r>
              <a:rPr lang="en-US"/>
              <a:t> Two levels of relation schemas</a:t>
            </a:r>
          </a:p>
          <a:p>
            <a:pPr lvl="1"/>
            <a:r>
              <a:rPr lang="en-US"/>
              <a:t>The logical "user view" level</a:t>
            </a:r>
          </a:p>
          <a:p>
            <a:pPr lvl="1"/>
            <a:r>
              <a:rPr lang="en-US"/>
              <a:t>The storage "base relation" level</a:t>
            </a:r>
          </a:p>
          <a:p>
            <a:r>
              <a:rPr lang="en-US"/>
              <a:t> Design is concerned mainly with base relations</a:t>
            </a:r>
          </a:p>
          <a:p>
            <a:r>
              <a:rPr lang="en-US"/>
              <a:t> What are the criteria for "good" base relations? 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	Practical Use of Normal Forms</a:t>
            </a:r>
          </a:p>
        </p:txBody>
      </p:sp>
      <p:sp>
        <p:nvSpPr>
          <p:cNvPr id="7270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Normalization</a:t>
            </a:r>
            <a:r>
              <a:rPr lang="en-US" sz="2400"/>
              <a:t> is carried out in practice so that the resulting designs are of high quality and meet the desirable properties </a:t>
            </a:r>
          </a:p>
          <a:p>
            <a:pPr>
              <a:lnSpc>
                <a:spcPct val="80000"/>
              </a:lnSpc>
            </a:pPr>
            <a:r>
              <a:rPr lang="en-US" sz="2400"/>
              <a:t>The practical utility of these normal forms becomes questionable when the constraints on which they are based are </a:t>
            </a:r>
            <a:r>
              <a:rPr lang="en-US" sz="2400" i="1"/>
              <a:t>hard to understand</a:t>
            </a:r>
            <a:r>
              <a:rPr lang="en-US" sz="2400"/>
              <a:t> or to </a:t>
            </a:r>
            <a:r>
              <a:rPr lang="en-US" sz="2400" i="1"/>
              <a:t>detect</a:t>
            </a:r>
          </a:p>
          <a:p>
            <a:pPr>
              <a:lnSpc>
                <a:spcPct val="80000"/>
              </a:lnSpc>
            </a:pPr>
            <a:r>
              <a:rPr lang="en-US" sz="2400"/>
              <a:t>The database designers </a:t>
            </a:r>
            <a:r>
              <a:rPr lang="en-US" sz="2400" i="1"/>
              <a:t>need not</a:t>
            </a:r>
            <a:r>
              <a:rPr lang="en-US" sz="2400"/>
              <a:t> normalize to the highest possible normal form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(usually up to 3NF, BCNF or 4NF)</a:t>
            </a:r>
          </a:p>
          <a:p>
            <a:pPr>
              <a:lnSpc>
                <a:spcPct val="80000"/>
              </a:lnSpc>
            </a:pPr>
            <a:r>
              <a:rPr lang="en-US" sz="2400" b="1"/>
              <a:t>Denormalization</a:t>
            </a:r>
            <a:r>
              <a:rPr lang="en-US" sz="2400"/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The process of storing the join of higher normal form relations as a base relation—which is in a lower normal form   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3.3	Definitions of Keys and Attributes 	Participating in Keys (1)</a:t>
            </a:r>
          </a:p>
        </p:txBody>
      </p:sp>
      <p:sp>
        <p:nvSpPr>
          <p:cNvPr id="7290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</a:t>
            </a:r>
            <a:r>
              <a:rPr lang="en-US" b="1"/>
              <a:t>superkey</a:t>
            </a:r>
            <a:r>
              <a:rPr lang="en-US"/>
              <a:t> of a relation schema R = {A1, A2, ...., An} is a set of attributes S </a:t>
            </a:r>
            <a:r>
              <a:rPr lang="en-US" i="1"/>
              <a:t>subset-of</a:t>
            </a:r>
            <a:r>
              <a:rPr lang="en-US"/>
              <a:t> R with the property that no two tuples t1 and t2 in any legal relation state r of R will have t1[S] = t2[S] 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b="1"/>
              <a:t>key</a:t>
            </a:r>
            <a:r>
              <a:rPr lang="en-US"/>
              <a:t> K is a </a:t>
            </a:r>
            <a:r>
              <a:rPr lang="en-US" b="1"/>
              <a:t>superkey</a:t>
            </a:r>
            <a:r>
              <a:rPr lang="en-US"/>
              <a:t> with the </a:t>
            </a:r>
            <a:r>
              <a:rPr lang="en-US" i="1"/>
              <a:t>additional property</a:t>
            </a:r>
            <a:r>
              <a:rPr lang="en-US"/>
              <a:t> that removal of any attribute from K will cause K not to be a superkey any more. 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Definitions of Keys and Attributes 	Participating in Keys (2)</a:t>
            </a:r>
          </a:p>
        </p:txBody>
      </p:sp>
      <p:sp>
        <p:nvSpPr>
          <p:cNvPr id="73114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If a relation schema has more than one key, each is called a </a:t>
            </a:r>
            <a:r>
              <a:rPr lang="en-US" b="1"/>
              <a:t>candidate</a:t>
            </a:r>
            <a:r>
              <a:rPr lang="en-US"/>
              <a:t> key.</a:t>
            </a:r>
          </a:p>
          <a:p>
            <a:pPr lvl="1"/>
            <a:r>
              <a:rPr lang="en-US"/>
              <a:t>One of the candidate keys is </a:t>
            </a:r>
            <a:r>
              <a:rPr lang="en-US" i="1"/>
              <a:t>arbitrarily</a:t>
            </a:r>
            <a:r>
              <a:rPr lang="en-US"/>
              <a:t> designated to be the </a:t>
            </a:r>
            <a:r>
              <a:rPr lang="en-US" b="1"/>
              <a:t>primary key</a:t>
            </a:r>
            <a:r>
              <a:rPr lang="en-US"/>
              <a:t>, and the others are called </a:t>
            </a:r>
            <a:r>
              <a:rPr lang="en-US" b="1"/>
              <a:t>secondary keys</a:t>
            </a:r>
            <a:r>
              <a:rPr lang="en-US"/>
              <a:t>.</a:t>
            </a:r>
          </a:p>
          <a:p>
            <a:r>
              <a:rPr lang="en-US"/>
              <a:t>A </a:t>
            </a:r>
            <a:r>
              <a:rPr lang="en-US" b="1"/>
              <a:t>Prime attribute</a:t>
            </a:r>
            <a:r>
              <a:rPr lang="en-US"/>
              <a:t> must be a member of </a:t>
            </a:r>
            <a:r>
              <a:rPr lang="en-US" i="1"/>
              <a:t>some</a:t>
            </a:r>
            <a:r>
              <a:rPr lang="en-US"/>
              <a:t> candidate key</a:t>
            </a:r>
          </a:p>
          <a:p>
            <a:r>
              <a:rPr lang="en-US"/>
              <a:t>A </a:t>
            </a:r>
            <a:r>
              <a:rPr lang="en-US" b="1"/>
              <a:t>Nonprime attribute</a:t>
            </a:r>
            <a:r>
              <a:rPr lang="en-US"/>
              <a:t> is not a prime attribute—that is, it is not a member of any candidate key.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First Normal Form 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Disallows</a:t>
            </a:r>
          </a:p>
          <a:p>
            <a:pPr lvl="1"/>
            <a:r>
              <a:rPr lang="en-US"/>
              <a:t>composite attributes</a:t>
            </a:r>
          </a:p>
          <a:p>
            <a:pPr lvl="1"/>
            <a:r>
              <a:rPr lang="en-US"/>
              <a:t>multivalued attributes</a:t>
            </a:r>
          </a:p>
          <a:p>
            <a:pPr lvl="1"/>
            <a:r>
              <a:rPr lang="en-US" b="1"/>
              <a:t>nested relations</a:t>
            </a:r>
            <a:r>
              <a:rPr lang="en-US"/>
              <a:t>; attributes whose values for an </a:t>
            </a:r>
            <a:r>
              <a:rPr lang="en-US" i="1"/>
              <a:t>individual tuple</a:t>
            </a:r>
            <a:r>
              <a:rPr lang="en-US"/>
              <a:t> are non-atomic</a:t>
            </a:r>
          </a:p>
          <a:p>
            <a:endParaRPr lang="en-US"/>
          </a:p>
          <a:p>
            <a:r>
              <a:rPr lang="en-US"/>
              <a:t>Considered to be part of the definition of relation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Normalization into 1NF</a:t>
            </a: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35243" name="Picture 11" descr="fig10_08"/>
          <p:cNvPicPr>
            <a:picLocks noChangeAspect="1" noChangeArrowheads="1"/>
          </p:cNvPicPr>
          <p:nvPr/>
        </p:nvPicPr>
        <p:blipFill>
          <a:blip r:embed="rId3"/>
          <a:srcRect r="24062"/>
          <a:stretch>
            <a:fillRect/>
          </a:stretch>
        </p:blipFill>
        <p:spPr bwMode="auto">
          <a:xfrm>
            <a:off x="1371600" y="1600200"/>
            <a:ext cx="4629160" cy="46704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Normalization nested relations into 1NF</a:t>
            </a:r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37291" name="Picture 11" descr="fig10_09"/>
          <p:cNvPicPr>
            <a:picLocks noChangeAspect="1" noChangeArrowheads="1"/>
          </p:cNvPicPr>
          <p:nvPr/>
        </p:nvPicPr>
        <p:blipFill>
          <a:blip r:embed="rId3"/>
          <a:srcRect r="11050"/>
          <a:stretch>
            <a:fillRect/>
          </a:stretch>
        </p:blipFill>
        <p:spPr bwMode="auto">
          <a:xfrm>
            <a:off x="2398713" y="1600200"/>
            <a:ext cx="4102113" cy="4800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 Second Normal Form (1) </a:t>
            </a:r>
          </a:p>
        </p:txBody>
      </p:sp>
      <p:sp>
        <p:nvSpPr>
          <p:cNvPr id="7393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Uses the concepts of </a:t>
            </a:r>
            <a:r>
              <a:rPr lang="en-US" sz="2400" b="1"/>
              <a:t>FDs, primary key</a:t>
            </a:r>
          </a:p>
          <a:p>
            <a:pPr>
              <a:lnSpc>
                <a:spcPct val="90000"/>
              </a:lnSpc>
            </a:pPr>
            <a:r>
              <a:rPr lang="en-US" sz="240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sz="2200" b="1"/>
              <a:t>Prime attribute:</a:t>
            </a:r>
            <a:r>
              <a:rPr lang="en-US" sz="2200"/>
              <a:t> An attribute that is member of the primary key K</a:t>
            </a:r>
          </a:p>
          <a:p>
            <a:pPr lvl="1">
              <a:lnSpc>
                <a:spcPct val="90000"/>
              </a:lnSpc>
            </a:pPr>
            <a:r>
              <a:rPr lang="en-US" sz="2200" b="1"/>
              <a:t>Full functional dependency:</a:t>
            </a:r>
            <a:r>
              <a:rPr lang="en-US" sz="2200"/>
              <a:t> a FD  Y -&gt; Z where removal of any attribute from Y means the FD does not hold any more</a:t>
            </a:r>
          </a:p>
          <a:p>
            <a:pPr>
              <a:lnSpc>
                <a:spcPct val="90000"/>
              </a:lnSpc>
            </a:pPr>
            <a:r>
              <a:rPr 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{SSN, PNUMBER} -&gt; HOURS 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{SSN, PNUMBER} -&gt; ENAME is not  a full FD (it is called a partial dependency ) since SSN -&gt; ENAME also holds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Normal Form (2)</a:t>
            </a:r>
          </a:p>
        </p:txBody>
      </p:sp>
      <p:sp>
        <p:nvSpPr>
          <p:cNvPr id="7413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relation schema R is in </a:t>
            </a:r>
            <a:r>
              <a:rPr lang="en-US" b="1"/>
              <a:t>second normal form (2NF)</a:t>
            </a:r>
            <a:r>
              <a:rPr lang="en-US"/>
              <a:t> if every non-prime attribute A in R is fully functionally dependent on the primary key</a:t>
            </a:r>
          </a:p>
          <a:p>
            <a:endParaRPr lang="en-US"/>
          </a:p>
          <a:p>
            <a:r>
              <a:rPr lang="en-US"/>
              <a:t>R can be decomposed into 2NF relations via the process of 2NF normalization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Normalizing into 2NF and 3NF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43435" name="Picture 11" descr="fig10_10"/>
          <p:cNvPicPr>
            <a:picLocks noChangeAspect="1" noChangeArrowheads="1"/>
          </p:cNvPicPr>
          <p:nvPr/>
        </p:nvPicPr>
        <p:blipFill>
          <a:blip r:embed="rId3"/>
          <a:srcRect t="3325"/>
          <a:stretch>
            <a:fillRect/>
          </a:stretch>
        </p:blipFill>
        <p:spPr bwMode="auto">
          <a:xfrm>
            <a:off x="2209800" y="1785926"/>
            <a:ext cx="5141913" cy="461487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Normalization into 2NF and 3NF</a:t>
            </a:r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45483" name="Picture 11" descr="fig10_11"/>
          <p:cNvPicPr>
            <a:picLocks noChangeAspect="1" noChangeArrowheads="1"/>
          </p:cNvPicPr>
          <p:nvPr/>
        </p:nvPicPr>
        <p:blipFill>
          <a:blip r:embed="rId3"/>
          <a:srcRect b="9191"/>
          <a:stretch>
            <a:fillRect/>
          </a:stretch>
        </p:blipFill>
        <p:spPr bwMode="auto">
          <a:xfrm>
            <a:off x="2590800" y="1581152"/>
            <a:ext cx="4211638" cy="470536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Informal Design Guidelines for Relational Databases (2)</a:t>
            </a:r>
          </a:p>
        </p:txBody>
      </p:sp>
      <p:sp>
        <p:nvSpPr>
          <p:cNvPr id="6758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first discuss informal guidelines for good relational design</a:t>
            </a:r>
          </a:p>
          <a:p>
            <a:r>
              <a:rPr lang="en-US" sz="2400" dirty="0"/>
              <a:t>Then we discuss formal concepts of functional dependencies and normal forms</a:t>
            </a:r>
          </a:p>
          <a:p>
            <a:pPr lvl="1"/>
            <a:r>
              <a:rPr lang="en-US" sz="2200" dirty="0"/>
              <a:t>- 1NF (First Normal Form)</a:t>
            </a:r>
          </a:p>
          <a:p>
            <a:pPr lvl="1"/>
            <a:r>
              <a:rPr lang="en-US" sz="2200" dirty="0"/>
              <a:t>- 2NF (Second Normal Form)</a:t>
            </a:r>
          </a:p>
          <a:p>
            <a:pPr lvl="1"/>
            <a:r>
              <a:rPr lang="en-US" sz="2200" dirty="0"/>
              <a:t>- 3NF (Third Normal Form)</a:t>
            </a:r>
          </a:p>
          <a:p>
            <a:pPr lvl="1"/>
            <a:r>
              <a:rPr lang="en-US" sz="2200" dirty="0"/>
              <a:t>- BCNF (Boyce-</a:t>
            </a:r>
            <a:r>
              <a:rPr lang="en-US" sz="2200" dirty="0" err="1"/>
              <a:t>Codd</a:t>
            </a:r>
            <a:r>
              <a:rPr lang="en-US" sz="2200" dirty="0"/>
              <a:t> Normal Form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 Third Normal Form (1)</a:t>
            </a:r>
          </a:p>
        </p:txBody>
      </p:sp>
      <p:sp>
        <p:nvSpPr>
          <p:cNvPr id="7475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b="1"/>
              <a:t>Transitive functional dependency:</a:t>
            </a:r>
            <a:r>
              <a:rPr lang="en-US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DMGRSSN is a </a:t>
            </a:r>
            <a:r>
              <a:rPr lang="en-US" b="1"/>
              <a:t>transitive</a:t>
            </a:r>
            <a:r>
              <a:rPr lang="en-US"/>
              <a:t> FD </a:t>
            </a:r>
          </a:p>
          <a:p>
            <a:pPr lvl="2">
              <a:lnSpc>
                <a:spcPct val="90000"/>
              </a:lnSpc>
            </a:pPr>
            <a:r>
              <a:rPr lang="en-US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ENAME is </a:t>
            </a:r>
            <a:r>
              <a:rPr lang="en-US" b="1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/>
              <a:t>Since there is no set of attributes X where SSN -&gt; X and X -&gt; ENAME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 (2)</a:t>
            </a:r>
          </a:p>
        </p:txBody>
      </p:sp>
      <p:sp>
        <p:nvSpPr>
          <p:cNvPr id="7495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relation schema R is in </a:t>
            </a:r>
            <a:r>
              <a:rPr lang="en-US" sz="2400" b="1"/>
              <a:t>third normal form (3NF)</a:t>
            </a:r>
            <a:r>
              <a:rPr lang="en-US" sz="2400"/>
              <a:t> if it is in 2NF </a:t>
            </a:r>
            <a:r>
              <a:rPr lang="en-US" sz="2400" i="1"/>
              <a:t>and</a:t>
            </a:r>
            <a:r>
              <a:rPr lang="en-US" sz="2400"/>
              <a:t> no non-prime attribute A in R is transitively dependent on the primary key</a:t>
            </a:r>
          </a:p>
          <a:p>
            <a:pPr>
              <a:lnSpc>
                <a:spcPct val="90000"/>
              </a:lnSpc>
            </a:pPr>
            <a:r>
              <a:rPr lang="en-US" sz="2400"/>
              <a:t>R can be decomposed into 3NF relations via the process of 3NF normalization </a:t>
            </a:r>
          </a:p>
          <a:p>
            <a:pPr>
              <a:lnSpc>
                <a:spcPct val="90000"/>
              </a:lnSpc>
            </a:pPr>
            <a:r>
              <a:rPr lang="en-US" sz="2400"/>
              <a:t>NOTE: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When Y is a candidate key, there is no problem with the transitive dependency 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E.g., Consider EMP (SSN, Emp#, Salary ).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Here, SSN -&gt; Emp# -&gt; Salary and Emp# is a candidate key. 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Forms Defined Informally	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normal form</a:t>
            </a:r>
          </a:p>
          <a:p>
            <a:pPr lvl="1"/>
            <a:r>
              <a:rPr lang="en-US"/>
              <a:t>All attributes depend on </a:t>
            </a:r>
            <a:r>
              <a:rPr lang="en-US" b="1"/>
              <a:t>the key</a:t>
            </a:r>
          </a:p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normal form</a:t>
            </a:r>
          </a:p>
          <a:p>
            <a:pPr lvl="1"/>
            <a:r>
              <a:rPr lang="en-US"/>
              <a:t>All attributes depend on </a:t>
            </a:r>
            <a:r>
              <a:rPr lang="en-US" b="1"/>
              <a:t>the whole key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normal form</a:t>
            </a:r>
          </a:p>
          <a:p>
            <a:pPr lvl="1"/>
            <a:r>
              <a:rPr lang="en-US"/>
              <a:t>All attributes depend on </a:t>
            </a:r>
            <a:r>
              <a:rPr lang="en-US" b="1"/>
              <a:t>nothing but the key</a:t>
            </a:r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4 General Normal Form Definitions (For Multiple Keys) (1)</a:t>
            </a:r>
          </a:p>
        </p:txBody>
      </p:sp>
      <p:sp>
        <p:nvSpPr>
          <p:cNvPr id="7516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above definitions consider the primary key only</a:t>
            </a:r>
          </a:p>
          <a:p>
            <a:r>
              <a:rPr lang="en-US"/>
              <a:t>The following more general definitions take into account relations with multiple candidate keys</a:t>
            </a:r>
          </a:p>
          <a:p>
            <a:r>
              <a:rPr lang="en-US"/>
              <a:t>A relation schema R is in </a:t>
            </a:r>
            <a:r>
              <a:rPr lang="en-US" b="1"/>
              <a:t>second normal form (2NF)</a:t>
            </a:r>
            <a:r>
              <a:rPr lang="en-US"/>
              <a:t> if every non-prime attribute A in R is fully functionally dependent on </a:t>
            </a:r>
            <a:r>
              <a:rPr lang="en-US" i="1"/>
              <a:t>every</a:t>
            </a:r>
            <a:r>
              <a:rPr lang="en-US"/>
              <a:t> key  of R 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Normal Form Definitions (2)</a:t>
            </a:r>
          </a:p>
        </p:txBody>
      </p:sp>
      <p:sp>
        <p:nvSpPr>
          <p:cNvPr id="7536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Definition:</a:t>
            </a:r>
          </a:p>
          <a:p>
            <a:pPr lvl="1"/>
            <a:r>
              <a:rPr lang="en-US" b="1"/>
              <a:t>Superkey</a:t>
            </a:r>
            <a:r>
              <a:rPr lang="en-US"/>
              <a:t> of relation schema R - a set of attributes S of R that contains a key of R</a:t>
            </a:r>
          </a:p>
          <a:p>
            <a:pPr lvl="1"/>
            <a:r>
              <a:rPr lang="en-US"/>
              <a:t>A relation schema R is in </a:t>
            </a:r>
            <a:r>
              <a:rPr lang="en-US" b="1"/>
              <a:t>third normal form (3NF)</a:t>
            </a:r>
            <a:r>
              <a:rPr lang="en-US"/>
              <a:t> if whenever a FD X -&gt; A holds in R, then either: </a:t>
            </a:r>
          </a:p>
          <a:p>
            <a:pPr lvl="2"/>
            <a:r>
              <a:rPr lang="en-US"/>
              <a:t>(a) X is a superkey of R, or </a:t>
            </a:r>
          </a:p>
          <a:p>
            <a:pPr lvl="2"/>
            <a:r>
              <a:rPr lang="en-US"/>
              <a:t>(b) A is a prime attribute of R</a:t>
            </a:r>
          </a:p>
          <a:p>
            <a:r>
              <a:rPr lang="en-US"/>
              <a:t>NOTE: Boyce-Codd normal form disallows condition (b) above 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BCNF (Boyce-Codd Normal Form) </a:t>
            </a:r>
          </a:p>
        </p:txBody>
      </p:sp>
      <p:sp>
        <p:nvSpPr>
          <p:cNvPr id="755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relation schema R is in </a:t>
            </a:r>
            <a:r>
              <a:rPr lang="en-US" sz="2400" b="1"/>
              <a:t>Boyce-Codd Normal Form (BCNF)</a:t>
            </a:r>
            <a:r>
              <a:rPr lang="en-US" sz="2400"/>
              <a:t> if whenever an </a:t>
            </a:r>
            <a:r>
              <a:rPr lang="en-US" sz="2400" b="1"/>
              <a:t>FD X -&gt; A</a:t>
            </a:r>
            <a:r>
              <a:rPr lang="en-US" sz="2400"/>
              <a:t> holds in R, then </a:t>
            </a:r>
            <a:r>
              <a:rPr lang="en-US" sz="2400" b="1"/>
              <a:t>X is a superkey</a:t>
            </a:r>
            <a:r>
              <a:rPr lang="en-US" sz="2400"/>
              <a:t> of R</a:t>
            </a:r>
          </a:p>
          <a:p>
            <a:r>
              <a:rPr lang="en-US" sz="2400"/>
              <a:t>Each normal form is strictly stronger than the previous one</a:t>
            </a:r>
          </a:p>
          <a:p>
            <a:pPr lvl="1"/>
            <a:r>
              <a:rPr lang="en-US" sz="2200"/>
              <a:t>Every 2NF relation is in 1NF</a:t>
            </a:r>
          </a:p>
          <a:p>
            <a:pPr lvl="1"/>
            <a:r>
              <a:rPr lang="en-US" sz="2200"/>
              <a:t>Every 3NF relation is in 2NF</a:t>
            </a:r>
          </a:p>
          <a:p>
            <a:pPr lvl="1"/>
            <a:r>
              <a:rPr lang="en-US" sz="2200"/>
              <a:t>Every BCNF relation is in 3NF</a:t>
            </a:r>
          </a:p>
          <a:p>
            <a:r>
              <a:rPr lang="en-US" sz="2400"/>
              <a:t>There exist relations that are in 3NF but not in BCNF</a:t>
            </a:r>
          </a:p>
          <a:p>
            <a:r>
              <a:rPr lang="en-US" sz="2400"/>
              <a:t>The goal is to have each relation in BCNF (or 3NF) 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Boyce-</a:t>
            </a:r>
            <a:r>
              <a:rPr lang="en-US" sz="3200" dirty="0" err="1"/>
              <a:t>Codd</a:t>
            </a:r>
            <a:r>
              <a:rPr lang="en-US" sz="3200" dirty="0"/>
              <a:t> normal form</a:t>
            </a:r>
          </a:p>
        </p:txBody>
      </p:sp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7771" name="Picture 11" descr="fig10_12"/>
          <p:cNvPicPr>
            <a:picLocks noChangeAspect="1" noChangeArrowheads="1"/>
          </p:cNvPicPr>
          <p:nvPr/>
        </p:nvPicPr>
        <p:blipFill>
          <a:blip r:embed="rId3"/>
          <a:srcRect r="26423"/>
          <a:stretch>
            <a:fillRect/>
          </a:stretch>
        </p:blipFill>
        <p:spPr bwMode="auto">
          <a:xfrm>
            <a:off x="663575" y="1752600"/>
            <a:ext cx="5622937" cy="44418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a relation TEACH that is in 3NF but not in BCNF</a:t>
            </a:r>
          </a:p>
        </p:txBody>
      </p:sp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9819" name="Picture 11" descr="fig10_13"/>
          <p:cNvPicPr>
            <a:picLocks noChangeAspect="1" noChangeArrowheads="1"/>
          </p:cNvPicPr>
          <p:nvPr/>
        </p:nvPicPr>
        <p:blipFill>
          <a:blip r:embed="rId3"/>
          <a:srcRect r="30013"/>
          <a:stretch>
            <a:fillRect/>
          </a:stretch>
        </p:blipFill>
        <p:spPr bwMode="auto">
          <a:xfrm>
            <a:off x="819150" y="2057400"/>
            <a:ext cx="5253048" cy="38639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Achieving the BCNF by Decomposition (1)</a:t>
            </a:r>
          </a:p>
        </p:txBody>
      </p:sp>
      <p:sp>
        <p:nvSpPr>
          <p:cNvPr id="7618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Two FDs exist in the relation TEACH: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fd1: { student, course} </a:t>
            </a:r>
            <a:r>
              <a:rPr lang="en-US" sz="2200" dirty="0">
                <a:sym typeface="Symbol" pitchFamily="18" charset="2"/>
              </a:rPr>
              <a:t>-&gt;</a:t>
            </a:r>
            <a:r>
              <a:rPr lang="en-US" sz="2200" dirty="0"/>
              <a:t> instructor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fd2: instructor </a:t>
            </a:r>
            <a:r>
              <a:rPr lang="en-US" sz="2200" dirty="0">
                <a:sym typeface="Symbol" pitchFamily="18" charset="2"/>
              </a:rPr>
              <a:t> -&gt;</a:t>
            </a:r>
            <a:r>
              <a:rPr lang="en-US" sz="2200" dirty="0"/>
              <a:t> course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{student, course} is a candidate key for this relation and that the dependencies shown follow the pattern in Figure 10.12 (b).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 this relation is in 3NF </a:t>
            </a:r>
            <a:r>
              <a:rPr lang="en-US" sz="2200" i="1" dirty="0"/>
              <a:t>but not in</a:t>
            </a:r>
            <a:r>
              <a:rPr lang="en-US" sz="2200" dirty="0"/>
              <a:t> BCNF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relation </a:t>
            </a:r>
            <a:r>
              <a:rPr lang="en-US" sz="2400" b="1" dirty="0"/>
              <a:t>NOT</a:t>
            </a:r>
            <a:r>
              <a:rPr lang="en-US" sz="2400" dirty="0"/>
              <a:t> in BCNF should be decomposed so as to meet this property, while possibly forgoing the preservation of all functional dependencies in the decomposed relations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Achieving the BCNF by Decomposition (2)</a:t>
            </a:r>
          </a:p>
        </p:txBody>
      </p:sp>
      <p:sp>
        <p:nvSpPr>
          <p:cNvPr id="7639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Three possible decompositions for relation TEACH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{</a:t>
            </a:r>
            <a:r>
              <a:rPr lang="en-US" sz="2000" u="sng" dirty="0"/>
              <a:t>student, instructor</a:t>
            </a:r>
            <a:r>
              <a:rPr lang="en-US" sz="2000" dirty="0"/>
              <a:t>} and {</a:t>
            </a:r>
            <a:r>
              <a:rPr lang="en-US" sz="2000" u="sng" dirty="0"/>
              <a:t>student, course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{course, </a:t>
            </a:r>
            <a:r>
              <a:rPr lang="en-US" sz="2000" u="sng" dirty="0"/>
              <a:t>instructor</a:t>
            </a:r>
            <a:r>
              <a:rPr lang="en-US" sz="2000" dirty="0"/>
              <a:t> } and {</a:t>
            </a:r>
            <a:r>
              <a:rPr lang="en-US" sz="2000" u="sng" dirty="0"/>
              <a:t>course, student</a:t>
            </a:r>
            <a:r>
              <a:rPr lang="en-US" sz="20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{</a:t>
            </a:r>
            <a:r>
              <a:rPr lang="en-US" sz="2000" u="sng" dirty="0"/>
              <a:t>instructor</a:t>
            </a:r>
            <a:r>
              <a:rPr lang="en-US" sz="2000" dirty="0"/>
              <a:t>, course } and {</a:t>
            </a:r>
            <a:r>
              <a:rPr lang="en-US" sz="2000" u="sng" dirty="0"/>
              <a:t>instructor, student</a:t>
            </a: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All three decompositions will lose fd1.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have to settle for sacrificing the functional dependency preservation. But we cannot sacrifice the non-</a:t>
            </a:r>
            <a:r>
              <a:rPr lang="en-US" sz="2000" dirty="0" err="1"/>
              <a:t>additivity</a:t>
            </a:r>
            <a:r>
              <a:rPr lang="en-US" sz="2000" dirty="0"/>
              <a:t> property after decomposition.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Out of the above three, only the 3rd decomposition will not generate spurious </a:t>
            </a:r>
            <a:r>
              <a:rPr lang="en-US" sz="2000" dirty="0" err="1"/>
              <a:t>tuples</a:t>
            </a:r>
            <a:r>
              <a:rPr lang="en-US" sz="2000" dirty="0"/>
              <a:t> after join.(and hence has the non-</a:t>
            </a:r>
            <a:r>
              <a:rPr lang="en-US" sz="2000" dirty="0" err="1"/>
              <a:t>additivity</a:t>
            </a:r>
            <a:r>
              <a:rPr lang="en-US" sz="2000" dirty="0"/>
              <a:t> property).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test to determine whether a binary decomposition (decomposition into two relations) is non-additive (lossless</a:t>
            </a:r>
            <a:r>
              <a:rPr lang="en-US" sz="2000" dirty="0" smtClean="0"/>
              <a:t>). Verify </a:t>
            </a:r>
            <a:r>
              <a:rPr lang="en-US" sz="2000" dirty="0"/>
              <a:t>that the third decomposition above meets the property.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1.1	Semantics of the Relation Attributes 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/>
            <a:r>
              <a:rPr lang="en-US" sz="2200"/>
              <a:t>Attributes of different entities (EMPLOYEEs, DEPARTMENTs, PROJECTs) should not be mixed in the same relation</a:t>
            </a:r>
          </a:p>
          <a:p>
            <a:pPr lvl="1"/>
            <a:r>
              <a:rPr lang="en-US" sz="2200"/>
              <a:t>Only foreign keys should be used to refer to other entities</a:t>
            </a:r>
          </a:p>
          <a:p>
            <a:pPr lvl="1"/>
            <a:r>
              <a:rPr lang="en-US" sz="2200"/>
              <a:t>Entity and relationship attributes should be kept apart as much as possible.</a:t>
            </a:r>
          </a:p>
          <a:p>
            <a:r>
              <a:rPr lang="en-US" sz="2400" u="sng"/>
              <a:t>Bottom Line:</a:t>
            </a:r>
            <a:r>
              <a:rPr lang="en-US" sz="2400"/>
              <a:t> </a:t>
            </a:r>
            <a:r>
              <a:rPr lang="en-US" sz="2400" i="1"/>
              <a:t>Design a schema that can be explained easily relation by relation. The semantics of attributes should be easy to interpret.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Informal Design Guidelines for Relational Databases</a:t>
            </a:r>
          </a:p>
          <a:p>
            <a:r>
              <a:rPr lang="en-US"/>
              <a:t>Functional Dependencies (FDs)</a:t>
            </a:r>
          </a:p>
          <a:p>
            <a:pPr lvl="1"/>
            <a:r>
              <a:rPr lang="en-US"/>
              <a:t>Definition, Inference Rules, Equivalence of Sets of FDs, Minimal Sets of FDs</a:t>
            </a:r>
          </a:p>
          <a:p>
            <a:r>
              <a:rPr lang="en-US"/>
              <a:t>Normal Forms Based on Primary Keys</a:t>
            </a:r>
          </a:p>
          <a:p>
            <a:r>
              <a:rPr lang="en-US"/>
              <a:t>General Normal Form Definitions (For Multiple Keys)</a:t>
            </a:r>
          </a:p>
          <a:p>
            <a:r>
              <a:rPr lang="en-US"/>
              <a:t>BCNF (Boyce-Codd Normal Form)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Figure </a:t>
            </a:r>
            <a:r>
              <a:rPr lang="en-US" sz="3200" dirty="0"/>
              <a:t>A simplified COMPANY relational database schema</a:t>
            </a:r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79947" name="Picture 11" descr="fig10_01"/>
          <p:cNvPicPr>
            <a:picLocks noChangeAspect="1" noChangeArrowheads="1"/>
          </p:cNvPicPr>
          <p:nvPr/>
        </p:nvPicPr>
        <p:blipFill>
          <a:blip r:embed="rId3"/>
          <a:srcRect l="30037"/>
          <a:stretch>
            <a:fillRect/>
          </a:stretch>
        </p:blipFill>
        <p:spPr bwMode="auto">
          <a:xfrm>
            <a:off x="3286116" y="1524000"/>
            <a:ext cx="3571884" cy="49307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1.2 Redundant Information in Tuples and Update Anomalies </a:t>
            </a:r>
          </a:p>
        </p:txBody>
      </p:sp>
      <p:sp>
        <p:nvSpPr>
          <p:cNvPr id="6819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is stored redundantly </a:t>
            </a:r>
          </a:p>
          <a:p>
            <a:pPr lvl="1"/>
            <a:r>
              <a:rPr lang="en-US"/>
              <a:t>Wastes storage</a:t>
            </a:r>
          </a:p>
          <a:p>
            <a:pPr lvl="1"/>
            <a:r>
              <a:rPr lang="en-US"/>
              <a:t>Causes problems with update anomalies</a:t>
            </a:r>
          </a:p>
          <a:p>
            <a:pPr lvl="2"/>
            <a:r>
              <a:rPr lang="en-US"/>
              <a:t>Insertion anomalies</a:t>
            </a:r>
          </a:p>
          <a:p>
            <a:pPr lvl="2"/>
            <a:r>
              <a:rPr lang="en-US"/>
              <a:t>Deletion anomalies</a:t>
            </a:r>
          </a:p>
          <a:p>
            <a:pPr lvl="2"/>
            <a:r>
              <a:rPr lang="en-US"/>
              <a:t>Modification anomalies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UPDATE ANOMALY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Update Anomaly:</a:t>
            </a:r>
          </a:p>
          <a:p>
            <a:pPr lvl="1"/>
            <a:r>
              <a:rPr lang="en-US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INSERT ANOMALY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Insert  Anomaly:</a:t>
            </a:r>
          </a:p>
          <a:p>
            <a:pPr lvl="1"/>
            <a:r>
              <a:rPr lang="en-US"/>
              <a:t>Cannot insert a project unless an employee is assigned to it.</a:t>
            </a:r>
          </a:p>
          <a:p>
            <a:r>
              <a:rPr lang="en-US"/>
              <a:t>Conversely</a:t>
            </a:r>
          </a:p>
          <a:p>
            <a:pPr lvl="1"/>
            <a:r>
              <a:rPr lang="en-US"/>
              <a:t>Cannot insert an employee unless an he/she is assigned to a project.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2890</Words>
  <Application>Microsoft PowerPoint</Application>
  <PresentationFormat>Letter Paper (8.5x11 in)</PresentationFormat>
  <Paragraphs>342</Paragraphs>
  <Slides>50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Tahoma</vt:lpstr>
      <vt:lpstr>Wingdings</vt:lpstr>
      <vt:lpstr>Symbol</vt:lpstr>
      <vt:lpstr>Office Theme</vt:lpstr>
      <vt:lpstr>Microsoft Document</vt:lpstr>
      <vt:lpstr>Outline</vt:lpstr>
      <vt:lpstr>Outline</vt:lpstr>
      <vt:lpstr>1 Informal Design Guidelines for Relational Databases (1)</vt:lpstr>
      <vt:lpstr>Informal Design Guidelines for Relational Databases (2)</vt:lpstr>
      <vt:lpstr>1.1 Semantics of the Relation Attributes </vt:lpstr>
      <vt:lpstr>Figure A simplified COMPANY relational database schema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Figure Two relation schemas suffering from update anomalies</vt:lpstr>
      <vt:lpstr>Figure Example States for EMP_DEPT and EMP_PROJ</vt:lpstr>
      <vt:lpstr>Guideline to Redundant Information in Tuples and Update Anomalies</vt:lpstr>
      <vt:lpstr>1.3 Null Values in Tuples </vt:lpstr>
      <vt:lpstr>1.4 Spurious Tuples </vt:lpstr>
      <vt:lpstr>Spurious Tuples (2)</vt:lpstr>
      <vt:lpstr>2.1  Functional Dependencies (1) </vt:lpstr>
      <vt:lpstr>Functional Dependencies (2)</vt:lpstr>
      <vt:lpstr>Examples of FD constraints (1) </vt:lpstr>
      <vt:lpstr>Examples of FD constraints (2)</vt:lpstr>
      <vt:lpstr>2.2 Inference Rules for FDs (1) </vt:lpstr>
      <vt:lpstr>Inference Rules for FDs (2)</vt:lpstr>
      <vt:lpstr>Inference Rules for FDs (3)</vt:lpstr>
      <vt:lpstr>2.3 Equivalence of Sets of FDs </vt:lpstr>
      <vt:lpstr>2.4 Minimal Sets of FDs (1)</vt:lpstr>
      <vt:lpstr>Minimal Sets of FDs (2)</vt:lpstr>
      <vt:lpstr>3 Normal Forms Based on Primary Keys </vt:lpstr>
      <vt:lpstr>3.1 Normalization of Relations (1)</vt:lpstr>
      <vt:lpstr>Normalization of Relations (2)</vt:lpstr>
      <vt:lpstr>3.2 Practical Use of Normal Forms</vt:lpstr>
      <vt:lpstr>3.3 Definitions of Keys and Attributes  Participating in Keys (1)</vt:lpstr>
      <vt:lpstr>Definitions of Keys and Attributes  Participating in Keys (2)</vt:lpstr>
      <vt:lpstr>3.2 First Normal Form </vt:lpstr>
      <vt:lpstr>Figure Normalization into 1NF</vt:lpstr>
      <vt:lpstr>Figure Normalization nested relations into 1NF</vt:lpstr>
      <vt:lpstr>3.3 Second Normal Form (1) </vt:lpstr>
      <vt:lpstr>Second Normal Form (2)</vt:lpstr>
      <vt:lpstr>Figure Normalizing into 2NF and 3NF</vt:lpstr>
      <vt:lpstr>Figure Normalization into 2NF and 3NF</vt:lpstr>
      <vt:lpstr>3.4 Third Normal Form (1)</vt:lpstr>
      <vt:lpstr>Third Normal Form (2)</vt:lpstr>
      <vt:lpstr>Normal Forms Defined Informally </vt:lpstr>
      <vt:lpstr>4 General Normal Form Definitions (For Multiple Keys) (1)</vt:lpstr>
      <vt:lpstr>General Normal Form Definitions (2)</vt:lpstr>
      <vt:lpstr>5 BCNF (Boyce-Codd Normal Form) </vt:lpstr>
      <vt:lpstr>Figure Boyce-Codd normal form</vt:lpstr>
      <vt:lpstr>Figure a relation TEACH that is in 3NF but not in BCNF</vt:lpstr>
      <vt:lpstr>Achieving the BCNF by Decomposition (1)</vt:lpstr>
      <vt:lpstr>Achieving the BCNF by Decomposition (2)</vt:lpstr>
      <vt:lpstr>Outline</vt:lpstr>
    </vt:vector>
  </TitlesOfParts>
  <Company>Copyright © 2007 Ramez Elmasri and Shamkant B. Navathe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>Functional Dependencies and Normalization for Relational Databases</dc:subject>
  <dc:creator>Shikha</dc:creator>
  <cp:lastModifiedBy>RS</cp:lastModifiedBy>
  <cp:revision>69</cp:revision>
  <cp:lastPrinted>2001-11-04T00:51:13Z</cp:lastPrinted>
  <dcterms:created xsi:type="dcterms:W3CDTF">2005-02-25T19:46:41Z</dcterms:created>
  <dcterms:modified xsi:type="dcterms:W3CDTF">2018-04-06T15:17:37Z</dcterms:modified>
</cp:coreProperties>
</file>