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84" r:id="rId4"/>
    <p:sldId id="259" r:id="rId5"/>
    <p:sldId id="261" r:id="rId6"/>
    <p:sldId id="285" r:id="rId7"/>
    <p:sldId id="289" r:id="rId8"/>
    <p:sldId id="291" r:id="rId9"/>
    <p:sldId id="286" r:id="rId10"/>
    <p:sldId id="287" r:id="rId11"/>
    <p:sldId id="288" r:id="rId12"/>
    <p:sldId id="279" r:id="rId13"/>
  </p:sldIdLst>
  <p:sldSz cx="9144000" cy="5143500" type="screen16x9"/>
  <p:notesSz cx="6858000" cy="9144000"/>
  <p:embeddedFontLst>
    <p:embeddedFont>
      <p:font typeface="Titillium Web Light" charset="0"/>
      <p:regular r:id="rId15"/>
      <p:bold r:id="rId16"/>
      <p:italic r:id="rId17"/>
      <p:boldItalic r:id="rId18"/>
    </p:embeddedFont>
    <p:embeddedFont>
      <p:font typeface="Dosis Light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054D3C0-8A86-48A7-BF65-B774C3C68640}">
  <a:tblStyle styleId="{F054D3C0-8A86-48A7-BF65-B774C3C686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2" d="100"/>
          <a:sy n="102" d="100"/>
        </p:scale>
        <p:origin x="-456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70D43-19DA-4505-9517-D8928EBF93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99C3F3-B5A6-4499-A020-D6DDB91E844D}">
      <dgm:prSet custT="1"/>
      <dgm:spPr/>
      <dgm:t>
        <a:bodyPr/>
        <a:lstStyle/>
        <a:p>
          <a:pPr rtl="0"/>
          <a:r>
            <a:rPr lang="en-US" sz="2400" b="0" i="0" dirty="0" smtClean="0">
              <a:latin typeface="Dosis Light" charset="0"/>
            </a:rPr>
            <a:t>Crime Forecasting Using Weather Data</a:t>
          </a:r>
          <a:endParaRPr lang="en-US" sz="2400" dirty="0">
            <a:latin typeface="Dosis Light" charset="0"/>
          </a:endParaRPr>
        </a:p>
      </dgm:t>
    </dgm:pt>
    <dgm:pt modelId="{82B33941-5A0F-4970-BA83-B1F24474C67B}" type="parTrans" cxnId="{A6E70261-8B67-4B59-8981-BF58175EDCF8}">
      <dgm:prSet/>
      <dgm:spPr/>
      <dgm:t>
        <a:bodyPr/>
        <a:lstStyle/>
        <a:p>
          <a:endParaRPr lang="en-US"/>
        </a:p>
      </dgm:t>
    </dgm:pt>
    <dgm:pt modelId="{6CDAC6C0-B448-4451-A012-6732CF392366}" type="sibTrans" cxnId="{A6E70261-8B67-4B59-8981-BF58175EDCF8}">
      <dgm:prSet/>
      <dgm:spPr/>
      <dgm:t>
        <a:bodyPr/>
        <a:lstStyle/>
        <a:p>
          <a:endParaRPr lang="en-US"/>
        </a:p>
      </dgm:t>
    </dgm:pt>
    <dgm:pt modelId="{2A147B3B-0008-4D41-89EF-A5327407AE46}">
      <dgm:prSet custT="1"/>
      <dgm:spPr/>
      <dgm:t>
        <a:bodyPr/>
        <a:lstStyle/>
        <a:p>
          <a:pPr rtl="0"/>
          <a:r>
            <a:rPr lang="en-US" sz="2400" b="0" i="0" dirty="0" smtClean="0">
              <a:latin typeface="Dosis Light" charset="0"/>
            </a:rPr>
            <a:t>Sentiment Analysis Using Twitter Data</a:t>
          </a:r>
          <a:endParaRPr lang="en-US" sz="2400" dirty="0">
            <a:latin typeface="Dosis Light" charset="0"/>
          </a:endParaRPr>
        </a:p>
      </dgm:t>
    </dgm:pt>
    <dgm:pt modelId="{C08E24CC-F492-4962-8A28-6ABFC5EF41C8}" type="parTrans" cxnId="{E14B09E3-12BE-4063-B7CC-1420F165CC04}">
      <dgm:prSet/>
      <dgm:spPr/>
      <dgm:t>
        <a:bodyPr/>
        <a:lstStyle/>
        <a:p>
          <a:endParaRPr lang="en-US"/>
        </a:p>
      </dgm:t>
    </dgm:pt>
    <dgm:pt modelId="{D4C08866-055B-4451-B0C7-44B9B010C478}" type="sibTrans" cxnId="{E14B09E3-12BE-4063-B7CC-1420F165CC04}">
      <dgm:prSet/>
      <dgm:spPr/>
      <dgm:t>
        <a:bodyPr/>
        <a:lstStyle/>
        <a:p>
          <a:endParaRPr lang="en-US"/>
        </a:p>
      </dgm:t>
    </dgm:pt>
    <dgm:pt modelId="{D61CFA0F-158B-4244-8859-29B8B2A41CED}" type="pres">
      <dgm:prSet presAssocID="{49470D43-19DA-4505-9517-D8928EBF933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D75AD4-F288-4EC0-BCFD-33F1EDE56F2A}" type="pres">
      <dgm:prSet presAssocID="{E599C3F3-B5A6-4499-A020-D6DDB91E844D}" presName="circ1" presStyleLbl="vennNode1" presStyleIdx="0" presStyleCnt="2"/>
      <dgm:spPr/>
      <dgm:t>
        <a:bodyPr/>
        <a:lstStyle/>
        <a:p>
          <a:endParaRPr lang="en-US"/>
        </a:p>
      </dgm:t>
    </dgm:pt>
    <dgm:pt modelId="{9DB242D6-CBB9-4472-B7FA-5C7E84477C67}" type="pres">
      <dgm:prSet presAssocID="{E599C3F3-B5A6-4499-A020-D6DDB91E844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0F12E-330C-438C-A6AF-A5B85AE2E3E1}" type="pres">
      <dgm:prSet presAssocID="{2A147B3B-0008-4D41-89EF-A5327407AE46}" presName="circ2" presStyleLbl="vennNode1" presStyleIdx="1" presStyleCnt="2"/>
      <dgm:spPr/>
      <dgm:t>
        <a:bodyPr/>
        <a:lstStyle/>
        <a:p>
          <a:endParaRPr lang="en-US"/>
        </a:p>
      </dgm:t>
    </dgm:pt>
    <dgm:pt modelId="{533CBF03-19E8-4886-A265-17F25ABF6C56}" type="pres">
      <dgm:prSet presAssocID="{2A147B3B-0008-4D41-89EF-A5327407AE4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B09E3-12BE-4063-B7CC-1420F165CC04}" srcId="{49470D43-19DA-4505-9517-D8928EBF933F}" destId="{2A147B3B-0008-4D41-89EF-A5327407AE46}" srcOrd="1" destOrd="0" parTransId="{C08E24CC-F492-4962-8A28-6ABFC5EF41C8}" sibTransId="{D4C08866-055B-4451-B0C7-44B9B010C478}"/>
    <dgm:cxn modelId="{5E9EE2CE-E917-4E77-AD98-9DAD3CFC3D34}" type="presOf" srcId="{49470D43-19DA-4505-9517-D8928EBF933F}" destId="{D61CFA0F-158B-4244-8859-29B8B2A41CED}" srcOrd="0" destOrd="0" presId="urn:microsoft.com/office/officeart/2005/8/layout/venn1"/>
    <dgm:cxn modelId="{A40AB4DE-99C8-4755-8DD1-8834B17E479D}" type="presOf" srcId="{E599C3F3-B5A6-4499-A020-D6DDB91E844D}" destId="{9DB242D6-CBB9-4472-B7FA-5C7E84477C67}" srcOrd="1" destOrd="0" presId="urn:microsoft.com/office/officeart/2005/8/layout/venn1"/>
    <dgm:cxn modelId="{D6175484-6E3A-409F-BF22-A0BF345C6C12}" type="presOf" srcId="{E599C3F3-B5A6-4499-A020-D6DDB91E844D}" destId="{E9D75AD4-F288-4EC0-BCFD-33F1EDE56F2A}" srcOrd="0" destOrd="0" presId="urn:microsoft.com/office/officeart/2005/8/layout/venn1"/>
    <dgm:cxn modelId="{A6E70261-8B67-4B59-8981-BF58175EDCF8}" srcId="{49470D43-19DA-4505-9517-D8928EBF933F}" destId="{E599C3F3-B5A6-4499-A020-D6DDB91E844D}" srcOrd="0" destOrd="0" parTransId="{82B33941-5A0F-4970-BA83-B1F24474C67B}" sibTransId="{6CDAC6C0-B448-4451-A012-6732CF392366}"/>
    <dgm:cxn modelId="{4EDC1F87-8DCD-49C8-999B-F3C471957460}" type="presOf" srcId="{2A147B3B-0008-4D41-89EF-A5327407AE46}" destId="{3C90F12E-330C-438C-A6AF-A5B85AE2E3E1}" srcOrd="0" destOrd="0" presId="urn:microsoft.com/office/officeart/2005/8/layout/venn1"/>
    <dgm:cxn modelId="{FEE8F5CC-5BE1-467D-A476-6B2F984FC540}" type="presOf" srcId="{2A147B3B-0008-4D41-89EF-A5327407AE46}" destId="{533CBF03-19E8-4886-A265-17F25ABF6C56}" srcOrd="1" destOrd="0" presId="urn:microsoft.com/office/officeart/2005/8/layout/venn1"/>
    <dgm:cxn modelId="{9FBD008A-2F8F-4BC1-BD88-9D1BD1537AC9}" type="presParOf" srcId="{D61CFA0F-158B-4244-8859-29B8B2A41CED}" destId="{E9D75AD4-F288-4EC0-BCFD-33F1EDE56F2A}" srcOrd="0" destOrd="0" presId="urn:microsoft.com/office/officeart/2005/8/layout/venn1"/>
    <dgm:cxn modelId="{0B2C4191-7596-4ABD-B1DC-3EAB3A268C39}" type="presParOf" srcId="{D61CFA0F-158B-4244-8859-29B8B2A41CED}" destId="{9DB242D6-CBB9-4472-B7FA-5C7E84477C67}" srcOrd="1" destOrd="0" presId="urn:microsoft.com/office/officeart/2005/8/layout/venn1"/>
    <dgm:cxn modelId="{C6A5DB5C-B302-4998-A4E8-BA0F9372C370}" type="presParOf" srcId="{D61CFA0F-158B-4244-8859-29B8B2A41CED}" destId="{3C90F12E-330C-438C-A6AF-A5B85AE2E3E1}" srcOrd="2" destOrd="0" presId="urn:microsoft.com/office/officeart/2005/8/layout/venn1"/>
    <dgm:cxn modelId="{F76FDDA0-A890-499A-B789-BD8E14FD76B2}" type="presParOf" srcId="{D61CFA0F-158B-4244-8859-29B8B2A41CED}" destId="{533CBF03-19E8-4886-A265-17F25ABF6C5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94EFE-2F3A-4C0B-BE22-14C37A416CA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7313F-861F-4BFC-B7D4-D94E5A8F1661}">
      <dgm:prSet phldrT="[Text]" custT="1"/>
      <dgm:spPr/>
      <dgm:t>
        <a:bodyPr/>
        <a:lstStyle/>
        <a:p>
          <a:r>
            <a:rPr lang="en-US" sz="1800" dirty="0" smtClean="0">
              <a:latin typeface="Dosis Light" charset="0"/>
            </a:rPr>
            <a:t>Literature </a:t>
          </a:r>
        </a:p>
        <a:p>
          <a:r>
            <a:rPr lang="en-US" sz="1800" dirty="0" smtClean="0">
              <a:latin typeface="Dosis Light" charset="0"/>
            </a:rPr>
            <a:t>Review</a:t>
          </a:r>
          <a:br>
            <a:rPr lang="en-US" sz="1800" dirty="0" smtClean="0">
              <a:latin typeface="Dosis Light" charset="0"/>
            </a:rPr>
          </a:br>
          <a:r>
            <a:rPr lang="en-US" sz="1800" dirty="0" smtClean="0">
              <a:latin typeface="Dosis Light" charset="0"/>
            </a:rPr>
            <a:t>August 2018</a:t>
          </a:r>
          <a:endParaRPr lang="en-US" sz="1800" dirty="0">
            <a:latin typeface="Dosis Light" charset="0"/>
          </a:endParaRPr>
        </a:p>
      </dgm:t>
    </dgm:pt>
    <dgm:pt modelId="{A330078D-DFAF-4597-99C2-6165E6B841EA}" type="parTrans" cxnId="{178428DB-D204-4012-B35D-34057E88BCB0}">
      <dgm:prSet/>
      <dgm:spPr/>
      <dgm:t>
        <a:bodyPr/>
        <a:lstStyle/>
        <a:p>
          <a:endParaRPr lang="en-US"/>
        </a:p>
      </dgm:t>
    </dgm:pt>
    <dgm:pt modelId="{5255B24C-7BC7-43FE-B6FF-DF0A0DA485A1}" type="sibTrans" cxnId="{178428DB-D204-4012-B35D-34057E88BCB0}">
      <dgm:prSet/>
      <dgm:spPr/>
      <dgm:t>
        <a:bodyPr/>
        <a:lstStyle/>
        <a:p>
          <a:endParaRPr lang="en-US"/>
        </a:p>
      </dgm:t>
    </dgm:pt>
    <dgm:pt modelId="{A68628FE-061E-4CB9-9B43-900BDB793A46}">
      <dgm:prSet phldrT="[Text]" custT="1"/>
      <dgm:spPr/>
      <dgm:t>
        <a:bodyPr/>
        <a:lstStyle/>
        <a:p>
          <a:r>
            <a:rPr lang="en-US" sz="1800" dirty="0" smtClean="0">
              <a:latin typeface="Dosis Light" charset="0"/>
            </a:rPr>
            <a:t>Problem Identification</a:t>
          </a:r>
        </a:p>
        <a:p>
          <a:r>
            <a:rPr lang="en-US" sz="1800" dirty="0" smtClean="0">
              <a:latin typeface="Dosis Light" charset="0"/>
            </a:rPr>
            <a:t>September 2018</a:t>
          </a:r>
          <a:endParaRPr lang="en-US" sz="1800" dirty="0">
            <a:latin typeface="Dosis Light" charset="0"/>
          </a:endParaRPr>
        </a:p>
      </dgm:t>
    </dgm:pt>
    <dgm:pt modelId="{32FAE508-E898-451D-918A-75871F1CC871}" type="parTrans" cxnId="{2108E43B-7D5F-4BFD-AFD0-5CBF8AC7B52A}">
      <dgm:prSet/>
      <dgm:spPr/>
      <dgm:t>
        <a:bodyPr/>
        <a:lstStyle/>
        <a:p>
          <a:endParaRPr lang="en-US"/>
        </a:p>
      </dgm:t>
    </dgm:pt>
    <dgm:pt modelId="{31CEB836-DED3-4A93-86FC-07504B29A39A}" type="sibTrans" cxnId="{2108E43B-7D5F-4BFD-AFD0-5CBF8AC7B52A}">
      <dgm:prSet/>
      <dgm:spPr/>
      <dgm:t>
        <a:bodyPr/>
        <a:lstStyle/>
        <a:p>
          <a:endParaRPr lang="en-US"/>
        </a:p>
      </dgm:t>
    </dgm:pt>
    <dgm:pt modelId="{A0408772-4CD7-4D6C-A861-ED759BA5BD28}">
      <dgm:prSet phldrT="[Text]" custT="1"/>
      <dgm:spPr/>
      <dgm:t>
        <a:bodyPr/>
        <a:lstStyle/>
        <a:p>
          <a:r>
            <a:rPr lang="en-US" sz="1800" dirty="0" smtClean="0">
              <a:latin typeface="Dosis Light" charset="0"/>
            </a:rPr>
            <a:t>Mid </a:t>
          </a:r>
          <a:r>
            <a:rPr lang="en-US" sz="1800" dirty="0" err="1" smtClean="0">
              <a:latin typeface="Dosis Light" charset="0"/>
            </a:rPr>
            <a:t>Sem</a:t>
          </a:r>
          <a:r>
            <a:rPr lang="en-US" sz="1800" dirty="0" smtClean="0">
              <a:latin typeface="Dosis Light" charset="0"/>
            </a:rPr>
            <a:t> Evaluation</a:t>
          </a:r>
        </a:p>
        <a:p>
          <a:r>
            <a:rPr lang="en-US" sz="1800" dirty="0" smtClean="0">
              <a:latin typeface="Dosis Light" charset="0"/>
            </a:rPr>
            <a:t>Mid-September 2018</a:t>
          </a:r>
          <a:endParaRPr lang="en-US" sz="1800" dirty="0">
            <a:latin typeface="Dosis Light" charset="0"/>
          </a:endParaRPr>
        </a:p>
      </dgm:t>
    </dgm:pt>
    <dgm:pt modelId="{BDFD460B-5276-43A0-9E9E-C70D3B5B3462}" type="parTrans" cxnId="{AEB5B8F5-99FC-49BD-A136-C6EF772F8318}">
      <dgm:prSet/>
      <dgm:spPr/>
      <dgm:t>
        <a:bodyPr/>
        <a:lstStyle/>
        <a:p>
          <a:endParaRPr lang="en-US"/>
        </a:p>
      </dgm:t>
    </dgm:pt>
    <dgm:pt modelId="{56A3DE9B-5172-44FA-8EA6-7D10BF36677B}" type="sibTrans" cxnId="{AEB5B8F5-99FC-49BD-A136-C6EF772F8318}">
      <dgm:prSet/>
      <dgm:spPr/>
      <dgm:t>
        <a:bodyPr/>
        <a:lstStyle/>
        <a:p>
          <a:endParaRPr lang="en-US"/>
        </a:p>
      </dgm:t>
    </dgm:pt>
    <dgm:pt modelId="{93E280EE-0474-49AC-8D0F-9E9A0B78BAE6}" type="pres">
      <dgm:prSet presAssocID="{51D94EFE-2F3A-4C0B-BE22-14C37A416CA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61D6B3-E0D8-43C8-9B35-1DDAEC5D5318}" type="pres">
      <dgm:prSet presAssocID="{51D94EFE-2F3A-4C0B-BE22-14C37A416CA1}" presName="arrow" presStyleLbl="bgShp" presStyleIdx="0" presStyleCnt="1" custLinFactNeighborX="-11875" custLinFactNeighborY="-10495"/>
      <dgm:spPr/>
      <dgm:t>
        <a:bodyPr/>
        <a:lstStyle/>
        <a:p>
          <a:endParaRPr lang="en-US"/>
        </a:p>
      </dgm:t>
    </dgm:pt>
    <dgm:pt modelId="{00C1C718-B744-40E9-9546-DDA766F0CF4B}" type="pres">
      <dgm:prSet presAssocID="{51D94EFE-2F3A-4C0B-BE22-14C37A416CA1}" presName="arrowDiagram3" presStyleCnt="0"/>
      <dgm:spPr/>
    </dgm:pt>
    <dgm:pt modelId="{13B9579E-F617-454C-AD60-BA471BB3B190}" type="pres">
      <dgm:prSet presAssocID="{E6A7313F-861F-4BFC-B7D4-D94E5A8F1661}" presName="bullet3a" presStyleLbl="node1" presStyleIdx="0" presStyleCnt="3" custLinFactNeighborX="-12010" custLinFactNeighborY="24997"/>
      <dgm:spPr/>
      <dgm:t>
        <a:bodyPr/>
        <a:lstStyle/>
        <a:p>
          <a:endParaRPr lang="en-US"/>
        </a:p>
      </dgm:t>
    </dgm:pt>
    <dgm:pt modelId="{F7B14F5C-FDCC-422B-A1D8-467269CC0020}" type="pres">
      <dgm:prSet presAssocID="{E6A7313F-861F-4BFC-B7D4-D94E5A8F1661}" presName="textBox3a" presStyleLbl="revTx" presStyleIdx="0" presStyleCnt="3" custScaleX="142751" custScaleY="82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8AAD4-52ED-4294-B0E2-B821FDD24E54}" type="pres">
      <dgm:prSet presAssocID="{A68628FE-061E-4CB9-9B43-900BDB793A46}" presName="bullet3b" presStyleLbl="node1" presStyleIdx="1" presStyleCnt="3" custScaleX="100000" custScaleY="100000" custLinFactX="165040" custLinFactNeighborX="200000" custLinFactNeighborY="-54727"/>
      <dgm:spPr/>
      <dgm:t>
        <a:bodyPr/>
        <a:lstStyle/>
        <a:p>
          <a:endParaRPr lang="en-US"/>
        </a:p>
      </dgm:t>
    </dgm:pt>
    <dgm:pt modelId="{EE63E919-7821-45F6-AC1E-6D8D40672D21}" type="pres">
      <dgm:prSet presAssocID="{A68628FE-061E-4CB9-9B43-900BDB793A46}" presName="textBox3b" presStyleLbl="revTx" presStyleIdx="1" presStyleCnt="3" custScaleX="100173" custScaleY="89300" custLinFactNeighborX="36459" custLinFactNeighborY="-6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64F4B-C3A7-4D71-BD92-465B1CAB796E}" type="pres">
      <dgm:prSet presAssocID="{A0408772-4CD7-4D6C-A861-ED759BA5BD28}" presName="bullet3c" presStyleLbl="node1" presStyleIdx="2" presStyleCnt="3" custLinFactX="50253" custLinFactNeighborX="100000" custLinFactNeighborY="33101"/>
      <dgm:spPr/>
      <dgm:t>
        <a:bodyPr/>
        <a:lstStyle/>
        <a:p>
          <a:endParaRPr lang="en-US"/>
        </a:p>
      </dgm:t>
    </dgm:pt>
    <dgm:pt modelId="{15056C88-F732-4932-8150-6979B32F2638}" type="pres">
      <dgm:prSet presAssocID="{A0408772-4CD7-4D6C-A861-ED759BA5BD28}" presName="textBox3c" presStyleLbl="revTx" presStyleIdx="2" presStyleCnt="3" custScaleX="83198" custScaleY="78356" custLinFactNeighborX="18751" custLinFactNeighborY="2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861F1E-8438-446F-84CB-D8E7858DAA14}" type="presOf" srcId="{A0408772-4CD7-4D6C-A861-ED759BA5BD28}" destId="{15056C88-F732-4932-8150-6979B32F2638}" srcOrd="0" destOrd="0" presId="urn:microsoft.com/office/officeart/2005/8/layout/arrow2"/>
    <dgm:cxn modelId="{178428DB-D204-4012-B35D-34057E88BCB0}" srcId="{51D94EFE-2F3A-4C0B-BE22-14C37A416CA1}" destId="{E6A7313F-861F-4BFC-B7D4-D94E5A8F1661}" srcOrd="0" destOrd="0" parTransId="{A330078D-DFAF-4597-99C2-6165E6B841EA}" sibTransId="{5255B24C-7BC7-43FE-B6FF-DF0A0DA485A1}"/>
    <dgm:cxn modelId="{0CB91458-B37E-47ED-90C2-FFFB524D195D}" type="presOf" srcId="{A68628FE-061E-4CB9-9B43-900BDB793A46}" destId="{EE63E919-7821-45F6-AC1E-6D8D40672D21}" srcOrd="0" destOrd="0" presId="urn:microsoft.com/office/officeart/2005/8/layout/arrow2"/>
    <dgm:cxn modelId="{2108E43B-7D5F-4BFD-AFD0-5CBF8AC7B52A}" srcId="{51D94EFE-2F3A-4C0B-BE22-14C37A416CA1}" destId="{A68628FE-061E-4CB9-9B43-900BDB793A46}" srcOrd="1" destOrd="0" parTransId="{32FAE508-E898-451D-918A-75871F1CC871}" sibTransId="{31CEB836-DED3-4A93-86FC-07504B29A39A}"/>
    <dgm:cxn modelId="{941D428D-EB02-4D4E-B57E-F46175B87039}" type="presOf" srcId="{51D94EFE-2F3A-4C0B-BE22-14C37A416CA1}" destId="{93E280EE-0474-49AC-8D0F-9E9A0B78BAE6}" srcOrd="0" destOrd="0" presId="urn:microsoft.com/office/officeart/2005/8/layout/arrow2"/>
    <dgm:cxn modelId="{AEB5B8F5-99FC-49BD-A136-C6EF772F8318}" srcId="{51D94EFE-2F3A-4C0B-BE22-14C37A416CA1}" destId="{A0408772-4CD7-4D6C-A861-ED759BA5BD28}" srcOrd="2" destOrd="0" parTransId="{BDFD460B-5276-43A0-9E9E-C70D3B5B3462}" sibTransId="{56A3DE9B-5172-44FA-8EA6-7D10BF36677B}"/>
    <dgm:cxn modelId="{A3F4942E-FAA9-406D-A4C7-B69EBFDA0DB1}" type="presOf" srcId="{E6A7313F-861F-4BFC-B7D4-D94E5A8F1661}" destId="{F7B14F5C-FDCC-422B-A1D8-467269CC0020}" srcOrd="0" destOrd="0" presId="urn:microsoft.com/office/officeart/2005/8/layout/arrow2"/>
    <dgm:cxn modelId="{FE35F2C1-1D2B-4261-A41B-2F308990ADBC}" type="presParOf" srcId="{93E280EE-0474-49AC-8D0F-9E9A0B78BAE6}" destId="{1E61D6B3-E0D8-43C8-9B35-1DDAEC5D5318}" srcOrd="0" destOrd="0" presId="urn:microsoft.com/office/officeart/2005/8/layout/arrow2"/>
    <dgm:cxn modelId="{1B21AD86-A775-47FF-9D5E-84142937C98A}" type="presParOf" srcId="{93E280EE-0474-49AC-8D0F-9E9A0B78BAE6}" destId="{00C1C718-B744-40E9-9546-DDA766F0CF4B}" srcOrd="1" destOrd="0" presId="urn:microsoft.com/office/officeart/2005/8/layout/arrow2"/>
    <dgm:cxn modelId="{7E5021AB-AE39-46A3-981D-66045FD5A957}" type="presParOf" srcId="{00C1C718-B744-40E9-9546-DDA766F0CF4B}" destId="{13B9579E-F617-454C-AD60-BA471BB3B190}" srcOrd="0" destOrd="0" presId="urn:microsoft.com/office/officeart/2005/8/layout/arrow2"/>
    <dgm:cxn modelId="{B9B16067-2964-4B91-9F40-C7FEE42A7087}" type="presParOf" srcId="{00C1C718-B744-40E9-9546-DDA766F0CF4B}" destId="{F7B14F5C-FDCC-422B-A1D8-467269CC0020}" srcOrd="1" destOrd="0" presId="urn:microsoft.com/office/officeart/2005/8/layout/arrow2"/>
    <dgm:cxn modelId="{6EDD244F-9DE6-4B41-B698-73A1399380B0}" type="presParOf" srcId="{00C1C718-B744-40E9-9546-DDA766F0CF4B}" destId="{8BC8AAD4-52ED-4294-B0E2-B821FDD24E54}" srcOrd="2" destOrd="0" presId="urn:microsoft.com/office/officeart/2005/8/layout/arrow2"/>
    <dgm:cxn modelId="{BEE334A1-E651-4D55-9D20-BA5A9C936F17}" type="presParOf" srcId="{00C1C718-B744-40E9-9546-DDA766F0CF4B}" destId="{EE63E919-7821-45F6-AC1E-6D8D40672D21}" srcOrd="3" destOrd="0" presId="urn:microsoft.com/office/officeart/2005/8/layout/arrow2"/>
    <dgm:cxn modelId="{6A54BB03-E978-45DA-886F-8F9578CF66EF}" type="presParOf" srcId="{00C1C718-B744-40E9-9546-DDA766F0CF4B}" destId="{01764F4B-C3A7-4D71-BD92-465B1CAB796E}" srcOrd="4" destOrd="0" presId="urn:microsoft.com/office/officeart/2005/8/layout/arrow2"/>
    <dgm:cxn modelId="{A4550C73-B016-45E5-97FA-B9C0AEDC240C}" type="presParOf" srcId="{00C1C718-B744-40E9-9546-DDA766F0CF4B}" destId="{15056C88-F732-4932-8150-6979B32F263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94EFE-2F3A-4C0B-BE22-14C37A416CA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7313F-861F-4BFC-B7D4-D94E5A8F1661}">
      <dgm:prSet phldrT="[Text]" custT="1"/>
      <dgm:spPr/>
      <dgm:t>
        <a:bodyPr/>
        <a:lstStyle/>
        <a:p>
          <a:r>
            <a:rPr lang="en-US" sz="1800" dirty="0" smtClean="0">
              <a:latin typeface="Dosis Light" charset="0"/>
            </a:rPr>
            <a:t>Propose Solution</a:t>
          </a:r>
          <a:r>
            <a:rPr lang="en-US" sz="1800" dirty="0" smtClean="0">
              <a:latin typeface="Dosis Light" charset="0"/>
            </a:rPr>
            <a:t/>
          </a:r>
          <a:br>
            <a:rPr lang="en-US" sz="1800" dirty="0" smtClean="0">
              <a:latin typeface="Dosis Light" charset="0"/>
            </a:rPr>
          </a:br>
          <a:r>
            <a:rPr lang="en-US" sz="1800" dirty="0" smtClean="0">
              <a:latin typeface="Dosis Light" charset="0"/>
            </a:rPr>
            <a:t>End September </a:t>
          </a:r>
          <a:r>
            <a:rPr lang="en-US" sz="1800" dirty="0" smtClean="0">
              <a:latin typeface="Dosis Light" charset="0"/>
            </a:rPr>
            <a:t>2018</a:t>
          </a:r>
          <a:endParaRPr lang="en-US" sz="1800" dirty="0">
            <a:latin typeface="Dosis Light" charset="0"/>
          </a:endParaRPr>
        </a:p>
      </dgm:t>
    </dgm:pt>
    <dgm:pt modelId="{A330078D-DFAF-4597-99C2-6165E6B841EA}" type="parTrans" cxnId="{178428DB-D204-4012-B35D-34057E88BCB0}">
      <dgm:prSet/>
      <dgm:spPr/>
      <dgm:t>
        <a:bodyPr/>
        <a:lstStyle/>
        <a:p>
          <a:endParaRPr lang="en-US"/>
        </a:p>
      </dgm:t>
    </dgm:pt>
    <dgm:pt modelId="{5255B24C-7BC7-43FE-B6FF-DF0A0DA485A1}" type="sibTrans" cxnId="{178428DB-D204-4012-B35D-34057E88BCB0}">
      <dgm:prSet/>
      <dgm:spPr/>
      <dgm:t>
        <a:bodyPr/>
        <a:lstStyle/>
        <a:p>
          <a:endParaRPr lang="en-US"/>
        </a:p>
      </dgm:t>
    </dgm:pt>
    <dgm:pt modelId="{A68628FE-061E-4CB9-9B43-900BDB793A46}">
      <dgm:prSet phldrT="[Text]" custT="1"/>
      <dgm:spPr/>
      <dgm:t>
        <a:bodyPr/>
        <a:lstStyle/>
        <a:p>
          <a:r>
            <a:rPr lang="en-US" sz="1800" dirty="0" smtClean="0">
              <a:latin typeface="Dosis Light" charset="0"/>
            </a:rPr>
            <a:t>Validation</a:t>
          </a:r>
          <a:br>
            <a:rPr lang="en-US" sz="1800" dirty="0" smtClean="0">
              <a:latin typeface="Dosis Light" charset="0"/>
            </a:rPr>
          </a:br>
          <a:r>
            <a:rPr lang="en-US" sz="1800" dirty="0" smtClean="0">
              <a:latin typeface="Dosis Light" charset="0"/>
            </a:rPr>
            <a:t>End October </a:t>
          </a:r>
          <a:r>
            <a:rPr lang="en-US" sz="1800" dirty="0" smtClean="0">
              <a:latin typeface="Dosis Light" charset="0"/>
            </a:rPr>
            <a:t>2018</a:t>
          </a:r>
          <a:endParaRPr lang="en-US" sz="1800" dirty="0">
            <a:latin typeface="Dosis Light" charset="0"/>
          </a:endParaRPr>
        </a:p>
      </dgm:t>
    </dgm:pt>
    <dgm:pt modelId="{32FAE508-E898-451D-918A-75871F1CC871}" type="parTrans" cxnId="{2108E43B-7D5F-4BFD-AFD0-5CBF8AC7B52A}">
      <dgm:prSet/>
      <dgm:spPr/>
      <dgm:t>
        <a:bodyPr/>
        <a:lstStyle/>
        <a:p>
          <a:endParaRPr lang="en-US"/>
        </a:p>
      </dgm:t>
    </dgm:pt>
    <dgm:pt modelId="{31CEB836-DED3-4A93-86FC-07504B29A39A}" type="sibTrans" cxnId="{2108E43B-7D5F-4BFD-AFD0-5CBF8AC7B52A}">
      <dgm:prSet/>
      <dgm:spPr/>
      <dgm:t>
        <a:bodyPr/>
        <a:lstStyle/>
        <a:p>
          <a:endParaRPr lang="en-US"/>
        </a:p>
      </dgm:t>
    </dgm:pt>
    <dgm:pt modelId="{A0408772-4CD7-4D6C-A861-ED759BA5BD28}">
      <dgm:prSet phldrT="[Text]" custT="1"/>
      <dgm:spPr/>
      <dgm:t>
        <a:bodyPr/>
        <a:lstStyle/>
        <a:p>
          <a:r>
            <a:rPr lang="en-US" sz="1800" dirty="0" smtClean="0">
              <a:latin typeface="Dosis Light" charset="0"/>
            </a:rPr>
            <a:t>End </a:t>
          </a:r>
          <a:r>
            <a:rPr lang="en-US" sz="1800" dirty="0" err="1" smtClean="0">
              <a:latin typeface="Dosis Light" charset="0"/>
            </a:rPr>
            <a:t>Sem</a:t>
          </a:r>
          <a:r>
            <a:rPr lang="en-US" sz="1800" dirty="0" smtClean="0">
              <a:latin typeface="Dosis Light" charset="0"/>
            </a:rPr>
            <a:t> Evaluation</a:t>
          </a:r>
        </a:p>
        <a:p>
          <a:r>
            <a:rPr lang="en-US" sz="1800" dirty="0" smtClean="0">
              <a:latin typeface="Dosis Light" charset="0"/>
            </a:rPr>
            <a:t>Mid-November </a:t>
          </a:r>
          <a:r>
            <a:rPr lang="en-US" sz="1800" dirty="0" smtClean="0">
              <a:latin typeface="Dosis Light" charset="0"/>
            </a:rPr>
            <a:t>2018</a:t>
          </a:r>
          <a:endParaRPr lang="en-US" sz="1800" dirty="0">
            <a:latin typeface="Dosis Light" charset="0"/>
          </a:endParaRPr>
        </a:p>
      </dgm:t>
    </dgm:pt>
    <dgm:pt modelId="{BDFD460B-5276-43A0-9E9E-C70D3B5B3462}" type="parTrans" cxnId="{AEB5B8F5-99FC-49BD-A136-C6EF772F8318}">
      <dgm:prSet/>
      <dgm:spPr/>
      <dgm:t>
        <a:bodyPr/>
        <a:lstStyle/>
        <a:p>
          <a:endParaRPr lang="en-US"/>
        </a:p>
      </dgm:t>
    </dgm:pt>
    <dgm:pt modelId="{56A3DE9B-5172-44FA-8EA6-7D10BF36677B}" type="sibTrans" cxnId="{AEB5B8F5-99FC-49BD-A136-C6EF772F8318}">
      <dgm:prSet/>
      <dgm:spPr/>
      <dgm:t>
        <a:bodyPr/>
        <a:lstStyle/>
        <a:p>
          <a:endParaRPr lang="en-US"/>
        </a:p>
      </dgm:t>
    </dgm:pt>
    <dgm:pt modelId="{93E280EE-0474-49AC-8D0F-9E9A0B78BAE6}" type="pres">
      <dgm:prSet presAssocID="{51D94EFE-2F3A-4C0B-BE22-14C37A416CA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61D6B3-E0D8-43C8-9B35-1DDAEC5D5318}" type="pres">
      <dgm:prSet presAssocID="{51D94EFE-2F3A-4C0B-BE22-14C37A416CA1}" presName="arrow" presStyleLbl="bgShp" presStyleIdx="0" presStyleCnt="1" custLinFactNeighborX="-11875" custLinFactNeighborY="-10495"/>
      <dgm:spPr/>
      <dgm:t>
        <a:bodyPr/>
        <a:lstStyle/>
        <a:p>
          <a:endParaRPr lang="en-US"/>
        </a:p>
      </dgm:t>
    </dgm:pt>
    <dgm:pt modelId="{00C1C718-B744-40E9-9546-DDA766F0CF4B}" type="pres">
      <dgm:prSet presAssocID="{51D94EFE-2F3A-4C0B-BE22-14C37A416CA1}" presName="arrowDiagram3" presStyleCnt="0"/>
      <dgm:spPr/>
    </dgm:pt>
    <dgm:pt modelId="{13B9579E-F617-454C-AD60-BA471BB3B190}" type="pres">
      <dgm:prSet presAssocID="{E6A7313F-861F-4BFC-B7D4-D94E5A8F1661}" presName="bullet3a" presStyleLbl="node1" presStyleIdx="0" presStyleCnt="3" custLinFactNeighborX="-12010" custLinFactNeighborY="24997"/>
      <dgm:spPr/>
      <dgm:t>
        <a:bodyPr/>
        <a:lstStyle/>
        <a:p>
          <a:endParaRPr lang="en-US"/>
        </a:p>
      </dgm:t>
    </dgm:pt>
    <dgm:pt modelId="{F7B14F5C-FDCC-422B-A1D8-467269CC0020}" type="pres">
      <dgm:prSet presAssocID="{E6A7313F-861F-4BFC-B7D4-D94E5A8F1661}" presName="textBox3a" presStyleLbl="revTx" presStyleIdx="0" presStyleCnt="3" custScaleX="101723" custScaleY="82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8AAD4-52ED-4294-B0E2-B821FDD24E54}" type="pres">
      <dgm:prSet presAssocID="{A68628FE-061E-4CB9-9B43-900BDB793A46}" presName="bullet3b" presStyleLbl="node1" presStyleIdx="1" presStyleCnt="3" custScaleX="100000" custScaleY="100000" custLinFactX="165040" custLinFactNeighborX="200000" custLinFactNeighborY="-54727"/>
      <dgm:spPr/>
      <dgm:t>
        <a:bodyPr/>
        <a:lstStyle/>
        <a:p>
          <a:endParaRPr lang="en-US"/>
        </a:p>
      </dgm:t>
    </dgm:pt>
    <dgm:pt modelId="{EE63E919-7821-45F6-AC1E-6D8D40672D21}" type="pres">
      <dgm:prSet presAssocID="{A68628FE-061E-4CB9-9B43-900BDB793A46}" presName="textBox3b" presStyleLbl="revTx" presStyleIdx="1" presStyleCnt="3" custScaleX="128242" custScaleY="95905" custLinFactNeighborX="36459" custLinFactNeighborY="-6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64F4B-C3A7-4D71-BD92-465B1CAB796E}" type="pres">
      <dgm:prSet presAssocID="{A0408772-4CD7-4D6C-A861-ED759BA5BD28}" presName="bullet3c" presStyleLbl="node1" presStyleIdx="2" presStyleCnt="3" custLinFactX="50253" custLinFactNeighborX="100000" custLinFactNeighborY="33101"/>
      <dgm:spPr/>
      <dgm:t>
        <a:bodyPr/>
        <a:lstStyle/>
        <a:p>
          <a:endParaRPr lang="en-US"/>
        </a:p>
      </dgm:t>
    </dgm:pt>
    <dgm:pt modelId="{15056C88-F732-4932-8150-6979B32F2638}" type="pres">
      <dgm:prSet presAssocID="{A0408772-4CD7-4D6C-A861-ED759BA5BD28}" presName="textBox3c" presStyleLbl="revTx" presStyleIdx="2" presStyleCnt="3" custScaleX="103928" custScaleY="78356" custLinFactNeighborX="18751" custLinFactNeighborY="2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4F14A7-7452-4575-ACA4-12278DDE822A}" type="presOf" srcId="{51D94EFE-2F3A-4C0B-BE22-14C37A416CA1}" destId="{93E280EE-0474-49AC-8D0F-9E9A0B78BAE6}" srcOrd="0" destOrd="0" presId="urn:microsoft.com/office/officeart/2005/8/layout/arrow2"/>
    <dgm:cxn modelId="{1346359B-24B2-4F04-848D-FA3520D65201}" type="presOf" srcId="{A0408772-4CD7-4D6C-A861-ED759BA5BD28}" destId="{15056C88-F732-4932-8150-6979B32F2638}" srcOrd="0" destOrd="0" presId="urn:microsoft.com/office/officeart/2005/8/layout/arrow2"/>
    <dgm:cxn modelId="{178428DB-D204-4012-B35D-34057E88BCB0}" srcId="{51D94EFE-2F3A-4C0B-BE22-14C37A416CA1}" destId="{E6A7313F-861F-4BFC-B7D4-D94E5A8F1661}" srcOrd="0" destOrd="0" parTransId="{A330078D-DFAF-4597-99C2-6165E6B841EA}" sibTransId="{5255B24C-7BC7-43FE-B6FF-DF0A0DA485A1}"/>
    <dgm:cxn modelId="{2108E43B-7D5F-4BFD-AFD0-5CBF8AC7B52A}" srcId="{51D94EFE-2F3A-4C0B-BE22-14C37A416CA1}" destId="{A68628FE-061E-4CB9-9B43-900BDB793A46}" srcOrd="1" destOrd="0" parTransId="{32FAE508-E898-451D-918A-75871F1CC871}" sibTransId="{31CEB836-DED3-4A93-86FC-07504B29A39A}"/>
    <dgm:cxn modelId="{094C76F4-7A16-4DD5-9453-91F68E01133A}" type="presOf" srcId="{E6A7313F-861F-4BFC-B7D4-D94E5A8F1661}" destId="{F7B14F5C-FDCC-422B-A1D8-467269CC0020}" srcOrd="0" destOrd="0" presId="urn:microsoft.com/office/officeart/2005/8/layout/arrow2"/>
    <dgm:cxn modelId="{AEB5B8F5-99FC-49BD-A136-C6EF772F8318}" srcId="{51D94EFE-2F3A-4C0B-BE22-14C37A416CA1}" destId="{A0408772-4CD7-4D6C-A861-ED759BA5BD28}" srcOrd="2" destOrd="0" parTransId="{BDFD460B-5276-43A0-9E9E-C70D3B5B3462}" sibTransId="{56A3DE9B-5172-44FA-8EA6-7D10BF36677B}"/>
    <dgm:cxn modelId="{639D7AB3-1F07-4BD5-957C-05EA67D4415C}" type="presOf" srcId="{A68628FE-061E-4CB9-9B43-900BDB793A46}" destId="{EE63E919-7821-45F6-AC1E-6D8D40672D21}" srcOrd="0" destOrd="0" presId="urn:microsoft.com/office/officeart/2005/8/layout/arrow2"/>
    <dgm:cxn modelId="{9331FA3B-AD4C-4278-8B21-670C3DF840C4}" type="presParOf" srcId="{93E280EE-0474-49AC-8D0F-9E9A0B78BAE6}" destId="{1E61D6B3-E0D8-43C8-9B35-1DDAEC5D5318}" srcOrd="0" destOrd="0" presId="urn:microsoft.com/office/officeart/2005/8/layout/arrow2"/>
    <dgm:cxn modelId="{E9A9DFC8-6144-45C0-A8CE-DC81B20DAC38}" type="presParOf" srcId="{93E280EE-0474-49AC-8D0F-9E9A0B78BAE6}" destId="{00C1C718-B744-40E9-9546-DDA766F0CF4B}" srcOrd="1" destOrd="0" presId="urn:microsoft.com/office/officeart/2005/8/layout/arrow2"/>
    <dgm:cxn modelId="{48DB441F-89C7-4E4E-9E8F-8C74AAFB40D2}" type="presParOf" srcId="{00C1C718-B744-40E9-9546-DDA766F0CF4B}" destId="{13B9579E-F617-454C-AD60-BA471BB3B190}" srcOrd="0" destOrd="0" presId="urn:microsoft.com/office/officeart/2005/8/layout/arrow2"/>
    <dgm:cxn modelId="{45545D33-7838-4EDF-A529-12120D0E9B6E}" type="presParOf" srcId="{00C1C718-B744-40E9-9546-DDA766F0CF4B}" destId="{F7B14F5C-FDCC-422B-A1D8-467269CC0020}" srcOrd="1" destOrd="0" presId="urn:microsoft.com/office/officeart/2005/8/layout/arrow2"/>
    <dgm:cxn modelId="{521FB8AC-D435-4628-A17E-93B01BCAF221}" type="presParOf" srcId="{00C1C718-B744-40E9-9546-DDA766F0CF4B}" destId="{8BC8AAD4-52ED-4294-B0E2-B821FDD24E54}" srcOrd="2" destOrd="0" presId="urn:microsoft.com/office/officeart/2005/8/layout/arrow2"/>
    <dgm:cxn modelId="{B32C0314-F75D-4E0D-AFFB-72F93F95649C}" type="presParOf" srcId="{00C1C718-B744-40E9-9546-DDA766F0CF4B}" destId="{EE63E919-7821-45F6-AC1E-6D8D40672D21}" srcOrd="3" destOrd="0" presId="urn:microsoft.com/office/officeart/2005/8/layout/arrow2"/>
    <dgm:cxn modelId="{9739A4C3-8E42-4C4A-973A-BDD341C4A52B}" type="presParOf" srcId="{00C1C718-B744-40E9-9546-DDA766F0CF4B}" destId="{01764F4B-C3A7-4D71-BD92-465B1CAB796E}" srcOrd="4" destOrd="0" presId="urn:microsoft.com/office/officeart/2005/8/layout/arrow2"/>
    <dgm:cxn modelId="{CE435FDC-401E-4476-B398-5DD240CF3805}" type="presParOf" srcId="{00C1C718-B744-40E9-9546-DDA766F0CF4B}" destId="{15056C88-F732-4932-8150-6979B32F263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75AD4-F288-4EC0-BCFD-33F1EDE56F2A}">
      <dsp:nvSpPr>
        <dsp:cNvPr id="0" name=""/>
        <dsp:cNvSpPr/>
      </dsp:nvSpPr>
      <dsp:spPr>
        <a:xfrm>
          <a:off x="830195" y="8106"/>
          <a:ext cx="2964286" cy="29642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Dosis Light" charset="0"/>
            </a:rPr>
            <a:t>Crime Forecasting Using Weather Data</a:t>
          </a:r>
          <a:endParaRPr lang="en-US" sz="2400" kern="1200" dirty="0">
            <a:latin typeface="Dosis Light" charset="0"/>
          </a:endParaRPr>
        </a:p>
      </dsp:txBody>
      <dsp:txXfrm>
        <a:off x="1244127" y="357660"/>
        <a:ext cx="1709137" cy="2265180"/>
      </dsp:txXfrm>
    </dsp:sp>
    <dsp:sp modelId="{3C90F12E-330C-438C-A6AF-A5B85AE2E3E1}">
      <dsp:nvSpPr>
        <dsp:cNvPr id="0" name=""/>
        <dsp:cNvSpPr/>
      </dsp:nvSpPr>
      <dsp:spPr>
        <a:xfrm>
          <a:off x="2966618" y="8106"/>
          <a:ext cx="2964286" cy="29642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Dosis Light" charset="0"/>
            </a:rPr>
            <a:t>Sentiment Analysis Using Twitter Data</a:t>
          </a:r>
          <a:endParaRPr lang="en-US" sz="2400" kern="1200" dirty="0">
            <a:latin typeface="Dosis Light" charset="0"/>
          </a:endParaRPr>
        </a:p>
      </dsp:txBody>
      <dsp:txXfrm>
        <a:off x="3807834" y="357660"/>
        <a:ext cx="1709137" cy="226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1D6B3-E0D8-43C8-9B35-1DDAEC5D5318}">
      <dsp:nvSpPr>
        <dsp:cNvPr id="0" name=""/>
        <dsp:cNvSpPr/>
      </dsp:nvSpPr>
      <dsp:spPr>
        <a:xfrm>
          <a:off x="0" y="0"/>
          <a:ext cx="6786880" cy="4241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9579E-F617-454C-AD60-BA471BB3B190}">
      <dsp:nvSpPr>
        <dsp:cNvPr id="0" name=""/>
        <dsp:cNvSpPr/>
      </dsp:nvSpPr>
      <dsp:spPr>
        <a:xfrm>
          <a:off x="914401" y="2971799"/>
          <a:ext cx="176458" cy="176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14F5C-FDCC-422B-A1D8-467269CC0020}">
      <dsp:nvSpPr>
        <dsp:cNvPr id="0" name=""/>
        <dsp:cNvSpPr/>
      </dsp:nvSpPr>
      <dsp:spPr>
        <a:xfrm>
          <a:off x="685803" y="3124201"/>
          <a:ext cx="2257383" cy="100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02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Literature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Review</a:t>
          </a:r>
          <a:br>
            <a:rPr lang="en-US" sz="1800" kern="1200" dirty="0" smtClean="0">
              <a:latin typeface="Dosis Light" charset="0"/>
            </a:rPr>
          </a:br>
          <a:r>
            <a:rPr lang="en-US" sz="1800" kern="1200" dirty="0" smtClean="0">
              <a:latin typeface="Dosis Light" charset="0"/>
            </a:rPr>
            <a:t>August 2018</a:t>
          </a:r>
          <a:endParaRPr lang="en-US" sz="1800" kern="1200" dirty="0">
            <a:latin typeface="Dosis Light" charset="0"/>
          </a:endParaRPr>
        </a:p>
      </dsp:txBody>
      <dsp:txXfrm>
        <a:off x="685803" y="3124201"/>
        <a:ext cx="2257383" cy="1009316"/>
      </dsp:txXfrm>
    </dsp:sp>
    <dsp:sp modelId="{8BC8AAD4-52ED-4294-B0E2-B821FDD24E54}">
      <dsp:nvSpPr>
        <dsp:cNvPr id="0" name=""/>
        <dsp:cNvSpPr/>
      </dsp:nvSpPr>
      <dsp:spPr>
        <a:xfrm>
          <a:off x="3657599" y="1600199"/>
          <a:ext cx="318983" cy="318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3E919-7821-45F6-AC1E-6D8D40672D21}">
      <dsp:nvSpPr>
        <dsp:cNvPr id="0" name=""/>
        <dsp:cNvSpPr/>
      </dsp:nvSpPr>
      <dsp:spPr>
        <a:xfrm>
          <a:off x="3245128" y="1905001"/>
          <a:ext cx="1631669" cy="206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02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Problem Identification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September 2018</a:t>
          </a:r>
          <a:endParaRPr lang="en-US" sz="1800" kern="1200" dirty="0">
            <a:latin typeface="Dosis Light" charset="0"/>
          </a:endParaRPr>
        </a:p>
      </dsp:txBody>
      <dsp:txXfrm>
        <a:off x="3245128" y="1905001"/>
        <a:ext cx="1631669" cy="2060632"/>
      </dsp:txXfrm>
    </dsp:sp>
    <dsp:sp modelId="{01764F4B-C3A7-4D71-BD92-465B1CAB796E}">
      <dsp:nvSpPr>
        <dsp:cNvPr id="0" name=""/>
        <dsp:cNvSpPr/>
      </dsp:nvSpPr>
      <dsp:spPr>
        <a:xfrm>
          <a:off x="5029198" y="1219199"/>
          <a:ext cx="441147" cy="441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56C88-F732-4932-8150-6979B32F2638}">
      <dsp:nvSpPr>
        <dsp:cNvPr id="0" name=""/>
        <dsp:cNvSpPr/>
      </dsp:nvSpPr>
      <dsp:spPr>
        <a:xfrm>
          <a:off x="5029200" y="1676406"/>
          <a:ext cx="1355171" cy="230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75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Mid </a:t>
          </a:r>
          <a:r>
            <a:rPr lang="en-US" sz="1800" kern="1200" dirty="0" err="1" smtClean="0">
              <a:latin typeface="Dosis Light" charset="0"/>
            </a:rPr>
            <a:t>Sem</a:t>
          </a:r>
          <a:r>
            <a:rPr lang="en-US" sz="1800" kern="1200" dirty="0" smtClean="0">
              <a:latin typeface="Dosis Light" charset="0"/>
            </a:rPr>
            <a:t> Evaluation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Mid-September 2018</a:t>
          </a:r>
          <a:endParaRPr lang="en-US" sz="1800" kern="1200" dirty="0">
            <a:latin typeface="Dosis Light" charset="0"/>
          </a:endParaRPr>
        </a:p>
      </dsp:txBody>
      <dsp:txXfrm>
        <a:off x="5029200" y="1676406"/>
        <a:ext cx="1355171" cy="2309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1D6B3-E0D8-43C8-9B35-1DDAEC5D5318}">
      <dsp:nvSpPr>
        <dsp:cNvPr id="0" name=""/>
        <dsp:cNvSpPr/>
      </dsp:nvSpPr>
      <dsp:spPr>
        <a:xfrm>
          <a:off x="0" y="0"/>
          <a:ext cx="6786880" cy="4241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9579E-F617-454C-AD60-BA471BB3B190}">
      <dsp:nvSpPr>
        <dsp:cNvPr id="0" name=""/>
        <dsp:cNvSpPr/>
      </dsp:nvSpPr>
      <dsp:spPr>
        <a:xfrm>
          <a:off x="914401" y="2971799"/>
          <a:ext cx="176458" cy="176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14F5C-FDCC-422B-A1D8-467269CC0020}">
      <dsp:nvSpPr>
        <dsp:cNvPr id="0" name=""/>
        <dsp:cNvSpPr/>
      </dsp:nvSpPr>
      <dsp:spPr>
        <a:xfrm>
          <a:off x="1010199" y="3124201"/>
          <a:ext cx="1608589" cy="100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02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Propose Solution</a:t>
          </a:r>
          <a:r>
            <a:rPr lang="en-US" sz="1800" kern="1200" dirty="0" smtClean="0">
              <a:latin typeface="Dosis Light" charset="0"/>
            </a:rPr>
            <a:t/>
          </a:r>
          <a:br>
            <a:rPr lang="en-US" sz="1800" kern="1200" dirty="0" smtClean="0">
              <a:latin typeface="Dosis Light" charset="0"/>
            </a:rPr>
          </a:br>
          <a:r>
            <a:rPr lang="en-US" sz="1800" kern="1200" dirty="0" smtClean="0">
              <a:latin typeface="Dosis Light" charset="0"/>
            </a:rPr>
            <a:t>End September </a:t>
          </a:r>
          <a:r>
            <a:rPr lang="en-US" sz="1800" kern="1200" dirty="0" smtClean="0">
              <a:latin typeface="Dosis Light" charset="0"/>
            </a:rPr>
            <a:t>2018</a:t>
          </a:r>
          <a:endParaRPr lang="en-US" sz="1800" kern="1200" dirty="0">
            <a:latin typeface="Dosis Light" charset="0"/>
          </a:endParaRPr>
        </a:p>
      </dsp:txBody>
      <dsp:txXfrm>
        <a:off x="1010199" y="3124201"/>
        <a:ext cx="1608589" cy="1009316"/>
      </dsp:txXfrm>
    </dsp:sp>
    <dsp:sp modelId="{8BC8AAD4-52ED-4294-B0E2-B821FDD24E54}">
      <dsp:nvSpPr>
        <dsp:cNvPr id="0" name=""/>
        <dsp:cNvSpPr/>
      </dsp:nvSpPr>
      <dsp:spPr>
        <a:xfrm>
          <a:off x="3657599" y="1600199"/>
          <a:ext cx="318983" cy="318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3E919-7821-45F6-AC1E-6D8D40672D21}">
      <dsp:nvSpPr>
        <dsp:cNvPr id="0" name=""/>
        <dsp:cNvSpPr/>
      </dsp:nvSpPr>
      <dsp:spPr>
        <a:xfrm>
          <a:off x="3016527" y="1828794"/>
          <a:ext cx="2088871" cy="22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02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Validation</a:t>
          </a:r>
          <a:br>
            <a:rPr lang="en-US" sz="1800" kern="1200" dirty="0" smtClean="0">
              <a:latin typeface="Dosis Light" charset="0"/>
            </a:rPr>
          </a:br>
          <a:r>
            <a:rPr lang="en-US" sz="1800" kern="1200" dirty="0" smtClean="0">
              <a:latin typeface="Dosis Light" charset="0"/>
            </a:rPr>
            <a:t>End October </a:t>
          </a:r>
          <a:r>
            <a:rPr lang="en-US" sz="1800" kern="1200" dirty="0" smtClean="0">
              <a:latin typeface="Dosis Light" charset="0"/>
            </a:rPr>
            <a:t>2018</a:t>
          </a:r>
          <a:endParaRPr lang="en-US" sz="1800" kern="1200" dirty="0">
            <a:latin typeface="Dosis Light" charset="0"/>
          </a:endParaRPr>
        </a:p>
      </dsp:txBody>
      <dsp:txXfrm>
        <a:off x="3016527" y="1828794"/>
        <a:ext cx="2088871" cy="2213045"/>
      </dsp:txXfrm>
    </dsp:sp>
    <dsp:sp modelId="{01764F4B-C3A7-4D71-BD92-465B1CAB796E}">
      <dsp:nvSpPr>
        <dsp:cNvPr id="0" name=""/>
        <dsp:cNvSpPr/>
      </dsp:nvSpPr>
      <dsp:spPr>
        <a:xfrm>
          <a:off x="5029198" y="1219199"/>
          <a:ext cx="441147" cy="441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56C88-F732-4932-8150-6979B32F2638}">
      <dsp:nvSpPr>
        <dsp:cNvPr id="0" name=""/>
        <dsp:cNvSpPr/>
      </dsp:nvSpPr>
      <dsp:spPr>
        <a:xfrm>
          <a:off x="4860370" y="1676406"/>
          <a:ext cx="1692832" cy="2309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75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End </a:t>
          </a:r>
          <a:r>
            <a:rPr lang="en-US" sz="1800" kern="1200" dirty="0" err="1" smtClean="0">
              <a:latin typeface="Dosis Light" charset="0"/>
            </a:rPr>
            <a:t>Sem</a:t>
          </a:r>
          <a:r>
            <a:rPr lang="en-US" sz="1800" kern="1200" dirty="0" smtClean="0">
              <a:latin typeface="Dosis Light" charset="0"/>
            </a:rPr>
            <a:t> Evaluation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osis Light" charset="0"/>
            </a:rPr>
            <a:t>Mid-November </a:t>
          </a:r>
          <a:r>
            <a:rPr lang="en-US" sz="1800" kern="1200" dirty="0" smtClean="0">
              <a:latin typeface="Dosis Light" charset="0"/>
            </a:rPr>
            <a:t>2018</a:t>
          </a:r>
          <a:endParaRPr lang="en-US" sz="1800" kern="1200" dirty="0">
            <a:latin typeface="Dosis Light" charset="0"/>
          </a:endParaRPr>
        </a:p>
      </dsp:txBody>
      <dsp:txXfrm>
        <a:off x="4860370" y="1676406"/>
        <a:ext cx="1692832" cy="2309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509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81000" y="696424"/>
            <a:ext cx="5777700" cy="179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CRIME PREDICTION BASED ON TWITTER SENTIMENTS AND WEATHER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80035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Dosis Light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Dosis Light" charset="0"/>
              </a:rPr>
              <a:t>Presented By:</a:t>
            </a:r>
          </a:p>
          <a:p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Dosis Light" charset="0"/>
              </a:rPr>
            </a:br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Shubhi </a:t>
            </a:r>
            <a:r>
              <a:rPr lang="en-US" dirty="0">
                <a:solidFill>
                  <a:schemeClr val="bg1"/>
                </a:solidFill>
                <a:latin typeface="Dosis Light" charset="0"/>
              </a:rPr>
              <a:t>Agarwal </a:t>
            </a:r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       (LIT2016036)</a:t>
            </a:r>
            <a:br>
              <a:rPr lang="en-US" dirty="0" smtClean="0">
                <a:solidFill>
                  <a:schemeClr val="bg1"/>
                </a:solidFill>
                <a:latin typeface="Dosis Light" charset="0"/>
              </a:rPr>
            </a:br>
            <a:r>
              <a:rPr lang="en-US" dirty="0">
                <a:solidFill>
                  <a:schemeClr val="bg1"/>
                </a:solidFill>
                <a:latin typeface="Dosis Light" charset="0"/>
              </a:rPr>
              <a:t>Anjali Kumari       </a:t>
            </a:r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      (LIT2016033)</a:t>
            </a:r>
            <a:br>
              <a:rPr lang="en-US" dirty="0" smtClean="0">
                <a:solidFill>
                  <a:schemeClr val="bg1"/>
                </a:solidFill>
                <a:latin typeface="Dosis Light" charset="0"/>
              </a:rPr>
            </a:br>
            <a:r>
              <a:rPr lang="en-US" dirty="0">
                <a:solidFill>
                  <a:schemeClr val="bg1"/>
                </a:solidFill>
                <a:latin typeface="Dosis Light" charset="0"/>
              </a:rPr>
              <a:t>Manisha Meena    </a:t>
            </a:r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     (LIT2016012)</a:t>
            </a:r>
          </a:p>
          <a:p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Anushree </a:t>
            </a:r>
            <a:r>
              <a:rPr lang="en-US" dirty="0">
                <a:solidFill>
                  <a:schemeClr val="bg1"/>
                </a:solidFill>
                <a:latin typeface="Dosis Light" charset="0"/>
              </a:rPr>
              <a:t>Goswami (</a:t>
            </a:r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LIT2016005)</a:t>
            </a:r>
          </a:p>
          <a:p>
            <a:endParaRPr lang="en-US" dirty="0">
              <a:solidFill>
                <a:schemeClr val="bg1"/>
              </a:solidFill>
              <a:latin typeface="Dosis Light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Dosis Light" charset="0"/>
              </a:rPr>
              <a:t>Mentored By: </a:t>
            </a:r>
            <a:r>
              <a:rPr lang="en-US" dirty="0" smtClean="0">
                <a:solidFill>
                  <a:schemeClr val="bg1"/>
                </a:solidFill>
                <a:latin typeface="Dosis Light" charset="0"/>
              </a:rPr>
              <a:t>Dr. Vishal Krishna Singh</a:t>
            </a:r>
            <a:endParaRPr lang="en-US" dirty="0">
              <a:solidFill>
                <a:schemeClr val="bg1"/>
              </a:solidFill>
              <a:latin typeface="Dosi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7467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OUR PROGRESS SO FAR</a:t>
            </a:r>
            <a:endParaRPr sz="3600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1428749"/>
            <a:ext cx="6400800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STUDY OF IMPLEMENTED ALGORITHMS-</a:t>
            </a:r>
          </a:p>
          <a:p>
            <a:pPr marL="76200" indent="0"/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u="sng" dirty="0">
                <a:solidFill>
                  <a:schemeClr val="tx1"/>
                </a:solidFill>
                <a:latin typeface="Dosis Light" charset="0"/>
              </a:rPr>
              <a:t>Kernel Density Estimation (KDE</a:t>
            </a:r>
            <a:r>
              <a:rPr lang="en-US" sz="1800" dirty="0">
                <a:solidFill>
                  <a:schemeClr val="tx1"/>
                </a:solidFill>
                <a:latin typeface="Dosis Light" charset="0"/>
              </a:rPr>
              <a:t>)-  It allows the analyst to rapidly visualize areas with historically high crime concentration which makes hotspot map and self-exciting point process model, valuable crime prediction tool.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u="sng" dirty="0">
                <a:solidFill>
                  <a:schemeClr val="tx1"/>
                </a:solidFill>
                <a:latin typeface="Dosis Light" charset="0"/>
              </a:rPr>
              <a:t>Latent Dirichlet allocation (LDA)</a:t>
            </a:r>
            <a:r>
              <a:rPr lang="en-US" sz="1800" dirty="0">
                <a:solidFill>
                  <a:schemeClr val="tx1"/>
                </a:solidFill>
                <a:latin typeface="Dosis Light" charset="0"/>
              </a:rPr>
              <a:t>- It is a clustering technique is used to find hidden information or patterns in text datasets.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1950"/>
            <a:ext cx="683561" cy="10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7467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OUR PROGRESS SO FAR</a:t>
            </a:r>
            <a:endParaRPr sz="3600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1428749"/>
            <a:ext cx="6400800" cy="320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STUDY OF IMPLEMENTED ALGORITHMS-</a:t>
            </a:r>
          </a:p>
          <a:p>
            <a:pPr marL="76200" indent="0"/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u="sng" dirty="0">
                <a:solidFill>
                  <a:schemeClr val="tx1"/>
                </a:solidFill>
                <a:latin typeface="Dosis Light" charset="0"/>
              </a:rPr>
              <a:t>Natural Language Processing</a:t>
            </a:r>
            <a:r>
              <a:rPr lang="en-US" sz="1800" dirty="0">
                <a:solidFill>
                  <a:schemeClr val="tx1"/>
                </a:solidFill>
                <a:latin typeface="Dosis Light" charset="0"/>
              </a:rPr>
              <a:t>- It does text analysis and information retrieval.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u="sng" dirty="0">
                <a:solidFill>
                  <a:schemeClr val="tx1"/>
                </a:solidFill>
                <a:latin typeface="Dosis Light" charset="0"/>
              </a:rPr>
              <a:t>TF/IDF Matrix- </a:t>
            </a:r>
            <a:r>
              <a:rPr lang="en-US" sz="1800" dirty="0">
                <a:solidFill>
                  <a:schemeClr val="tx1"/>
                </a:solidFill>
                <a:latin typeface="Dosis Light" charset="0"/>
              </a:rPr>
              <a:t>For dimensionality reduction and to represent data  in compressed format</a:t>
            </a:r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.</a:t>
            </a: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1950"/>
            <a:ext cx="683561" cy="10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80BFB7"/>
                </a:solidFill>
              </a:rPr>
              <a:t>THANK YOU!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THIS TOPIC ?</a:t>
            </a:r>
            <a:endParaRPr dirty="0"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028952"/>
            <a:ext cx="6761100" cy="85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600" dirty="0" smtClean="0">
                <a:solidFill>
                  <a:srgbClr val="0B87A1"/>
                </a:solidFill>
              </a:rPr>
              <a:t>		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600" b="1" dirty="0">
                <a:solidFill>
                  <a:srgbClr val="0B87A1"/>
                </a:solidFill>
              </a:rPr>
              <a:t> </a:t>
            </a:r>
            <a:r>
              <a:rPr lang="en-US" sz="3600" b="1" dirty="0" smtClean="0">
                <a:solidFill>
                  <a:srgbClr val="0B87A1"/>
                </a:solidFill>
              </a:rPr>
              <a:t>      	</a:t>
            </a:r>
            <a:endParaRPr sz="1600" dirty="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673100" cy="30951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onventional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crime prediction models that employ Twitter data have limitations on describing the real time reflection of criminal incidents.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There are many challenges to using Twitter as an information source for crime prediction.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Hot-spot maps are a traditional method of analyzing and visualizing the distribution of crimes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but carry specific limitations.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Studies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osis Light" charset="0"/>
              </a:rPr>
              <a:t>of weather and crime incidents relationship model only focused on singular weather factors,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osis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09575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7" y="455753"/>
            <a:ext cx="1195753" cy="129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WE LOOKING AT ?</a:t>
            </a:r>
            <a:endParaRPr dirty="0"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028952"/>
            <a:ext cx="6761100" cy="85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600" dirty="0" smtClean="0">
                <a:solidFill>
                  <a:srgbClr val="0B87A1"/>
                </a:solidFill>
              </a:rPr>
              <a:t>		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600" b="1" dirty="0">
                <a:solidFill>
                  <a:srgbClr val="0B87A1"/>
                </a:solidFill>
              </a:rPr>
              <a:t> </a:t>
            </a:r>
            <a:r>
              <a:rPr lang="en-US" sz="3600" b="1" dirty="0" smtClean="0">
                <a:solidFill>
                  <a:srgbClr val="0B87A1"/>
                </a:solidFill>
              </a:rPr>
              <a:t>      	</a:t>
            </a:r>
            <a:endParaRPr sz="1600" dirty="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673100" cy="30951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Dosis Light" charset="0"/>
              </a:rPr>
              <a:t>To analyze textual content in twitter data by using sentiment analysis.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Dosis Light" charset="0"/>
              </a:rPr>
              <a:t>To identify the weather factors that significantly indicates crime incidents.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Dosis Light" charset="0"/>
              </a:rPr>
              <a:t>To identify performance bottlenecks that most effect the twitter and weather based crime prediction approach.</a:t>
            </a:r>
          </a:p>
          <a:p>
            <a:pPr>
              <a:buClr>
                <a:schemeClr val="tx1"/>
              </a:buClr>
            </a:pPr>
            <a:endParaRPr lang="en-US" dirty="0">
              <a:latin typeface="Dosis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09575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1950"/>
            <a:ext cx="1195753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7467600" cy="14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WHY TWITTER AND WEATHER ?</a:t>
            </a:r>
            <a:endParaRPr sz="3600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1733550"/>
            <a:ext cx="6400800" cy="303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 Light" charset="0"/>
              </a:rPr>
              <a:t>The rapid growth in the volume of users in social network services has provided the predictive ability in extensive fields.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 Light" charset="0"/>
              </a:rPr>
              <a:t>The location, timing, and content of tweets are informative with regard to future events.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 Light" charset="0"/>
              </a:rPr>
              <a:t>Aggressive behaviors of an uncomfortable days demonstrates clear correlation between weather and criminal activities.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osis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0266"/>
            <a:ext cx="1195753" cy="129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536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RELATED WORKS</a:t>
            </a: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4849589"/>
              </p:ext>
            </p:extLst>
          </p:nvPr>
        </p:nvGraphicFramePr>
        <p:xfrm>
          <a:off x="718300" y="1733550"/>
          <a:ext cx="6761100" cy="298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7467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MODELLING</a:t>
            </a:r>
            <a:endParaRPr sz="3600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895350"/>
            <a:ext cx="6400800" cy="387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 marL="76200" indent="0"/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504950"/>
            <a:ext cx="685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Dosis Light" charset="0"/>
              </a:rPr>
              <a:t>Efficient use of already implemented algorithms like LDA, KDE, NLP, Indexing or TF/ IDF.</a:t>
            </a:r>
          </a:p>
          <a:p>
            <a:pPr algn="just"/>
            <a:endParaRPr lang="en-US" sz="1800" dirty="0" smtClean="0">
              <a:latin typeface="Dosis Light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 smtClean="0">
                <a:latin typeface="Dosis Light" charset="0"/>
              </a:rPr>
              <a:t>These are the various techniques which we will make an effort to include.</a:t>
            </a:r>
          </a:p>
          <a:p>
            <a:pPr algn="just"/>
            <a:endParaRPr lang="en-US" sz="1800" dirty="0" smtClean="0">
              <a:latin typeface="Dosis Light" charset="0"/>
            </a:endParaRPr>
          </a:p>
          <a:p>
            <a:pPr algn="just"/>
            <a:r>
              <a:rPr lang="en-US" sz="1800" dirty="0" smtClean="0">
                <a:latin typeface="Dosis Light" charset="0"/>
              </a:rPr>
              <a:t>	Data Mining Technique: </a:t>
            </a:r>
            <a:r>
              <a:rPr lang="en-US" sz="1800" dirty="0" err="1" smtClean="0">
                <a:latin typeface="Dosis Light" charset="0"/>
              </a:rPr>
              <a:t>Apriori</a:t>
            </a:r>
            <a:r>
              <a:rPr lang="en-US" sz="1800" dirty="0" smtClean="0">
                <a:latin typeface="Dosis Light" charset="0"/>
              </a:rPr>
              <a:t> Algorithm</a:t>
            </a:r>
            <a:r>
              <a:rPr lang="en-US" sz="1800" dirty="0">
                <a:latin typeface="Dosis Light" charset="0"/>
              </a:rPr>
              <a:t>	</a:t>
            </a:r>
            <a:endParaRPr lang="en-US" sz="1800" dirty="0" smtClean="0">
              <a:latin typeface="Dosis Light" charset="0"/>
            </a:endParaRPr>
          </a:p>
          <a:p>
            <a:pPr algn="just"/>
            <a:r>
              <a:rPr lang="en-US" sz="1800" dirty="0">
                <a:latin typeface="Dosis Light" charset="0"/>
              </a:rPr>
              <a:t>	</a:t>
            </a:r>
            <a:r>
              <a:rPr lang="en-US" sz="1800" dirty="0" smtClean="0">
                <a:latin typeface="Dosis Light" charset="0"/>
              </a:rPr>
              <a:t>Clustering Techniques: K-mean Algorithm, K Nearest Neighbor</a:t>
            </a:r>
          </a:p>
          <a:p>
            <a:pPr algn="just"/>
            <a:r>
              <a:rPr lang="en-US" sz="1800" dirty="0">
                <a:latin typeface="Dosis Light" charset="0"/>
              </a:rPr>
              <a:t>	</a:t>
            </a:r>
            <a:r>
              <a:rPr lang="en-US" sz="1800" dirty="0" smtClean="0">
                <a:latin typeface="Dosis Light" charset="0"/>
              </a:rPr>
              <a:t>Probability Distribution: Logistic Regression</a:t>
            </a:r>
          </a:p>
          <a:p>
            <a:pPr algn="just"/>
            <a:endParaRPr lang="en-US" sz="1800" dirty="0" smtClean="0">
              <a:latin typeface="Dosis Light" charset="0"/>
            </a:endParaRPr>
          </a:p>
          <a:p>
            <a:pPr algn="just"/>
            <a:r>
              <a:rPr lang="en-US" sz="1800" dirty="0">
                <a:latin typeface="Dosis Light" charset="0"/>
              </a:rPr>
              <a:t>	</a:t>
            </a:r>
            <a:endParaRPr lang="en-US" sz="1800" dirty="0" smtClean="0">
              <a:latin typeface="Dosis Light" charset="0"/>
            </a:endParaRPr>
          </a:p>
          <a:p>
            <a:pPr marL="285750" lvl="1" indent="-285750" algn="just">
              <a:buFont typeface="Arial" pitchFamily="34" charset="0"/>
              <a:buChar char="•"/>
            </a:pPr>
            <a:endParaRPr lang="en-US" sz="1800" dirty="0" smtClean="0">
              <a:latin typeface="Dosis Light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 smtClean="0">
              <a:latin typeface="Dosis Light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895350"/>
            <a:ext cx="6400800" cy="387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 marL="76200" indent="0"/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697086"/>
              </p:ext>
            </p:extLst>
          </p:nvPr>
        </p:nvGraphicFramePr>
        <p:xfrm>
          <a:off x="685800" y="361950"/>
          <a:ext cx="69342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3018079" y="2442873"/>
            <a:ext cx="286512" cy="24298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2971800" y="2630846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Dosis Light" charset="0"/>
              </a:rPr>
              <a:t>Data Collection</a:t>
            </a:r>
          </a:p>
          <a:p>
            <a:r>
              <a:rPr lang="en-US" sz="1800" dirty="0" smtClean="0">
                <a:latin typeface="Dosis Light" charset="0"/>
              </a:rPr>
              <a:t>Mid-August 2018</a:t>
            </a:r>
            <a:endParaRPr lang="en-US" sz="1800" dirty="0">
              <a:latin typeface="Dosis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143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67C8A"/>
                </a:solidFill>
                <a:latin typeface="Dosis Light" charset="0"/>
              </a:rPr>
              <a:t>ACTIVITY TIME CHART</a:t>
            </a:r>
            <a:endParaRPr lang="en-US" sz="3200" dirty="0"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895350"/>
            <a:ext cx="6400800" cy="387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 marL="76200" indent="0"/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6874352"/>
              </p:ext>
            </p:extLst>
          </p:nvPr>
        </p:nvGraphicFramePr>
        <p:xfrm>
          <a:off x="685800" y="361950"/>
          <a:ext cx="69342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3018079" y="2442873"/>
            <a:ext cx="286512" cy="24298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2514600" y="263084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Dosis Light" charset="0"/>
              </a:rPr>
              <a:t>Implementation</a:t>
            </a:r>
            <a:br>
              <a:rPr lang="en-US" sz="1800" dirty="0" smtClean="0">
                <a:latin typeface="Dosis Light" charset="0"/>
              </a:rPr>
            </a:br>
            <a:r>
              <a:rPr lang="en-US" sz="1800" dirty="0" smtClean="0">
                <a:latin typeface="Dosis Light" charset="0"/>
              </a:rPr>
              <a:t>Mid-October </a:t>
            </a:r>
            <a:r>
              <a:rPr lang="en-US" sz="1800" dirty="0" smtClean="0">
                <a:latin typeface="Dosis Light" charset="0"/>
              </a:rPr>
              <a:t>2018</a:t>
            </a:r>
            <a:endParaRPr lang="en-US" sz="1800" dirty="0">
              <a:latin typeface="Dosis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1435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67C8A"/>
                </a:solidFill>
                <a:latin typeface="Dosis Light" charset="0"/>
              </a:rPr>
              <a:t>ACTIVITY TIME CHART</a:t>
            </a:r>
            <a:endParaRPr lang="en-US" sz="3200" dirty="0">
              <a:latin typeface="Dosi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7467600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OUR PROGRESS SO FAR</a:t>
            </a:r>
            <a:endParaRPr sz="3600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1047750"/>
            <a:ext cx="6400800" cy="372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800" u="sng" dirty="0" smtClean="0">
              <a:solidFill>
                <a:schemeClr val="tx1"/>
              </a:solidFill>
              <a:latin typeface="Dosis Light" charset="0"/>
            </a:endParaRPr>
          </a:p>
          <a:p>
            <a:pPr marL="3619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800" u="sng" dirty="0">
              <a:solidFill>
                <a:schemeClr val="tx1"/>
              </a:solidFill>
              <a:latin typeface="Dosis Light" charset="0"/>
            </a:endParaRPr>
          </a:p>
          <a:p>
            <a:pPr marL="76200" indent="0">
              <a:buClr>
                <a:schemeClr val="tx1"/>
              </a:buClr>
            </a:pPr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DATA COLLECTION-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Dosis Light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We have collected twitter data from the official twitter streaming API.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Chicago Criminal Incidence historical data is collected from Chicago data portal website.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Dosis Light" charset="0"/>
              </a:rPr>
              <a:t>History of Weather forecast for Chicago is gathered from weather underground.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Dosi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14350"/>
            <a:ext cx="683561" cy="10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405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Titillium Web Light</vt:lpstr>
      <vt:lpstr>Dosis Light</vt:lpstr>
      <vt:lpstr>Mowbray template</vt:lpstr>
      <vt:lpstr>CRIME PREDICTION BASED ON TWITTER SENTIMENTS AND WEATHER   </vt:lpstr>
      <vt:lpstr>WHY THIS TOPIC ?</vt:lpstr>
      <vt:lpstr>WHAT ARE WE LOOKING AT ?</vt:lpstr>
      <vt:lpstr>   WHY TWITTER AND WEATHER ?</vt:lpstr>
      <vt:lpstr>RELATED WORKS</vt:lpstr>
      <vt:lpstr>MODELLING</vt:lpstr>
      <vt:lpstr>PowerPoint Presentation</vt:lpstr>
      <vt:lpstr>PowerPoint Presentation</vt:lpstr>
      <vt:lpstr>OUR PROGRESS SO FAR</vt:lpstr>
      <vt:lpstr>OUR PROGRESS SO FAR</vt:lpstr>
      <vt:lpstr>OUR PROGRESS SO FAR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UNMANNED AERIAL VEHICLE WORKSHOP  DREAM, ASPIRE, FLY</dc:title>
  <dc:creator>Anushree</dc:creator>
  <cp:lastModifiedBy>Anushree</cp:lastModifiedBy>
  <cp:revision>32</cp:revision>
  <dcterms:modified xsi:type="dcterms:W3CDTF">2018-09-13T05:07:57Z</dcterms:modified>
</cp:coreProperties>
</file>