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8"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218F-0B42-7005-C5B4-13F75099F5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2E81F0-A2EA-9C84-D170-85C67106C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A0D6FC-1494-F065-126D-89321A53B415}"/>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D167FA83-B27E-E769-1E36-D16827963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B4DE1-D23A-9BFC-4870-F9BC54C1CA9F}"/>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242788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F7D3-9E52-1FE6-CCE3-8ABD104C8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EB0EB0-3AC0-EB43-1CFA-09085A1A7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F1CC6-8827-6C09-B829-CBB285CFC63A}"/>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1ABCE6D3-D09E-2B42-AA6F-E1A05AF04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11141-41E7-28E6-B1D9-D1163853345A}"/>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42144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E71A88-C5B0-39F0-1E77-098660DE32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DAF8-BF7C-DDE8-D215-D09D98245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6EF19-F30C-6F5A-A046-914C3742EAEA}"/>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6A9B9AE5-55F9-5CB4-D806-96C7E5F5E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24862-65C8-AAD9-DBCF-AB3AA86A518C}"/>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212464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143-7298-D110-BE7F-E85B1425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A3969-E4AF-BB72-0A07-3D1ECB5BE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30582-5279-79B0-1B26-4A51BD48362C}"/>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296CD650-6297-D20C-82E2-BCE7A2341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8DE87-EBEA-DDAD-F9E6-C5B492A147A3}"/>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42060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B082-0F0D-4426-9C4C-C02F5234B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AC088-D536-EB03-7D6A-D4A93BD37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1A0E67-10DD-4E41-3A9C-C21723A896C6}"/>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30383C3A-10BD-8EEE-1810-4A4EEAD4B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C0ED2-4ED8-2D8C-1570-E701560CA693}"/>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331371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066A-ABAB-00B9-A4AB-A9B6454F8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6ED57F-1468-2A02-C504-6ABAB79A7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B46A0-C31A-1511-99EB-528BC69FB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7DC5B2-E370-8B89-1B69-4DA28876CDE5}"/>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6" name="Footer Placeholder 5">
            <a:extLst>
              <a:ext uri="{FF2B5EF4-FFF2-40B4-BE49-F238E27FC236}">
                <a16:creationId xmlns:a16="http://schemas.microsoft.com/office/drawing/2014/main" id="{5CA61A7E-8CB9-E5CC-A792-D6F56225B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B6F98-EADD-EB79-30FE-8F6610E2A13F}"/>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174718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DC7E-930E-7DB0-1E67-F61EF0A53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5F8A96-5D9D-E1A1-084E-6D20C1674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17BB1-98AB-58A4-BB6B-0B1CCBF9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4ABA00-7C28-FF39-6A46-47020A8AE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873BE-E319-8AB6-CC65-A2519E0F4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CFC46-BDC1-C399-E877-E65C1535D637}"/>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8" name="Footer Placeholder 7">
            <a:extLst>
              <a:ext uri="{FF2B5EF4-FFF2-40B4-BE49-F238E27FC236}">
                <a16:creationId xmlns:a16="http://schemas.microsoft.com/office/drawing/2014/main" id="{1187F01B-02CE-18AB-0DA2-7736BD953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4FE36-4626-1FEA-651C-25CAD87F19DE}"/>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339531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5309-6904-E188-F3D9-9021F8C515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E3DEE-C569-7B54-D0F7-BE1D151FCF2D}"/>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4" name="Footer Placeholder 3">
            <a:extLst>
              <a:ext uri="{FF2B5EF4-FFF2-40B4-BE49-F238E27FC236}">
                <a16:creationId xmlns:a16="http://schemas.microsoft.com/office/drawing/2014/main" id="{619A93DA-FE01-AD3D-9093-518AC514CE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5961BF-B1FB-5010-E897-74AD927F6A80}"/>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43948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C9847-9E54-0250-13D0-85A3445D3A7D}"/>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3" name="Footer Placeholder 2">
            <a:extLst>
              <a:ext uri="{FF2B5EF4-FFF2-40B4-BE49-F238E27FC236}">
                <a16:creationId xmlns:a16="http://schemas.microsoft.com/office/drawing/2014/main" id="{CA2041CA-B11E-05C9-3464-71B24CE5EB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4CABBA-C4EC-DA91-D2C2-A3ADDD39B641}"/>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21158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1A63-06FC-C925-3320-544CE6A19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B95D3-F97A-49D1-5F5F-874D55BBE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6CEA2-200E-5B31-5FFE-868BB7B11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0E842-458C-3BF5-E095-F977A60B1487}"/>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6" name="Footer Placeholder 5">
            <a:extLst>
              <a:ext uri="{FF2B5EF4-FFF2-40B4-BE49-F238E27FC236}">
                <a16:creationId xmlns:a16="http://schemas.microsoft.com/office/drawing/2014/main" id="{3F8923B2-51D1-76D7-1250-A3452B52F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62232-3D1D-75C7-0A9E-67A0D383CDEB}"/>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15057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1B9F-A9BE-FC96-3D6D-672C3BE2A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576CC-04E2-9D48-92E1-434166349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EFA54-D049-DDFB-1839-46959E9BE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66D81-E609-D0A7-28BC-7A412C18A6BC}"/>
              </a:ext>
            </a:extLst>
          </p:cNvPr>
          <p:cNvSpPr>
            <a:spLocks noGrp="1"/>
          </p:cNvSpPr>
          <p:nvPr>
            <p:ph type="dt" sz="half" idx="10"/>
          </p:nvPr>
        </p:nvSpPr>
        <p:spPr/>
        <p:txBody>
          <a:bodyPr/>
          <a:lstStyle/>
          <a:p>
            <a:fld id="{EF476FE4-9532-4349-A52E-8F051C40161D}" type="datetimeFigureOut">
              <a:rPr lang="en-US" smtClean="0"/>
              <a:t>4/25/2023</a:t>
            </a:fld>
            <a:endParaRPr lang="en-US"/>
          </a:p>
        </p:txBody>
      </p:sp>
      <p:sp>
        <p:nvSpPr>
          <p:cNvPr id="6" name="Footer Placeholder 5">
            <a:extLst>
              <a:ext uri="{FF2B5EF4-FFF2-40B4-BE49-F238E27FC236}">
                <a16:creationId xmlns:a16="http://schemas.microsoft.com/office/drawing/2014/main" id="{FDEFCBBA-4C6E-1AE9-2F8F-E9FD46B0C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AB678-7727-0094-5578-470E2CAFADBE}"/>
              </a:ext>
            </a:extLst>
          </p:cNvPr>
          <p:cNvSpPr>
            <a:spLocks noGrp="1"/>
          </p:cNvSpPr>
          <p:nvPr>
            <p:ph type="sldNum" sz="quarter" idx="12"/>
          </p:nvPr>
        </p:nvSpPr>
        <p:spPr/>
        <p:txBody>
          <a:bodyPr/>
          <a:lstStyle/>
          <a:p>
            <a:fld id="{7EF05763-C1AA-4510-8F8C-BDF13BC577C0}" type="slidenum">
              <a:rPr lang="en-US" smtClean="0"/>
              <a:t>‹#›</a:t>
            </a:fld>
            <a:endParaRPr lang="en-US"/>
          </a:p>
        </p:txBody>
      </p:sp>
    </p:spTree>
    <p:extLst>
      <p:ext uri="{BB962C8B-B14F-4D97-AF65-F5344CB8AC3E}">
        <p14:creationId xmlns:p14="http://schemas.microsoft.com/office/powerpoint/2010/main" val="46217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BA184-9449-ED61-8908-B51981059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9E25B7-16E8-6A4A-9D25-A6F2D12C9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F40CC-4394-C6F6-3A7B-B799EB5D0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76FE4-9532-4349-A52E-8F051C40161D}" type="datetimeFigureOut">
              <a:rPr lang="en-US" smtClean="0"/>
              <a:t>4/25/2023</a:t>
            </a:fld>
            <a:endParaRPr lang="en-US"/>
          </a:p>
        </p:txBody>
      </p:sp>
      <p:sp>
        <p:nvSpPr>
          <p:cNvPr id="5" name="Footer Placeholder 4">
            <a:extLst>
              <a:ext uri="{FF2B5EF4-FFF2-40B4-BE49-F238E27FC236}">
                <a16:creationId xmlns:a16="http://schemas.microsoft.com/office/drawing/2014/main" id="{4A213A5E-C8BB-6EFA-7B9D-38A2229D9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2AB284-997B-4939-73B2-07E3E5191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05763-C1AA-4510-8F8C-BDF13BC577C0}" type="slidenum">
              <a:rPr lang="en-US" smtClean="0"/>
              <a:t>‹#›</a:t>
            </a:fld>
            <a:endParaRPr lang="en-US"/>
          </a:p>
        </p:txBody>
      </p:sp>
    </p:spTree>
    <p:extLst>
      <p:ext uri="{BB962C8B-B14F-4D97-AF65-F5344CB8AC3E}">
        <p14:creationId xmlns:p14="http://schemas.microsoft.com/office/powerpoint/2010/main" val="20046688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pen and shading circles on a sheet">
            <a:extLst>
              <a:ext uri="{FF2B5EF4-FFF2-40B4-BE49-F238E27FC236}">
                <a16:creationId xmlns:a16="http://schemas.microsoft.com/office/drawing/2014/main" id="{5DE99B5E-8909-E49D-F343-A3267FBD2FC6}"/>
              </a:ext>
            </a:extLst>
          </p:cNvPr>
          <p:cNvPicPr>
            <a:picLocks noChangeAspect="1"/>
          </p:cNvPicPr>
          <p:nvPr/>
        </p:nvPicPr>
        <p:blipFill rotWithShape="1">
          <a:blip r:embed="rId2"/>
          <a:srcRect b="3434"/>
          <a:stretch/>
        </p:blipFill>
        <p:spPr>
          <a:xfrm>
            <a:off x="-3047" y="10"/>
            <a:ext cx="12191999" cy="6857990"/>
          </a:xfrm>
          <a:prstGeom prst="rect">
            <a:avLst/>
          </a:prstGeom>
        </p:spPr>
      </p:pic>
      <p:sp>
        <p:nvSpPr>
          <p:cNvPr id="2" name="Title 1">
            <a:extLst>
              <a:ext uri="{FF2B5EF4-FFF2-40B4-BE49-F238E27FC236}">
                <a16:creationId xmlns:a16="http://schemas.microsoft.com/office/drawing/2014/main" id="{FE124F36-6197-1EA8-FAEE-B6E7E336ED1F}"/>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effectLst/>
                <a:latin typeface="Times New Roman" panose="02020603050405020304" pitchFamily="18" charset="0"/>
                <a:ea typeface="Times New Roman" panose="02020603050405020304" pitchFamily="18" charset="0"/>
              </a:rPr>
              <a:t> </a:t>
            </a:r>
            <a:r>
              <a:rPr lang="en-US" sz="5200" b="1" dirty="0">
                <a:solidFill>
                  <a:srgbClr val="FFFFFF"/>
                </a:solidFill>
                <a:effectLst/>
                <a:ea typeface="Times New Roman" panose="02020603050405020304" pitchFamily="18" charset="0"/>
              </a:rPr>
              <a:t>Loan Prediction Analysis Using Machine Learning</a:t>
            </a:r>
            <a:br>
              <a:rPr lang="en-US" sz="5200" b="1" dirty="0">
                <a:solidFill>
                  <a:srgbClr val="FFFFFF"/>
                </a:solidFill>
                <a:effectLst/>
                <a:ea typeface="Arial" panose="020B0604020202020204" pitchFamily="34" charset="0"/>
              </a:rPr>
            </a:br>
            <a:endParaRPr lang="en-US" sz="5200" b="1" dirty="0">
              <a:solidFill>
                <a:srgbClr val="FFFFFF"/>
              </a:solidFill>
            </a:endParaRPr>
          </a:p>
        </p:txBody>
      </p:sp>
      <p:sp>
        <p:nvSpPr>
          <p:cNvPr id="3" name="Subtitle 2">
            <a:extLst>
              <a:ext uri="{FF2B5EF4-FFF2-40B4-BE49-F238E27FC236}">
                <a16:creationId xmlns:a16="http://schemas.microsoft.com/office/drawing/2014/main" id="{83608BBE-8562-4DF4-7A4C-AD11E02F4A0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34501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DC24-5872-3EE9-D077-89664410768D}"/>
              </a:ext>
            </a:extLst>
          </p:cNvPr>
          <p:cNvSpPr>
            <a:spLocks noGrp="1"/>
          </p:cNvSpPr>
          <p:nvPr>
            <p:ph type="title"/>
          </p:nvPr>
        </p:nvSpPr>
        <p:spPr>
          <a:xfrm>
            <a:off x="913795" y="589280"/>
            <a:ext cx="10353762" cy="970450"/>
          </a:xfrm>
        </p:spPr>
        <p:txBody>
          <a:bodyPr>
            <a:normAutofit/>
          </a:bodyPr>
          <a:lstStyle/>
          <a:p>
            <a:r>
              <a:rPr lang="en-US" b="1" dirty="0"/>
              <a:t>Results</a:t>
            </a:r>
          </a:p>
        </p:txBody>
      </p:sp>
      <p:sp>
        <p:nvSpPr>
          <p:cNvPr id="3" name="Content Placeholder 2">
            <a:extLst>
              <a:ext uri="{FF2B5EF4-FFF2-40B4-BE49-F238E27FC236}">
                <a16:creationId xmlns:a16="http://schemas.microsoft.com/office/drawing/2014/main" id="{263FDD7E-3BD3-F49F-49CE-9BBE242AD9F9}"/>
              </a:ext>
            </a:extLst>
          </p:cNvPr>
          <p:cNvSpPr>
            <a:spLocks noGrp="1"/>
          </p:cNvSpPr>
          <p:nvPr>
            <p:ph idx="1"/>
          </p:nvPr>
        </p:nvSpPr>
        <p:spPr>
          <a:xfrm>
            <a:off x="913795" y="1732449"/>
            <a:ext cx="5710525" cy="4312751"/>
          </a:xfrm>
        </p:spPr>
        <p:txBody>
          <a:bodyPr>
            <a:normAutofit fontScale="92500"/>
          </a:bodyPr>
          <a:lstStyle/>
          <a:p>
            <a:pPr marL="0" marR="0" indent="0" algn="just">
              <a:lnSpc>
                <a:spcPct val="115000"/>
              </a:lnSpc>
              <a:spcBef>
                <a:spcPts val="0"/>
              </a:spcBef>
              <a:spcAft>
                <a:spcPts val="600"/>
              </a:spcAft>
              <a:buNone/>
              <a:tabLst>
                <a:tab pos="182880" algn="l"/>
              </a:tabLst>
            </a:pPr>
            <a:r>
              <a:rPr lang="en-US" sz="1800" i="1" dirty="0">
                <a:effectLst/>
                <a:latin typeface="Times New Roman" panose="02020603050405020304" pitchFamily="18" charset="0"/>
                <a:ea typeface="Times New Roman" panose="02020603050405020304" pitchFamily="18" charset="0"/>
              </a:rPr>
              <a:t>      </a:t>
            </a:r>
            <a:r>
              <a:rPr lang="en-US" i="1" dirty="0">
                <a:effectLst/>
                <a:latin typeface="+mj-lt"/>
                <a:ea typeface="Times New Roman" panose="02020603050405020304" pitchFamily="18" charset="0"/>
              </a:rPr>
              <a:t>Chi-square Test:</a:t>
            </a:r>
            <a:endParaRPr lang="en-US" dirty="0">
              <a:effectLst/>
              <a:latin typeface="+mj-lt"/>
              <a:ea typeface="Arial" panose="020B0604020202020204" pitchFamily="34" charset="0"/>
            </a:endParaRPr>
          </a:p>
          <a:p>
            <a:r>
              <a:rPr lang="en-US" dirty="0">
                <a:effectLst/>
                <a:ea typeface="Times New Roman" panose="02020603050405020304" pitchFamily="18" charset="0"/>
              </a:rPr>
              <a:t>The chi-square test is used to determine if category variables are related.</a:t>
            </a:r>
          </a:p>
          <a:p>
            <a:r>
              <a:rPr lang="en-US" dirty="0">
                <a:effectLst/>
                <a:ea typeface="Times New Roman" panose="02020603050405020304" pitchFamily="18" charset="0"/>
              </a:rPr>
              <a:t>The difference between predicted and observed frequencies in one or more categories of the frequency table is used to compute it.  </a:t>
            </a:r>
            <a:r>
              <a:rPr lang="en-US" dirty="0"/>
              <a:t>   </a:t>
            </a:r>
          </a:p>
          <a:p>
            <a:r>
              <a:rPr lang="en-US" dirty="0">
                <a:effectLst/>
                <a:ea typeface="Times New Roman" panose="02020603050405020304" pitchFamily="18" charset="0"/>
              </a:rPr>
              <a:t>Small p-values (less than 5%) generally indicate a substantial difference</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endParaRPr lang="en-US" dirty="0"/>
          </a:p>
        </p:txBody>
      </p:sp>
      <p:pic>
        <p:nvPicPr>
          <p:cNvPr id="11" name="Picture 10" descr="Text, letter&#10;&#10;Description automatically generated">
            <a:extLst>
              <a:ext uri="{FF2B5EF4-FFF2-40B4-BE49-F238E27FC236}">
                <a16:creationId xmlns:a16="http://schemas.microsoft.com/office/drawing/2014/main" id="{7AE0A0C2-D917-A86A-384B-3CB79862F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31" y="1732449"/>
            <a:ext cx="4828050" cy="4200991"/>
          </a:xfrm>
          <a:prstGeom prst="rect">
            <a:avLst/>
          </a:prstGeom>
        </p:spPr>
      </p:pic>
    </p:spTree>
    <p:extLst>
      <p:ext uri="{BB962C8B-B14F-4D97-AF65-F5344CB8AC3E}">
        <p14:creationId xmlns:p14="http://schemas.microsoft.com/office/powerpoint/2010/main" val="388304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470D-7078-E862-14C7-2F93EE86E0D1}"/>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565C36B-A492-3259-87B8-F13DF5B74493}"/>
              </a:ext>
            </a:extLst>
          </p:cNvPr>
          <p:cNvSpPr>
            <a:spLocks noGrp="1"/>
          </p:cNvSpPr>
          <p:nvPr>
            <p:ph idx="1"/>
          </p:nvPr>
        </p:nvSpPr>
        <p:spPr/>
        <p:txBody>
          <a:bodyPr>
            <a:normAutofit fontScale="92500"/>
          </a:bodyPr>
          <a:lstStyle/>
          <a:p>
            <a:pPr marL="0" lvl="0" indent="0" algn="l" rtl="0">
              <a:spcBef>
                <a:spcPts val="0"/>
              </a:spcBef>
              <a:spcAft>
                <a:spcPts val="0"/>
              </a:spcAft>
              <a:buClr>
                <a:schemeClr val="dk1"/>
              </a:buClr>
              <a:buSzPct val="61111"/>
              <a:buFont typeface="Arial"/>
              <a:buNone/>
            </a:pPr>
            <a:r>
              <a:rPr lang="en-US" sz="2400" dirty="0"/>
              <a:t>[1] </a:t>
            </a:r>
            <a:r>
              <a:rPr lang="en-US" sz="2400" dirty="0" err="1"/>
              <a:t>Dosalwar</a:t>
            </a:r>
            <a:r>
              <a:rPr lang="en-US" sz="2400" dirty="0"/>
              <a:t>, </a:t>
            </a:r>
            <a:r>
              <a:rPr lang="en-US" sz="2400" dirty="0" err="1"/>
              <a:t>Sharayu</a:t>
            </a:r>
            <a:r>
              <a:rPr lang="en-US" sz="2400" dirty="0"/>
              <a:t> &amp; </a:t>
            </a:r>
            <a:r>
              <a:rPr lang="en-US" sz="2400" dirty="0" err="1"/>
              <a:t>Kinkar</a:t>
            </a:r>
            <a:r>
              <a:rPr lang="en-US" sz="2400" dirty="0"/>
              <a:t>, </a:t>
            </a:r>
            <a:r>
              <a:rPr lang="en-US" sz="2400" dirty="0" err="1"/>
              <a:t>Ketki</a:t>
            </a:r>
            <a:r>
              <a:rPr lang="en-US" sz="2400" dirty="0"/>
              <a:t> &amp; Sannat, Rahul &amp; </a:t>
            </a:r>
            <a:r>
              <a:rPr lang="en-US" sz="2400" dirty="0" err="1"/>
              <a:t>Pise</a:t>
            </a:r>
            <a:r>
              <a:rPr lang="en-US" sz="2400" dirty="0"/>
              <a:t>, Nitin. (2021). Analysis of Loan Availability using Machine Learning Techniques. International Journal of Advanced Research in Science, Communication and Technology. 15-20. 10.48175/IJARSCT-1895. </a:t>
            </a:r>
          </a:p>
          <a:p>
            <a:pPr marL="0" lvl="0" indent="0" algn="l" rtl="0">
              <a:spcBef>
                <a:spcPts val="1200"/>
              </a:spcBef>
              <a:spcAft>
                <a:spcPts val="0"/>
              </a:spcAft>
              <a:buClr>
                <a:schemeClr val="dk1"/>
              </a:buClr>
              <a:buSzPct val="61111"/>
              <a:buFont typeface="Arial"/>
              <a:buNone/>
            </a:pPr>
            <a:r>
              <a:rPr lang="en-US" sz="2400" dirty="0"/>
              <a:t>[2]. Sheikh MA, Goel AK, Kumar T. An Approach for Prediction of Loan Approval using Machine Learning Algorithm. In2020 International Conference on Electronics and Sustainable Communication Systems (ICESC) 2020 Jul 2 (pp.490-494).</a:t>
            </a:r>
          </a:p>
          <a:p>
            <a:pPr marL="0" lvl="0" indent="0" algn="l" rtl="0">
              <a:spcBef>
                <a:spcPts val="1200"/>
              </a:spcBef>
              <a:spcAft>
                <a:spcPts val="0"/>
              </a:spcAft>
              <a:buClr>
                <a:schemeClr val="dk1"/>
              </a:buClr>
              <a:buSzPct val="61111"/>
              <a:buFont typeface="Arial"/>
              <a:buNone/>
            </a:pPr>
            <a:r>
              <a:rPr lang="en-US" sz="2400" dirty="0"/>
              <a:t>[3]. Vaidya A. Predictive and probabilistic approach using logistic regression: application to prediction of loan approval. In2017 8th International Conference on Computing, Communication and Networking Technologies (ICCCNT) 2017 Jul 3 (pp.1-6).</a:t>
            </a:r>
          </a:p>
          <a:p>
            <a:pPr marL="0" lvl="0" indent="0" algn="l" rtl="0">
              <a:spcBef>
                <a:spcPts val="1200"/>
              </a:spcBef>
              <a:spcAft>
                <a:spcPts val="0"/>
              </a:spcAft>
              <a:buClr>
                <a:schemeClr val="dk1"/>
              </a:buClr>
              <a:buSzPct val="61111"/>
              <a:buFont typeface="Arial"/>
              <a:buNone/>
            </a:pPr>
            <a:r>
              <a:rPr lang="en-US" sz="2400" dirty="0"/>
              <a:t>[4]. </a:t>
            </a:r>
            <a:r>
              <a:rPr lang="en-US" sz="2400" dirty="0" err="1"/>
              <a:t>TejaswiniJ</a:t>
            </a:r>
            <a:r>
              <a:rPr lang="en-US" sz="2400" dirty="0"/>
              <a:t>, Kavya TM, Ramya RD, Triveni PS, </a:t>
            </a:r>
            <a:r>
              <a:rPr lang="en-US" sz="2400" dirty="0" err="1"/>
              <a:t>Maddumala</a:t>
            </a:r>
            <a:r>
              <a:rPr lang="en-US" sz="2400" dirty="0"/>
              <a:t> VR. Accurate Loan Approval Prediction Based On Machine Learning Approach. Journal of Engineering Science. 2020 Apr;11(4):523-32.</a:t>
            </a:r>
          </a:p>
          <a:p>
            <a:endParaRPr lang="en-US" dirty="0"/>
          </a:p>
        </p:txBody>
      </p:sp>
    </p:spTree>
    <p:extLst>
      <p:ext uri="{BB962C8B-B14F-4D97-AF65-F5344CB8AC3E}">
        <p14:creationId xmlns:p14="http://schemas.microsoft.com/office/powerpoint/2010/main" val="129803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70EB-AE10-9D5C-F188-F6CC8F8999FF}"/>
              </a:ext>
            </a:extLst>
          </p:cNvPr>
          <p:cNvSpPr>
            <a:spLocks noGrp="1"/>
          </p:cNvSpPr>
          <p:nvPr>
            <p:ph type="ctrTitle"/>
          </p:nvPr>
        </p:nvSpPr>
        <p:spPr>
          <a:xfrm>
            <a:off x="643467" y="643467"/>
            <a:ext cx="6516241" cy="3849020"/>
          </a:xfrm>
        </p:spPr>
        <p:txBody>
          <a:bodyPr anchor="b">
            <a:normAutofit/>
          </a:bodyPr>
          <a:lstStyle/>
          <a:p>
            <a:pPr algn="r"/>
            <a:r>
              <a:rPr lang="en-US" sz="8800" dirty="0"/>
              <a:t>Thank You</a:t>
            </a:r>
          </a:p>
        </p:txBody>
      </p:sp>
      <p:sp>
        <p:nvSpPr>
          <p:cNvPr id="3" name="Subtitle 2">
            <a:extLst>
              <a:ext uri="{FF2B5EF4-FFF2-40B4-BE49-F238E27FC236}">
                <a16:creationId xmlns:a16="http://schemas.microsoft.com/office/drawing/2014/main" id="{00D9FE53-CFCD-B309-D7D8-24D0D8C214A2}"/>
              </a:ext>
            </a:extLst>
          </p:cNvPr>
          <p:cNvSpPr>
            <a:spLocks noGrp="1"/>
          </p:cNvSpPr>
          <p:nvPr>
            <p:ph type="subTitle" idx="1"/>
          </p:nvPr>
        </p:nvSpPr>
        <p:spPr>
          <a:xfrm>
            <a:off x="643467" y="4653786"/>
            <a:ext cx="6485956" cy="1099889"/>
          </a:xfrm>
        </p:spPr>
        <p:txBody>
          <a:bodyPr anchor="t">
            <a:normAutofit/>
          </a:bodyPr>
          <a:lstStyle/>
          <a:p>
            <a:pPr algn="r"/>
            <a:endParaRPr lang="en-US"/>
          </a:p>
        </p:txBody>
      </p:sp>
      <p:pic>
        <p:nvPicPr>
          <p:cNvPr id="7" name="Graphic 6" descr="Right Double Quote">
            <a:extLst>
              <a:ext uri="{FF2B5EF4-FFF2-40B4-BE49-F238E27FC236}">
                <a16:creationId xmlns:a16="http://schemas.microsoft.com/office/drawing/2014/main" id="{F7E9CB82-B982-56B6-FCBC-446F4559E9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9986" y="2510028"/>
            <a:ext cx="1828800" cy="1828800"/>
          </a:xfrm>
          <a:prstGeom prst="rect">
            <a:avLst/>
          </a:prstGeom>
        </p:spPr>
      </p:pic>
    </p:spTree>
    <p:extLst>
      <p:ext uri="{BB962C8B-B14F-4D97-AF65-F5344CB8AC3E}">
        <p14:creationId xmlns:p14="http://schemas.microsoft.com/office/powerpoint/2010/main" val="418581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92D4-DF22-6B78-88AA-FD7D4D5E1395}"/>
              </a:ext>
            </a:extLst>
          </p:cNvPr>
          <p:cNvSpPr>
            <a:spLocks noGrp="1"/>
          </p:cNvSpPr>
          <p:nvPr>
            <p:ph type="title"/>
          </p:nvPr>
        </p:nvSpPr>
        <p:spPr>
          <a:xfrm>
            <a:off x="841248" y="548640"/>
            <a:ext cx="3600860" cy="5431536"/>
          </a:xfrm>
        </p:spPr>
        <p:txBody>
          <a:bodyPr>
            <a:normAutofit/>
          </a:bodyPr>
          <a:lstStyle/>
          <a:p>
            <a:r>
              <a:rPr lang="en-US" sz="5400" b="1" dirty="0"/>
              <a:t>Group Member Information</a:t>
            </a:r>
          </a:p>
        </p:txBody>
      </p:sp>
      <p:sp>
        <p:nvSpPr>
          <p:cNvPr id="3" name="Content Placeholder 2">
            <a:extLst>
              <a:ext uri="{FF2B5EF4-FFF2-40B4-BE49-F238E27FC236}">
                <a16:creationId xmlns:a16="http://schemas.microsoft.com/office/drawing/2014/main" id="{B395DF38-CE29-C275-07A8-C790063429F3}"/>
              </a:ext>
            </a:extLst>
          </p:cNvPr>
          <p:cNvSpPr>
            <a:spLocks noGrp="1"/>
          </p:cNvSpPr>
          <p:nvPr>
            <p:ph idx="1"/>
          </p:nvPr>
        </p:nvSpPr>
        <p:spPr>
          <a:xfrm>
            <a:off x="5126418" y="491131"/>
            <a:ext cx="6224335" cy="5431536"/>
          </a:xfrm>
        </p:spPr>
        <p:txBody>
          <a:bodyPr anchor="ctr">
            <a:normAutofit/>
          </a:bodyPr>
          <a:lstStyle/>
          <a:p>
            <a:pPr marL="0" indent="0">
              <a:buNone/>
            </a:pPr>
            <a:r>
              <a:rPr lang="en-US" sz="2200" b="1" dirty="0"/>
              <a:t>Name                                         Student ID            </a:t>
            </a:r>
          </a:p>
          <a:p>
            <a:pPr marL="0" indent="0">
              <a:buNone/>
            </a:pPr>
            <a:endParaRPr lang="en-US" sz="2200" dirty="0"/>
          </a:p>
          <a:p>
            <a:r>
              <a:rPr lang="en-US" sz="2200" dirty="0"/>
              <a:t>Anjali </a:t>
            </a:r>
            <a:r>
              <a:rPr lang="en-US" sz="2200" dirty="0" err="1"/>
              <a:t>Erra</a:t>
            </a:r>
            <a:r>
              <a:rPr lang="en-US" sz="2200" dirty="0"/>
              <a:t>                              700740323</a:t>
            </a:r>
          </a:p>
          <a:p>
            <a:pPr marL="0" indent="0">
              <a:buNone/>
            </a:pPr>
            <a:endParaRPr lang="en-US" sz="2200" dirty="0"/>
          </a:p>
          <a:p>
            <a:r>
              <a:rPr lang="en-US" sz="2200" dirty="0"/>
              <a:t>Rupa </a:t>
            </a:r>
            <a:r>
              <a:rPr lang="en-US" sz="2200" dirty="0" err="1"/>
              <a:t>Mallempati</a:t>
            </a:r>
            <a:r>
              <a:rPr lang="en-US" sz="2200" dirty="0"/>
              <a:t>                  700740339</a:t>
            </a:r>
          </a:p>
          <a:p>
            <a:pPr marL="0" indent="0">
              <a:buNone/>
            </a:pPr>
            <a:endParaRPr lang="en-US" sz="2200" dirty="0"/>
          </a:p>
          <a:p>
            <a:r>
              <a:rPr lang="en-US" sz="2200" dirty="0"/>
              <a:t>Supriya Sama                         700744510</a:t>
            </a:r>
          </a:p>
          <a:p>
            <a:pPr marL="0" indent="0">
              <a:buNone/>
            </a:pPr>
            <a:endParaRPr lang="en-US" sz="2200" dirty="0"/>
          </a:p>
          <a:p>
            <a:r>
              <a:rPr lang="en-US" sz="2200" dirty="0"/>
              <a:t>Dharani </a:t>
            </a:r>
            <a:r>
              <a:rPr lang="en-US" sz="2200" dirty="0" err="1"/>
              <a:t>Pulimamidi</a:t>
            </a:r>
            <a:r>
              <a:rPr lang="en-US" sz="2200" dirty="0"/>
              <a:t>              700745377</a:t>
            </a:r>
          </a:p>
          <a:p>
            <a:pPr marL="0" indent="0">
              <a:buNone/>
            </a:pPr>
            <a:r>
              <a:rPr lang="en-US" sz="2200" dirty="0"/>
              <a:t>                     </a:t>
            </a:r>
          </a:p>
        </p:txBody>
      </p:sp>
    </p:spTree>
    <p:extLst>
      <p:ext uri="{BB962C8B-B14F-4D97-AF65-F5344CB8AC3E}">
        <p14:creationId xmlns:p14="http://schemas.microsoft.com/office/powerpoint/2010/main" val="367435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994-FE4B-1BE2-77CE-719F7476EA9D}"/>
              </a:ext>
            </a:extLst>
          </p:cNvPr>
          <p:cNvSpPr>
            <a:spLocks noGrp="1"/>
          </p:cNvSpPr>
          <p:nvPr>
            <p:ph type="title"/>
          </p:nvPr>
        </p:nvSpPr>
        <p:spPr>
          <a:xfrm>
            <a:off x="913795" y="397934"/>
            <a:ext cx="10353762" cy="482599"/>
          </a:xfrm>
        </p:spPr>
        <p:txBody>
          <a:bodyPr>
            <a:normAutofit fontScale="90000"/>
          </a:bodyPr>
          <a:lstStyle/>
          <a:p>
            <a:r>
              <a:rPr lang="en-US" b="1" dirty="0"/>
              <a:t>Contribution In Project</a:t>
            </a:r>
          </a:p>
        </p:txBody>
      </p:sp>
      <p:graphicFrame>
        <p:nvGraphicFramePr>
          <p:cNvPr id="4" name="Table 4">
            <a:extLst>
              <a:ext uri="{FF2B5EF4-FFF2-40B4-BE49-F238E27FC236}">
                <a16:creationId xmlns:a16="http://schemas.microsoft.com/office/drawing/2014/main" id="{F55E4B34-43F1-2B64-EB01-60F26AD93BE0}"/>
              </a:ext>
            </a:extLst>
          </p:cNvPr>
          <p:cNvGraphicFramePr>
            <a:graphicFrameLocks noGrp="1"/>
          </p:cNvGraphicFramePr>
          <p:nvPr>
            <p:ph idx="1"/>
            <p:extLst>
              <p:ext uri="{D42A27DB-BD31-4B8C-83A1-F6EECF244321}">
                <p14:modId xmlns:p14="http://schemas.microsoft.com/office/powerpoint/2010/main" val="3590425226"/>
              </p:ext>
            </p:extLst>
          </p:nvPr>
        </p:nvGraphicFramePr>
        <p:xfrm>
          <a:off x="592668" y="1075267"/>
          <a:ext cx="10353763" cy="5828453"/>
        </p:xfrm>
        <a:graphic>
          <a:graphicData uri="http://schemas.openxmlformats.org/drawingml/2006/table">
            <a:tbl>
              <a:tblPr firstRow="1" bandRow="1">
                <a:tableStyleId>{073A0DAA-6AF3-43AB-8588-CEC1D06C72B9}</a:tableStyleId>
              </a:tblPr>
              <a:tblGrid>
                <a:gridCol w="2765598">
                  <a:extLst>
                    <a:ext uri="{9D8B030D-6E8A-4147-A177-3AD203B41FA5}">
                      <a16:colId xmlns:a16="http://schemas.microsoft.com/office/drawing/2014/main" val="1057236009"/>
                    </a:ext>
                  </a:extLst>
                </a:gridCol>
                <a:gridCol w="2548370">
                  <a:extLst>
                    <a:ext uri="{9D8B030D-6E8A-4147-A177-3AD203B41FA5}">
                      <a16:colId xmlns:a16="http://schemas.microsoft.com/office/drawing/2014/main" val="3594760554"/>
                    </a:ext>
                  </a:extLst>
                </a:gridCol>
                <a:gridCol w="2548370">
                  <a:extLst>
                    <a:ext uri="{9D8B030D-6E8A-4147-A177-3AD203B41FA5}">
                      <a16:colId xmlns:a16="http://schemas.microsoft.com/office/drawing/2014/main" val="2109396995"/>
                    </a:ext>
                  </a:extLst>
                </a:gridCol>
                <a:gridCol w="2491425">
                  <a:extLst>
                    <a:ext uri="{9D8B030D-6E8A-4147-A177-3AD203B41FA5}">
                      <a16:colId xmlns:a16="http://schemas.microsoft.com/office/drawing/2014/main" val="846661688"/>
                    </a:ext>
                  </a:extLst>
                </a:gridCol>
              </a:tblGrid>
              <a:tr h="545740">
                <a:tc>
                  <a:txBody>
                    <a:bodyPr/>
                    <a:lstStyle/>
                    <a:p>
                      <a:r>
                        <a:rPr lang="en-US" dirty="0"/>
                        <a:t>       Anjali </a:t>
                      </a:r>
                      <a:r>
                        <a:rPr lang="en-US" dirty="0" err="1"/>
                        <a:t>Erra</a:t>
                      </a:r>
                      <a:r>
                        <a:rPr lang="en-US" dirty="0"/>
                        <a:t>  </a:t>
                      </a:r>
                    </a:p>
                    <a:p>
                      <a:r>
                        <a:rPr lang="en-US" dirty="0"/>
                        <a:t>       </a:t>
                      </a:r>
                    </a:p>
                  </a:txBody>
                  <a:tcPr/>
                </a:tc>
                <a:tc>
                  <a:txBody>
                    <a:bodyPr/>
                    <a:lstStyle/>
                    <a:p>
                      <a:r>
                        <a:rPr lang="en-US" dirty="0"/>
                        <a:t>   Rupa </a:t>
                      </a:r>
                      <a:r>
                        <a:rPr lang="en-US" dirty="0" err="1"/>
                        <a:t>Mallempati</a:t>
                      </a:r>
                      <a:endParaRPr lang="en-US" dirty="0"/>
                    </a:p>
                    <a:p>
                      <a:r>
                        <a:rPr lang="en-US" dirty="0"/>
                        <a:t>   </a:t>
                      </a:r>
                    </a:p>
                  </a:txBody>
                  <a:tcPr/>
                </a:tc>
                <a:tc>
                  <a:txBody>
                    <a:bodyPr/>
                    <a:lstStyle/>
                    <a:p>
                      <a:r>
                        <a:rPr lang="en-US" dirty="0"/>
                        <a:t>      Supriya Sama</a:t>
                      </a:r>
                    </a:p>
                  </a:txBody>
                  <a:tcPr/>
                </a:tc>
                <a:tc>
                  <a:txBody>
                    <a:bodyPr/>
                    <a:lstStyle/>
                    <a:p>
                      <a:r>
                        <a:rPr lang="en-US" dirty="0"/>
                        <a:t>   Dharani </a:t>
                      </a:r>
                      <a:r>
                        <a:rPr lang="en-US" dirty="0" err="1"/>
                        <a:t>Pulimamidi</a:t>
                      </a:r>
                      <a:endParaRPr lang="en-US" dirty="0"/>
                    </a:p>
                  </a:txBody>
                  <a:tcPr/>
                </a:tc>
                <a:extLst>
                  <a:ext uri="{0D108BD9-81ED-4DB2-BD59-A6C34878D82A}">
                    <a16:rowId xmlns:a16="http://schemas.microsoft.com/office/drawing/2014/main" val="2713502784"/>
                  </a:ext>
                </a:extLst>
              </a:tr>
              <a:tr h="799253">
                <a:tc>
                  <a:txBody>
                    <a:bodyPr/>
                    <a:lstStyle/>
                    <a:p>
                      <a:r>
                        <a:rPr lang="en-US" dirty="0"/>
                        <a:t>Creating project flow chart and work allocation</a:t>
                      </a:r>
                    </a:p>
                  </a:txBody>
                  <a:tcPr/>
                </a:tc>
                <a:tc>
                  <a:txBody>
                    <a:bodyPr/>
                    <a:lstStyle/>
                    <a:p>
                      <a:r>
                        <a:rPr lang="en-US" dirty="0"/>
                        <a:t>Creating project flow chart and work allocation</a:t>
                      </a:r>
                    </a:p>
                  </a:txBody>
                  <a:tcPr/>
                </a:tc>
                <a:tc>
                  <a:txBody>
                    <a:bodyPr/>
                    <a:lstStyle/>
                    <a:p>
                      <a:r>
                        <a:rPr lang="en-US" dirty="0"/>
                        <a:t>Data collection and Data preprocessing</a:t>
                      </a:r>
                    </a:p>
                  </a:txBody>
                  <a:tcPr/>
                </a:tc>
                <a:tc>
                  <a:txBody>
                    <a:bodyPr/>
                    <a:lstStyle/>
                    <a:p>
                      <a:r>
                        <a:rPr lang="en-US" dirty="0"/>
                        <a:t>Data collection and Data preprocessing</a:t>
                      </a:r>
                    </a:p>
                  </a:txBody>
                  <a:tcPr/>
                </a:tc>
                <a:extLst>
                  <a:ext uri="{0D108BD9-81ED-4DB2-BD59-A6C34878D82A}">
                    <a16:rowId xmlns:a16="http://schemas.microsoft.com/office/drawing/2014/main" val="1962707780"/>
                  </a:ext>
                </a:extLst>
              </a:tr>
              <a:tr h="545740">
                <a:tc>
                  <a:txBody>
                    <a:bodyPr/>
                    <a:lstStyle/>
                    <a:p>
                      <a:r>
                        <a:rPr lang="en-US" dirty="0"/>
                        <a:t>Exploratory Data Analysis</a:t>
                      </a:r>
                    </a:p>
                  </a:txBody>
                  <a:tcPr/>
                </a:tc>
                <a:tc>
                  <a:txBody>
                    <a:bodyPr/>
                    <a:lstStyle/>
                    <a:p>
                      <a:r>
                        <a:rPr lang="en-US" dirty="0"/>
                        <a:t>Exploratory Data Analysis</a:t>
                      </a:r>
                    </a:p>
                  </a:txBody>
                  <a:tcPr/>
                </a:tc>
                <a:tc>
                  <a:txBody>
                    <a:bodyPr/>
                    <a:lstStyle/>
                    <a:p>
                      <a:r>
                        <a:rPr lang="en-US" dirty="0"/>
                        <a:t>Exploratory Data Analysis</a:t>
                      </a:r>
                    </a:p>
                  </a:txBody>
                  <a:tcPr/>
                </a:tc>
                <a:tc>
                  <a:txBody>
                    <a:bodyPr/>
                    <a:lstStyle/>
                    <a:p>
                      <a:r>
                        <a:rPr lang="en-US" dirty="0"/>
                        <a:t>Exploratory Data Analysis</a:t>
                      </a:r>
                    </a:p>
                  </a:txBody>
                  <a:tcPr/>
                </a:tc>
                <a:extLst>
                  <a:ext uri="{0D108BD9-81ED-4DB2-BD59-A6C34878D82A}">
                    <a16:rowId xmlns:a16="http://schemas.microsoft.com/office/drawing/2014/main" val="3138323196"/>
                  </a:ext>
                </a:extLst>
              </a:tr>
              <a:tr h="545740">
                <a:tc>
                  <a:txBody>
                    <a:bodyPr/>
                    <a:lstStyle/>
                    <a:p>
                      <a:r>
                        <a:rPr lang="en-US" dirty="0"/>
                        <a:t>Feature Engineering</a:t>
                      </a:r>
                    </a:p>
                  </a:txBody>
                  <a:tcPr/>
                </a:tc>
                <a:tc>
                  <a:txBody>
                    <a:bodyPr/>
                    <a:lstStyle/>
                    <a:p>
                      <a:r>
                        <a:rPr lang="en-US" dirty="0"/>
                        <a:t>Feature Engineering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Feature Engineering</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Feature Engineering</a:t>
                      </a:r>
                    </a:p>
                    <a:p>
                      <a:endParaRPr lang="en-US" dirty="0"/>
                    </a:p>
                  </a:txBody>
                  <a:tcPr/>
                </a:tc>
                <a:extLst>
                  <a:ext uri="{0D108BD9-81ED-4DB2-BD59-A6C34878D82A}">
                    <a16:rowId xmlns:a16="http://schemas.microsoft.com/office/drawing/2014/main" val="17270105"/>
                  </a:ext>
                </a:extLst>
              </a:tr>
              <a:tr h="779629">
                <a:tc>
                  <a:txBody>
                    <a:bodyPr/>
                    <a:lstStyle/>
                    <a:p>
                      <a:r>
                        <a:rPr lang="en-US" dirty="0"/>
                        <a:t>Training the machine learning models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Training the machine learning models </a:t>
                      </a:r>
                    </a:p>
                    <a:p>
                      <a:endParaRPr lang="en-US" dirty="0"/>
                    </a:p>
                  </a:txBody>
                  <a:tcPr/>
                </a:tc>
                <a:tc>
                  <a:txBody>
                    <a:bodyPr/>
                    <a:lstStyle/>
                    <a:p>
                      <a:r>
                        <a:rPr lang="en-US" dirty="0"/>
                        <a:t>Conducting performance evaluation</a:t>
                      </a:r>
                    </a:p>
                  </a:txBody>
                  <a:tcPr/>
                </a:tc>
                <a:tc>
                  <a:txBody>
                    <a:bodyPr/>
                    <a:lstStyle/>
                    <a:p>
                      <a:r>
                        <a:rPr lang="en-US" dirty="0"/>
                        <a:t>Conducting performance evaluation</a:t>
                      </a:r>
                    </a:p>
                  </a:txBody>
                  <a:tcPr/>
                </a:tc>
                <a:extLst>
                  <a:ext uri="{0D108BD9-81ED-4DB2-BD59-A6C34878D82A}">
                    <a16:rowId xmlns:a16="http://schemas.microsoft.com/office/drawing/2014/main" val="537882115"/>
                  </a:ext>
                </a:extLst>
              </a:tr>
              <a:tr h="550112">
                <a:tc>
                  <a:txBody>
                    <a:bodyPr/>
                    <a:lstStyle/>
                    <a:p>
                      <a:r>
                        <a:rPr lang="en-US" dirty="0"/>
                        <a:t>Creating Web interface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Creating Web interface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Creating Web interface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Creating Web interface</a:t>
                      </a:r>
                    </a:p>
                    <a:p>
                      <a:endParaRPr lang="en-US" dirty="0"/>
                    </a:p>
                  </a:txBody>
                  <a:tcPr/>
                </a:tc>
                <a:extLst>
                  <a:ext uri="{0D108BD9-81ED-4DB2-BD59-A6C34878D82A}">
                    <a16:rowId xmlns:a16="http://schemas.microsoft.com/office/drawing/2014/main" val="2883050946"/>
                  </a:ext>
                </a:extLst>
              </a:tr>
              <a:tr h="205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Project proposal documentation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Project proposal documentation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Project proposal documentation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Project proposal documentation</a:t>
                      </a:r>
                    </a:p>
                    <a:p>
                      <a:endParaRPr lang="en-US" b="1" dirty="0"/>
                    </a:p>
                  </a:txBody>
                  <a:tcPr/>
                </a:tc>
                <a:extLst>
                  <a:ext uri="{0D108BD9-81ED-4DB2-BD59-A6C34878D82A}">
                    <a16:rowId xmlns:a16="http://schemas.microsoft.com/office/drawing/2014/main" val="656277337"/>
                  </a:ext>
                </a:extLst>
              </a:tr>
              <a:tr h="509005">
                <a:tc>
                  <a:txBody>
                    <a:bodyPr/>
                    <a:lstStyle/>
                    <a:p>
                      <a:r>
                        <a:rPr lang="en-US" dirty="0"/>
                        <a:t>Final increment documentation</a:t>
                      </a:r>
                    </a:p>
                  </a:txBody>
                  <a:tcPr/>
                </a:tc>
                <a:tc>
                  <a:txBody>
                    <a:bodyPr/>
                    <a:lstStyle/>
                    <a:p>
                      <a:r>
                        <a:rPr lang="en-US" dirty="0"/>
                        <a:t>Final increment documentation</a:t>
                      </a:r>
                    </a:p>
                  </a:txBody>
                  <a:tcPr/>
                </a:tc>
                <a:tc>
                  <a:txBody>
                    <a:bodyPr/>
                    <a:lstStyle/>
                    <a:p>
                      <a:r>
                        <a:rPr lang="en-US" dirty="0"/>
                        <a:t>PPT Documentation</a:t>
                      </a:r>
                    </a:p>
                  </a:txBody>
                  <a:tcPr/>
                </a:tc>
                <a:tc>
                  <a:txBody>
                    <a:bodyPr/>
                    <a:lstStyle/>
                    <a:p>
                      <a:r>
                        <a:rPr lang="en-US" dirty="0"/>
                        <a:t>PPT documentation</a:t>
                      </a:r>
                    </a:p>
                  </a:txBody>
                  <a:tcPr/>
                </a:tc>
                <a:extLst>
                  <a:ext uri="{0D108BD9-81ED-4DB2-BD59-A6C34878D82A}">
                    <a16:rowId xmlns:a16="http://schemas.microsoft.com/office/drawing/2014/main" val="1797979689"/>
                  </a:ext>
                </a:extLst>
              </a:tr>
            </a:tbl>
          </a:graphicData>
        </a:graphic>
      </p:graphicFrame>
    </p:spTree>
    <p:extLst>
      <p:ext uri="{BB962C8B-B14F-4D97-AF65-F5344CB8AC3E}">
        <p14:creationId xmlns:p14="http://schemas.microsoft.com/office/powerpoint/2010/main" val="342201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19CF-8F96-5FFE-11BC-76341F625F6D}"/>
              </a:ext>
            </a:extLst>
          </p:cNvPr>
          <p:cNvSpPr>
            <a:spLocks noGrp="1"/>
          </p:cNvSpPr>
          <p:nvPr>
            <p:ph type="title"/>
          </p:nvPr>
        </p:nvSpPr>
        <p:spPr>
          <a:xfrm>
            <a:off x="1285240" y="1050595"/>
            <a:ext cx="8074815" cy="1113485"/>
          </a:xfrm>
        </p:spPr>
        <p:txBody>
          <a:bodyPr anchor="ctr">
            <a:normAutofit/>
          </a:bodyPr>
          <a:lstStyle/>
          <a:p>
            <a:r>
              <a:rPr lang="en-US" b="1" dirty="0"/>
              <a:t>Motivation</a:t>
            </a:r>
          </a:p>
        </p:txBody>
      </p:sp>
      <p:sp>
        <p:nvSpPr>
          <p:cNvPr id="3" name="Content Placeholder 2">
            <a:extLst>
              <a:ext uri="{FF2B5EF4-FFF2-40B4-BE49-F238E27FC236}">
                <a16:creationId xmlns:a16="http://schemas.microsoft.com/office/drawing/2014/main" id="{B1DC5614-F8C3-884A-6FA1-D9FF011A1244}"/>
              </a:ext>
            </a:extLst>
          </p:cNvPr>
          <p:cNvSpPr>
            <a:spLocks noGrp="1"/>
          </p:cNvSpPr>
          <p:nvPr>
            <p:ph idx="1"/>
          </p:nvPr>
        </p:nvSpPr>
        <p:spPr>
          <a:xfrm>
            <a:off x="1285240" y="2377441"/>
            <a:ext cx="8074815" cy="3392424"/>
          </a:xfrm>
        </p:spPr>
        <p:txBody>
          <a:bodyPr anchor="t">
            <a:normAutofit/>
          </a:bodyPr>
          <a:lstStyle/>
          <a:p>
            <a:r>
              <a:rPr lang="en-US" sz="2400" dirty="0">
                <a:effectLst/>
                <a:ea typeface="Arial" panose="020B0604020202020204" pitchFamily="34" charset="0"/>
              </a:rPr>
              <a:t>The banking sector is witnessing an increase in demand for loans, but banks have limited resources to provide loans for everyone. Hence, there is a need to develop a system that can predict the probability of loan default to ensure the safe assurance of loans</a:t>
            </a:r>
            <a:r>
              <a:rPr lang="en-US" sz="2400" dirty="0">
                <a:effectLst/>
                <a:latin typeface="Times New Roman" panose="02020603050405020304" pitchFamily="18" charset="0"/>
                <a:ea typeface="Arial" panose="020B0604020202020204" pitchFamily="34" charset="0"/>
              </a:rPr>
              <a:t>.</a:t>
            </a:r>
            <a:endParaRPr lang="en-US" sz="2400" dirty="0">
              <a:effectLst/>
              <a:latin typeface="Arial" panose="020B0604020202020204" pitchFamily="34" charset="0"/>
              <a:ea typeface="Arial" panose="020B0604020202020204" pitchFamily="34" charset="0"/>
            </a:endParaRPr>
          </a:p>
          <a:p>
            <a:endParaRPr lang="en-US" sz="2400" dirty="0"/>
          </a:p>
        </p:txBody>
      </p:sp>
    </p:spTree>
    <p:extLst>
      <p:ext uri="{BB962C8B-B14F-4D97-AF65-F5344CB8AC3E}">
        <p14:creationId xmlns:p14="http://schemas.microsoft.com/office/powerpoint/2010/main" val="178734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224C-B775-5273-D5C8-6DD965DCA880}"/>
              </a:ext>
            </a:extLst>
          </p:cNvPr>
          <p:cNvSpPr>
            <a:spLocks noGrp="1"/>
          </p:cNvSpPr>
          <p:nvPr>
            <p:ph type="title"/>
          </p:nvPr>
        </p:nvSpPr>
        <p:spPr>
          <a:xfrm>
            <a:off x="1285240" y="1050595"/>
            <a:ext cx="8074815" cy="1347165"/>
          </a:xfrm>
        </p:spPr>
        <p:txBody>
          <a:bodyPr anchor="ctr">
            <a:normAutofit/>
          </a:bodyPr>
          <a:lstStyle/>
          <a:p>
            <a:r>
              <a:rPr lang="en-US" b="1" dirty="0"/>
              <a:t>Objectives</a:t>
            </a:r>
          </a:p>
        </p:txBody>
      </p:sp>
      <p:sp>
        <p:nvSpPr>
          <p:cNvPr id="3" name="Content Placeholder 2">
            <a:extLst>
              <a:ext uri="{FF2B5EF4-FFF2-40B4-BE49-F238E27FC236}">
                <a16:creationId xmlns:a16="http://schemas.microsoft.com/office/drawing/2014/main" id="{39538847-C0C2-6CF0-B2E5-8744B49F99A7}"/>
              </a:ext>
            </a:extLst>
          </p:cNvPr>
          <p:cNvSpPr>
            <a:spLocks noGrp="1"/>
          </p:cNvSpPr>
          <p:nvPr>
            <p:ph idx="1"/>
          </p:nvPr>
        </p:nvSpPr>
        <p:spPr>
          <a:xfrm>
            <a:off x="1285240" y="2397761"/>
            <a:ext cx="8074815" cy="3372104"/>
          </a:xfrm>
        </p:spPr>
        <p:txBody>
          <a:bodyPr anchor="t">
            <a:normAutofit/>
          </a:bodyPr>
          <a:lstStyle/>
          <a:p>
            <a:pPr marL="342900" marR="0" lvl="0" indent="-342900">
              <a:spcBef>
                <a:spcPts val="0"/>
              </a:spcBef>
              <a:spcAft>
                <a:spcPts val="0"/>
              </a:spcAft>
              <a:buFont typeface="Symbol" panose="05050102010706020507" pitchFamily="18" charset="2"/>
              <a:buChar char=""/>
            </a:pPr>
            <a:r>
              <a:rPr lang="en-US" sz="2000" dirty="0">
                <a:effectLst/>
                <a:ea typeface="Arial" panose="020B0604020202020204" pitchFamily="34" charset="0"/>
              </a:rPr>
              <a:t>The long-term goal of this research is to develop loan default prediction classification models.</a:t>
            </a:r>
          </a:p>
          <a:p>
            <a:pPr marL="342900" marR="0" lvl="0" indent="-342900">
              <a:spcBef>
                <a:spcPts val="0"/>
              </a:spcBef>
              <a:spcAft>
                <a:spcPts val="0"/>
              </a:spcAft>
              <a:buFont typeface="Symbol" panose="05050102010706020507" pitchFamily="18" charset="2"/>
              <a:buChar char=""/>
            </a:pPr>
            <a:r>
              <a:rPr lang="en-US" sz="2000" dirty="0">
                <a:effectLst/>
                <a:ea typeface="Arial" panose="020B0604020202020204" pitchFamily="34" charset="0"/>
              </a:rPr>
              <a:t>To provide a comprehensive review of sources and benefits of using machine learning in finance.</a:t>
            </a:r>
          </a:p>
          <a:p>
            <a:pPr marL="342900" marR="0" lvl="0" indent="-342900">
              <a:spcBef>
                <a:spcPts val="0"/>
              </a:spcBef>
              <a:spcAft>
                <a:spcPts val="0"/>
              </a:spcAft>
              <a:buFont typeface="Symbol" panose="05050102010706020507" pitchFamily="18" charset="2"/>
              <a:buChar char=""/>
            </a:pPr>
            <a:r>
              <a:rPr lang="en-US" sz="2000" dirty="0">
                <a:effectLst/>
                <a:ea typeface="Arial" panose="020B0604020202020204" pitchFamily="34" charset="0"/>
              </a:rPr>
              <a:t>To develop a classification model which will help in financial to evaluate and predict the defaulters.</a:t>
            </a:r>
          </a:p>
          <a:p>
            <a:pPr marL="342900" marR="0" lvl="0" indent="-342900">
              <a:spcBef>
                <a:spcPts val="0"/>
              </a:spcBef>
              <a:spcAft>
                <a:spcPts val="0"/>
              </a:spcAft>
              <a:buFont typeface="Symbol" panose="05050102010706020507" pitchFamily="18" charset="2"/>
              <a:buChar char=""/>
            </a:pPr>
            <a:r>
              <a:rPr lang="en-US" sz="2000" dirty="0">
                <a:effectLst/>
                <a:ea typeface="Arial" panose="020B0604020202020204" pitchFamily="34" charset="0"/>
              </a:rPr>
              <a:t>To review current industry practices and research regarding risk modelling.</a:t>
            </a:r>
          </a:p>
          <a:p>
            <a:pPr marL="342900" marR="0" lvl="0" indent="-342900">
              <a:spcBef>
                <a:spcPts val="0"/>
              </a:spcBef>
              <a:spcAft>
                <a:spcPts val="0"/>
              </a:spcAft>
              <a:buFont typeface="Symbol" panose="05050102010706020507" pitchFamily="18" charset="2"/>
              <a:buChar char=""/>
            </a:pPr>
            <a:r>
              <a:rPr lang="en-US" sz="2000" dirty="0">
                <a:effectLst/>
                <a:ea typeface="Arial" panose="020B0604020202020204" pitchFamily="34" charset="0"/>
              </a:rPr>
              <a:t>To outline a conceptual framework for bank loan default prediction by using machine learning</a:t>
            </a:r>
            <a:r>
              <a:rPr lang="en-US" sz="1900" dirty="0">
                <a:effectLst/>
                <a:ea typeface="Arial" panose="020B0604020202020204" pitchFamily="34" charset="0"/>
              </a:rPr>
              <a:t>.</a:t>
            </a:r>
          </a:p>
          <a:p>
            <a:endParaRPr lang="en-US" sz="1900" dirty="0"/>
          </a:p>
        </p:txBody>
      </p:sp>
    </p:spTree>
    <p:extLst>
      <p:ext uri="{BB962C8B-B14F-4D97-AF65-F5344CB8AC3E}">
        <p14:creationId xmlns:p14="http://schemas.microsoft.com/office/powerpoint/2010/main" val="2001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A91D-DD17-AE0F-E9D8-71A3FBDDCD56}"/>
              </a:ext>
            </a:extLst>
          </p:cNvPr>
          <p:cNvSpPr>
            <a:spLocks noGrp="1"/>
          </p:cNvSpPr>
          <p:nvPr>
            <p:ph type="title"/>
          </p:nvPr>
        </p:nvSpPr>
        <p:spPr>
          <a:xfrm>
            <a:off x="1285240" y="1050595"/>
            <a:ext cx="8074815" cy="1022045"/>
          </a:xfrm>
        </p:spPr>
        <p:txBody>
          <a:bodyPr anchor="ctr">
            <a:normAutofit/>
          </a:bodyPr>
          <a:lstStyle/>
          <a:p>
            <a:r>
              <a:rPr lang="en-US" b="1" dirty="0"/>
              <a:t>Related Work</a:t>
            </a:r>
          </a:p>
        </p:txBody>
      </p:sp>
      <p:sp>
        <p:nvSpPr>
          <p:cNvPr id="3" name="Content Placeholder 2">
            <a:extLst>
              <a:ext uri="{FF2B5EF4-FFF2-40B4-BE49-F238E27FC236}">
                <a16:creationId xmlns:a16="http://schemas.microsoft.com/office/drawing/2014/main" id="{ADF118A3-2766-4E73-9EEE-6D32AC207EF2}"/>
              </a:ext>
            </a:extLst>
          </p:cNvPr>
          <p:cNvSpPr>
            <a:spLocks noGrp="1"/>
          </p:cNvSpPr>
          <p:nvPr>
            <p:ph idx="1"/>
          </p:nvPr>
        </p:nvSpPr>
        <p:spPr>
          <a:xfrm>
            <a:off x="1285240" y="2153921"/>
            <a:ext cx="8074815" cy="3615944"/>
          </a:xfrm>
        </p:spPr>
        <p:txBody>
          <a:bodyPr anchor="t">
            <a:normAutofit lnSpcReduction="10000"/>
          </a:bodyPr>
          <a:lstStyle/>
          <a:p>
            <a:r>
              <a:rPr lang="en-US" sz="1800" dirty="0">
                <a:effectLst/>
                <a:ea typeface="Times New Roman" panose="02020603050405020304" pitchFamily="18" charset="0"/>
              </a:rPr>
              <a:t>The dataset was pre-processed by handling missing values and encoding categorical variables and then split into training and testing sets. Four different machine learning algorithms, namely Decision Tree, Random Forest, Logistic Regression, and Naive Bayes were experimented with, and their performance was evaluated using metrics such as accuracy, precision, recall, and F1 score.</a:t>
            </a:r>
            <a:endParaRPr lang="en-US" sz="1800" dirty="0">
              <a:effectLst/>
              <a:ea typeface="Arial" panose="020B0604020202020204" pitchFamily="34" charset="0"/>
            </a:endParaRPr>
          </a:p>
          <a:p>
            <a:r>
              <a:rPr lang="en-US" sz="1800" dirty="0">
                <a:effectLst/>
                <a:ea typeface="Times New Roman" panose="02020603050405020304" pitchFamily="18" charset="0"/>
              </a:rPr>
              <a:t>The results of the experiments indicated that Random Forest was the most accurate model, with an accuracy of 82.36%. </a:t>
            </a:r>
          </a:p>
          <a:p>
            <a:r>
              <a:rPr lang="en-US" sz="1800" dirty="0">
                <a:effectLst/>
                <a:ea typeface="Times New Roman" panose="02020603050405020304" pitchFamily="18" charset="0"/>
              </a:rPr>
              <a:t>Accuracy of </a:t>
            </a:r>
            <a:r>
              <a:rPr lang="en-US" sz="1800" dirty="0" err="1">
                <a:effectLst/>
                <a:ea typeface="Times New Roman" panose="02020603050405020304" pitchFamily="18" charset="0"/>
              </a:rPr>
              <a:t>XGBoost</a:t>
            </a:r>
            <a:r>
              <a:rPr lang="en-US" sz="1800" dirty="0">
                <a:effectLst/>
                <a:ea typeface="Times New Roman" panose="02020603050405020304" pitchFamily="18" charset="0"/>
              </a:rPr>
              <a:t> model is 78.7%.</a:t>
            </a:r>
          </a:p>
          <a:p>
            <a:r>
              <a:rPr lang="en-US" sz="1800" dirty="0">
                <a:effectLst/>
                <a:ea typeface="Times New Roman" panose="02020603050405020304" pitchFamily="18" charset="0"/>
              </a:rPr>
              <a:t>Accuracy of  Gradient Boosting Classifier is 76.75%. </a:t>
            </a:r>
          </a:p>
          <a:p>
            <a:r>
              <a:rPr lang="en-US" sz="1800" dirty="0">
                <a:effectLst/>
                <a:ea typeface="Times New Roman" panose="02020603050405020304" pitchFamily="18" charset="0"/>
              </a:rPr>
              <a:t>Accuracy of Logistic Regression is 80.13%. </a:t>
            </a:r>
          </a:p>
          <a:p>
            <a:r>
              <a:rPr lang="en-US" sz="1800" dirty="0">
                <a:effectLst/>
                <a:ea typeface="Times New Roman" panose="02020603050405020304" pitchFamily="18" charset="0"/>
              </a:rPr>
              <a:t>Support Vector Machines were the most accurate model with an accuracy of 87.6%.</a:t>
            </a:r>
            <a:endParaRPr lang="en-US" sz="1800" dirty="0">
              <a:effectLst/>
              <a:ea typeface="Arial" panose="020B0604020202020204" pitchFamily="34" charset="0"/>
            </a:endParaRPr>
          </a:p>
          <a:p>
            <a:endParaRPr lang="en-US" sz="1500" dirty="0"/>
          </a:p>
        </p:txBody>
      </p:sp>
    </p:spTree>
    <p:extLst>
      <p:ext uri="{BB962C8B-B14F-4D97-AF65-F5344CB8AC3E}">
        <p14:creationId xmlns:p14="http://schemas.microsoft.com/office/powerpoint/2010/main" val="422846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C5CE-ED17-4F88-8210-BEE67F8928D9}"/>
              </a:ext>
            </a:extLst>
          </p:cNvPr>
          <p:cNvSpPr>
            <a:spLocks noGrp="1"/>
          </p:cNvSpPr>
          <p:nvPr>
            <p:ph type="title"/>
          </p:nvPr>
        </p:nvSpPr>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DB59E8E-3EE0-06F7-C8AE-8820131E77ED}"/>
              </a:ext>
            </a:extLst>
          </p:cNvPr>
          <p:cNvSpPr>
            <a:spLocks noGrp="1"/>
          </p:cNvSpPr>
          <p:nvPr>
            <p:ph idx="1"/>
          </p:nvPr>
        </p:nvSpPr>
        <p:spPr/>
        <p:txBody>
          <a:bodyPr>
            <a:normAutofit/>
          </a:bodyPr>
          <a:lstStyle/>
          <a:p>
            <a:pPr marL="0" marR="0" indent="0" algn="just">
              <a:lnSpc>
                <a:spcPct val="115000"/>
              </a:lnSpc>
              <a:spcBef>
                <a:spcPts val="0"/>
              </a:spcBef>
              <a:spcAft>
                <a:spcPts val="600"/>
              </a:spcAft>
              <a:buNone/>
              <a:tabLst>
                <a:tab pos="182880" algn="l"/>
              </a:tabLst>
            </a:pPr>
            <a:r>
              <a:rPr lang="en-US" sz="2600" dirty="0">
                <a:effectLst/>
                <a:ea typeface="Times New Roman" panose="02020603050405020304" pitchFamily="18" charset="0"/>
              </a:rPr>
              <a:t>To do an exploratory data analysis (EDA) of the given data to examine its features and answer the following questions.</a:t>
            </a:r>
            <a:endParaRPr lang="en-US" sz="2600" dirty="0">
              <a:effectLst/>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tabLst>
                <a:tab pos="182880" algn="l"/>
              </a:tabLst>
            </a:pPr>
            <a:r>
              <a:rPr lang="en-US" sz="2600" u="none" strike="noStrike" dirty="0">
                <a:effectLst/>
                <a:ea typeface="Times New Roman" panose="02020603050405020304" pitchFamily="18" charset="0"/>
              </a:rPr>
              <a:t>What are the characteristics of each loan?</a:t>
            </a:r>
            <a:endParaRPr lang="en-US" sz="2600" u="none" strike="noStrike" dirty="0">
              <a:effectLst/>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tabLst>
                <a:tab pos="182880" algn="l"/>
              </a:tabLst>
            </a:pPr>
            <a:r>
              <a:rPr lang="en-US" sz="2600" u="none" strike="noStrike" dirty="0">
                <a:effectLst/>
                <a:ea typeface="Times New Roman" panose="02020603050405020304" pitchFamily="18" charset="0"/>
              </a:rPr>
              <a:t>What features make them different or similar?</a:t>
            </a:r>
            <a:endParaRPr lang="en-US" sz="2600" u="none" strike="noStrike" dirty="0">
              <a:effectLst/>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tabLst>
                <a:tab pos="182880" algn="l"/>
              </a:tabLst>
            </a:pPr>
            <a:r>
              <a:rPr lang="en-US" sz="2600" u="none" strike="noStrike" dirty="0">
                <a:effectLst/>
                <a:ea typeface="Times New Roman" panose="02020603050405020304" pitchFamily="18" charset="0"/>
              </a:rPr>
              <a:t>How to best explain the data?</a:t>
            </a:r>
            <a:endParaRPr lang="en-US" sz="2600" u="none" strike="noStrike" dirty="0">
              <a:effectLst/>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tabLst>
                <a:tab pos="182880" algn="l"/>
              </a:tabLst>
            </a:pPr>
            <a:r>
              <a:rPr lang="en-US" sz="2600" u="none" strike="noStrike" dirty="0">
                <a:effectLst/>
                <a:ea typeface="Times New Roman" panose="02020603050405020304" pitchFamily="18" charset="0"/>
              </a:rPr>
              <a:t>What are the most important characteristics for classification purposes?</a:t>
            </a:r>
            <a:endParaRPr lang="en-US" sz="2600" u="none" strike="noStrike" dirty="0">
              <a:effectLst/>
              <a:ea typeface="Arial" panose="020B0604020202020204" pitchFamily="34" charset="0"/>
            </a:endParaRPr>
          </a:p>
          <a:p>
            <a:pPr marL="342900" marR="0" lvl="0" indent="-342900" algn="just">
              <a:lnSpc>
                <a:spcPct val="115000"/>
              </a:lnSpc>
              <a:spcBef>
                <a:spcPts val="0"/>
              </a:spcBef>
              <a:spcAft>
                <a:spcPts val="600"/>
              </a:spcAft>
              <a:buFont typeface="Arial" panose="020B0604020202020204" pitchFamily="34" charset="0"/>
              <a:buChar char="●"/>
              <a:tabLst>
                <a:tab pos="182880" algn="l"/>
              </a:tabLst>
            </a:pPr>
            <a:r>
              <a:rPr lang="en-US" sz="2600" u="none" strike="noStrike" dirty="0">
                <a:effectLst/>
                <a:ea typeface="Times New Roman" panose="02020603050405020304" pitchFamily="18" charset="0"/>
              </a:rPr>
              <a:t>Which method would be the most effective to clean the dataset as per our needs? </a:t>
            </a:r>
            <a:endParaRPr lang="en-US" sz="2600" u="none" strike="noStrike" dirty="0">
              <a:effectLst/>
              <a:ea typeface="Arial" panose="020B0604020202020204" pitchFamily="34" charset="0"/>
            </a:endParaRPr>
          </a:p>
          <a:p>
            <a:endParaRPr lang="en-US" dirty="0"/>
          </a:p>
        </p:txBody>
      </p:sp>
    </p:spTree>
    <p:extLst>
      <p:ext uri="{BB962C8B-B14F-4D97-AF65-F5344CB8AC3E}">
        <p14:creationId xmlns:p14="http://schemas.microsoft.com/office/powerpoint/2010/main" val="408502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B230-31F3-5A6F-3280-A478180A7AB7}"/>
              </a:ext>
            </a:extLst>
          </p:cNvPr>
          <p:cNvSpPr>
            <a:spLocks noGrp="1"/>
          </p:cNvSpPr>
          <p:nvPr>
            <p:ph type="title"/>
          </p:nvPr>
        </p:nvSpPr>
        <p:spPr/>
        <p:txBody>
          <a:bodyPr/>
          <a:lstStyle/>
          <a:p>
            <a:r>
              <a:rPr lang="en-US" b="1" dirty="0"/>
              <a:t>Proposed Solution</a:t>
            </a:r>
          </a:p>
        </p:txBody>
      </p:sp>
      <p:sp>
        <p:nvSpPr>
          <p:cNvPr id="3" name="Content Placeholder 2">
            <a:extLst>
              <a:ext uri="{FF2B5EF4-FFF2-40B4-BE49-F238E27FC236}">
                <a16:creationId xmlns:a16="http://schemas.microsoft.com/office/drawing/2014/main" id="{80281F5C-D39D-126D-E95D-E3DEBA0E77B7}"/>
              </a:ext>
            </a:extLst>
          </p:cNvPr>
          <p:cNvSpPr>
            <a:spLocks noGrp="1"/>
          </p:cNvSpPr>
          <p:nvPr>
            <p:ph idx="1"/>
          </p:nvPr>
        </p:nvSpPr>
        <p:spPr/>
        <p:txBody>
          <a:bodyPr>
            <a:normAutofit fontScale="77500" lnSpcReduction="20000"/>
          </a:bodyPr>
          <a:lstStyle/>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The weighted k-nearest neighbors (k-NN) classification algorithm is a relatively simple technique to predict the class of an item based on two or more numeric predictor variables. </a:t>
            </a:r>
          </a:p>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In this report, we explained the implementation of the weighted k-nearest neighbors algorithm using Python. </a:t>
            </a:r>
          </a:p>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The dataset has two CSV files for both training and testing with 600 rows and 300 rows of values respectively. </a:t>
            </a:r>
          </a:p>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The training data will be processed along with the labels whereas testing data will be processed without labels and used later in the evaluation part. </a:t>
            </a:r>
          </a:p>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When using k-NN you must compute the distances from the item-to-classify to all the labeled data. Using the Euclidean distance is simple and effective. </a:t>
            </a:r>
          </a:p>
          <a:p>
            <a:pPr marL="457200" lvl="0" indent="-334327" algn="just" rtl="0">
              <a:lnSpc>
                <a:spcPct val="120000"/>
              </a:lnSpc>
              <a:spcBef>
                <a:spcPts val="0"/>
              </a:spcBef>
              <a:spcAft>
                <a:spcPts val="0"/>
              </a:spcAft>
              <a:buSzPct val="100000"/>
              <a:buFont typeface="Times New Roman"/>
              <a:buChar char="●"/>
            </a:pPr>
            <a:r>
              <a:rPr lang="en-US" sz="2600" dirty="0">
                <a:ea typeface="Times New Roman"/>
                <a:cs typeface="Times New Roman"/>
                <a:sym typeface="Times New Roman"/>
              </a:rPr>
              <a:t>The Euclidean distance between two items is the square root of the sum of the squared differences of coordinates.</a:t>
            </a:r>
          </a:p>
          <a:p>
            <a:endParaRPr lang="en-US" dirty="0"/>
          </a:p>
        </p:txBody>
      </p:sp>
    </p:spTree>
    <p:extLst>
      <p:ext uri="{BB962C8B-B14F-4D97-AF65-F5344CB8AC3E}">
        <p14:creationId xmlns:p14="http://schemas.microsoft.com/office/powerpoint/2010/main" val="21011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053F-F153-46C0-B7CF-89FE7F5FC5B0}"/>
              </a:ext>
            </a:extLst>
          </p:cNvPr>
          <p:cNvSpPr>
            <a:spLocks noGrp="1"/>
          </p:cNvSpPr>
          <p:nvPr>
            <p:ph type="ctrTitle"/>
          </p:nvPr>
        </p:nvSpPr>
        <p:spPr>
          <a:xfrm>
            <a:off x="1289413" y="490800"/>
            <a:ext cx="9440034" cy="830000"/>
          </a:xfrm>
        </p:spPr>
        <p:txBody>
          <a:bodyPr>
            <a:normAutofit/>
          </a:bodyPr>
          <a:lstStyle/>
          <a:p>
            <a:pPr algn="l"/>
            <a:r>
              <a:rPr lang="en-US" sz="4400" b="1" dirty="0"/>
              <a:t>Results</a:t>
            </a:r>
          </a:p>
        </p:txBody>
      </p:sp>
      <p:sp>
        <p:nvSpPr>
          <p:cNvPr id="7" name="Subtitle 6">
            <a:extLst>
              <a:ext uri="{FF2B5EF4-FFF2-40B4-BE49-F238E27FC236}">
                <a16:creationId xmlns:a16="http://schemas.microsoft.com/office/drawing/2014/main" id="{29766C71-E9C2-D4B4-60A8-0A74D677D334}"/>
              </a:ext>
            </a:extLst>
          </p:cNvPr>
          <p:cNvSpPr>
            <a:spLocks noGrp="1"/>
          </p:cNvSpPr>
          <p:nvPr>
            <p:ph type="subTitle" idx="1"/>
          </p:nvPr>
        </p:nvSpPr>
        <p:spPr>
          <a:xfrm>
            <a:off x="913494" y="1952419"/>
            <a:ext cx="5182506" cy="3911602"/>
          </a:xfrm>
        </p:spPr>
        <p:txBody>
          <a:bodyPr/>
          <a:lstStyle/>
          <a:p>
            <a:pPr algn="just"/>
            <a:r>
              <a:rPr lang="en-US" dirty="0">
                <a:effectLst/>
                <a:ea typeface="Times New Roman" panose="02020603050405020304" pitchFamily="18" charset="0"/>
              </a:rPr>
              <a:t>The correlation graph shows that the loan amount is highly correlated with the applicant's income and the co-applicant’s income. If these numbers increase, it will also change the loan amount number</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algn="l"/>
            <a:endParaRPr lang="en-US" dirty="0"/>
          </a:p>
        </p:txBody>
      </p:sp>
      <p:pic>
        <p:nvPicPr>
          <p:cNvPr id="5" name="Picture 4" descr="A picture containing chart&#10;&#10;Description automatically generated">
            <a:extLst>
              <a:ext uri="{FF2B5EF4-FFF2-40B4-BE49-F238E27FC236}">
                <a16:creationId xmlns:a16="http://schemas.microsoft.com/office/drawing/2014/main" id="{CC345DB9-502C-C18A-2364-B3F736C03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040" y="1820340"/>
            <a:ext cx="4695925" cy="4043681"/>
          </a:xfrm>
          <a:prstGeom prst="rect">
            <a:avLst/>
          </a:prstGeom>
        </p:spPr>
      </p:pic>
    </p:spTree>
    <p:extLst>
      <p:ext uri="{BB962C8B-B14F-4D97-AF65-F5344CB8AC3E}">
        <p14:creationId xmlns:p14="http://schemas.microsoft.com/office/powerpoint/2010/main" val="281364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867</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 Loan Prediction Analysis Using Machine Learning </vt:lpstr>
      <vt:lpstr>Group Member Information</vt:lpstr>
      <vt:lpstr>Contribution In Project</vt:lpstr>
      <vt:lpstr>Motivation</vt:lpstr>
      <vt:lpstr>Objectives</vt:lpstr>
      <vt:lpstr>Related Work</vt:lpstr>
      <vt:lpstr>Problem Statement</vt:lpstr>
      <vt:lpstr>Proposed Solution</vt:lpstr>
      <vt:lpstr>Results</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 Using Machine Learning</dc:title>
  <dc:creator>Anjali Erra</dc:creator>
  <cp:lastModifiedBy>anjali erra</cp:lastModifiedBy>
  <cp:revision>2</cp:revision>
  <dcterms:created xsi:type="dcterms:W3CDTF">2023-04-26T02:14:32Z</dcterms:created>
  <dcterms:modified xsi:type="dcterms:W3CDTF">2023-04-26T04:35:41Z</dcterms:modified>
</cp:coreProperties>
</file>