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85"/>
  </p:notesMasterIdLst>
  <p:handoutMasterIdLst>
    <p:handoutMasterId r:id="rId86"/>
  </p:handoutMasterIdLst>
  <p:sldIdLst>
    <p:sldId id="256" r:id="rId2"/>
    <p:sldId id="287" r:id="rId3"/>
    <p:sldId id="259" r:id="rId4"/>
    <p:sldId id="335" r:id="rId5"/>
    <p:sldId id="304" r:id="rId6"/>
    <p:sldId id="336" r:id="rId7"/>
    <p:sldId id="343" r:id="rId8"/>
    <p:sldId id="345" r:id="rId9"/>
    <p:sldId id="348" r:id="rId10"/>
    <p:sldId id="346" r:id="rId11"/>
    <p:sldId id="351" r:id="rId12"/>
    <p:sldId id="349" r:id="rId13"/>
    <p:sldId id="347" r:id="rId14"/>
    <p:sldId id="352" r:id="rId15"/>
    <p:sldId id="350" r:id="rId16"/>
    <p:sldId id="377" r:id="rId17"/>
    <p:sldId id="380" r:id="rId18"/>
    <p:sldId id="381" r:id="rId19"/>
    <p:sldId id="405" r:id="rId20"/>
    <p:sldId id="383" r:id="rId21"/>
    <p:sldId id="384" r:id="rId22"/>
    <p:sldId id="385" r:id="rId23"/>
    <p:sldId id="402" r:id="rId24"/>
    <p:sldId id="403" r:id="rId25"/>
    <p:sldId id="395" r:id="rId26"/>
    <p:sldId id="386" r:id="rId27"/>
    <p:sldId id="387" r:id="rId28"/>
    <p:sldId id="404" r:id="rId29"/>
    <p:sldId id="338" r:id="rId30"/>
    <p:sldId id="406" r:id="rId31"/>
    <p:sldId id="400" r:id="rId32"/>
    <p:sldId id="394" r:id="rId33"/>
    <p:sldId id="401" r:id="rId34"/>
    <p:sldId id="389" r:id="rId35"/>
    <p:sldId id="390" r:id="rId36"/>
    <p:sldId id="407" r:id="rId37"/>
    <p:sldId id="393" r:id="rId38"/>
    <p:sldId id="399" r:id="rId39"/>
    <p:sldId id="391" r:id="rId40"/>
    <p:sldId id="396" r:id="rId41"/>
    <p:sldId id="341" r:id="rId42"/>
    <p:sldId id="413" r:id="rId43"/>
    <p:sldId id="408" r:id="rId44"/>
    <p:sldId id="414" r:id="rId45"/>
    <p:sldId id="415" r:id="rId46"/>
    <p:sldId id="409" r:id="rId47"/>
    <p:sldId id="410" r:id="rId48"/>
    <p:sldId id="411" r:id="rId49"/>
    <p:sldId id="412" r:id="rId50"/>
    <p:sldId id="422" r:id="rId51"/>
    <p:sldId id="416" r:id="rId52"/>
    <p:sldId id="419" r:id="rId53"/>
    <p:sldId id="417" r:id="rId54"/>
    <p:sldId id="421" r:id="rId55"/>
    <p:sldId id="418" r:id="rId56"/>
    <p:sldId id="420" r:id="rId57"/>
    <p:sldId id="423" r:id="rId58"/>
    <p:sldId id="424" r:id="rId59"/>
    <p:sldId id="432" r:id="rId60"/>
    <p:sldId id="433" r:id="rId61"/>
    <p:sldId id="434" r:id="rId62"/>
    <p:sldId id="425" r:id="rId63"/>
    <p:sldId id="426" r:id="rId64"/>
    <p:sldId id="427" r:id="rId65"/>
    <p:sldId id="428" r:id="rId66"/>
    <p:sldId id="429" r:id="rId67"/>
    <p:sldId id="430" r:id="rId68"/>
    <p:sldId id="440" r:id="rId69"/>
    <p:sldId id="431" r:id="rId70"/>
    <p:sldId id="435" r:id="rId71"/>
    <p:sldId id="439" r:id="rId72"/>
    <p:sldId id="436" r:id="rId73"/>
    <p:sldId id="437" r:id="rId74"/>
    <p:sldId id="438" r:id="rId75"/>
    <p:sldId id="441" r:id="rId76"/>
    <p:sldId id="442" r:id="rId77"/>
    <p:sldId id="443" r:id="rId78"/>
    <p:sldId id="444" r:id="rId79"/>
    <p:sldId id="445" r:id="rId80"/>
    <p:sldId id="446" r:id="rId81"/>
    <p:sldId id="447" r:id="rId82"/>
    <p:sldId id="448" r:id="rId83"/>
    <p:sldId id="449" r:id="rId84"/>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00"/>
    <a:srgbClr val="422C16"/>
    <a:srgbClr val="0C788E"/>
    <a:srgbClr val="025198"/>
    <a:srgbClr val="1C1C1C"/>
    <a:srgbClr val="3366FF"/>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21575" autoAdjust="0"/>
    <p:restoredTop sz="94652" autoAdjust="0"/>
  </p:normalViewPr>
  <p:slideViewPr>
    <p:cSldViewPr>
      <p:cViewPr varScale="1">
        <p:scale>
          <a:sx n="63" d="100"/>
          <a:sy n="63" d="100"/>
        </p:scale>
        <p:origin x="676"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52C24D-8F8C-46BF-B222-70D5B890ADC4}" type="datetimeFigureOut">
              <a:rPr lang="en-US" smtClean="0"/>
              <a:pPr/>
              <a:t>11/24/2022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1</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A33EDD-31A0-4BAF-BDD9-6387AC95D73A}" type="slidenum">
              <a:rPr lang="en-US" smtClean="0"/>
              <a:pPr/>
              <a:t>‹#›</a:t>
            </a:fld>
            <a:endParaRPr lang="en-US"/>
          </a:p>
        </p:txBody>
      </p:sp>
    </p:spTree>
    <p:extLst>
      <p:ext uri="{BB962C8B-B14F-4D97-AF65-F5344CB8AC3E}">
        <p14:creationId xmlns:p14="http://schemas.microsoft.com/office/powerpoint/2010/main" val="258486810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9CFC3F-A35B-4D34-AC49-4A3069978F99}" type="datetimeFigureOut">
              <a:rPr lang="en-US" smtClean="0"/>
              <a:pPr/>
              <a:t>11/24/2022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1</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E2B1D-C472-4140-9485-6FC81C5D67BB}" type="slidenum">
              <a:rPr lang="en-US" smtClean="0"/>
              <a:pPr/>
              <a:t>‹#›</a:t>
            </a:fld>
            <a:endParaRPr lang="en-US"/>
          </a:p>
        </p:txBody>
      </p:sp>
    </p:spTree>
    <p:extLst>
      <p:ext uri="{BB962C8B-B14F-4D97-AF65-F5344CB8AC3E}">
        <p14:creationId xmlns:p14="http://schemas.microsoft.com/office/powerpoint/2010/main" val="138096315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15E2B1D-C472-4140-9485-6FC81C5D67BB}" type="slidenum">
              <a:rPr lang="en-US" smtClean="0"/>
              <a:pPr/>
              <a:t>2</a:t>
            </a:fld>
            <a:endParaRPr lang="en-US"/>
          </a:p>
        </p:txBody>
      </p:sp>
      <p:sp>
        <p:nvSpPr>
          <p:cNvPr id="5" name="Footer Placeholder 4"/>
          <p:cNvSpPr>
            <a:spLocks noGrp="1"/>
          </p:cNvSpPr>
          <p:nvPr>
            <p:ph type="ftr" sz="quarter" idx="11"/>
          </p:nvPr>
        </p:nvSpPr>
        <p:spPr/>
        <p:txBody>
          <a:bodyPr/>
          <a:lstStyle/>
          <a:p>
            <a:r>
              <a:rPr lang="en-US"/>
              <a:t>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D466D585-D1E7-4704-8095-07EB6F14F6DB}" type="slidenum">
              <a:rPr lang="es-ES" smtClean="0"/>
              <a:pPr>
                <a:defRPr/>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A455DC4F-51CE-4CB4-BEFD-C3DD751CD454}" type="slidenum">
              <a:rPr lang="es-ES" smtClean="0"/>
              <a:pPr>
                <a:defRPr/>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678EA325-5BF4-4A7C-ABA1-50D881B92932}" type="slidenum">
              <a:rPr lang="es-ES" smtClean="0"/>
              <a:pPr>
                <a:defRPr/>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E4EE1339-3E6E-4F50-AB51-9826AB14288C}" type="slidenum">
              <a:rPr lang="es-ES" smtClean="0"/>
              <a:pPr>
                <a:defRPr/>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18E1B14F-A8B4-4A00-A029-44630F09E1BC}" type="slidenum">
              <a:rPr lang="es-ES" smtClean="0"/>
              <a:pPr>
                <a:defRPr/>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3791F2BC-2DD1-40F6-8F8B-31F0F93E7432}" type="slidenum">
              <a:rPr lang="es-ES" smtClean="0"/>
              <a:pPr>
                <a:defRPr/>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endParaRPr lang="es-ES"/>
          </a:p>
        </p:txBody>
      </p:sp>
      <p:sp>
        <p:nvSpPr>
          <p:cNvPr id="9" name="Slide Number Placeholder 8"/>
          <p:cNvSpPr>
            <a:spLocks noGrp="1"/>
          </p:cNvSpPr>
          <p:nvPr>
            <p:ph type="sldNum" sz="quarter" idx="12"/>
          </p:nvPr>
        </p:nvSpPr>
        <p:spPr/>
        <p:txBody>
          <a:bodyPr/>
          <a:lstStyle/>
          <a:p>
            <a:pPr>
              <a:defRPr/>
            </a:pPr>
            <a:fld id="{2112C01D-EFE9-41BF-BE5C-31AEC326DD3D}" type="slidenum">
              <a:rPr lang="es-ES" smtClean="0"/>
              <a:pPr>
                <a:defRPr/>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endParaRPr lang="es-ES"/>
          </a:p>
        </p:txBody>
      </p:sp>
      <p:sp>
        <p:nvSpPr>
          <p:cNvPr id="5" name="Slide Number Placeholder 4"/>
          <p:cNvSpPr>
            <a:spLocks noGrp="1"/>
          </p:cNvSpPr>
          <p:nvPr>
            <p:ph type="sldNum" sz="quarter" idx="12"/>
          </p:nvPr>
        </p:nvSpPr>
        <p:spPr/>
        <p:txBody>
          <a:bodyPr/>
          <a:lstStyle/>
          <a:p>
            <a:pPr>
              <a:defRPr/>
            </a:pPr>
            <a:fld id="{BDEED462-E9F1-4FB1-965E-9AEAA5DCDBC3}" type="slidenum">
              <a:rPr lang="es-ES" smtClean="0"/>
              <a:pPr>
                <a:defRPr/>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endParaRPr lang="es-ES"/>
          </a:p>
        </p:txBody>
      </p:sp>
      <p:sp>
        <p:nvSpPr>
          <p:cNvPr id="4" name="Slide Number Placeholder 3"/>
          <p:cNvSpPr>
            <a:spLocks noGrp="1"/>
          </p:cNvSpPr>
          <p:nvPr>
            <p:ph type="sldNum" sz="quarter" idx="12"/>
          </p:nvPr>
        </p:nvSpPr>
        <p:spPr/>
        <p:txBody>
          <a:bodyPr/>
          <a:lstStyle/>
          <a:p>
            <a:pPr>
              <a:defRPr/>
            </a:pPr>
            <a:fld id="{6309341B-E5B1-42EF-BCD7-5FCCE8113EF2}" type="slidenum">
              <a:rPr lang="es-ES" smtClean="0"/>
              <a:pPr>
                <a:defRPr/>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15B78F62-63D7-4394-A887-3ECC2795DC38}" type="slidenum">
              <a:rPr lang="es-ES" smtClean="0"/>
              <a:pPr>
                <a:defRPr/>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E28A43A2-E896-4F80-9066-6963FE82E8C7}" type="slidenum">
              <a:rPr lang="es-ES" smtClean="0"/>
              <a:pPr>
                <a:defRPr/>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FCCD0E7-ED3B-416E-B17E-2692D83A35EC}" type="slidenum">
              <a:rPr lang="es-ES" smtClean="0"/>
              <a:pPr>
                <a:defRPr/>
              </a:pPr>
              <a:t>‹#›</a:t>
            </a:fld>
            <a:endParaRPr lang="es-E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en.wikipedia.org/wiki/Hypervisor"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20638" y="1447800"/>
            <a:ext cx="9015412"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4000" b="1" dirty="0">
                <a:solidFill>
                  <a:srgbClr val="000000"/>
                </a:solidFill>
                <a:latin typeface="Times New Roman" pitchFamily="18" charset="0"/>
              </a:rPr>
              <a:t>CLOUD COMPUTING</a:t>
            </a:r>
          </a:p>
          <a:p>
            <a:pPr algn="ctr"/>
            <a:r>
              <a:rPr lang="en-US" sz="4000" b="1">
                <a:solidFill>
                  <a:srgbClr val="000000"/>
                </a:solidFill>
                <a:latin typeface="Times New Roman" pitchFamily="18" charset="0"/>
              </a:rPr>
              <a:t>(CSE1207)</a:t>
            </a:r>
            <a:endParaRPr lang="en-US" sz="4000" b="1" dirty="0">
              <a:solidFill>
                <a:srgbClr val="000000"/>
              </a:solidFill>
              <a:latin typeface="Times New Roman" pitchFamily="18" charset="0"/>
            </a:endParaRPr>
          </a:p>
          <a:p>
            <a:pPr algn="ctr"/>
            <a:r>
              <a:rPr lang="en-US" sz="4000" b="1" dirty="0">
                <a:solidFill>
                  <a:srgbClr val="000000"/>
                </a:solidFill>
                <a:latin typeface="Times New Roman" pitchFamily="18" charset="0"/>
              </a:rPr>
              <a:t>MODULE 1</a:t>
            </a:r>
          </a:p>
          <a:p>
            <a:pPr algn="ctr"/>
            <a:r>
              <a:rPr lang="en-US" sz="3000" b="1" dirty="0">
                <a:solidFill>
                  <a:srgbClr val="000000"/>
                </a:solidFill>
                <a:latin typeface="Times New Roman" pitchFamily="18" charset="0"/>
              </a:rPr>
              <a:t>WORKING WITH PRIVATE CLOUD</a:t>
            </a:r>
          </a:p>
        </p:txBody>
      </p:sp>
      <p:pic>
        <p:nvPicPr>
          <p:cNvPr id="5" name="Picture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42050" y="5586413"/>
            <a:ext cx="30099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10"/>
          <p:cNvSpPr txBox="1">
            <a:spLocks noChangeArrowheads="1"/>
          </p:cNvSpPr>
          <p:nvPr/>
        </p:nvSpPr>
        <p:spPr bwMode="auto">
          <a:xfrm>
            <a:off x="228600" y="5046662"/>
            <a:ext cx="6999287"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ES"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10</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FULL VIRTUALIZATION</a:t>
            </a:r>
          </a:p>
        </p:txBody>
      </p:sp>
      <p:sp>
        <p:nvSpPr>
          <p:cNvPr id="6" name="Content Placeholder 5"/>
          <p:cNvSpPr>
            <a:spLocks noGrp="1"/>
          </p:cNvSpPr>
          <p:nvPr>
            <p:ph idx="1"/>
          </p:nvPr>
        </p:nvSpPr>
        <p:spPr/>
        <p:txBody>
          <a:bodyPr/>
          <a:lstStyle/>
          <a:p>
            <a:pPr algn="just"/>
            <a:r>
              <a:rPr lang="en-US" b="1" dirty="0">
                <a:solidFill>
                  <a:srgbClr val="002060"/>
                </a:solidFill>
              </a:rPr>
              <a:t>Type 1: Native or bare-metal hypervisors:</a:t>
            </a:r>
            <a:r>
              <a:rPr lang="en-US" dirty="0">
                <a:solidFill>
                  <a:srgbClr val="002060"/>
                </a:solidFill>
              </a:rPr>
              <a:t> These run directly on the host computer’s hardware to control the hardware resources and to manage guest operating systems. </a:t>
            </a:r>
          </a:p>
          <a:p>
            <a:pPr marL="0" indent="0">
              <a:buNone/>
            </a:pPr>
            <a:r>
              <a:rPr lang="en-US" dirty="0">
                <a:solidFill>
                  <a:srgbClr val="002060"/>
                </a:solidFill>
              </a:rPr>
              <a:t>    </a:t>
            </a:r>
            <a:r>
              <a:rPr lang="en-US" b="1" dirty="0">
                <a:solidFill>
                  <a:srgbClr val="002060"/>
                </a:solidFill>
              </a:rPr>
              <a:t> Examples:</a:t>
            </a:r>
            <a:r>
              <a:rPr lang="en-US" dirty="0">
                <a:solidFill>
                  <a:srgbClr val="002060"/>
                </a:solidFill>
              </a:rPr>
              <a:t> Citrix </a:t>
            </a:r>
            <a:r>
              <a:rPr lang="en-US" dirty="0" err="1">
                <a:solidFill>
                  <a:srgbClr val="002060"/>
                </a:solidFill>
              </a:rPr>
              <a:t>XenServer</a:t>
            </a:r>
            <a:endParaRPr lang="en-US" dirty="0">
              <a:solidFill>
                <a:srgbClr val="002060"/>
              </a:solidFill>
            </a:endParaRPr>
          </a:p>
          <a:p>
            <a:pPr marL="0" indent="0">
              <a:buNone/>
            </a:pPr>
            <a:r>
              <a:rPr lang="en-US" dirty="0">
                <a:solidFill>
                  <a:srgbClr val="002060"/>
                </a:solidFill>
              </a:rPr>
              <a:t>		     Microsoft Hyper-V</a:t>
            </a:r>
          </a:p>
        </p:txBody>
      </p:sp>
    </p:spTree>
    <p:extLst>
      <p:ext uri="{BB962C8B-B14F-4D97-AF65-F5344CB8AC3E}">
        <p14:creationId xmlns:p14="http://schemas.microsoft.com/office/powerpoint/2010/main" val="1575279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17637"/>
            <a:ext cx="8915400" cy="5440363"/>
          </a:xfrm>
        </p:spPr>
        <p:txBody>
          <a:bodyPr>
            <a:noAutofit/>
          </a:bodyPr>
          <a:lstStyle/>
          <a:p>
            <a:pPr marL="0" indent="0" algn="just">
              <a:buNone/>
            </a:pPr>
            <a:r>
              <a:rPr lang="en-US" sz="2700" b="1" dirty="0">
                <a:solidFill>
                  <a:srgbClr val="000099"/>
                </a:solidFill>
              </a:rPr>
              <a:t>Advantages</a:t>
            </a:r>
            <a:r>
              <a:rPr lang="en-US" sz="2700" dirty="0">
                <a:solidFill>
                  <a:srgbClr val="000099"/>
                </a:solidFill>
              </a:rPr>
              <a:t>:</a:t>
            </a:r>
          </a:p>
          <a:p>
            <a:pPr algn="just"/>
            <a:r>
              <a:rPr lang="en-US" sz="2700" dirty="0">
                <a:solidFill>
                  <a:srgbClr val="000099"/>
                </a:solidFill>
              </a:rPr>
              <a:t>This type of virtualization provide best isolation and security for Virtual machine.</a:t>
            </a:r>
          </a:p>
          <a:p>
            <a:pPr algn="just"/>
            <a:r>
              <a:rPr lang="en-US" sz="2700" dirty="0">
                <a:solidFill>
                  <a:srgbClr val="000099"/>
                </a:solidFill>
              </a:rPr>
              <a:t>Truly isolated multiple guest OS can run simultaneously on same hardware.</a:t>
            </a:r>
          </a:p>
          <a:p>
            <a:pPr algn="just"/>
            <a:r>
              <a:rPr lang="en-US" sz="2700" dirty="0">
                <a:solidFill>
                  <a:srgbClr val="000099"/>
                </a:solidFill>
              </a:rPr>
              <a:t>It's only option that requires no hardware assist or OS assist to virtualize sensitive and privileged instructions.</a:t>
            </a:r>
          </a:p>
          <a:p>
            <a:pPr marL="0" indent="0" algn="just">
              <a:buNone/>
            </a:pPr>
            <a:r>
              <a:rPr lang="en-US" sz="2700" b="1" dirty="0">
                <a:solidFill>
                  <a:srgbClr val="000099"/>
                </a:solidFill>
              </a:rPr>
              <a:t>Limitations</a:t>
            </a:r>
            <a:r>
              <a:rPr lang="en-US" sz="2700" dirty="0">
                <a:solidFill>
                  <a:srgbClr val="000099"/>
                </a:solidFill>
              </a:rPr>
              <a:t>:</a:t>
            </a:r>
          </a:p>
          <a:p>
            <a:pPr algn="just"/>
            <a:r>
              <a:rPr lang="en-US" sz="2700" dirty="0">
                <a:solidFill>
                  <a:srgbClr val="000099"/>
                </a:solidFill>
              </a:rPr>
              <a:t>Full virtualization is usually bit slower, because of all emulation.</a:t>
            </a:r>
          </a:p>
          <a:p>
            <a:pPr algn="just"/>
            <a:r>
              <a:rPr lang="en-US" sz="2700" dirty="0">
                <a:solidFill>
                  <a:srgbClr val="000099"/>
                </a:solidFill>
              </a:rPr>
              <a:t>Hypervisor contains the device driver and it might be difficult for new device drivers to be installed by users.</a:t>
            </a:r>
          </a:p>
          <a:p>
            <a:pPr algn="just"/>
            <a:endParaRPr lang="en-US" sz="2700" dirty="0">
              <a:solidFill>
                <a:srgbClr val="000099"/>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11</a:t>
            </a:fld>
            <a:endParaRPr lang="es-ES"/>
          </a:p>
        </p:txBody>
      </p:sp>
      <p:sp>
        <p:nvSpPr>
          <p:cNvPr id="7"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FULL VIRTUALIZATION</a:t>
            </a:r>
          </a:p>
        </p:txBody>
      </p:sp>
    </p:spTree>
    <p:extLst>
      <p:ext uri="{BB962C8B-B14F-4D97-AF65-F5344CB8AC3E}">
        <p14:creationId xmlns:p14="http://schemas.microsoft.com/office/powerpoint/2010/main" val="408814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12</a:t>
            </a:fld>
            <a:endParaRPr lang="es-E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62000"/>
            <a:ext cx="7391400" cy="4800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a:spLocks noGrp="1"/>
          </p:cNvSpPr>
          <p:nvPr>
            <p:ph idx="1"/>
          </p:nvPr>
        </p:nvSpPr>
        <p:spPr>
          <a:xfrm>
            <a:off x="2438400" y="5684837"/>
            <a:ext cx="4800600" cy="868363"/>
          </a:xfrm>
        </p:spPr>
        <p:txBody>
          <a:bodyPr>
            <a:normAutofit/>
          </a:bodyPr>
          <a:lstStyle/>
          <a:p>
            <a:pPr marL="0" indent="0">
              <a:buNone/>
            </a:pPr>
            <a:r>
              <a:rPr lang="en-US" b="1" dirty="0">
                <a:solidFill>
                  <a:srgbClr val="002060"/>
                </a:solidFill>
              </a:rPr>
              <a:t>PARA VIRTUALIZATION</a:t>
            </a:r>
          </a:p>
          <a:p>
            <a:endParaRPr lang="en-US" b="1" dirty="0">
              <a:solidFill>
                <a:srgbClr val="002060"/>
              </a:solidFill>
            </a:endParaRPr>
          </a:p>
        </p:txBody>
      </p:sp>
    </p:spTree>
    <p:extLst>
      <p:ext uri="{BB962C8B-B14F-4D97-AF65-F5344CB8AC3E}">
        <p14:creationId xmlns:p14="http://schemas.microsoft.com/office/powerpoint/2010/main" val="2669721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noAutofit/>
          </a:bodyPr>
          <a:lstStyle/>
          <a:p>
            <a:pPr algn="just"/>
            <a:r>
              <a:rPr lang="en-US" b="1" dirty="0">
                <a:solidFill>
                  <a:srgbClr val="002060"/>
                </a:solidFill>
              </a:rPr>
              <a:t>Type 2: Hosted hypervisors:</a:t>
            </a:r>
            <a:r>
              <a:rPr lang="en-US" dirty="0">
                <a:solidFill>
                  <a:srgbClr val="002060"/>
                </a:solidFill>
              </a:rPr>
              <a:t> These run within a formal operating system environment.</a:t>
            </a:r>
          </a:p>
          <a:p>
            <a:pPr algn="just"/>
            <a:r>
              <a:rPr lang="en-US" dirty="0">
                <a:solidFill>
                  <a:srgbClr val="002060"/>
                </a:solidFill>
              </a:rPr>
              <a:t>Unlike full virtualization where a whole system is emulated (BIOS, disk, processor etc.), the Para virtualization's management module (A hypervisor or virtual machine monitor) operates </a:t>
            </a:r>
            <a:r>
              <a:rPr lang="en-US" b="1" dirty="0">
                <a:solidFill>
                  <a:srgbClr val="002060"/>
                </a:solidFill>
              </a:rPr>
              <a:t>with an operating system</a:t>
            </a:r>
            <a:r>
              <a:rPr lang="en-US" dirty="0">
                <a:solidFill>
                  <a:srgbClr val="002060"/>
                </a:solidFill>
              </a:rPr>
              <a:t> that has been modified to work in a virtual machine.</a:t>
            </a:r>
          </a:p>
          <a:p>
            <a:pPr algn="just"/>
            <a:r>
              <a:rPr lang="en-US" b="1" dirty="0">
                <a:solidFill>
                  <a:srgbClr val="002060"/>
                </a:solidFill>
              </a:rPr>
              <a:t>Example:</a:t>
            </a:r>
            <a:r>
              <a:rPr lang="en-US" dirty="0">
                <a:solidFill>
                  <a:srgbClr val="002060"/>
                </a:solidFill>
              </a:rPr>
              <a:t> VMware </a:t>
            </a:r>
          </a:p>
          <a:p>
            <a:pPr algn="just"/>
            <a:endParaRPr lang="en-US" dirty="0">
              <a:solidFill>
                <a:srgbClr val="002060"/>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13</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 PARA VIRTUALIZATION</a:t>
            </a:r>
          </a:p>
        </p:txBody>
      </p:sp>
    </p:spTree>
    <p:extLst>
      <p:ext uri="{BB962C8B-B14F-4D97-AF65-F5344CB8AC3E}">
        <p14:creationId xmlns:p14="http://schemas.microsoft.com/office/powerpoint/2010/main" val="2925071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5486400"/>
          </a:xfrm>
        </p:spPr>
        <p:txBody>
          <a:bodyPr>
            <a:normAutofit fontScale="92500" lnSpcReduction="10000"/>
          </a:bodyPr>
          <a:lstStyle/>
          <a:p>
            <a:pPr marL="0" indent="0" algn="just">
              <a:buNone/>
            </a:pPr>
            <a:r>
              <a:rPr lang="en-US" b="1" dirty="0">
                <a:solidFill>
                  <a:srgbClr val="000099"/>
                </a:solidFill>
              </a:rPr>
              <a:t>Advantages:</a:t>
            </a:r>
            <a:endParaRPr lang="en-US" dirty="0">
              <a:solidFill>
                <a:srgbClr val="000099"/>
              </a:solidFill>
            </a:endParaRPr>
          </a:p>
          <a:p>
            <a:pPr algn="just"/>
            <a:r>
              <a:rPr lang="en-US" dirty="0">
                <a:solidFill>
                  <a:srgbClr val="000099"/>
                </a:solidFill>
              </a:rPr>
              <a:t>Guest OS can directly communicate with hypervisor.</a:t>
            </a:r>
          </a:p>
          <a:p>
            <a:pPr algn="just"/>
            <a:r>
              <a:rPr lang="en-US" dirty="0">
                <a:solidFill>
                  <a:srgbClr val="000099"/>
                </a:solidFill>
              </a:rPr>
              <a:t>This is an efficient virtualization.</a:t>
            </a:r>
          </a:p>
          <a:p>
            <a:pPr algn="just"/>
            <a:r>
              <a:rPr lang="en-US" dirty="0">
                <a:solidFill>
                  <a:srgbClr val="000099"/>
                </a:solidFill>
              </a:rPr>
              <a:t>Allows users to make use of new or modified device drivers.</a:t>
            </a:r>
          </a:p>
          <a:p>
            <a:pPr marL="0" indent="0" algn="just">
              <a:buNone/>
            </a:pPr>
            <a:r>
              <a:rPr lang="en-US" b="1" dirty="0">
                <a:solidFill>
                  <a:srgbClr val="000099"/>
                </a:solidFill>
              </a:rPr>
              <a:t>Limitations:</a:t>
            </a:r>
            <a:endParaRPr lang="en-US" dirty="0">
              <a:solidFill>
                <a:srgbClr val="000099"/>
              </a:solidFill>
            </a:endParaRPr>
          </a:p>
          <a:p>
            <a:pPr algn="just"/>
            <a:r>
              <a:rPr lang="en-US" dirty="0">
                <a:solidFill>
                  <a:srgbClr val="000099"/>
                </a:solidFill>
              </a:rPr>
              <a:t>It requires the guest OS to be modified in order to interact with Para virtualization interfaces.</a:t>
            </a:r>
          </a:p>
          <a:p>
            <a:pPr algn="just"/>
            <a:r>
              <a:rPr lang="en-US" dirty="0">
                <a:solidFill>
                  <a:srgbClr val="000099"/>
                </a:solidFill>
              </a:rPr>
              <a:t>It requires significant support and maintainability issues in production environment.</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14</a:t>
            </a:fld>
            <a:endParaRPr lang="es-ES" dirty="0"/>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PARA VIRTUALIZATION</a:t>
            </a:r>
          </a:p>
        </p:txBody>
      </p:sp>
    </p:spTree>
    <p:extLst>
      <p:ext uri="{BB962C8B-B14F-4D97-AF65-F5344CB8AC3E}">
        <p14:creationId xmlns:p14="http://schemas.microsoft.com/office/powerpoint/2010/main" val="2003001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05400"/>
          </a:xfrm>
        </p:spPr>
        <p:txBody>
          <a:bodyPr>
            <a:noAutofit/>
          </a:bodyPr>
          <a:lstStyle/>
          <a:p>
            <a:pPr algn="just"/>
            <a:r>
              <a:rPr lang="en-US" sz="3500" dirty="0">
                <a:solidFill>
                  <a:srgbClr val="000099"/>
                </a:solidFill>
              </a:rPr>
              <a:t>Partial Emulation of the underlying hardware.</a:t>
            </a:r>
          </a:p>
          <a:p>
            <a:pPr algn="just"/>
            <a:r>
              <a:rPr lang="en-US" sz="3500" dirty="0">
                <a:solidFill>
                  <a:srgbClr val="000099"/>
                </a:solidFill>
              </a:rPr>
              <a:t>Not allows complete isolation of the guest OS.</a:t>
            </a:r>
          </a:p>
          <a:p>
            <a:pPr algn="just"/>
            <a:r>
              <a:rPr lang="en-US" sz="3500" dirty="0">
                <a:solidFill>
                  <a:srgbClr val="000099"/>
                </a:solidFill>
              </a:rPr>
              <a:t>When entire operating systems cannot run in the virtual machine, but some or many applications can. </a:t>
            </a:r>
          </a:p>
          <a:p>
            <a:pPr algn="just"/>
            <a:r>
              <a:rPr lang="en-US" sz="3500" dirty="0">
                <a:solidFill>
                  <a:srgbClr val="000099"/>
                </a:solidFill>
              </a:rPr>
              <a:t>Basically, it partially simulates the physical hardware of a system. </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15</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PARTIAL VIRTUALIZATION</a:t>
            </a:r>
          </a:p>
        </p:txBody>
      </p:sp>
    </p:spTree>
    <p:extLst>
      <p:ext uri="{BB962C8B-B14F-4D97-AF65-F5344CB8AC3E}">
        <p14:creationId xmlns:p14="http://schemas.microsoft.com/office/powerpoint/2010/main" val="3009276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600200"/>
            <a:ext cx="8915400" cy="5029200"/>
          </a:xfrm>
        </p:spPr>
        <p:txBody>
          <a:bodyPr>
            <a:noAutofit/>
          </a:bodyPr>
          <a:lstStyle/>
          <a:p>
            <a:pPr algn="just"/>
            <a:r>
              <a:rPr lang="en-US" sz="3000" dirty="0">
                <a:solidFill>
                  <a:schemeClr val="accent5">
                    <a:lumMod val="50000"/>
                  </a:schemeClr>
                </a:solidFill>
              </a:rPr>
              <a:t>It is the management and monitoring of an entire computer network as a single administrative entity from a single software-based administrator’s console. </a:t>
            </a:r>
          </a:p>
          <a:p>
            <a:pPr algn="just"/>
            <a:r>
              <a:rPr lang="en-US" sz="3000" dirty="0">
                <a:solidFill>
                  <a:schemeClr val="accent5">
                    <a:lumMod val="50000"/>
                  </a:schemeClr>
                </a:solidFill>
              </a:rPr>
              <a:t>It is designed to allow network optimization of data transfer rates, flexibility, scalability, reliability and security. </a:t>
            </a:r>
          </a:p>
          <a:p>
            <a:pPr algn="just"/>
            <a:r>
              <a:rPr lang="en-US" sz="3000" dirty="0">
                <a:solidFill>
                  <a:schemeClr val="accent5">
                    <a:lumMod val="50000"/>
                  </a:schemeClr>
                </a:solidFill>
              </a:rPr>
              <a:t>All network servers and services are considered as one pool of resources, which may be used without regard to the physical components.</a:t>
            </a:r>
          </a:p>
          <a:p>
            <a:pPr marL="0" indent="0" algn="just">
              <a:buNone/>
            </a:pPr>
            <a:endParaRPr lang="en-US" sz="3000" dirty="0">
              <a:solidFill>
                <a:schemeClr val="accent5">
                  <a:lumMod val="50000"/>
                </a:schemeClr>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16</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2. NETWORK VIRTUALIZATION</a:t>
            </a:r>
          </a:p>
        </p:txBody>
      </p:sp>
    </p:spTree>
    <p:extLst>
      <p:ext uri="{BB962C8B-B14F-4D97-AF65-F5344CB8AC3E}">
        <p14:creationId xmlns:p14="http://schemas.microsoft.com/office/powerpoint/2010/main" val="665743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610600" cy="4525963"/>
          </a:xfrm>
        </p:spPr>
        <p:txBody>
          <a:bodyPr>
            <a:normAutofit fontScale="92500"/>
          </a:bodyPr>
          <a:lstStyle/>
          <a:p>
            <a:pPr marL="0" indent="0" algn="just">
              <a:buNone/>
            </a:pPr>
            <a:r>
              <a:rPr lang="en-US" sz="3400" b="1" dirty="0">
                <a:solidFill>
                  <a:srgbClr val="7030A0"/>
                </a:solidFill>
              </a:rPr>
              <a:t>Types of Network Virtualization</a:t>
            </a:r>
          </a:p>
          <a:p>
            <a:pPr algn="just"/>
            <a:r>
              <a:rPr lang="en-US" sz="3400" b="1" dirty="0">
                <a:solidFill>
                  <a:srgbClr val="7030A0"/>
                </a:solidFill>
              </a:rPr>
              <a:t>Internal network:</a:t>
            </a:r>
            <a:r>
              <a:rPr lang="en-US" sz="3400" dirty="0">
                <a:solidFill>
                  <a:srgbClr val="7030A0"/>
                </a:solidFill>
              </a:rPr>
              <a:t> Enables a single system to function like a network.</a:t>
            </a:r>
            <a:r>
              <a:rPr lang="en-US" dirty="0">
                <a:solidFill>
                  <a:srgbClr val="7030A0"/>
                </a:solidFill>
              </a:rPr>
              <a:t> It configures single system with containers, creating a network in a box. </a:t>
            </a:r>
            <a:endParaRPr lang="en-US" sz="3400" dirty="0">
              <a:solidFill>
                <a:srgbClr val="7030A0"/>
              </a:solidFill>
            </a:endParaRPr>
          </a:p>
          <a:p>
            <a:pPr algn="just"/>
            <a:r>
              <a:rPr lang="en-US" sz="3400" b="1" dirty="0">
                <a:solidFill>
                  <a:srgbClr val="7030A0"/>
                </a:solidFill>
              </a:rPr>
              <a:t>External network:</a:t>
            </a:r>
            <a:r>
              <a:rPr lang="en-US" sz="3400" dirty="0">
                <a:solidFill>
                  <a:srgbClr val="7030A0"/>
                </a:solidFill>
              </a:rPr>
              <a:t> Consolidation of multiple networks into a single one, or segregation of a single network into multiple ones.</a:t>
            </a:r>
            <a:r>
              <a:rPr lang="en-US" dirty="0">
                <a:solidFill>
                  <a:srgbClr val="7030A0"/>
                </a:solidFill>
              </a:rPr>
              <a:t> It combines local networks, or subdivides them into virtual networks.</a:t>
            </a:r>
            <a:endParaRPr lang="en-US" sz="3400" dirty="0">
              <a:solidFill>
                <a:srgbClr val="7030A0"/>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17</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NETWORK VIRTUALIZATION</a:t>
            </a:r>
          </a:p>
        </p:txBody>
      </p:sp>
    </p:spTree>
    <p:extLst>
      <p:ext uri="{BB962C8B-B14F-4D97-AF65-F5344CB8AC3E}">
        <p14:creationId xmlns:p14="http://schemas.microsoft.com/office/powerpoint/2010/main" val="4148476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dirty="0">
                <a:solidFill>
                  <a:srgbClr val="7030A0"/>
                </a:solidFill>
              </a:rPr>
              <a:t>It is the process of grouping the physical storage from multiple network storage devices so that it looks like a single storage device.</a:t>
            </a:r>
          </a:p>
          <a:p>
            <a:pPr algn="just"/>
            <a:r>
              <a:rPr lang="en-US" dirty="0">
                <a:solidFill>
                  <a:srgbClr val="7030A0"/>
                </a:solidFill>
              </a:rPr>
              <a:t>It is also implemented by using software applications.</a:t>
            </a:r>
          </a:p>
          <a:p>
            <a:pPr marL="0" indent="0" algn="just">
              <a:buNone/>
            </a:pPr>
            <a:r>
              <a:rPr lang="en-US" b="1" dirty="0">
                <a:solidFill>
                  <a:srgbClr val="7030A0"/>
                </a:solidFill>
              </a:rPr>
              <a:t>Usage:</a:t>
            </a:r>
            <a:endParaRPr lang="en-US" dirty="0">
              <a:solidFill>
                <a:srgbClr val="7030A0"/>
              </a:solidFill>
            </a:endParaRPr>
          </a:p>
          <a:p>
            <a:pPr algn="just"/>
            <a:r>
              <a:rPr lang="en-US" dirty="0">
                <a:solidFill>
                  <a:srgbClr val="7030A0"/>
                </a:solidFill>
              </a:rPr>
              <a:t>It is mainly done for back-up and recovery purposes.</a:t>
            </a:r>
          </a:p>
          <a:p>
            <a:pPr algn="just"/>
            <a:r>
              <a:rPr lang="en-US" dirty="0">
                <a:solidFill>
                  <a:srgbClr val="7030A0"/>
                </a:solidFill>
              </a:rPr>
              <a:t>Partitioning your hard drive into multiple partitions is an example of this virtualization.</a:t>
            </a:r>
            <a:br>
              <a:rPr lang="en-US" dirty="0">
                <a:solidFill>
                  <a:srgbClr val="7030A0"/>
                </a:solidFill>
              </a:rPr>
            </a:br>
            <a:endParaRPr lang="en-US" dirty="0">
              <a:solidFill>
                <a:srgbClr val="7030A0"/>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18</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3. STORAGE VIRTUALIZATION</a:t>
            </a:r>
          </a:p>
        </p:txBody>
      </p:sp>
    </p:spTree>
    <p:extLst>
      <p:ext uri="{BB962C8B-B14F-4D97-AF65-F5344CB8AC3E}">
        <p14:creationId xmlns:p14="http://schemas.microsoft.com/office/powerpoint/2010/main" val="2285530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19</a:t>
            </a:fld>
            <a:endParaRPr lang="es-E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83058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5262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a:lstStyle/>
          <a:p>
            <a:pPr fontAlgn="auto">
              <a:spcAft>
                <a:spcPts val="0"/>
              </a:spcAft>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AGENDA</a:t>
            </a:r>
          </a:p>
        </p:txBody>
      </p:sp>
      <p:sp>
        <p:nvSpPr>
          <p:cNvPr id="5123" name="Content Placeholder 2"/>
          <p:cNvSpPr>
            <a:spLocks noGrp="1"/>
          </p:cNvSpPr>
          <p:nvPr>
            <p:ph idx="1"/>
          </p:nvPr>
        </p:nvSpPr>
        <p:spPr>
          <a:xfrm>
            <a:off x="0" y="1771650"/>
            <a:ext cx="9144000" cy="4897438"/>
          </a:xfrm>
        </p:spPr>
        <p:txBody>
          <a:bodyPr/>
          <a:lstStyle/>
          <a:p>
            <a:pPr marL="0" indent="0">
              <a:buFontTx/>
              <a:buNone/>
              <a:defRPr/>
            </a:pPr>
            <a:endParaRPr lang="en-US" sz="3000" dirty="0"/>
          </a:p>
          <a:p>
            <a:pPr marL="0" indent="0">
              <a:buFontTx/>
              <a:buNone/>
              <a:defRPr/>
            </a:pPr>
            <a:endParaRPr lang="en-US" sz="3000" dirty="0"/>
          </a:p>
          <a:p>
            <a:pPr>
              <a:defRPr/>
            </a:pPr>
            <a:endParaRPr lang="en-US" sz="3000" dirty="0">
              <a:latin typeface="Times New Roman" pitchFamily="18" charset="0"/>
              <a:cs typeface="Times New Roman" pitchFamily="18" charset="0"/>
            </a:endParaRPr>
          </a:p>
        </p:txBody>
      </p:sp>
      <p:sp>
        <p:nvSpPr>
          <p:cNvPr id="4101" name="Rectangle 5"/>
          <p:cNvSpPr>
            <a:spLocks noChangeArrowheads="1"/>
          </p:cNvSpPr>
          <p:nvPr/>
        </p:nvSpPr>
        <p:spPr bwMode="auto">
          <a:xfrm>
            <a:off x="914400" y="1371600"/>
            <a:ext cx="5867400" cy="5644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20000"/>
              </a:spcBef>
              <a:buFont typeface="Arial" charset="0"/>
              <a:buChar char="•"/>
            </a:pPr>
            <a:r>
              <a:rPr lang="en-US" sz="2150" dirty="0">
                <a:solidFill>
                  <a:srgbClr val="4C216D"/>
                </a:solidFill>
                <a:latin typeface="Times New Roman" pitchFamily="18" charset="0"/>
                <a:cs typeface="Times New Roman" pitchFamily="18" charset="0"/>
              </a:rPr>
              <a:t>Concept of Hypervisor</a:t>
            </a:r>
          </a:p>
          <a:p>
            <a:pPr marL="342900" indent="-342900">
              <a:spcBef>
                <a:spcPct val="20000"/>
              </a:spcBef>
              <a:buFont typeface="Arial" charset="0"/>
              <a:buChar char="•"/>
            </a:pPr>
            <a:r>
              <a:rPr lang="en-US" sz="2150" dirty="0">
                <a:solidFill>
                  <a:srgbClr val="4C216D"/>
                </a:solidFill>
                <a:latin typeface="Times New Roman" pitchFamily="18" charset="0"/>
                <a:cs typeface="Times New Roman" pitchFamily="18" charset="0"/>
              </a:rPr>
              <a:t>Basics of Virtualization</a:t>
            </a:r>
          </a:p>
          <a:p>
            <a:pPr marL="342900" indent="-342900">
              <a:spcBef>
                <a:spcPct val="20000"/>
              </a:spcBef>
              <a:buFont typeface="Arial" charset="0"/>
              <a:buChar char="•"/>
            </a:pPr>
            <a:r>
              <a:rPr lang="en-US" sz="2150" dirty="0">
                <a:solidFill>
                  <a:srgbClr val="4C216D"/>
                </a:solidFill>
                <a:latin typeface="Times New Roman" pitchFamily="18" charset="0"/>
                <a:cs typeface="Times New Roman" pitchFamily="18" charset="0"/>
              </a:rPr>
              <a:t>Virtualization Technologies</a:t>
            </a:r>
          </a:p>
          <a:p>
            <a:pPr marL="342900" indent="-342900">
              <a:spcBef>
                <a:spcPct val="20000"/>
              </a:spcBef>
              <a:buFont typeface="Arial" charset="0"/>
              <a:buChar char="•"/>
            </a:pPr>
            <a:r>
              <a:rPr lang="en-US" sz="2150" dirty="0">
                <a:solidFill>
                  <a:srgbClr val="4C216D"/>
                </a:solidFill>
                <a:latin typeface="Times New Roman" pitchFamily="18" charset="0"/>
                <a:cs typeface="Times New Roman" pitchFamily="18" charset="0"/>
              </a:rPr>
              <a:t>Server Virtualization</a:t>
            </a:r>
          </a:p>
          <a:p>
            <a:pPr marL="342900" indent="-342900">
              <a:spcBef>
                <a:spcPct val="20000"/>
              </a:spcBef>
              <a:buFont typeface="Arial" charset="0"/>
              <a:buChar char="•"/>
            </a:pPr>
            <a:r>
              <a:rPr lang="en-US" sz="2150" dirty="0">
                <a:solidFill>
                  <a:srgbClr val="4C216D"/>
                </a:solidFill>
                <a:latin typeface="Times New Roman" pitchFamily="18" charset="0"/>
                <a:cs typeface="Times New Roman" pitchFamily="18" charset="0"/>
              </a:rPr>
              <a:t>VM Migration Techniques</a:t>
            </a:r>
          </a:p>
          <a:p>
            <a:pPr marL="342900" indent="-342900">
              <a:spcBef>
                <a:spcPct val="20000"/>
              </a:spcBef>
              <a:buFont typeface="Arial" charset="0"/>
              <a:buChar char="•"/>
            </a:pPr>
            <a:r>
              <a:rPr lang="en-US" sz="2150" dirty="0">
                <a:solidFill>
                  <a:srgbClr val="4C216D"/>
                </a:solidFill>
                <a:latin typeface="Times New Roman" pitchFamily="18" charset="0"/>
                <a:cs typeface="Times New Roman" pitchFamily="18" charset="0"/>
              </a:rPr>
              <a:t>Role of Virtualization in cloud computing</a:t>
            </a:r>
          </a:p>
          <a:p>
            <a:pPr marL="342900" indent="-342900">
              <a:spcBef>
                <a:spcPct val="20000"/>
              </a:spcBef>
              <a:buFont typeface="Arial" charset="0"/>
              <a:buChar char="•"/>
            </a:pPr>
            <a:r>
              <a:rPr lang="en-US" sz="2150" dirty="0">
                <a:solidFill>
                  <a:srgbClr val="4C216D"/>
                </a:solidFill>
                <a:latin typeface="Times New Roman" pitchFamily="18" charset="0"/>
                <a:cs typeface="Times New Roman" pitchFamily="18" charset="0"/>
              </a:rPr>
              <a:t>Business cases for the need of cloud computing environment</a:t>
            </a:r>
          </a:p>
          <a:p>
            <a:pPr marL="342900" indent="-342900">
              <a:spcBef>
                <a:spcPct val="20000"/>
              </a:spcBef>
              <a:buFont typeface="Arial" charset="0"/>
              <a:buChar char="•"/>
            </a:pPr>
            <a:r>
              <a:rPr lang="en-US" sz="2150" dirty="0">
                <a:solidFill>
                  <a:srgbClr val="4C216D"/>
                </a:solidFill>
                <a:latin typeface="Times New Roman" pitchFamily="18" charset="0"/>
                <a:cs typeface="Times New Roman" pitchFamily="18" charset="0"/>
              </a:rPr>
              <a:t>Concept of Private cloud</a:t>
            </a:r>
          </a:p>
          <a:p>
            <a:pPr marL="342900" indent="-342900">
              <a:spcBef>
                <a:spcPct val="20000"/>
              </a:spcBef>
              <a:buFont typeface="Arial" charset="0"/>
              <a:buChar char="•"/>
            </a:pPr>
            <a:r>
              <a:rPr lang="en-US" sz="2150" dirty="0">
                <a:solidFill>
                  <a:srgbClr val="4C216D"/>
                </a:solidFill>
                <a:latin typeface="Times New Roman" pitchFamily="18" charset="0"/>
                <a:cs typeface="Times New Roman" pitchFamily="18" charset="0"/>
              </a:rPr>
              <a:t>Characteristics of private cloud</a:t>
            </a:r>
          </a:p>
          <a:p>
            <a:pPr marL="342900" indent="-342900">
              <a:spcBef>
                <a:spcPct val="20000"/>
              </a:spcBef>
              <a:buFont typeface="Arial" charset="0"/>
              <a:buChar char="•"/>
            </a:pPr>
            <a:r>
              <a:rPr lang="en-US" sz="2150" dirty="0">
                <a:solidFill>
                  <a:srgbClr val="4C216D"/>
                </a:solidFill>
                <a:latin typeface="Times New Roman" pitchFamily="18" charset="0"/>
                <a:cs typeface="Times New Roman" pitchFamily="18" charset="0"/>
              </a:rPr>
              <a:t>Private Cloud Deployment models</a:t>
            </a:r>
          </a:p>
          <a:p>
            <a:pPr marL="342900" indent="-342900">
              <a:spcBef>
                <a:spcPct val="20000"/>
              </a:spcBef>
              <a:buFont typeface="Arial" charset="0"/>
              <a:buChar char="•"/>
            </a:pPr>
            <a:r>
              <a:rPr lang="en-US" sz="2150" dirty="0">
                <a:solidFill>
                  <a:srgbClr val="4C216D"/>
                </a:solidFill>
                <a:latin typeface="Times New Roman" pitchFamily="18" charset="0"/>
                <a:cs typeface="Times New Roman" pitchFamily="18" charset="0"/>
              </a:rPr>
              <a:t>Private Cloud vendors</a:t>
            </a:r>
          </a:p>
          <a:p>
            <a:pPr marL="342900" indent="-342900">
              <a:spcBef>
                <a:spcPct val="20000"/>
              </a:spcBef>
              <a:buFont typeface="Arial" charset="0"/>
              <a:buChar char="•"/>
            </a:pPr>
            <a:r>
              <a:rPr lang="en-US" sz="2150" dirty="0">
                <a:solidFill>
                  <a:srgbClr val="4C216D"/>
                </a:solidFill>
                <a:latin typeface="Times New Roman" pitchFamily="18" charset="0"/>
                <a:cs typeface="Times New Roman" pitchFamily="18" charset="0"/>
              </a:rPr>
              <a:t>Virtual Private Cloud</a:t>
            </a:r>
          </a:p>
          <a:p>
            <a:pPr marL="342900" indent="-342900">
              <a:spcBef>
                <a:spcPct val="20000"/>
              </a:spcBef>
              <a:buFont typeface="Arial" charset="0"/>
              <a:buChar char="•"/>
            </a:pPr>
            <a:r>
              <a:rPr lang="en-US" sz="2150" dirty="0">
                <a:solidFill>
                  <a:srgbClr val="4C216D"/>
                </a:solidFill>
                <a:latin typeface="Times New Roman" pitchFamily="18" charset="0"/>
                <a:cs typeface="Times New Roman" pitchFamily="18" charset="0"/>
              </a:rPr>
              <a:t>Case Study on AWS, IBM and Microsoft</a:t>
            </a:r>
          </a:p>
        </p:txBody>
      </p:sp>
      <p:pic>
        <p:nvPicPr>
          <p:cNvPr id="6" name="Picture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42050" y="5586413"/>
            <a:ext cx="30099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pPr>
              <a:defRPr/>
            </a:pPr>
            <a:fld id="{E4EE1339-3E6E-4F50-AB51-9826AB14288C}" type="slidenum">
              <a:rPr lang="es-ES" smtClean="0"/>
              <a:pPr>
                <a:defRPr/>
              </a:pPr>
              <a:t>2</a:t>
            </a:fld>
            <a:endParaRPr lang="es-ES"/>
          </a:p>
        </p:txBody>
      </p:sp>
      <p:sp>
        <p:nvSpPr>
          <p:cNvPr id="8" name="Footer Placeholder 7"/>
          <p:cNvSpPr>
            <a:spLocks noGrp="1"/>
          </p:cNvSpPr>
          <p:nvPr>
            <p:ph type="ftr" sz="quarter" idx="11"/>
          </p:nvPr>
        </p:nvSpPr>
        <p:spPr/>
        <p:txBody>
          <a:bodyPr/>
          <a:lstStyle/>
          <a:p>
            <a:pPr>
              <a:defRPr/>
            </a:pPr>
            <a:r>
              <a:rPr lang="es-ES" sz="2200" b="1" dirty="0"/>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sz="3400" b="1" dirty="0">
                <a:solidFill>
                  <a:srgbClr val="7030A0"/>
                </a:solidFill>
              </a:rPr>
              <a:t>Types of Storage Virtualization:</a:t>
            </a:r>
          </a:p>
          <a:p>
            <a:pPr algn="just"/>
            <a:r>
              <a:rPr lang="en-US" sz="3400" b="1" dirty="0">
                <a:solidFill>
                  <a:srgbClr val="7030A0"/>
                </a:solidFill>
              </a:rPr>
              <a:t>Block Virtualization</a:t>
            </a:r>
            <a:r>
              <a:rPr lang="en-US" sz="3400" dirty="0">
                <a:solidFill>
                  <a:srgbClr val="7030A0"/>
                </a:solidFill>
              </a:rPr>
              <a:t> – Multiple storage devices are consolidated into one.</a:t>
            </a:r>
          </a:p>
          <a:p>
            <a:pPr algn="just"/>
            <a:r>
              <a:rPr lang="en-US" sz="3400" b="1" dirty="0">
                <a:solidFill>
                  <a:srgbClr val="7030A0"/>
                </a:solidFill>
              </a:rPr>
              <a:t>File Virtualization</a:t>
            </a:r>
            <a:r>
              <a:rPr lang="en-US" sz="3400" dirty="0">
                <a:solidFill>
                  <a:srgbClr val="7030A0"/>
                </a:solidFill>
              </a:rPr>
              <a:t> – Storage system grants access to files that are stored over multiple hosts.</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20</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STORAGE VIRTUALIZATION</a:t>
            </a:r>
          </a:p>
        </p:txBody>
      </p:sp>
    </p:spTree>
    <p:extLst>
      <p:ext uri="{BB962C8B-B14F-4D97-AF65-F5344CB8AC3E}">
        <p14:creationId xmlns:p14="http://schemas.microsoft.com/office/powerpoint/2010/main" val="262399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Autofit/>
          </a:bodyPr>
          <a:lstStyle/>
          <a:p>
            <a:pPr algn="just"/>
            <a:r>
              <a:rPr lang="en-US" sz="3400" dirty="0">
                <a:solidFill>
                  <a:srgbClr val="7030A0"/>
                </a:solidFill>
              </a:rPr>
              <a:t>Physical memory across different servers is aggregated into a single virtualized memory pool. </a:t>
            </a:r>
          </a:p>
          <a:p>
            <a:pPr algn="just"/>
            <a:r>
              <a:rPr lang="en-US" sz="3400" dirty="0">
                <a:solidFill>
                  <a:srgbClr val="7030A0"/>
                </a:solidFill>
              </a:rPr>
              <a:t>It provides the benefit of an enlarged contiguous working memory. </a:t>
            </a:r>
          </a:p>
          <a:p>
            <a:pPr algn="just"/>
            <a:r>
              <a:rPr lang="en-US" sz="3400" dirty="0">
                <a:solidFill>
                  <a:srgbClr val="7030A0"/>
                </a:solidFill>
              </a:rPr>
              <a:t>You may already be familiar with this, as some OS such as Microsoft Windows OS allows a portion of your storage disk to serve as an extension of your RAM.</a:t>
            </a:r>
          </a:p>
          <a:p>
            <a:pPr algn="just"/>
            <a:endParaRPr lang="en-US" sz="3400" dirty="0">
              <a:solidFill>
                <a:srgbClr val="7030A0"/>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21</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4. MEMORY VIRTUALIZATION</a:t>
            </a:r>
          </a:p>
        </p:txBody>
      </p:sp>
    </p:spTree>
    <p:extLst>
      <p:ext uri="{BB962C8B-B14F-4D97-AF65-F5344CB8AC3E}">
        <p14:creationId xmlns:p14="http://schemas.microsoft.com/office/powerpoint/2010/main" val="3934598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sz="3400" b="1" dirty="0">
                <a:solidFill>
                  <a:srgbClr val="7030A0"/>
                </a:solidFill>
              </a:rPr>
              <a:t>Types of Memory Virtualization</a:t>
            </a:r>
          </a:p>
          <a:p>
            <a:pPr algn="just"/>
            <a:r>
              <a:rPr lang="en-US" sz="3400" b="1" dirty="0">
                <a:solidFill>
                  <a:srgbClr val="7030A0"/>
                </a:solidFill>
              </a:rPr>
              <a:t>Application-level control </a:t>
            </a:r>
            <a:r>
              <a:rPr lang="en-US" sz="3400" dirty="0">
                <a:solidFill>
                  <a:srgbClr val="7030A0"/>
                </a:solidFill>
              </a:rPr>
              <a:t>– Applications access the memory pool directly.</a:t>
            </a:r>
          </a:p>
          <a:p>
            <a:pPr algn="just"/>
            <a:r>
              <a:rPr lang="en-US" sz="3400" b="1" dirty="0">
                <a:solidFill>
                  <a:srgbClr val="7030A0"/>
                </a:solidFill>
              </a:rPr>
              <a:t>Operating system level control</a:t>
            </a:r>
            <a:r>
              <a:rPr lang="en-US" sz="3400" dirty="0">
                <a:solidFill>
                  <a:srgbClr val="7030A0"/>
                </a:solidFill>
              </a:rPr>
              <a:t> – Access to the memory pool is provided through an operating system.</a:t>
            </a:r>
          </a:p>
          <a:p>
            <a:pPr algn="just"/>
            <a:endParaRPr lang="en-US" sz="3400" dirty="0">
              <a:solidFill>
                <a:srgbClr val="7030A0"/>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22</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MEMORY VIRTUALIZATION</a:t>
            </a:r>
          </a:p>
        </p:txBody>
      </p:sp>
    </p:spTree>
    <p:extLst>
      <p:ext uri="{BB962C8B-B14F-4D97-AF65-F5344CB8AC3E}">
        <p14:creationId xmlns:p14="http://schemas.microsoft.com/office/powerpoint/2010/main" val="1058548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23</a:t>
            </a:fld>
            <a:endParaRPr lang="es-ES"/>
          </a:p>
        </p:txBody>
      </p:sp>
      <p:pic>
        <p:nvPicPr>
          <p:cNvPr id="6146" name="Picture 2" descr="https://upload.wikimedia.org/wikipedia/commons/c/cb/Memory_virtualization_application_lev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533400"/>
            <a:ext cx="8378825" cy="5791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95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24</a:t>
            </a:fld>
            <a:endParaRPr lang="es-ES"/>
          </a:p>
        </p:txBody>
      </p:sp>
      <p:pic>
        <p:nvPicPr>
          <p:cNvPr id="7170" name="Picture 2" descr="https://upload.wikimedia.org/wikipedia/commons/5/56/Memory_virtualization_addressable_lev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38200"/>
            <a:ext cx="8534400" cy="526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161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839200" cy="4876800"/>
          </a:xfrm>
        </p:spPr>
        <p:txBody>
          <a:bodyPr>
            <a:noAutofit/>
          </a:bodyPr>
          <a:lstStyle/>
          <a:p>
            <a:pPr algn="just"/>
            <a:r>
              <a:rPr lang="en-US" sz="2900" dirty="0">
                <a:solidFill>
                  <a:schemeClr val="accent4">
                    <a:lumMod val="75000"/>
                  </a:schemeClr>
                </a:solidFill>
              </a:rPr>
              <a:t>Requiring fewer resources compared to using a separate virtual machine.</a:t>
            </a:r>
          </a:p>
          <a:p>
            <a:pPr algn="just"/>
            <a:r>
              <a:rPr lang="en-US" sz="2900" dirty="0">
                <a:solidFill>
                  <a:schemeClr val="accent4">
                    <a:lumMod val="75000"/>
                  </a:schemeClr>
                </a:solidFill>
              </a:rPr>
              <a:t>Allowing incompatible applications to run on a local machine simultaneously.</a:t>
            </a:r>
          </a:p>
          <a:p>
            <a:pPr algn="just"/>
            <a:r>
              <a:rPr lang="en-US" sz="2900" dirty="0">
                <a:solidFill>
                  <a:schemeClr val="accent4">
                    <a:lumMod val="75000"/>
                  </a:schemeClr>
                </a:solidFill>
              </a:rPr>
              <a:t>Facilitating more rapid application deployment.</a:t>
            </a:r>
          </a:p>
          <a:p>
            <a:pPr algn="just"/>
            <a:r>
              <a:rPr lang="en-US" sz="2900" dirty="0">
                <a:solidFill>
                  <a:schemeClr val="accent4">
                    <a:lumMod val="75000"/>
                  </a:schemeClr>
                </a:solidFill>
              </a:rPr>
              <a:t>Facilitating security by isolating applications from the local OS.</a:t>
            </a:r>
          </a:p>
          <a:p>
            <a:pPr algn="just"/>
            <a:r>
              <a:rPr lang="en-US" sz="2900" dirty="0">
                <a:solidFill>
                  <a:schemeClr val="accent4">
                    <a:lumMod val="75000"/>
                  </a:schemeClr>
                </a:solidFill>
              </a:rPr>
              <a:t>Allowing applications to be copied to portable media and used by other client computers, with no need for local installation.</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25</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APPLICATION VIRTUALIZATION</a:t>
            </a:r>
          </a:p>
        </p:txBody>
      </p:sp>
    </p:spTree>
    <p:extLst>
      <p:ext uri="{BB962C8B-B14F-4D97-AF65-F5344CB8AC3E}">
        <p14:creationId xmlns:p14="http://schemas.microsoft.com/office/powerpoint/2010/main" val="2790059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686800" cy="5105400"/>
          </a:xfrm>
        </p:spPr>
        <p:txBody>
          <a:bodyPr>
            <a:noAutofit/>
          </a:bodyPr>
          <a:lstStyle/>
          <a:p>
            <a:pPr algn="just"/>
            <a:r>
              <a:rPr lang="en-US" dirty="0">
                <a:solidFill>
                  <a:srgbClr val="7030A0"/>
                </a:solidFill>
              </a:rPr>
              <a:t>It involves the creation of an operation of multiple virtual environments on the host machine. </a:t>
            </a:r>
          </a:p>
          <a:p>
            <a:pPr algn="just"/>
            <a:r>
              <a:rPr lang="en-US" dirty="0">
                <a:solidFill>
                  <a:srgbClr val="7030A0"/>
                </a:solidFill>
              </a:rPr>
              <a:t>It creates a computer system complete with the hardware that lets the guest operating system to run. </a:t>
            </a:r>
          </a:p>
          <a:p>
            <a:pPr algn="just"/>
            <a:r>
              <a:rPr lang="en-US" dirty="0">
                <a:solidFill>
                  <a:srgbClr val="7030A0"/>
                </a:solidFill>
              </a:rPr>
              <a:t>For example, it lets you run Android OS on a host machine natively using a Microsoft Windows OS, utilizing the same hardware as the host machine does.</a:t>
            </a:r>
          </a:p>
          <a:p>
            <a:pPr algn="just"/>
            <a:endParaRPr lang="en-US" dirty="0">
              <a:solidFill>
                <a:srgbClr val="7030A0"/>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26</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5. SOFTWARE VIRTUALIZATION</a:t>
            </a:r>
          </a:p>
        </p:txBody>
      </p:sp>
    </p:spTree>
    <p:extLst>
      <p:ext uri="{BB962C8B-B14F-4D97-AF65-F5344CB8AC3E}">
        <p14:creationId xmlns:p14="http://schemas.microsoft.com/office/powerpoint/2010/main" val="3384953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just">
              <a:buNone/>
            </a:pPr>
            <a:r>
              <a:rPr lang="en-US" dirty="0">
                <a:solidFill>
                  <a:srgbClr val="7030A0"/>
                </a:solidFill>
              </a:rPr>
              <a:t>Types of Software Virtualization:</a:t>
            </a:r>
          </a:p>
          <a:p>
            <a:pPr algn="just"/>
            <a:r>
              <a:rPr lang="en-US" b="1" dirty="0">
                <a:solidFill>
                  <a:srgbClr val="7030A0"/>
                </a:solidFill>
              </a:rPr>
              <a:t>Operating System Virtualization</a:t>
            </a:r>
            <a:r>
              <a:rPr lang="en-US" dirty="0">
                <a:solidFill>
                  <a:srgbClr val="7030A0"/>
                </a:solidFill>
              </a:rPr>
              <a:t>– hosting multiple OS on the native OS.</a:t>
            </a:r>
          </a:p>
          <a:p>
            <a:pPr algn="just"/>
            <a:r>
              <a:rPr lang="en-US" b="1" dirty="0">
                <a:solidFill>
                  <a:srgbClr val="7030A0"/>
                </a:solidFill>
              </a:rPr>
              <a:t>Application Virtualization</a:t>
            </a:r>
            <a:r>
              <a:rPr lang="en-US" dirty="0">
                <a:solidFill>
                  <a:srgbClr val="7030A0"/>
                </a:solidFill>
              </a:rPr>
              <a:t>– hosting individual applications in a virtual environment separate from the native OS.</a:t>
            </a:r>
          </a:p>
          <a:p>
            <a:pPr algn="just"/>
            <a:r>
              <a:rPr lang="en-US" b="1" dirty="0">
                <a:solidFill>
                  <a:srgbClr val="7030A0"/>
                </a:solidFill>
              </a:rPr>
              <a:t>Service Virtualization</a:t>
            </a:r>
            <a:r>
              <a:rPr lang="en-US" dirty="0">
                <a:solidFill>
                  <a:srgbClr val="7030A0"/>
                </a:solidFill>
              </a:rPr>
              <a:t>– hosting specific processes and services related to a particular application.</a:t>
            </a:r>
          </a:p>
          <a:p>
            <a:pPr marL="0" indent="0" algn="just">
              <a:buNone/>
            </a:pPr>
            <a:endParaRPr lang="en-US" dirty="0">
              <a:solidFill>
                <a:srgbClr val="7030A0"/>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27</a:t>
            </a:fld>
            <a:endParaRPr lang="es-ES"/>
          </a:p>
        </p:txBody>
      </p:sp>
      <p:sp>
        <p:nvSpPr>
          <p:cNvPr id="6"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SOFTWARE VIRTUALIZATION</a:t>
            </a:r>
          </a:p>
        </p:txBody>
      </p:sp>
    </p:spTree>
    <p:extLst>
      <p:ext uri="{BB962C8B-B14F-4D97-AF65-F5344CB8AC3E}">
        <p14:creationId xmlns:p14="http://schemas.microsoft.com/office/powerpoint/2010/main" val="402269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28</a:t>
            </a:fld>
            <a:endParaRPr lang="es-ES"/>
          </a:p>
        </p:txBody>
      </p:sp>
      <p:pic>
        <p:nvPicPr>
          <p:cNvPr id="8196" name="Picture 4" descr="http://www.virtualizationsoftwares.com/img/virtualization_softwa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84582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281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534400" cy="4525963"/>
          </a:xfrm>
        </p:spPr>
        <p:txBody>
          <a:bodyPr>
            <a:normAutofit lnSpcReduction="10000"/>
          </a:bodyPr>
          <a:lstStyle/>
          <a:p>
            <a:pPr algn="just"/>
            <a:r>
              <a:rPr lang="en-US" sz="3500" dirty="0">
                <a:solidFill>
                  <a:srgbClr val="7030A0"/>
                </a:solidFill>
              </a:rPr>
              <a:t>When the virtual machine manager (VMM) is installed on the Host operating system instead of directly on the hardware system is known as operating system virtualization.</a:t>
            </a:r>
          </a:p>
          <a:p>
            <a:pPr marL="0" indent="0" algn="just">
              <a:buNone/>
            </a:pPr>
            <a:r>
              <a:rPr lang="en-US" sz="3500" b="1" dirty="0">
                <a:solidFill>
                  <a:srgbClr val="7030A0"/>
                </a:solidFill>
              </a:rPr>
              <a:t>Usage:</a:t>
            </a:r>
            <a:endParaRPr lang="en-US" sz="3500" dirty="0">
              <a:solidFill>
                <a:srgbClr val="7030A0"/>
              </a:solidFill>
            </a:endParaRPr>
          </a:p>
          <a:p>
            <a:pPr algn="just"/>
            <a:r>
              <a:rPr lang="en-US" sz="3500" dirty="0">
                <a:solidFill>
                  <a:srgbClr val="7030A0"/>
                </a:solidFill>
              </a:rPr>
              <a:t>It is mainly used for testing the applications on different platforms of OS.</a:t>
            </a:r>
          </a:p>
          <a:p>
            <a:pPr algn="just"/>
            <a:endParaRPr lang="en-US" dirty="0"/>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29</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OPERATING SYSTEM VIRTUALIZATION</a:t>
            </a:r>
          </a:p>
        </p:txBody>
      </p:sp>
    </p:spTree>
    <p:extLst>
      <p:ext uri="{BB962C8B-B14F-4D97-AF65-F5344CB8AC3E}">
        <p14:creationId xmlns:p14="http://schemas.microsoft.com/office/powerpoint/2010/main" val="3988531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a:normAutofit/>
          </a:bodyPr>
          <a:lstStyle/>
          <a:p>
            <a:pPr fontAlgn="auto">
              <a:spcAft>
                <a:spcPts val="0"/>
              </a:spcAft>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NEED OF VIRTUALIZATION</a:t>
            </a:r>
          </a:p>
        </p:txBody>
      </p:sp>
      <p:sp>
        <p:nvSpPr>
          <p:cNvPr id="5123" name="Content Placeholder 2"/>
          <p:cNvSpPr>
            <a:spLocks noGrp="1"/>
          </p:cNvSpPr>
          <p:nvPr>
            <p:ph idx="1"/>
          </p:nvPr>
        </p:nvSpPr>
        <p:spPr>
          <a:xfrm>
            <a:off x="0" y="1771650"/>
            <a:ext cx="9144000" cy="4897438"/>
          </a:xfrm>
        </p:spPr>
        <p:txBody>
          <a:bodyPr/>
          <a:lstStyle/>
          <a:p>
            <a:pPr marL="0" indent="0">
              <a:buFontTx/>
              <a:buNone/>
              <a:defRPr/>
            </a:pPr>
            <a:endParaRPr lang="en-US" sz="3000" dirty="0"/>
          </a:p>
          <a:p>
            <a:pPr marL="0" indent="0">
              <a:buFontTx/>
              <a:buNone/>
              <a:defRPr/>
            </a:pPr>
            <a:endParaRPr lang="en-US" sz="3000" dirty="0"/>
          </a:p>
          <a:p>
            <a:pPr>
              <a:defRPr/>
            </a:pPr>
            <a:endParaRPr lang="en-US" sz="3000"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pPr>
              <a:defRPr/>
            </a:pPr>
            <a:fld id="{E4EE1339-3E6E-4F50-AB51-9826AB14288C}" type="slidenum">
              <a:rPr lang="es-ES" smtClean="0"/>
              <a:pPr>
                <a:defRPr/>
              </a:pPr>
              <a:t>3</a:t>
            </a:fld>
            <a:endParaRPr lang="es-ES"/>
          </a:p>
        </p:txBody>
      </p:sp>
      <p:pic>
        <p:nvPicPr>
          <p:cNvPr id="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1447800"/>
            <a:ext cx="8759826" cy="533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458200" cy="4525963"/>
          </a:xfrm>
        </p:spPr>
        <p:txBody>
          <a:bodyPr>
            <a:normAutofit/>
          </a:bodyPr>
          <a:lstStyle/>
          <a:p>
            <a:pPr algn="just"/>
            <a:r>
              <a:rPr lang="en-US" dirty="0">
                <a:solidFill>
                  <a:srgbClr val="7030A0"/>
                </a:solidFill>
              </a:rPr>
              <a:t>It is the process of aggregating data from different sources of information to develop a single, logical view of information so that it can be accessed by front-end solutions such as applications, dashboards and portals without having to know the data's exact storage location.</a:t>
            </a:r>
          </a:p>
          <a:p>
            <a:pPr algn="just"/>
            <a:endParaRPr lang="en-US" dirty="0">
              <a:solidFill>
                <a:srgbClr val="7030A0"/>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30</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6. DATA VIRTUALIZATION</a:t>
            </a:r>
          </a:p>
        </p:txBody>
      </p:sp>
    </p:spTree>
    <p:extLst>
      <p:ext uri="{BB962C8B-B14F-4D97-AF65-F5344CB8AC3E}">
        <p14:creationId xmlns:p14="http://schemas.microsoft.com/office/powerpoint/2010/main" val="1097875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31</a:t>
            </a:fld>
            <a:endParaRPr lang="es-ES"/>
          </a:p>
        </p:txBody>
      </p:sp>
      <p:pic>
        <p:nvPicPr>
          <p:cNvPr id="4098" name="Picture 2" descr="https://www.denodo.com/sites/default/files/public/images/dv_architecture_design-time_simplified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457201"/>
            <a:ext cx="8620125"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161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763000" cy="4953000"/>
          </a:xfrm>
        </p:spPr>
        <p:txBody>
          <a:bodyPr>
            <a:noAutofit/>
          </a:bodyPr>
          <a:lstStyle/>
          <a:p>
            <a:pPr algn="just"/>
            <a:r>
              <a:rPr lang="en-US" sz="3000" dirty="0">
                <a:solidFill>
                  <a:schemeClr val="accent4">
                    <a:lumMod val="75000"/>
                  </a:schemeClr>
                </a:solidFill>
              </a:rPr>
              <a:t>It lets you easily manipulate data, as the data is presented as an abstract layer completely independent of data structure and database systems. </a:t>
            </a:r>
          </a:p>
          <a:p>
            <a:pPr algn="just"/>
            <a:r>
              <a:rPr lang="en-US" sz="3000" dirty="0">
                <a:solidFill>
                  <a:schemeClr val="accent4">
                    <a:lumMod val="75000"/>
                  </a:schemeClr>
                </a:solidFill>
              </a:rPr>
              <a:t>Decreases data input and formatting errors.</a:t>
            </a:r>
          </a:p>
          <a:p>
            <a:pPr algn="just"/>
            <a:r>
              <a:rPr lang="en-US" sz="3000" dirty="0">
                <a:solidFill>
                  <a:schemeClr val="accent4">
                    <a:lumMod val="75000"/>
                  </a:schemeClr>
                </a:solidFill>
              </a:rPr>
              <a:t>Abstraction of technical aspects of stored data, such as:   </a:t>
            </a:r>
          </a:p>
          <a:p>
            <a:pPr lvl="2" algn="just"/>
            <a:r>
              <a:rPr lang="en-US" sz="3000" dirty="0">
                <a:solidFill>
                  <a:schemeClr val="accent4">
                    <a:lumMod val="75000"/>
                  </a:schemeClr>
                </a:solidFill>
              </a:rPr>
              <a:t>Application programming interface</a:t>
            </a:r>
          </a:p>
          <a:p>
            <a:pPr lvl="2" algn="just"/>
            <a:r>
              <a:rPr lang="en-US" sz="3000" dirty="0">
                <a:solidFill>
                  <a:schemeClr val="accent4">
                    <a:lumMod val="75000"/>
                  </a:schemeClr>
                </a:solidFill>
              </a:rPr>
              <a:t>Location</a:t>
            </a:r>
          </a:p>
          <a:p>
            <a:pPr lvl="2" algn="just"/>
            <a:r>
              <a:rPr lang="en-US" sz="3000" dirty="0">
                <a:solidFill>
                  <a:schemeClr val="accent4">
                    <a:lumMod val="75000"/>
                  </a:schemeClr>
                </a:solidFill>
              </a:rPr>
              <a:t>Storage structure</a:t>
            </a:r>
          </a:p>
          <a:p>
            <a:pPr algn="just"/>
            <a:endParaRPr lang="en-US" sz="3000" dirty="0">
              <a:solidFill>
                <a:schemeClr val="accent4">
                  <a:lumMod val="75000"/>
                </a:schemeClr>
              </a:solidFill>
            </a:endParaRPr>
          </a:p>
          <a:p>
            <a:pPr algn="just"/>
            <a:endParaRPr lang="en-US" sz="3000" dirty="0">
              <a:solidFill>
                <a:schemeClr val="accent4">
                  <a:lumMod val="75000"/>
                </a:schemeClr>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32</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DATA VIRTUALIZATION</a:t>
            </a:r>
          </a:p>
        </p:txBody>
      </p:sp>
    </p:spTree>
    <p:extLst>
      <p:ext uri="{BB962C8B-B14F-4D97-AF65-F5344CB8AC3E}">
        <p14:creationId xmlns:p14="http://schemas.microsoft.com/office/powerpoint/2010/main" val="2468120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33</a:t>
            </a:fld>
            <a:endParaRPr lang="es-ES"/>
          </a:p>
        </p:txBody>
      </p:sp>
      <p:pic>
        <p:nvPicPr>
          <p:cNvPr id="5122" name="Picture 2" descr="http://3.bp.blogspot.com/-MrFgjZQkOxY/VAWk9xf57GI/AAAAAAAAsYA/gmFZ8U5BRTw/s1600/mai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685800"/>
            <a:ext cx="805815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393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686800" cy="4525963"/>
          </a:xfrm>
        </p:spPr>
        <p:txBody>
          <a:bodyPr>
            <a:noAutofit/>
          </a:bodyPr>
          <a:lstStyle/>
          <a:p>
            <a:pPr algn="just"/>
            <a:r>
              <a:rPr lang="en-US" sz="3000" dirty="0">
                <a:solidFill>
                  <a:schemeClr val="accent4">
                    <a:lumMod val="75000"/>
                  </a:schemeClr>
                </a:solidFill>
              </a:rPr>
              <a:t>Connection to dissimilar data sources and the ability to make data accessible from a single place.</a:t>
            </a:r>
          </a:p>
          <a:p>
            <a:pPr algn="just"/>
            <a:r>
              <a:rPr lang="en-US" sz="3000" dirty="0">
                <a:solidFill>
                  <a:schemeClr val="accent4">
                    <a:lumMod val="75000"/>
                  </a:schemeClr>
                </a:solidFill>
              </a:rPr>
              <a:t>Data transformation, quality improvement and integration of data, depending on the business requirements.</a:t>
            </a:r>
          </a:p>
          <a:p>
            <a:pPr algn="just"/>
            <a:r>
              <a:rPr lang="en-US" sz="3000" dirty="0">
                <a:solidFill>
                  <a:schemeClr val="accent4">
                    <a:lumMod val="75000"/>
                  </a:schemeClr>
                </a:solidFill>
              </a:rPr>
              <a:t>Ability to combine the data result sets across multiple sources (also known as the data federation)</a:t>
            </a:r>
          </a:p>
          <a:p>
            <a:pPr algn="just"/>
            <a:r>
              <a:rPr lang="en-US" sz="3000" dirty="0">
                <a:solidFill>
                  <a:schemeClr val="accent4">
                    <a:lumMod val="75000"/>
                  </a:schemeClr>
                </a:solidFill>
              </a:rPr>
              <a:t>Ability to deliver the data as requested by users.</a:t>
            </a:r>
          </a:p>
          <a:p>
            <a:pPr algn="just"/>
            <a:endParaRPr lang="en-US" sz="3000" dirty="0">
              <a:solidFill>
                <a:schemeClr val="accent4">
                  <a:lumMod val="75000"/>
                </a:schemeClr>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34</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DATA VIRTUALIZATION</a:t>
            </a:r>
          </a:p>
        </p:txBody>
      </p:sp>
    </p:spTree>
    <p:extLst>
      <p:ext uri="{BB962C8B-B14F-4D97-AF65-F5344CB8AC3E}">
        <p14:creationId xmlns:p14="http://schemas.microsoft.com/office/powerpoint/2010/main" val="3231886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839200" cy="5105400"/>
          </a:xfrm>
        </p:spPr>
        <p:txBody>
          <a:bodyPr>
            <a:noAutofit/>
          </a:bodyPr>
          <a:lstStyle/>
          <a:p>
            <a:pPr algn="just"/>
            <a:r>
              <a:rPr lang="en-US" sz="3300" dirty="0">
                <a:solidFill>
                  <a:srgbClr val="7030A0"/>
                </a:solidFill>
              </a:rPr>
              <a:t>It is a virtualization technology that separates an individual's PC applications from his or her desktop. </a:t>
            </a:r>
          </a:p>
          <a:p>
            <a:pPr algn="just"/>
            <a:r>
              <a:rPr lang="en-US" sz="3300" dirty="0">
                <a:solidFill>
                  <a:srgbClr val="7030A0"/>
                </a:solidFill>
              </a:rPr>
              <a:t>Virtualized desktops are generally hosted on a remote central server, rather than the hard drive of the personal computer. Because the client-server computing model is used in virtualizing desktops.</a:t>
            </a:r>
          </a:p>
          <a:p>
            <a:pPr algn="just"/>
            <a:r>
              <a:rPr lang="en-US" sz="3300" dirty="0">
                <a:solidFill>
                  <a:srgbClr val="7030A0"/>
                </a:solidFill>
              </a:rPr>
              <a:t>It is also known as client virtualization.</a:t>
            </a:r>
            <a:br>
              <a:rPr lang="en-US" sz="3300" dirty="0">
                <a:solidFill>
                  <a:srgbClr val="7030A0"/>
                </a:solidFill>
              </a:rPr>
            </a:br>
            <a:endParaRPr lang="en-US" sz="3300" dirty="0">
              <a:solidFill>
                <a:srgbClr val="7030A0"/>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35</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7. DESKTOP VIRTUALIZATION</a:t>
            </a:r>
          </a:p>
        </p:txBody>
      </p:sp>
    </p:spTree>
    <p:extLst>
      <p:ext uri="{BB962C8B-B14F-4D97-AF65-F5344CB8AC3E}">
        <p14:creationId xmlns:p14="http://schemas.microsoft.com/office/powerpoint/2010/main" val="429044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36</a:t>
            </a:fld>
            <a:endParaRPr lang="es-ES"/>
          </a:p>
        </p:txBody>
      </p:sp>
      <p:pic>
        <p:nvPicPr>
          <p:cNvPr id="5" name="Picture 2" descr="https://cdn.business2community.com/wp-content/uploads/2014/09/DaaS-NaviSite-300x2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752600"/>
            <a:ext cx="8455025" cy="46482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DESKTOP VIRTUALIZATION</a:t>
            </a:r>
          </a:p>
        </p:txBody>
      </p:sp>
    </p:spTree>
    <p:extLst>
      <p:ext uri="{BB962C8B-B14F-4D97-AF65-F5344CB8AC3E}">
        <p14:creationId xmlns:p14="http://schemas.microsoft.com/office/powerpoint/2010/main" val="998403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3400" dirty="0">
                <a:solidFill>
                  <a:srgbClr val="7030A0"/>
                </a:solidFill>
              </a:rPr>
              <a:t>The user’s desktop is stored on a remote server, allowing the user to access his/her desktop from any device or location.</a:t>
            </a:r>
          </a:p>
          <a:p>
            <a:pPr algn="just"/>
            <a:r>
              <a:rPr lang="en-US" sz="3400" dirty="0">
                <a:solidFill>
                  <a:srgbClr val="7030A0"/>
                </a:solidFill>
              </a:rPr>
              <a:t>Employees can work conveniently from the comfort of their home. Since the data transfer takes place over secure protocols, any risk of data theft is minimized.</a:t>
            </a:r>
          </a:p>
          <a:p>
            <a:pPr algn="just"/>
            <a:endParaRPr lang="en-US" sz="3400" dirty="0">
              <a:solidFill>
                <a:srgbClr val="7030A0"/>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37</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DESKTOP VIRTUALIZATION</a:t>
            </a:r>
          </a:p>
        </p:txBody>
      </p:sp>
    </p:spTree>
    <p:extLst>
      <p:ext uri="{BB962C8B-B14F-4D97-AF65-F5344CB8AC3E}">
        <p14:creationId xmlns:p14="http://schemas.microsoft.com/office/powerpoint/2010/main" val="3776168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38</a:t>
            </a:fld>
            <a:endParaRPr lang="es-ES"/>
          </a:p>
        </p:txBody>
      </p:sp>
      <p:pic>
        <p:nvPicPr>
          <p:cNvPr id="2050" name="Picture 2" descr="https://twimgs.com/infoweek/1175/remoteconnection_ful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35162"/>
            <a:ext cx="8610600" cy="454183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DESKTOP VIRTUALIZATION</a:t>
            </a:r>
          </a:p>
        </p:txBody>
      </p:sp>
    </p:spTree>
    <p:extLst>
      <p:ext uri="{BB962C8B-B14F-4D97-AF65-F5344CB8AC3E}">
        <p14:creationId xmlns:p14="http://schemas.microsoft.com/office/powerpoint/2010/main" val="2117492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just">
              <a:buNone/>
            </a:pPr>
            <a:r>
              <a:rPr lang="en-US" b="1" dirty="0">
                <a:solidFill>
                  <a:schemeClr val="accent4">
                    <a:lumMod val="75000"/>
                  </a:schemeClr>
                </a:solidFill>
              </a:rPr>
              <a:t>Advantages:</a:t>
            </a:r>
            <a:r>
              <a:rPr lang="en-US" dirty="0">
                <a:solidFill>
                  <a:schemeClr val="accent4">
                    <a:lumMod val="75000"/>
                  </a:schemeClr>
                </a:solidFill>
              </a:rPr>
              <a:t> </a:t>
            </a:r>
          </a:p>
          <a:p>
            <a:pPr algn="just"/>
            <a:r>
              <a:rPr lang="en-US" dirty="0">
                <a:solidFill>
                  <a:schemeClr val="accent4">
                    <a:lumMod val="75000"/>
                  </a:schemeClr>
                </a:solidFill>
              </a:rPr>
              <a:t>Including a lower total cost of ownership, increased security, reduced energy costs, centralized management.</a:t>
            </a:r>
          </a:p>
          <a:p>
            <a:pPr marL="0" indent="0" algn="just">
              <a:buNone/>
            </a:pPr>
            <a:r>
              <a:rPr lang="en-US" b="1" dirty="0">
                <a:solidFill>
                  <a:schemeClr val="accent4">
                    <a:lumMod val="75000"/>
                  </a:schemeClr>
                </a:solidFill>
              </a:rPr>
              <a:t>Limitations: </a:t>
            </a:r>
          </a:p>
          <a:p>
            <a:pPr algn="just"/>
            <a:r>
              <a:rPr lang="en-US" dirty="0">
                <a:solidFill>
                  <a:schemeClr val="accent4">
                    <a:lumMod val="75000"/>
                  </a:schemeClr>
                </a:solidFill>
              </a:rPr>
              <a:t>It includes difficulty in maintenance and set up of printer drivers.</a:t>
            </a:r>
          </a:p>
          <a:p>
            <a:pPr algn="just"/>
            <a:r>
              <a:rPr lang="en-US" dirty="0">
                <a:solidFill>
                  <a:schemeClr val="accent4">
                    <a:lumMod val="75000"/>
                  </a:schemeClr>
                </a:solidFill>
              </a:rPr>
              <a:t>Increased downtime in case of network failures.</a:t>
            </a:r>
          </a:p>
          <a:p>
            <a:pPr algn="just"/>
            <a:endParaRPr lang="en-US" dirty="0">
              <a:solidFill>
                <a:schemeClr val="accent4">
                  <a:lumMod val="75000"/>
                </a:schemeClr>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39</a:t>
            </a:fld>
            <a:endParaRPr lang="es-ES"/>
          </a:p>
        </p:txBody>
      </p:sp>
      <p:sp>
        <p:nvSpPr>
          <p:cNvPr id="5" name="Title 1"/>
          <p:cNvSpPr txBox="1">
            <a:spLocks noGrp="1"/>
          </p:cNvSpPr>
          <p:nvPr>
            <p:ph type="title"/>
          </p:nvPr>
        </p:nvSpPr>
        <p:spPr>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DESKTOP VIRTUALIZATION</a:t>
            </a:r>
          </a:p>
        </p:txBody>
      </p:sp>
    </p:spTree>
    <p:extLst>
      <p:ext uri="{BB962C8B-B14F-4D97-AF65-F5344CB8AC3E}">
        <p14:creationId xmlns:p14="http://schemas.microsoft.com/office/powerpoint/2010/main" val="245566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4</a:t>
            </a:fld>
            <a:endParaRPr lang="es-ES"/>
          </a:p>
        </p:txBody>
      </p:sp>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8836025"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097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40</a:t>
            </a:fld>
            <a:endParaRPr lang="es-ES"/>
          </a:p>
        </p:txBody>
      </p:sp>
      <p:pic>
        <p:nvPicPr>
          <p:cNvPr id="5"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82296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058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41</a:t>
            </a:fld>
            <a:endParaRPr lang="es-ES"/>
          </a:p>
        </p:txBody>
      </p:sp>
      <p:sp>
        <p:nvSpPr>
          <p:cNvPr id="6" name="Rectangle 5"/>
          <p:cNvSpPr/>
          <p:nvPr/>
        </p:nvSpPr>
        <p:spPr>
          <a:xfrm>
            <a:off x="0" y="1600200"/>
            <a:ext cx="9067800" cy="5093702"/>
          </a:xfrm>
          <a:prstGeom prst="rect">
            <a:avLst/>
          </a:prstGeom>
        </p:spPr>
        <p:txBody>
          <a:bodyPr wrap="square">
            <a:spAutoFit/>
          </a:bodyPr>
          <a:lstStyle/>
          <a:p>
            <a:pPr algn="just"/>
            <a:r>
              <a:rPr lang="en-US" sz="2500" dirty="0">
                <a:solidFill>
                  <a:schemeClr val="accent4">
                    <a:lumMod val="75000"/>
                  </a:schemeClr>
                </a:solidFill>
              </a:rPr>
              <a:t>In the cloud computing, users share the data present in the clouds like application etc., but with the help of virtualization users share the </a:t>
            </a:r>
            <a:r>
              <a:rPr lang="en-US" sz="2500" b="1" dirty="0">
                <a:solidFill>
                  <a:schemeClr val="accent4">
                    <a:lumMod val="75000"/>
                  </a:schemeClr>
                </a:solidFill>
              </a:rPr>
              <a:t>Infrastructure</a:t>
            </a:r>
            <a:r>
              <a:rPr lang="en-US" sz="2500" dirty="0">
                <a:solidFill>
                  <a:schemeClr val="accent4">
                    <a:lumMod val="75000"/>
                  </a:schemeClr>
                </a:solidFill>
              </a:rPr>
              <a:t>.</a:t>
            </a:r>
          </a:p>
          <a:p>
            <a:pPr algn="just"/>
            <a:endParaRPr lang="en-US" sz="2500" dirty="0">
              <a:solidFill>
                <a:schemeClr val="accent4">
                  <a:lumMod val="75000"/>
                </a:schemeClr>
              </a:solidFill>
            </a:endParaRPr>
          </a:p>
          <a:p>
            <a:pPr algn="just"/>
            <a:r>
              <a:rPr lang="en-US" sz="2500" dirty="0">
                <a:solidFill>
                  <a:schemeClr val="accent4">
                    <a:lumMod val="75000"/>
                  </a:schemeClr>
                </a:solidFill>
              </a:rPr>
              <a:t>The </a:t>
            </a:r>
            <a:r>
              <a:rPr lang="en-US" sz="2500" b="1" dirty="0">
                <a:solidFill>
                  <a:schemeClr val="accent4">
                    <a:lumMod val="75000"/>
                  </a:schemeClr>
                </a:solidFill>
              </a:rPr>
              <a:t>Usage of Virtualization Technology</a:t>
            </a:r>
            <a:r>
              <a:rPr lang="en-US" sz="2500" dirty="0">
                <a:solidFill>
                  <a:schemeClr val="accent4">
                    <a:lumMod val="75000"/>
                  </a:schemeClr>
                </a:solidFill>
              </a:rPr>
              <a:t> is to provide the applications with the standard versions to their cloud users, suppose if the next version of that application is released, then cloud provider has to provide the latest version to their cloud users.</a:t>
            </a:r>
          </a:p>
          <a:p>
            <a:pPr algn="just"/>
            <a:r>
              <a:rPr lang="en-US" sz="2500" dirty="0">
                <a:solidFill>
                  <a:schemeClr val="accent4">
                    <a:lumMod val="75000"/>
                  </a:schemeClr>
                </a:solidFill>
              </a:rPr>
              <a:t>By using virtualization, all severs and the software application which are required by other cloud providers are maintained by the </a:t>
            </a:r>
            <a:r>
              <a:rPr lang="en-US" sz="2500" b="1" dirty="0">
                <a:solidFill>
                  <a:schemeClr val="accent4">
                    <a:lumMod val="75000"/>
                  </a:schemeClr>
                </a:solidFill>
              </a:rPr>
              <a:t>third party people</a:t>
            </a:r>
            <a:r>
              <a:rPr lang="en-US" sz="2500" dirty="0">
                <a:solidFill>
                  <a:schemeClr val="accent4">
                    <a:lumMod val="75000"/>
                  </a:schemeClr>
                </a:solidFill>
              </a:rPr>
              <a:t>, and the cloud providers has to pay the money on monthly or annual basis.</a:t>
            </a:r>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ROLE OF Virtualization in cloud computing</a:t>
            </a:r>
          </a:p>
        </p:txBody>
      </p:sp>
    </p:spTree>
    <p:extLst>
      <p:ext uri="{BB962C8B-B14F-4D97-AF65-F5344CB8AC3E}">
        <p14:creationId xmlns:p14="http://schemas.microsoft.com/office/powerpoint/2010/main" val="40105730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458200" cy="4525963"/>
          </a:xfrm>
        </p:spPr>
        <p:txBody>
          <a:bodyPr>
            <a:normAutofit/>
          </a:bodyPr>
          <a:lstStyle/>
          <a:p>
            <a:pPr algn="just"/>
            <a:r>
              <a:rPr lang="en-US" sz="3400" dirty="0">
                <a:solidFill>
                  <a:schemeClr val="accent4">
                    <a:lumMod val="75000"/>
                  </a:schemeClr>
                </a:solidFill>
              </a:rPr>
              <a:t>Virtualization is an important key to cloud computing, since it is an enabling technology allowing the creation of an intelligent abstraction layer that hides the complexity of underlying software.</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42</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ROLE OF VIRTUALIZATION IN CLOUD COMPUTING</a:t>
            </a:r>
          </a:p>
        </p:txBody>
      </p:sp>
    </p:spTree>
    <p:extLst>
      <p:ext uri="{BB962C8B-B14F-4D97-AF65-F5344CB8AC3E}">
        <p14:creationId xmlns:p14="http://schemas.microsoft.com/office/powerpoint/2010/main" val="38283236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839200" cy="4953000"/>
          </a:xfrm>
        </p:spPr>
        <p:txBody>
          <a:bodyPr>
            <a:normAutofit/>
          </a:bodyPr>
          <a:lstStyle/>
          <a:p>
            <a:pPr algn="just"/>
            <a:r>
              <a:rPr lang="en-US" sz="3400" dirty="0">
                <a:solidFill>
                  <a:schemeClr val="accent4">
                    <a:lumMod val="75000"/>
                  </a:schemeClr>
                </a:solidFill>
              </a:rPr>
              <a:t>Virtual machine migration is the task of moving a virtual machine from one physical hardware environment to another. </a:t>
            </a:r>
          </a:p>
          <a:p>
            <a:pPr algn="just"/>
            <a:r>
              <a:rPr lang="en-US" sz="3400" dirty="0">
                <a:solidFill>
                  <a:schemeClr val="accent4">
                    <a:lumMod val="75000"/>
                  </a:schemeClr>
                </a:solidFill>
              </a:rPr>
              <a:t>It is part of managing hardware virtualization systems and is something that providers look at as they offer virtualization services.</a:t>
            </a:r>
          </a:p>
          <a:p>
            <a:pPr algn="just"/>
            <a:r>
              <a:rPr lang="en-US" sz="3400" dirty="0">
                <a:solidFill>
                  <a:schemeClr val="accent4">
                    <a:lumMod val="75000"/>
                  </a:schemeClr>
                </a:solidFill>
              </a:rPr>
              <a:t>Migration of Virtual machine from one physical host to another without disrupting the users.</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43</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VIRTUAL MACHINE MIGRATION</a:t>
            </a:r>
          </a:p>
        </p:txBody>
      </p:sp>
    </p:spTree>
    <p:extLst>
      <p:ext uri="{BB962C8B-B14F-4D97-AF65-F5344CB8AC3E}">
        <p14:creationId xmlns:p14="http://schemas.microsoft.com/office/powerpoint/2010/main" val="29209951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3300" dirty="0">
                <a:solidFill>
                  <a:schemeClr val="accent4">
                    <a:lumMod val="75000"/>
                  </a:schemeClr>
                </a:solidFill>
              </a:rPr>
              <a:t>Virtual machine at the source is paused and then transfer all the states of source host to the target or destination host and then finally resume the working of virtual machine at the target host.</a:t>
            </a:r>
          </a:p>
          <a:p>
            <a:pPr algn="just"/>
            <a:r>
              <a:rPr lang="en-US" sz="3300" b="1" dirty="0">
                <a:solidFill>
                  <a:schemeClr val="accent4">
                    <a:lumMod val="75000"/>
                  </a:schemeClr>
                </a:solidFill>
              </a:rPr>
              <a:t>Drawback</a:t>
            </a:r>
            <a:r>
              <a:rPr lang="en-US" sz="3300" dirty="0">
                <a:solidFill>
                  <a:schemeClr val="accent4">
                    <a:lumMod val="75000"/>
                  </a:schemeClr>
                </a:solidFill>
              </a:rPr>
              <a:t>: It results in larger down time.</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44</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Non-live (off line) VIRTUAL MACHINE MIGRATION</a:t>
            </a:r>
          </a:p>
        </p:txBody>
      </p:sp>
    </p:spTree>
    <p:extLst>
      <p:ext uri="{BB962C8B-B14F-4D97-AF65-F5344CB8AC3E}">
        <p14:creationId xmlns:p14="http://schemas.microsoft.com/office/powerpoint/2010/main" val="1752227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solidFill>
                  <a:schemeClr val="accent4">
                    <a:lumMod val="75000"/>
                  </a:schemeClr>
                </a:solidFill>
              </a:rPr>
              <a:t>It has following </a:t>
            </a:r>
            <a:r>
              <a:rPr lang="en-US" b="1" dirty="0">
                <a:solidFill>
                  <a:schemeClr val="accent4">
                    <a:lumMod val="75000"/>
                  </a:schemeClr>
                </a:solidFill>
              </a:rPr>
              <a:t>performance metrics:</a:t>
            </a:r>
          </a:p>
          <a:p>
            <a:r>
              <a:rPr lang="en-US" dirty="0">
                <a:solidFill>
                  <a:schemeClr val="accent4">
                    <a:lumMod val="75000"/>
                  </a:schemeClr>
                </a:solidFill>
              </a:rPr>
              <a:t>Preparation Time</a:t>
            </a:r>
          </a:p>
          <a:p>
            <a:r>
              <a:rPr lang="en-US" dirty="0">
                <a:solidFill>
                  <a:schemeClr val="accent4">
                    <a:lumMod val="75000"/>
                  </a:schemeClr>
                </a:solidFill>
              </a:rPr>
              <a:t>Resume Time</a:t>
            </a:r>
          </a:p>
          <a:p>
            <a:r>
              <a:rPr lang="en-US" dirty="0">
                <a:solidFill>
                  <a:schemeClr val="accent4">
                    <a:lumMod val="75000"/>
                  </a:schemeClr>
                </a:solidFill>
              </a:rPr>
              <a:t>Pages Transferred</a:t>
            </a:r>
          </a:p>
          <a:p>
            <a:r>
              <a:rPr lang="en-US" dirty="0">
                <a:solidFill>
                  <a:schemeClr val="accent4">
                    <a:lumMod val="75000"/>
                  </a:schemeClr>
                </a:solidFill>
              </a:rPr>
              <a:t>Down Time</a:t>
            </a:r>
          </a:p>
          <a:p>
            <a:r>
              <a:rPr lang="en-US" dirty="0">
                <a:solidFill>
                  <a:schemeClr val="accent4">
                    <a:lumMod val="75000"/>
                  </a:schemeClr>
                </a:solidFill>
              </a:rPr>
              <a:t>Total Migration Time</a:t>
            </a:r>
          </a:p>
          <a:p>
            <a:r>
              <a:rPr lang="en-US" dirty="0">
                <a:solidFill>
                  <a:schemeClr val="accent4">
                    <a:lumMod val="75000"/>
                  </a:schemeClr>
                </a:solidFill>
              </a:rPr>
              <a:t>Application Degradation</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45</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 live VIRTUAL MACHINE MIGRATION</a:t>
            </a:r>
            <a:endPar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endParaRPr>
          </a:p>
        </p:txBody>
      </p:sp>
    </p:spTree>
    <p:extLst>
      <p:ext uri="{BB962C8B-B14F-4D97-AF65-F5344CB8AC3E}">
        <p14:creationId xmlns:p14="http://schemas.microsoft.com/office/powerpoint/2010/main" val="553993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b="1" dirty="0">
                <a:solidFill>
                  <a:schemeClr val="accent4">
                    <a:lumMod val="75000"/>
                  </a:schemeClr>
                </a:solidFill>
              </a:rPr>
              <a:t>Warm-up phase</a:t>
            </a:r>
          </a:p>
          <a:p>
            <a:pPr algn="just"/>
            <a:r>
              <a:rPr lang="en-US" dirty="0">
                <a:solidFill>
                  <a:schemeClr val="accent4">
                    <a:lumMod val="75000"/>
                  </a:schemeClr>
                </a:solidFill>
              </a:rPr>
              <a:t>The </a:t>
            </a:r>
            <a:r>
              <a:rPr lang="en-US" u="sng" dirty="0">
                <a:solidFill>
                  <a:schemeClr val="accent4">
                    <a:lumMod val="75000"/>
                  </a:schemeClr>
                </a:solidFill>
                <a:hlinkClick r:id="rId2" tooltip="Hypervisor"/>
              </a:rPr>
              <a:t>Hypervisor</a:t>
            </a:r>
            <a:r>
              <a:rPr lang="en-US" dirty="0">
                <a:solidFill>
                  <a:schemeClr val="accent4">
                    <a:lumMod val="75000"/>
                  </a:schemeClr>
                </a:solidFill>
              </a:rPr>
              <a:t> typically copies all the memory pages from source to destination while the VM is still running on the source. If some memory pages change during this process, they will be re-copied.</a:t>
            </a:r>
          </a:p>
          <a:p>
            <a:pPr algn="just"/>
            <a:endParaRPr lang="en-US" dirty="0">
              <a:solidFill>
                <a:schemeClr val="accent4">
                  <a:lumMod val="75000"/>
                </a:schemeClr>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46</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PRE COPY MEMORY MIGRATION</a:t>
            </a:r>
            <a:endPar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endParaRPr>
          </a:p>
        </p:txBody>
      </p:sp>
    </p:spTree>
    <p:extLst>
      <p:ext uri="{BB962C8B-B14F-4D97-AF65-F5344CB8AC3E}">
        <p14:creationId xmlns:p14="http://schemas.microsoft.com/office/powerpoint/2010/main" val="17414965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b="1" dirty="0">
                <a:solidFill>
                  <a:schemeClr val="accent4">
                    <a:lumMod val="75000"/>
                  </a:schemeClr>
                </a:solidFill>
              </a:rPr>
              <a:t>Stop-and-copy phase</a:t>
            </a:r>
          </a:p>
          <a:p>
            <a:pPr algn="just"/>
            <a:r>
              <a:rPr lang="en-US" dirty="0">
                <a:solidFill>
                  <a:schemeClr val="accent4">
                    <a:lumMod val="75000"/>
                  </a:schemeClr>
                </a:solidFill>
              </a:rPr>
              <a:t>After the warm-up phase, the VM will be stopped on the original host, the remaining dirty pages will be copied to the destination, and the VM will be resumed on the destination host.</a:t>
            </a:r>
            <a:r>
              <a:rPr lang="en-US" baseline="30000" dirty="0">
                <a:solidFill>
                  <a:schemeClr val="accent4">
                    <a:lumMod val="75000"/>
                  </a:schemeClr>
                </a:solidFill>
              </a:rPr>
              <a:t> </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47</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PRE COPY MEMORY MIGRATION</a:t>
            </a:r>
            <a:endPar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endParaRPr>
          </a:p>
        </p:txBody>
      </p:sp>
    </p:spTree>
    <p:extLst>
      <p:ext uri="{BB962C8B-B14F-4D97-AF65-F5344CB8AC3E}">
        <p14:creationId xmlns:p14="http://schemas.microsoft.com/office/powerpoint/2010/main" val="3212076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763000" cy="5257800"/>
          </a:xfrm>
        </p:spPr>
        <p:txBody>
          <a:bodyPr>
            <a:noAutofit/>
          </a:bodyPr>
          <a:lstStyle/>
          <a:p>
            <a:pPr algn="just"/>
            <a:r>
              <a:rPr lang="en-US" sz="2750" dirty="0">
                <a:solidFill>
                  <a:schemeClr val="accent4">
                    <a:lumMod val="75000"/>
                  </a:schemeClr>
                </a:solidFill>
              </a:rPr>
              <a:t>It is initiated by suspending the VM at the source. </a:t>
            </a:r>
          </a:p>
          <a:p>
            <a:pPr algn="just"/>
            <a:r>
              <a:rPr lang="en-US" sz="2750" dirty="0">
                <a:solidFill>
                  <a:schemeClr val="accent4">
                    <a:lumMod val="75000"/>
                  </a:schemeClr>
                </a:solidFill>
              </a:rPr>
              <a:t>With the VM suspended, a minimal subset of the execution state of the VM (CPU state, registers) is transferred to the target. </a:t>
            </a:r>
          </a:p>
          <a:p>
            <a:pPr algn="just"/>
            <a:r>
              <a:rPr lang="en-US" sz="2750" dirty="0">
                <a:solidFill>
                  <a:schemeClr val="accent4">
                    <a:lumMod val="75000"/>
                  </a:schemeClr>
                </a:solidFill>
              </a:rPr>
              <a:t>The VM is then resumed at the target. Concurrently, the source actively transfers the remaining memory pages of the VM to the target - an activity known as pre-paging. At the target, if the VM tries to access a page that has not yet been transferred, it generates a page-fault. These faults, known as network faults, are trapped at the target and redirected to the source.</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48</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POST COPY MEMORY MIGRATION</a:t>
            </a:r>
            <a:endPar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endParaRPr>
          </a:p>
        </p:txBody>
      </p:sp>
    </p:spTree>
    <p:extLst>
      <p:ext uri="{BB962C8B-B14F-4D97-AF65-F5344CB8AC3E}">
        <p14:creationId xmlns:p14="http://schemas.microsoft.com/office/powerpoint/2010/main" val="17543985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49</a:t>
            </a:fld>
            <a:endParaRPr lang="es-ES"/>
          </a:p>
        </p:txBody>
      </p:sp>
      <p:pic>
        <p:nvPicPr>
          <p:cNvPr id="1026" name="Picture 2" descr="https://www.researchgate.net/profile/Michael_Hines3/publication/221137806/figure/fig1/AS:340300317904929@1458145326319/The-timeline-of-a-Pre-copy-vs-b-Post-copy-migr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87630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46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5</a:t>
            </a:fld>
            <a:endParaRPr lang="es-ES"/>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239486"/>
            <a:ext cx="8683625" cy="6389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3588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50</a:t>
            </a:fld>
            <a:endParaRPr lang="es-E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763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DIFFERENCE BETWEEN PRE-COPY AND POST-COPY MEMORY MIGRATION</a:t>
            </a:r>
            <a:endPar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endParaRPr>
          </a:p>
        </p:txBody>
      </p:sp>
    </p:spTree>
    <p:extLst>
      <p:ext uri="{BB962C8B-B14F-4D97-AF65-F5344CB8AC3E}">
        <p14:creationId xmlns:p14="http://schemas.microsoft.com/office/powerpoint/2010/main" val="15063120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solidFill>
                  <a:schemeClr val="accent4">
                    <a:lumMod val="75000"/>
                  </a:schemeClr>
                </a:solidFill>
              </a:rPr>
              <a:t>A </a:t>
            </a:r>
            <a:r>
              <a:rPr lang="en-US" b="1" dirty="0">
                <a:solidFill>
                  <a:schemeClr val="accent4">
                    <a:lumMod val="75000"/>
                  </a:schemeClr>
                </a:solidFill>
              </a:rPr>
              <a:t>virtual machine</a:t>
            </a:r>
            <a:r>
              <a:rPr lang="en-US" dirty="0">
                <a:solidFill>
                  <a:schemeClr val="accent4">
                    <a:lumMod val="75000"/>
                  </a:schemeClr>
                </a:solidFill>
              </a:rPr>
              <a:t> (VM) is an emulation of a computer system. </a:t>
            </a:r>
          </a:p>
          <a:p>
            <a:pPr algn="just"/>
            <a:r>
              <a:rPr lang="en-US" b="1" dirty="0">
                <a:solidFill>
                  <a:schemeClr val="accent4">
                    <a:lumMod val="75000"/>
                  </a:schemeClr>
                </a:solidFill>
              </a:rPr>
              <a:t>These </a:t>
            </a:r>
            <a:r>
              <a:rPr lang="en-US" dirty="0">
                <a:solidFill>
                  <a:schemeClr val="accent4">
                    <a:lumMod val="75000"/>
                  </a:schemeClr>
                </a:solidFill>
              </a:rPr>
              <a:t>are based on computer architectures and provide functionality of a physical computer. Their implementations may involve specialized hardware, software, or a combination.</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51</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VIRTUAL MACHINE</a:t>
            </a:r>
          </a:p>
        </p:txBody>
      </p:sp>
    </p:spTree>
    <p:extLst>
      <p:ext uri="{BB962C8B-B14F-4D97-AF65-F5344CB8AC3E}">
        <p14:creationId xmlns:p14="http://schemas.microsoft.com/office/powerpoint/2010/main" val="39233658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52</a:t>
            </a:fld>
            <a:endParaRPr lang="es-ES"/>
          </a:p>
        </p:txBody>
      </p:sp>
      <p:pic>
        <p:nvPicPr>
          <p:cNvPr id="1026" name="Picture 2" descr="http://techgenix.com/tgwordpress/wp-content/uploads/2017/07/virtual-machi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8915400" cy="687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5194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lgn="just">
              <a:buAutoNum type="arabicPeriod"/>
            </a:pPr>
            <a:r>
              <a:rPr lang="en-US" b="1" dirty="0">
                <a:solidFill>
                  <a:schemeClr val="accent4">
                    <a:lumMod val="75000"/>
                  </a:schemeClr>
                </a:solidFill>
              </a:rPr>
              <a:t>SYSTEM VIRTUAL MACHINE:</a:t>
            </a:r>
          </a:p>
          <a:p>
            <a:pPr algn="just"/>
            <a:r>
              <a:rPr lang="en-US" dirty="0">
                <a:solidFill>
                  <a:schemeClr val="accent4">
                    <a:lumMod val="75000"/>
                  </a:schemeClr>
                </a:solidFill>
              </a:rPr>
              <a:t>It provide a substitute for a real machine.</a:t>
            </a:r>
          </a:p>
          <a:p>
            <a:pPr algn="just"/>
            <a:r>
              <a:rPr lang="en-US" dirty="0">
                <a:solidFill>
                  <a:schemeClr val="accent4">
                    <a:lumMod val="75000"/>
                  </a:schemeClr>
                </a:solidFill>
              </a:rPr>
              <a:t>A hypervisor uses native execution to share and manage hardware allowing for multiple environments.</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53</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TYPES OF VIRTUAL MACHINE</a:t>
            </a:r>
          </a:p>
        </p:txBody>
      </p:sp>
    </p:spTree>
    <p:extLst>
      <p:ext uri="{BB962C8B-B14F-4D97-AF65-F5344CB8AC3E}">
        <p14:creationId xmlns:p14="http://schemas.microsoft.com/office/powerpoint/2010/main" val="35655754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54</a:t>
            </a:fld>
            <a:endParaRPr lang="es-ES"/>
          </a:p>
        </p:txBody>
      </p:sp>
      <p:pic>
        <p:nvPicPr>
          <p:cNvPr id="3074" name="Picture 2" descr="https://image.slidesharecdn.com/virtual-machine-150316004018-conversion-gate01/95/virtual-machine-12-638.jpg?cb=14264667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399"/>
            <a:ext cx="8836025" cy="662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803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just">
              <a:buNone/>
            </a:pPr>
            <a:r>
              <a:rPr lang="en-US" b="1" dirty="0">
                <a:solidFill>
                  <a:schemeClr val="accent4">
                    <a:lumMod val="75000"/>
                  </a:schemeClr>
                </a:solidFill>
              </a:rPr>
              <a:t>2. PROCESS VIRTUAL MACHINE </a:t>
            </a:r>
          </a:p>
          <a:p>
            <a:pPr algn="just"/>
            <a:r>
              <a:rPr lang="en-US" dirty="0">
                <a:solidFill>
                  <a:schemeClr val="accent4">
                    <a:lumMod val="75000"/>
                  </a:schemeClr>
                </a:solidFill>
              </a:rPr>
              <a:t>It is designed to execute computer programs in a platform independent environment.</a:t>
            </a:r>
          </a:p>
          <a:p>
            <a:pPr algn="just"/>
            <a:r>
              <a:rPr lang="en-US" dirty="0">
                <a:solidFill>
                  <a:schemeClr val="accent4">
                    <a:lumMod val="75000"/>
                  </a:schemeClr>
                </a:solidFill>
              </a:rPr>
              <a:t>A </a:t>
            </a:r>
            <a:r>
              <a:rPr lang="en-US" b="1" dirty="0">
                <a:solidFill>
                  <a:schemeClr val="accent4">
                    <a:lumMod val="75000"/>
                  </a:schemeClr>
                </a:solidFill>
              </a:rPr>
              <a:t>process</a:t>
            </a:r>
            <a:r>
              <a:rPr lang="en-US" dirty="0">
                <a:solidFill>
                  <a:schemeClr val="accent4">
                    <a:lumMod val="75000"/>
                  </a:schemeClr>
                </a:solidFill>
              </a:rPr>
              <a:t> VM, sometimes called an application </a:t>
            </a:r>
            <a:r>
              <a:rPr lang="en-US" b="1" dirty="0">
                <a:solidFill>
                  <a:schemeClr val="accent4">
                    <a:lumMod val="75000"/>
                  </a:schemeClr>
                </a:solidFill>
              </a:rPr>
              <a:t>virtual machine</a:t>
            </a:r>
            <a:r>
              <a:rPr lang="en-US" dirty="0">
                <a:solidFill>
                  <a:schemeClr val="accent4">
                    <a:lumMod val="75000"/>
                  </a:schemeClr>
                </a:solidFill>
              </a:rPr>
              <a:t>, runs as a normal application inside an OS and supports a single </a:t>
            </a:r>
            <a:r>
              <a:rPr lang="en-US" b="1" dirty="0">
                <a:solidFill>
                  <a:schemeClr val="accent4">
                    <a:lumMod val="75000"/>
                  </a:schemeClr>
                </a:solidFill>
              </a:rPr>
              <a:t>process</a:t>
            </a:r>
            <a:r>
              <a:rPr lang="en-US" dirty="0">
                <a:solidFill>
                  <a:schemeClr val="accent4">
                    <a:lumMod val="75000"/>
                  </a:schemeClr>
                </a:solidFill>
              </a:rPr>
              <a:t>. It is created when that </a:t>
            </a:r>
            <a:r>
              <a:rPr lang="en-US" b="1" dirty="0">
                <a:solidFill>
                  <a:schemeClr val="accent4">
                    <a:lumMod val="75000"/>
                  </a:schemeClr>
                </a:solidFill>
              </a:rPr>
              <a:t>process</a:t>
            </a:r>
            <a:r>
              <a:rPr lang="en-US" dirty="0">
                <a:solidFill>
                  <a:schemeClr val="accent4">
                    <a:lumMod val="75000"/>
                  </a:schemeClr>
                </a:solidFill>
              </a:rPr>
              <a:t> is started and destroyed when it exits.</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55</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TYPES OF VIRTUAL MACHINE</a:t>
            </a:r>
          </a:p>
        </p:txBody>
      </p:sp>
    </p:spTree>
    <p:extLst>
      <p:ext uri="{BB962C8B-B14F-4D97-AF65-F5344CB8AC3E}">
        <p14:creationId xmlns:p14="http://schemas.microsoft.com/office/powerpoint/2010/main" val="40769805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56</a:t>
            </a:fld>
            <a:endParaRPr lang="es-ES"/>
          </a:p>
        </p:txBody>
      </p:sp>
      <p:pic>
        <p:nvPicPr>
          <p:cNvPr id="2050" name="Picture 2" descr="https://image.slidesharecdn.com/virtual-machine-150316004018-conversion-gate01/95/virtual-machine-14-638.jpg?cb=14264667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152400"/>
            <a:ext cx="8836026"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2631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accent4">
                    <a:lumMod val="75000"/>
                  </a:schemeClr>
                </a:solidFill>
              </a:rPr>
              <a:t>Saves Money</a:t>
            </a:r>
          </a:p>
          <a:p>
            <a:r>
              <a:rPr lang="en-US" dirty="0">
                <a:solidFill>
                  <a:schemeClr val="accent4">
                    <a:lumMod val="75000"/>
                  </a:schemeClr>
                </a:solidFill>
              </a:rPr>
              <a:t>Resource Optimization</a:t>
            </a:r>
          </a:p>
          <a:p>
            <a:r>
              <a:rPr lang="en-US" dirty="0">
                <a:solidFill>
                  <a:schemeClr val="accent4">
                    <a:lumMod val="75000"/>
                  </a:schemeClr>
                </a:solidFill>
              </a:rPr>
              <a:t>Decreased Power Consumption</a:t>
            </a:r>
          </a:p>
          <a:p>
            <a:r>
              <a:rPr lang="en-US" dirty="0">
                <a:solidFill>
                  <a:schemeClr val="accent4">
                    <a:lumMod val="75000"/>
                  </a:schemeClr>
                </a:solidFill>
              </a:rPr>
              <a:t>Reduced System Administration work</a:t>
            </a:r>
          </a:p>
          <a:p>
            <a:r>
              <a:rPr lang="en-US" dirty="0">
                <a:solidFill>
                  <a:schemeClr val="accent4">
                    <a:lumMod val="75000"/>
                  </a:schemeClr>
                </a:solidFill>
              </a:rPr>
              <a:t>Software installation easier</a:t>
            </a:r>
          </a:p>
          <a:p>
            <a:r>
              <a:rPr lang="en-US" dirty="0">
                <a:solidFill>
                  <a:schemeClr val="accent4">
                    <a:lumMod val="75000"/>
                  </a:schemeClr>
                </a:solidFill>
              </a:rPr>
              <a:t>Increased CPU utilization</a:t>
            </a:r>
          </a:p>
          <a:p>
            <a:r>
              <a:rPr lang="en-US" dirty="0">
                <a:solidFill>
                  <a:schemeClr val="accent4">
                    <a:lumMod val="75000"/>
                  </a:schemeClr>
                </a:solidFill>
              </a:rPr>
              <a:t>Better use from hardware</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57</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WHY WE USE VIRTUALIZATION?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accent4">
                    <a:lumMod val="75000"/>
                  </a:schemeClr>
                </a:solidFill>
              </a:rPr>
              <a:t>It abstracts compute resources.</a:t>
            </a:r>
          </a:p>
          <a:p>
            <a:r>
              <a:rPr lang="en-US" dirty="0">
                <a:solidFill>
                  <a:schemeClr val="accent4">
                    <a:lumMod val="75000"/>
                  </a:schemeClr>
                </a:solidFill>
              </a:rPr>
              <a:t>It enables rapid scaling of resources.</a:t>
            </a:r>
          </a:p>
          <a:p>
            <a:r>
              <a:rPr lang="en-US" dirty="0">
                <a:solidFill>
                  <a:schemeClr val="accent4">
                    <a:lumMod val="75000"/>
                  </a:schemeClr>
                </a:solidFill>
              </a:rPr>
              <a:t>Infinite availability</a:t>
            </a:r>
          </a:p>
          <a:p>
            <a:r>
              <a:rPr lang="en-US" dirty="0">
                <a:solidFill>
                  <a:schemeClr val="accent4">
                    <a:lumMod val="75000"/>
                  </a:schemeClr>
                </a:solidFill>
              </a:rPr>
              <a:t>Pay-per-Use</a:t>
            </a:r>
          </a:p>
          <a:p>
            <a:r>
              <a:rPr lang="en-US" dirty="0">
                <a:solidFill>
                  <a:schemeClr val="accent4">
                    <a:lumMod val="75000"/>
                  </a:schemeClr>
                </a:solidFill>
              </a:rPr>
              <a:t>We have flexibility and efficiency in the back end.</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58</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Importance of VIRTUALIZATION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solidFill>
                  <a:schemeClr val="accent4">
                    <a:lumMod val="75000"/>
                  </a:schemeClr>
                </a:solidFill>
              </a:rPr>
              <a:t>Focus on the business problem you want the cloud to solve.</a:t>
            </a:r>
          </a:p>
          <a:p>
            <a:pPr algn="just"/>
            <a:r>
              <a:rPr lang="en-US" dirty="0">
                <a:solidFill>
                  <a:schemeClr val="accent4">
                    <a:lumMod val="75000"/>
                  </a:schemeClr>
                </a:solidFill>
              </a:rPr>
              <a:t>Accurately determine how the cloud can be tied to the overall business plan.</a:t>
            </a:r>
          </a:p>
          <a:p>
            <a:pPr algn="just"/>
            <a:r>
              <a:rPr lang="en-US" dirty="0">
                <a:solidFill>
                  <a:schemeClr val="accent4">
                    <a:lumMod val="75000"/>
                  </a:schemeClr>
                </a:solidFill>
              </a:rPr>
              <a:t>Explain clearly how cloud can free up the resources for other tasks.</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59</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MAKING THE BUSINESS CASE FOR CLOUD</a:t>
            </a:r>
          </a:p>
        </p:txBody>
      </p:sp>
    </p:spTree>
    <p:extLst>
      <p:ext uri="{BB962C8B-B14F-4D97-AF65-F5344CB8AC3E}">
        <p14:creationId xmlns:p14="http://schemas.microsoft.com/office/powerpoint/2010/main" val="2000328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6</a:t>
            </a:fld>
            <a:endParaRPr lang="es-ES"/>
          </a:p>
        </p:txBody>
      </p:sp>
      <p:sp>
        <p:nvSpPr>
          <p:cNvPr id="5" name="Rectangle 4"/>
          <p:cNvSpPr/>
          <p:nvPr/>
        </p:nvSpPr>
        <p:spPr>
          <a:xfrm>
            <a:off x="457200" y="2057400"/>
            <a:ext cx="8153400" cy="4247317"/>
          </a:xfrm>
          <a:prstGeom prst="rect">
            <a:avLst/>
          </a:prstGeom>
        </p:spPr>
        <p:txBody>
          <a:bodyPr wrap="square">
            <a:spAutoFit/>
          </a:bodyPr>
          <a:lstStyle/>
          <a:p>
            <a:pPr algn="just"/>
            <a:r>
              <a:rPr lang="en-US" sz="3000" b="1" dirty="0">
                <a:solidFill>
                  <a:srgbClr val="7030A0"/>
                </a:solidFill>
              </a:rPr>
              <a:t>Virtualization</a:t>
            </a:r>
            <a:r>
              <a:rPr lang="en-US" sz="3000" dirty="0">
                <a:solidFill>
                  <a:srgbClr val="7030A0"/>
                </a:solidFill>
              </a:rPr>
              <a:t> is a technique, which allows to share single physical instance of an application or resource among multiple organizations or tenants (customers).</a:t>
            </a:r>
          </a:p>
          <a:p>
            <a:pPr algn="just"/>
            <a:endParaRPr lang="en-US" sz="3000" dirty="0">
              <a:solidFill>
                <a:srgbClr val="7030A0"/>
              </a:solidFill>
            </a:endParaRPr>
          </a:p>
          <a:p>
            <a:pPr algn="just"/>
            <a:r>
              <a:rPr lang="en-US" sz="3000" dirty="0">
                <a:solidFill>
                  <a:srgbClr val="7030A0"/>
                </a:solidFill>
              </a:rPr>
              <a:t>It does so by </a:t>
            </a:r>
            <a:r>
              <a:rPr lang="en-US" sz="3000" b="1" dirty="0">
                <a:solidFill>
                  <a:srgbClr val="7030A0"/>
                </a:solidFill>
              </a:rPr>
              <a:t>assigning a logical name</a:t>
            </a:r>
            <a:r>
              <a:rPr lang="en-US" sz="3000" dirty="0">
                <a:solidFill>
                  <a:srgbClr val="7030A0"/>
                </a:solidFill>
              </a:rPr>
              <a:t> to a physical resource and providing a </a:t>
            </a:r>
            <a:r>
              <a:rPr lang="en-US" sz="3000" b="1" dirty="0">
                <a:solidFill>
                  <a:srgbClr val="7030A0"/>
                </a:solidFill>
              </a:rPr>
              <a:t>pointer to that physical resource</a:t>
            </a:r>
            <a:r>
              <a:rPr lang="en-US" sz="3000" dirty="0">
                <a:solidFill>
                  <a:srgbClr val="7030A0"/>
                </a:solidFill>
              </a:rPr>
              <a:t> on demand.</a:t>
            </a:r>
          </a:p>
          <a:p>
            <a:pPr algn="just"/>
            <a:endParaRPr lang="en-US" sz="3000" dirty="0">
              <a:solidFill>
                <a:srgbClr val="7030A0"/>
              </a:solidFill>
            </a:endParaRPr>
          </a:p>
        </p:txBody>
      </p:sp>
      <p:sp>
        <p:nvSpPr>
          <p:cNvPr id="6"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VIRTUALIZATION</a:t>
            </a:r>
          </a:p>
        </p:txBody>
      </p:sp>
    </p:spTree>
    <p:extLst>
      <p:ext uri="{BB962C8B-B14F-4D97-AF65-F5344CB8AC3E}">
        <p14:creationId xmlns:p14="http://schemas.microsoft.com/office/powerpoint/2010/main" val="22213736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accent4">
                    <a:lumMod val="75000"/>
                  </a:schemeClr>
                </a:solidFill>
              </a:rPr>
              <a:t>Assess the IT resources &amp; services that cloud possibly be migrated.</a:t>
            </a:r>
          </a:p>
          <a:p>
            <a:r>
              <a:rPr lang="en-US" dirty="0">
                <a:solidFill>
                  <a:schemeClr val="accent4">
                    <a:lumMod val="75000"/>
                  </a:schemeClr>
                </a:solidFill>
              </a:rPr>
              <a:t>Extract that list of resources &amp; services.</a:t>
            </a:r>
          </a:p>
          <a:p>
            <a:r>
              <a:rPr lang="en-US" dirty="0">
                <a:solidFill>
                  <a:schemeClr val="accent4">
                    <a:lumMod val="75000"/>
                  </a:schemeClr>
                </a:solidFill>
              </a:rPr>
              <a:t>Compare the logistics &amp; finances.</a:t>
            </a:r>
          </a:p>
          <a:p>
            <a:r>
              <a:rPr lang="en-US" dirty="0">
                <a:solidFill>
                  <a:schemeClr val="accent4">
                    <a:lumMod val="75000"/>
                  </a:schemeClr>
                </a:solidFill>
              </a:rPr>
              <a:t>Formulate your complete business case for migration.</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60</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MAKING THE BUSINESS CASE FOR CLOUD</a:t>
            </a:r>
          </a:p>
        </p:txBody>
      </p:sp>
    </p:spTree>
    <p:extLst>
      <p:ext uri="{BB962C8B-B14F-4D97-AF65-F5344CB8AC3E}">
        <p14:creationId xmlns:p14="http://schemas.microsoft.com/office/powerpoint/2010/main" val="26589814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61</a:t>
            </a:fld>
            <a:endParaRPr lang="es-ES"/>
          </a:p>
        </p:txBody>
      </p:sp>
      <p:sp>
        <p:nvSpPr>
          <p:cNvPr id="6"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FORMULATE YOUR COMPLETE BUSINESS CASE</a:t>
            </a:r>
          </a:p>
        </p:txBody>
      </p:sp>
      <p:sp>
        <p:nvSpPr>
          <p:cNvPr id="9" name="Content Placeholder 8"/>
          <p:cNvSpPr>
            <a:spLocks noGrp="1"/>
          </p:cNvSpPr>
          <p:nvPr>
            <p:ph idx="1"/>
          </p:nvPr>
        </p:nvSpPr>
        <p:spPr>
          <a:xfrm>
            <a:off x="457200" y="1722437"/>
            <a:ext cx="8229600" cy="4525963"/>
          </a:xfrm>
        </p:spPr>
        <p:txBody>
          <a:bodyPr/>
          <a:lstStyle/>
          <a:p>
            <a:r>
              <a:rPr lang="en-US" dirty="0">
                <a:solidFill>
                  <a:schemeClr val="accent4">
                    <a:lumMod val="75000"/>
                  </a:schemeClr>
                </a:solidFill>
              </a:rPr>
              <a:t>INNOVATION</a:t>
            </a:r>
          </a:p>
          <a:p>
            <a:r>
              <a:rPr lang="en-US" dirty="0">
                <a:solidFill>
                  <a:schemeClr val="accent4">
                    <a:lumMod val="75000"/>
                  </a:schemeClr>
                </a:solidFill>
              </a:rPr>
              <a:t>SCALABILITY</a:t>
            </a:r>
          </a:p>
          <a:p>
            <a:r>
              <a:rPr lang="en-US" dirty="0">
                <a:solidFill>
                  <a:schemeClr val="accent4">
                    <a:lumMod val="75000"/>
                  </a:schemeClr>
                </a:solidFill>
              </a:rPr>
              <a:t>AGILITY</a:t>
            </a:r>
          </a:p>
          <a:p>
            <a:r>
              <a:rPr lang="en-US" dirty="0">
                <a:solidFill>
                  <a:schemeClr val="accent4">
                    <a:lumMod val="75000"/>
                  </a:schemeClr>
                </a:solidFill>
              </a:rPr>
              <a:t>PRODUCTIVITY</a:t>
            </a:r>
          </a:p>
          <a:p>
            <a:r>
              <a:rPr lang="en-US" dirty="0">
                <a:solidFill>
                  <a:schemeClr val="accent4">
                    <a:lumMod val="75000"/>
                  </a:schemeClr>
                </a:solidFill>
              </a:rPr>
              <a:t>ACCESSIBILITY</a:t>
            </a:r>
          </a:p>
          <a:p>
            <a:r>
              <a:rPr lang="en-US" dirty="0">
                <a:solidFill>
                  <a:schemeClr val="accent4">
                    <a:lumMod val="75000"/>
                  </a:schemeClr>
                </a:solidFill>
              </a:rPr>
              <a:t>PROFITABILITY</a:t>
            </a:r>
          </a:p>
        </p:txBody>
      </p:sp>
    </p:spTree>
    <p:extLst>
      <p:ext uri="{BB962C8B-B14F-4D97-AF65-F5344CB8AC3E}">
        <p14:creationId xmlns:p14="http://schemas.microsoft.com/office/powerpoint/2010/main" val="5841081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763000" cy="5029200"/>
          </a:xfrm>
        </p:spPr>
        <p:txBody>
          <a:bodyPr/>
          <a:lstStyle/>
          <a:p>
            <a:pPr fontAlgn="base">
              <a:buNone/>
            </a:pPr>
            <a:r>
              <a:rPr lang="en-US" b="1" dirty="0">
                <a:solidFill>
                  <a:schemeClr val="accent4">
                    <a:lumMod val="75000"/>
                  </a:schemeClr>
                </a:solidFill>
              </a:rPr>
              <a:t>Primary goals:</a:t>
            </a:r>
          </a:p>
          <a:p>
            <a:pPr fontAlgn="base"/>
            <a:r>
              <a:rPr lang="en-US" dirty="0">
                <a:solidFill>
                  <a:schemeClr val="accent4">
                    <a:lumMod val="75000"/>
                  </a:schemeClr>
                </a:solidFill>
              </a:rPr>
              <a:t>Accelerate application delivery: To gain competitive advantage</a:t>
            </a:r>
          </a:p>
          <a:p>
            <a:pPr fontAlgn="base"/>
            <a:r>
              <a:rPr lang="en-US" dirty="0">
                <a:solidFill>
                  <a:schemeClr val="accent4">
                    <a:lumMod val="75000"/>
                  </a:schemeClr>
                </a:solidFill>
              </a:rPr>
              <a:t>Improve IT efficiency:  of staff and infrastructure</a:t>
            </a:r>
          </a:p>
          <a:p>
            <a:pPr fontAlgn="base"/>
            <a:r>
              <a:rPr lang="en-US" dirty="0">
                <a:solidFill>
                  <a:schemeClr val="accent4">
                    <a:lumMod val="75000"/>
                  </a:schemeClr>
                </a:solidFill>
              </a:rPr>
              <a:t>Expand Markets: with new capabilities</a:t>
            </a:r>
          </a:p>
          <a:p>
            <a:pPr fontAlgn="base"/>
            <a:r>
              <a:rPr lang="en-US" dirty="0">
                <a:solidFill>
                  <a:schemeClr val="accent4">
                    <a:lumMod val="75000"/>
                  </a:schemeClr>
                </a:solidFill>
              </a:rPr>
              <a:t>Increase investment Flexibility: To optimize for the best return</a:t>
            </a:r>
          </a:p>
          <a:p>
            <a:pPr fontAlgn="base"/>
            <a:r>
              <a:rPr lang="en-US" dirty="0">
                <a:solidFill>
                  <a:schemeClr val="accent4">
                    <a:lumMod val="75000"/>
                  </a:schemeClr>
                </a:solidFill>
              </a:rPr>
              <a:t>Reduce Risk</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62</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CLOUD STRATEGY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fontAlgn="base">
              <a:buNone/>
            </a:pPr>
            <a:r>
              <a:rPr lang="en-US" dirty="0">
                <a:solidFill>
                  <a:schemeClr val="accent4">
                    <a:lumMod val="75000"/>
                  </a:schemeClr>
                </a:solidFill>
              </a:rPr>
              <a:t>1. Develop Your Cloud Strategy</a:t>
            </a:r>
          </a:p>
          <a:p>
            <a:pPr algn="just"/>
            <a:r>
              <a:rPr lang="en-US" dirty="0">
                <a:solidFill>
                  <a:schemeClr val="accent4">
                    <a:lumMod val="75000"/>
                  </a:schemeClr>
                </a:solidFill>
              </a:rPr>
              <a:t>Aligning the business and technical requirements of your central IT and business units. </a:t>
            </a:r>
          </a:p>
          <a:p>
            <a:pPr algn="just"/>
            <a:r>
              <a:rPr lang="en-US" dirty="0">
                <a:solidFill>
                  <a:schemeClr val="accent4">
                    <a:lumMod val="75000"/>
                  </a:schemeClr>
                </a:solidFill>
              </a:rPr>
              <a:t>Business outcomes and establishing governance and control.</a:t>
            </a:r>
            <a:br>
              <a:rPr lang="en-US" dirty="0">
                <a:solidFill>
                  <a:schemeClr val="accent4">
                    <a:lumMod val="75000"/>
                  </a:schemeClr>
                </a:solidFill>
              </a:rPr>
            </a:br>
            <a:endParaRPr lang="en-US" dirty="0">
              <a:solidFill>
                <a:schemeClr val="accent4">
                  <a:lumMod val="75000"/>
                </a:schemeClr>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63</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FORMULATING CLOUD STRATEGY</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dirty="0">
                <a:solidFill>
                  <a:schemeClr val="accent4">
                    <a:lumMod val="75000"/>
                  </a:schemeClr>
                </a:solidFill>
              </a:rPr>
              <a:t>2. Consider a Multi-Cloud Strategy</a:t>
            </a:r>
          </a:p>
          <a:p>
            <a:pPr fontAlgn="base"/>
            <a:r>
              <a:rPr lang="en-US" dirty="0">
                <a:solidFill>
                  <a:schemeClr val="accent4">
                    <a:lumMod val="75000"/>
                  </a:schemeClr>
                </a:solidFill>
              </a:rPr>
              <a:t>Operate anywhere</a:t>
            </a:r>
          </a:p>
          <a:p>
            <a:pPr fontAlgn="base"/>
            <a:r>
              <a:rPr lang="en-US" dirty="0">
                <a:solidFill>
                  <a:schemeClr val="accent4">
                    <a:lumMod val="75000"/>
                  </a:schemeClr>
                </a:solidFill>
              </a:rPr>
              <a:t>Leverage existing investments</a:t>
            </a:r>
          </a:p>
          <a:p>
            <a:pPr fontAlgn="base"/>
            <a:r>
              <a:rPr lang="en-US" dirty="0">
                <a:solidFill>
                  <a:schemeClr val="accent4">
                    <a:lumMod val="75000"/>
                  </a:schemeClr>
                </a:solidFill>
              </a:rPr>
              <a:t>Optimize costs</a:t>
            </a:r>
          </a:p>
          <a:p>
            <a:pPr fontAlgn="base"/>
            <a:r>
              <a:rPr lang="en-US" dirty="0">
                <a:solidFill>
                  <a:schemeClr val="accent4">
                    <a:lumMod val="75000"/>
                  </a:schemeClr>
                </a:solidFill>
              </a:rPr>
              <a:t>Access unique capabilities</a:t>
            </a:r>
          </a:p>
          <a:p>
            <a:pPr fontAlgn="base"/>
            <a:r>
              <a:rPr lang="en-US" dirty="0">
                <a:solidFill>
                  <a:schemeClr val="accent4">
                    <a:lumMod val="75000"/>
                  </a:schemeClr>
                </a:solidFill>
              </a:rPr>
              <a:t>Create flexible architectures</a:t>
            </a:r>
          </a:p>
          <a:p>
            <a:pPr fontAlgn="base"/>
            <a:r>
              <a:rPr lang="en-US" dirty="0">
                <a:solidFill>
                  <a:schemeClr val="accent4">
                    <a:lumMod val="75000"/>
                  </a:schemeClr>
                </a:solidFill>
              </a:rPr>
              <a:t>Prepare for multi-cloud</a:t>
            </a:r>
          </a:p>
          <a:p>
            <a:pPr fontAlgn="base"/>
            <a:r>
              <a:rPr lang="en-US" dirty="0">
                <a:solidFill>
                  <a:schemeClr val="accent4">
                    <a:lumMod val="75000"/>
                  </a:schemeClr>
                </a:solidFill>
              </a:rPr>
              <a:t>Implement best practices</a:t>
            </a:r>
            <a:br>
              <a:rPr lang="en-US" dirty="0">
                <a:solidFill>
                  <a:schemeClr val="accent4">
                    <a:lumMod val="75000"/>
                  </a:schemeClr>
                </a:solidFill>
              </a:rPr>
            </a:br>
            <a:endParaRPr lang="en-US" dirty="0">
              <a:solidFill>
                <a:schemeClr val="accent4">
                  <a:lumMod val="75000"/>
                </a:schemeClr>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64</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FORMULATING CLOUD STRATEGY</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fontAlgn="base">
              <a:buNone/>
            </a:pPr>
            <a:r>
              <a:rPr lang="en-US" dirty="0">
                <a:solidFill>
                  <a:schemeClr val="accent4">
                    <a:lumMod val="75000"/>
                  </a:schemeClr>
                </a:solidFill>
              </a:rPr>
              <a:t>3. Choose the Best Cloud for Your Needs</a:t>
            </a:r>
          </a:p>
          <a:p>
            <a:r>
              <a:rPr lang="en-US" dirty="0">
                <a:solidFill>
                  <a:schemeClr val="accent4">
                    <a:lumMod val="75000"/>
                  </a:schemeClr>
                </a:solidFill>
              </a:rPr>
              <a:t>Match Application Requirements to Clouds</a:t>
            </a:r>
          </a:p>
          <a:p>
            <a:r>
              <a:rPr lang="en-US" dirty="0">
                <a:solidFill>
                  <a:schemeClr val="accent4">
                    <a:lumMod val="75000"/>
                  </a:schemeClr>
                </a:solidFill>
              </a:rPr>
              <a:t>Technical Considerations</a:t>
            </a:r>
          </a:p>
          <a:p>
            <a:r>
              <a:rPr lang="en-US" dirty="0">
                <a:solidFill>
                  <a:schemeClr val="accent4">
                    <a:lumMod val="75000"/>
                  </a:schemeClr>
                </a:solidFill>
              </a:rPr>
              <a:t>Public Cloud Considerations</a:t>
            </a:r>
            <a:br>
              <a:rPr lang="en-US" dirty="0">
                <a:solidFill>
                  <a:schemeClr val="accent4">
                    <a:lumMod val="75000"/>
                  </a:schemeClr>
                </a:solidFill>
              </a:rPr>
            </a:br>
            <a:endParaRPr lang="en-US" dirty="0">
              <a:solidFill>
                <a:schemeClr val="accent4">
                  <a:lumMod val="75000"/>
                </a:schemeClr>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65</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FORMULATING CLOUD STRATEGY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66</a:t>
            </a:fld>
            <a:endParaRPr lang="es-E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1"/>
            <a:ext cx="8763000" cy="579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68474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67</a:t>
            </a:fld>
            <a:endParaRPr lang="es-E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09600"/>
            <a:ext cx="89154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34364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b="1" dirty="0">
                <a:solidFill>
                  <a:schemeClr val="accent4">
                    <a:lumMod val="75000"/>
                  </a:schemeClr>
                </a:solidFill>
              </a:rPr>
              <a:t>SSL Termination</a:t>
            </a:r>
          </a:p>
          <a:p>
            <a:pPr algn="just"/>
            <a:r>
              <a:rPr lang="en-US" dirty="0">
                <a:solidFill>
                  <a:schemeClr val="accent4">
                    <a:lumMod val="75000"/>
                  </a:schemeClr>
                </a:solidFill>
              </a:rPr>
              <a:t>A secure socket layer (SSL) connection uses a certificate for authentication before sending encrypted data from a client computer to the web server. SSL termination, a form of SSL offloading, shifts some of this responsibility from the web server to a different machine.</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68</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FORMULATING CLOUD STRATEGY</a:t>
            </a:r>
          </a:p>
        </p:txBody>
      </p:sp>
    </p:spTree>
    <p:extLst>
      <p:ext uri="{BB962C8B-B14F-4D97-AF65-F5344CB8AC3E}">
        <p14:creationId xmlns:p14="http://schemas.microsoft.com/office/powerpoint/2010/main" val="8052507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839200" cy="5029200"/>
          </a:xfrm>
        </p:spPr>
        <p:txBody>
          <a:bodyPr>
            <a:normAutofit fontScale="92500" lnSpcReduction="20000"/>
          </a:bodyPr>
          <a:lstStyle/>
          <a:p>
            <a:pPr marL="0" indent="0" algn="just" fontAlgn="base">
              <a:buNone/>
            </a:pPr>
            <a:r>
              <a:rPr lang="en-US" dirty="0">
                <a:solidFill>
                  <a:schemeClr val="accent4">
                    <a:lumMod val="75000"/>
                  </a:schemeClr>
                </a:solidFill>
              </a:rPr>
              <a:t>Public Cloud Considerations</a:t>
            </a:r>
          </a:p>
          <a:p>
            <a:pPr algn="just" fontAlgn="base"/>
            <a:r>
              <a:rPr lang="en-US" dirty="0">
                <a:solidFill>
                  <a:schemeClr val="accent4">
                    <a:lumMod val="75000"/>
                  </a:schemeClr>
                </a:solidFill>
              </a:rPr>
              <a:t>To choose the right cloud for each workload, you should evaluate public cloud providers on these criteria:</a:t>
            </a:r>
          </a:p>
          <a:p>
            <a:pPr algn="just" fontAlgn="base"/>
            <a:r>
              <a:rPr lang="en-US" b="1" dirty="0">
                <a:solidFill>
                  <a:schemeClr val="accent4">
                    <a:lumMod val="75000"/>
                  </a:schemeClr>
                </a:solidFill>
              </a:rPr>
              <a:t>Basic Requirements:</a:t>
            </a:r>
            <a:r>
              <a:rPr lang="en-US" dirty="0">
                <a:solidFill>
                  <a:schemeClr val="accent4">
                    <a:lumMod val="75000"/>
                  </a:schemeClr>
                </a:solidFill>
              </a:rPr>
              <a:t> VM sizes, SLA terms, certifications, operating systems, regions, and countries.</a:t>
            </a:r>
          </a:p>
          <a:p>
            <a:pPr algn="just" fontAlgn="base"/>
            <a:r>
              <a:rPr lang="en-US" b="1" dirty="0">
                <a:solidFill>
                  <a:schemeClr val="accent4">
                    <a:lumMod val="75000"/>
                  </a:schemeClr>
                </a:solidFill>
              </a:rPr>
              <a:t>Core Services:</a:t>
            </a:r>
            <a:r>
              <a:rPr lang="en-US" dirty="0">
                <a:solidFill>
                  <a:schemeClr val="accent4">
                    <a:lumMod val="75000"/>
                  </a:schemeClr>
                </a:solidFill>
              </a:rPr>
              <a:t> Compute, network, and storage.</a:t>
            </a:r>
          </a:p>
          <a:p>
            <a:pPr algn="just" fontAlgn="base"/>
            <a:r>
              <a:rPr lang="en-US" b="1" dirty="0">
                <a:solidFill>
                  <a:schemeClr val="accent4">
                    <a:lumMod val="75000"/>
                  </a:schemeClr>
                </a:solidFill>
              </a:rPr>
              <a:t>Database Services:</a:t>
            </a:r>
            <a:r>
              <a:rPr lang="en-US" dirty="0">
                <a:solidFill>
                  <a:schemeClr val="accent4">
                    <a:lumMod val="75000"/>
                  </a:schemeClr>
                </a:solidFill>
              </a:rPr>
              <a:t> Relational, non-relational, and other </a:t>
            </a:r>
            <a:r>
              <a:rPr lang="en-US" dirty="0" err="1">
                <a:solidFill>
                  <a:schemeClr val="accent4">
                    <a:lumMod val="75000"/>
                  </a:schemeClr>
                </a:solidFill>
              </a:rPr>
              <a:t>DBaaS</a:t>
            </a:r>
            <a:r>
              <a:rPr lang="en-US" dirty="0">
                <a:solidFill>
                  <a:schemeClr val="accent4">
                    <a:lumMod val="75000"/>
                  </a:schemeClr>
                </a:solidFill>
              </a:rPr>
              <a:t>.</a:t>
            </a:r>
          </a:p>
          <a:p>
            <a:pPr algn="just" fontAlgn="base"/>
            <a:r>
              <a:rPr lang="en-US" b="1" dirty="0">
                <a:solidFill>
                  <a:schemeClr val="accent4">
                    <a:lumMod val="75000"/>
                  </a:schemeClr>
                </a:solidFill>
              </a:rPr>
              <a:t>Additional Services:</a:t>
            </a:r>
            <a:r>
              <a:rPr lang="en-US" dirty="0">
                <a:solidFill>
                  <a:schemeClr val="accent4">
                    <a:lumMod val="75000"/>
                  </a:schemeClr>
                </a:solidFill>
              </a:rPr>
              <a:t> Data and analytics, application services, security and identity.</a:t>
            </a:r>
          </a:p>
          <a:p>
            <a:pPr algn="just"/>
            <a:endParaRPr lang="en-US" dirty="0">
              <a:solidFill>
                <a:schemeClr val="accent4">
                  <a:lumMod val="75000"/>
                </a:schemeClr>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69</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FORMULATING CLOUD STRATEGY</a:t>
            </a:r>
          </a:p>
        </p:txBody>
      </p:sp>
    </p:spTree>
    <p:extLst>
      <p:ext uri="{BB962C8B-B14F-4D97-AF65-F5344CB8AC3E}">
        <p14:creationId xmlns:p14="http://schemas.microsoft.com/office/powerpoint/2010/main" val="34132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839200" cy="4953000"/>
          </a:xfrm>
        </p:spPr>
        <p:txBody>
          <a:bodyPr>
            <a:normAutofit fontScale="92500"/>
          </a:bodyPr>
          <a:lstStyle/>
          <a:p>
            <a:pPr algn="just"/>
            <a:r>
              <a:rPr lang="en-US" dirty="0">
                <a:solidFill>
                  <a:srgbClr val="002060"/>
                </a:solidFill>
              </a:rPr>
              <a:t>When virtual machine manager (VMM) is directly installed on the hardware system is known as hardware virtualization.</a:t>
            </a:r>
          </a:p>
          <a:p>
            <a:pPr algn="just"/>
            <a:r>
              <a:rPr lang="en-US" dirty="0">
                <a:solidFill>
                  <a:srgbClr val="002060"/>
                </a:solidFill>
              </a:rPr>
              <a:t>After virtualization of hardware system we can install different operating system on it and run different applications on those OS.</a:t>
            </a:r>
          </a:p>
          <a:p>
            <a:pPr algn="just"/>
            <a:r>
              <a:rPr lang="en-US" b="1" dirty="0">
                <a:solidFill>
                  <a:srgbClr val="002060"/>
                </a:solidFill>
              </a:rPr>
              <a:t>Usage:</a:t>
            </a:r>
            <a:endParaRPr lang="en-US" dirty="0">
              <a:solidFill>
                <a:srgbClr val="002060"/>
              </a:solidFill>
            </a:endParaRPr>
          </a:p>
          <a:p>
            <a:pPr algn="just"/>
            <a:r>
              <a:rPr lang="en-US" dirty="0">
                <a:solidFill>
                  <a:srgbClr val="002060"/>
                </a:solidFill>
              </a:rPr>
              <a:t>Hardware virtualization is mainly done for the server platforms, because controlling virtual machines is much easier than controlling a physical server.</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7</a:t>
            </a:fld>
            <a:endParaRPr lang="es-ES" dirty="0"/>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1. HARDWARE VIRTUALIZATION</a:t>
            </a:r>
          </a:p>
        </p:txBody>
      </p:sp>
    </p:spTree>
    <p:extLst>
      <p:ext uri="{BB962C8B-B14F-4D97-AF65-F5344CB8AC3E}">
        <p14:creationId xmlns:p14="http://schemas.microsoft.com/office/powerpoint/2010/main" val="9869866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solidFill>
                  <a:schemeClr val="accent4">
                    <a:lumMod val="75000"/>
                  </a:schemeClr>
                </a:solidFill>
              </a:rPr>
              <a:t>A private cloud is a particular model of cloud computing that involves a distinct and secure cloud based environment in which only the specified client can operate.</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70</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PRIVATE CLOUD</a:t>
            </a:r>
          </a:p>
        </p:txBody>
      </p:sp>
    </p:spTree>
    <p:extLst>
      <p:ext uri="{BB962C8B-B14F-4D97-AF65-F5344CB8AC3E}">
        <p14:creationId xmlns:p14="http://schemas.microsoft.com/office/powerpoint/2010/main" val="7175600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71</a:t>
            </a:fld>
            <a:endParaRPr lang="es-ES"/>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75934"/>
            <a:ext cx="8607425" cy="5396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3777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b="1" cap="all" dirty="0">
                <a:solidFill>
                  <a:schemeClr val="accent4">
                    <a:lumMod val="75000"/>
                  </a:schemeClr>
                </a:solidFill>
              </a:rPr>
              <a:t>HIGHER SECURITY AND PRIVACY</a:t>
            </a:r>
            <a:endParaRPr lang="en-US" dirty="0">
              <a:solidFill>
                <a:schemeClr val="accent4">
                  <a:lumMod val="75000"/>
                </a:schemeClr>
              </a:solidFill>
            </a:endParaRPr>
          </a:p>
          <a:p>
            <a:pPr fontAlgn="base"/>
            <a:r>
              <a:rPr lang="en-US" b="1" cap="all" dirty="0">
                <a:solidFill>
                  <a:schemeClr val="accent4">
                    <a:lumMod val="75000"/>
                  </a:schemeClr>
                </a:solidFill>
              </a:rPr>
              <a:t>MORE CONTROL</a:t>
            </a:r>
            <a:endParaRPr lang="en-US" dirty="0">
              <a:solidFill>
                <a:schemeClr val="accent4">
                  <a:lumMod val="75000"/>
                </a:schemeClr>
              </a:solidFill>
            </a:endParaRPr>
          </a:p>
          <a:p>
            <a:pPr fontAlgn="base"/>
            <a:r>
              <a:rPr lang="en-US" b="1" cap="all" dirty="0">
                <a:solidFill>
                  <a:schemeClr val="accent4">
                    <a:lumMod val="75000"/>
                  </a:schemeClr>
                </a:solidFill>
              </a:rPr>
              <a:t>COST AND ENERGY EFFICIENCY</a:t>
            </a:r>
          </a:p>
          <a:p>
            <a:pPr fontAlgn="base"/>
            <a:r>
              <a:rPr lang="en-US" b="1" cap="all" dirty="0">
                <a:solidFill>
                  <a:schemeClr val="accent4">
                    <a:lumMod val="75000"/>
                  </a:schemeClr>
                </a:solidFill>
              </a:rPr>
              <a:t>IMPROVED RELIABILITY</a:t>
            </a:r>
          </a:p>
          <a:p>
            <a:pPr fontAlgn="base"/>
            <a:r>
              <a:rPr lang="en-US" b="1" cap="all" dirty="0">
                <a:solidFill>
                  <a:schemeClr val="accent4">
                    <a:lumMod val="75000"/>
                  </a:schemeClr>
                </a:solidFill>
              </a:rPr>
              <a:t>CLOUD BURSTING</a:t>
            </a:r>
          </a:p>
          <a:p>
            <a:pPr marL="0" indent="0">
              <a:buNone/>
            </a:pPr>
            <a:endParaRPr lang="en-US" b="1" cap="all" dirty="0">
              <a:solidFill>
                <a:schemeClr val="accent4">
                  <a:lumMod val="75000"/>
                </a:schemeClr>
              </a:solidFill>
            </a:endParaRPr>
          </a:p>
          <a:p>
            <a:endParaRPr lang="en-US" dirty="0">
              <a:solidFill>
                <a:schemeClr val="accent4">
                  <a:lumMod val="75000"/>
                </a:schemeClr>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72</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FEATURES OF PRIVATE CLOUD</a:t>
            </a:r>
          </a:p>
        </p:txBody>
      </p:sp>
    </p:spTree>
    <p:extLst>
      <p:ext uri="{BB962C8B-B14F-4D97-AF65-F5344CB8AC3E}">
        <p14:creationId xmlns:p14="http://schemas.microsoft.com/office/powerpoint/2010/main" val="31605801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dirty="0">
                <a:solidFill>
                  <a:schemeClr val="accent4">
                    <a:lumMod val="75000"/>
                  </a:schemeClr>
                </a:solidFill>
              </a:rPr>
              <a:t>Cloud bursting</a:t>
            </a:r>
            <a:r>
              <a:rPr lang="en-US" dirty="0">
                <a:solidFill>
                  <a:schemeClr val="accent4">
                    <a:lumMod val="75000"/>
                  </a:schemeClr>
                </a:solidFill>
              </a:rPr>
              <a:t> is an application deployment model in which an application runs in a private </a:t>
            </a:r>
            <a:r>
              <a:rPr lang="en-US" b="1" dirty="0">
                <a:solidFill>
                  <a:schemeClr val="accent4">
                    <a:lumMod val="75000"/>
                  </a:schemeClr>
                </a:solidFill>
              </a:rPr>
              <a:t>cloud</a:t>
            </a:r>
            <a:r>
              <a:rPr lang="en-US" dirty="0">
                <a:solidFill>
                  <a:schemeClr val="accent4">
                    <a:lumMod val="75000"/>
                  </a:schemeClr>
                </a:solidFill>
              </a:rPr>
              <a:t> or data center and </a:t>
            </a:r>
            <a:r>
              <a:rPr lang="en-US" b="1" dirty="0">
                <a:solidFill>
                  <a:schemeClr val="accent4">
                    <a:lumMod val="75000"/>
                  </a:schemeClr>
                </a:solidFill>
              </a:rPr>
              <a:t>bursts</a:t>
            </a:r>
            <a:r>
              <a:rPr lang="en-US" dirty="0">
                <a:solidFill>
                  <a:schemeClr val="accent4">
                    <a:lumMod val="75000"/>
                  </a:schemeClr>
                </a:solidFill>
              </a:rPr>
              <a:t> into a public </a:t>
            </a:r>
            <a:r>
              <a:rPr lang="en-US" b="1" dirty="0">
                <a:solidFill>
                  <a:schemeClr val="accent4">
                    <a:lumMod val="75000"/>
                  </a:schemeClr>
                </a:solidFill>
              </a:rPr>
              <a:t>cloud</a:t>
            </a:r>
            <a:r>
              <a:rPr lang="en-US" dirty="0">
                <a:solidFill>
                  <a:schemeClr val="accent4">
                    <a:lumMod val="75000"/>
                  </a:schemeClr>
                </a:solidFill>
              </a:rPr>
              <a:t> when the demand for computing capacity spikes.</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73</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CLOUD BURSTING</a:t>
            </a:r>
          </a:p>
        </p:txBody>
      </p:sp>
    </p:spTree>
    <p:extLst>
      <p:ext uri="{BB962C8B-B14F-4D97-AF65-F5344CB8AC3E}">
        <p14:creationId xmlns:p14="http://schemas.microsoft.com/office/powerpoint/2010/main" val="28884785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74</a:t>
            </a:fld>
            <a:endParaRPr lang="es-E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81000"/>
            <a:ext cx="5643563"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7156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accent4">
                    <a:lumMod val="75000"/>
                  </a:schemeClr>
                </a:solidFill>
              </a:rPr>
              <a:t>Amazon Virtual Private Cloud</a:t>
            </a:r>
          </a:p>
          <a:p>
            <a:r>
              <a:rPr lang="en-US" dirty="0">
                <a:solidFill>
                  <a:schemeClr val="accent4">
                    <a:lumMod val="75000"/>
                  </a:schemeClr>
                </a:solidFill>
              </a:rPr>
              <a:t>Citrix Cloud Platform</a:t>
            </a:r>
          </a:p>
          <a:p>
            <a:r>
              <a:rPr lang="en-US" dirty="0">
                <a:solidFill>
                  <a:schemeClr val="accent4">
                    <a:lumMod val="75000"/>
                  </a:schemeClr>
                </a:solidFill>
              </a:rPr>
              <a:t>IBM Smart Cloud</a:t>
            </a:r>
          </a:p>
          <a:p>
            <a:r>
              <a:rPr lang="en-US" dirty="0">
                <a:solidFill>
                  <a:schemeClr val="accent4">
                    <a:lumMod val="75000"/>
                  </a:schemeClr>
                </a:solidFill>
              </a:rPr>
              <a:t>VMware Private Cloud Computing</a:t>
            </a:r>
          </a:p>
          <a:p>
            <a:r>
              <a:rPr lang="en-US" dirty="0">
                <a:solidFill>
                  <a:schemeClr val="accent4">
                    <a:lumMod val="75000"/>
                  </a:schemeClr>
                </a:solidFill>
              </a:rPr>
              <a:t>Dell Cloud Solutions</a:t>
            </a:r>
          </a:p>
          <a:p>
            <a:r>
              <a:rPr lang="en-US" dirty="0">
                <a:solidFill>
                  <a:schemeClr val="accent4">
                    <a:lumMod val="75000"/>
                  </a:schemeClr>
                </a:solidFill>
              </a:rPr>
              <a:t>Red Hat Cloud</a:t>
            </a:r>
          </a:p>
          <a:p>
            <a:endParaRPr lang="en-US" dirty="0">
              <a:solidFill>
                <a:schemeClr val="accent4">
                  <a:lumMod val="75000"/>
                </a:schemeClr>
              </a:solidFill>
            </a:endParaRPr>
          </a:p>
          <a:p>
            <a:endParaRPr lang="en-US" dirty="0">
              <a:solidFill>
                <a:schemeClr val="accent4">
                  <a:lumMod val="75000"/>
                </a:schemeClr>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75</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PRIVATE CLOUD VENDORS</a:t>
            </a:r>
          </a:p>
        </p:txBody>
      </p:sp>
    </p:spTree>
    <p:extLst>
      <p:ext uri="{BB962C8B-B14F-4D97-AF65-F5344CB8AC3E}">
        <p14:creationId xmlns:p14="http://schemas.microsoft.com/office/powerpoint/2010/main" val="17558892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76</a:t>
            </a:fld>
            <a:endParaRPr lang="es-ES"/>
          </a:p>
        </p:txBody>
      </p:sp>
      <p:pic>
        <p:nvPicPr>
          <p:cNvPr id="5" name="Picture 2" descr="Image result for private cloud"/>
          <p:cNvPicPr>
            <a:picLocks noChangeAspect="1" noChangeArrowheads="1"/>
          </p:cNvPicPr>
          <p:nvPr/>
        </p:nvPicPr>
        <p:blipFill>
          <a:blip r:embed="rId2"/>
          <a:srcRect/>
          <a:stretch>
            <a:fillRect/>
          </a:stretch>
        </p:blipFill>
        <p:spPr bwMode="auto">
          <a:xfrm>
            <a:off x="762000" y="2268129"/>
            <a:ext cx="7810500" cy="3228975"/>
          </a:xfrm>
          <a:prstGeom prst="rect">
            <a:avLst/>
          </a:prstGeom>
          <a:noFill/>
        </p:spPr>
      </p:pic>
      <p:sp>
        <p:nvSpPr>
          <p:cNvPr id="6"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DEPLOYMENT MODELS OF PRIVATE CLOUD </a:t>
            </a:r>
          </a:p>
        </p:txBody>
      </p:sp>
    </p:spTree>
    <p:extLst>
      <p:ext uri="{BB962C8B-B14F-4D97-AF65-F5344CB8AC3E}">
        <p14:creationId xmlns:p14="http://schemas.microsoft.com/office/powerpoint/2010/main" val="40675895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77</a:t>
            </a:fld>
            <a:endParaRPr lang="es-ES"/>
          </a:p>
        </p:txBody>
      </p:sp>
      <p:pic>
        <p:nvPicPr>
          <p:cNvPr id="6" name="Picture 2" descr="Image result for Hosted private cloud"/>
          <p:cNvPicPr>
            <a:picLocks noChangeAspect="1" noChangeArrowheads="1"/>
          </p:cNvPicPr>
          <p:nvPr/>
        </p:nvPicPr>
        <p:blipFill>
          <a:blip r:embed="rId2"/>
          <a:srcRect/>
          <a:stretch>
            <a:fillRect/>
          </a:stretch>
        </p:blipFill>
        <p:spPr bwMode="auto">
          <a:xfrm>
            <a:off x="304800" y="387923"/>
            <a:ext cx="8610600" cy="6241477"/>
          </a:xfrm>
          <a:prstGeom prst="rect">
            <a:avLst/>
          </a:prstGeom>
          <a:noFill/>
        </p:spPr>
      </p:pic>
    </p:spTree>
    <p:extLst>
      <p:ext uri="{BB962C8B-B14F-4D97-AF65-F5344CB8AC3E}">
        <p14:creationId xmlns:p14="http://schemas.microsoft.com/office/powerpoint/2010/main" val="23918905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solidFill>
                  <a:schemeClr val="accent4">
                    <a:lumMod val="75000"/>
                  </a:schemeClr>
                </a:solidFill>
              </a:rPr>
              <a:t>VPC is most commonly used in the context of cloud infrastructure as a service. </a:t>
            </a:r>
          </a:p>
          <a:p>
            <a:pPr algn="just"/>
            <a:r>
              <a:rPr lang="en-US" dirty="0">
                <a:solidFill>
                  <a:schemeClr val="accent4">
                    <a:lumMod val="75000"/>
                  </a:schemeClr>
                </a:solidFill>
              </a:rPr>
              <a:t>In this context, the infrastructure provider, providing the underlying public cloud infrastructure, and the provider realizing the VPC service over this infrastructure, may be different vendors.</a:t>
            </a:r>
          </a:p>
          <a:p>
            <a:endParaRPr lang="en-US" dirty="0">
              <a:solidFill>
                <a:schemeClr val="accent4">
                  <a:lumMod val="75000"/>
                </a:schemeClr>
              </a:solidFill>
            </a:endParaRPr>
          </a:p>
          <a:p>
            <a:endParaRPr lang="en-US" dirty="0">
              <a:solidFill>
                <a:schemeClr val="accent4">
                  <a:lumMod val="75000"/>
                </a:schemeClr>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78</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VIRTUAL PRIVATE CLOUD </a:t>
            </a:r>
          </a:p>
        </p:txBody>
      </p:sp>
    </p:spTree>
    <p:extLst>
      <p:ext uri="{BB962C8B-B14F-4D97-AF65-F5344CB8AC3E}">
        <p14:creationId xmlns:p14="http://schemas.microsoft.com/office/powerpoint/2010/main" val="29392347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79</a:t>
            </a:fld>
            <a:endParaRPr lang="es-ES"/>
          </a:p>
        </p:txBody>
      </p:sp>
      <p:pic>
        <p:nvPicPr>
          <p:cNvPr id="5" name="Content Placeholder 3"/>
          <p:cNvPicPr>
            <a:picLocks noGrp="1" noChangeAspect="1"/>
          </p:cNvPicPr>
          <p:nvPr>
            <p:ph idx="1"/>
          </p:nvPr>
        </p:nvPicPr>
        <p:blipFill>
          <a:blip r:embed="rId2"/>
          <a:stretch>
            <a:fillRect/>
          </a:stretch>
        </p:blipFill>
        <p:spPr>
          <a:xfrm>
            <a:off x="411051" y="304800"/>
            <a:ext cx="8351949" cy="6297581"/>
          </a:xfrm>
          <a:prstGeom prst="rect">
            <a:avLst/>
          </a:prstGeom>
        </p:spPr>
      </p:pic>
    </p:spTree>
    <p:extLst>
      <p:ext uri="{BB962C8B-B14F-4D97-AF65-F5344CB8AC3E}">
        <p14:creationId xmlns:p14="http://schemas.microsoft.com/office/powerpoint/2010/main" val="2314217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Autofit/>
          </a:bodyPr>
          <a:lstStyle/>
          <a:p>
            <a:pPr algn="just"/>
            <a:r>
              <a:rPr lang="en-US" dirty="0">
                <a:solidFill>
                  <a:srgbClr val="002060"/>
                </a:solidFill>
              </a:rPr>
              <a:t>A hypervisor is a hardware virtualization technique that allows multiple guest operating systems (OS) to run on a single host system at the same time. </a:t>
            </a:r>
          </a:p>
          <a:p>
            <a:pPr algn="just"/>
            <a:r>
              <a:rPr lang="en-US" dirty="0">
                <a:solidFill>
                  <a:srgbClr val="002060"/>
                </a:solidFill>
              </a:rPr>
              <a:t>The guest OS shares the hardware of the host computer, such that each OS appears to have its own processor, memory and other hardware resources.</a:t>
            </a:r>
          </a:p>
          <a:p>
            <a:pPr algn="just"/>
            <a:r>
              <a:rPr lang="en-US" dirty="0">
                <a:solidFill>
                  <a:srgbClr val="002060"/>
                </a:solidFill>
              </a:rPr>
              <a:t>A hypervisor is also known as a virtual machine manager (VMM).</a:t>
            </a:r>
          </a:p>
          <a:p>
            <a:pPr algn="just"/>
            <a:endParaRPr lang="en-US" dirty="0">
              <a:solidFill>
                <a:srgbClr val="002060"/>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8</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HYPERVISOR (VMM)</a:t>
            </a:r>
          </a:p>
        </p:txBody>
      </p:sp>
    </p:spTree>
    <p:extLst>
      <p:ext uri="{BB962C8B-B14F-4D97-AF65-F5344CB8AC3E}">
        <p14:creationId xmlns:p14="http://schemas.microsoft.com/office/powerpoint/2010/main" val="9980029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686800" cy="4525963"/>
          </a:xfrm>
        </p:spPr>
        <p:txBody>
          <a:bodyPr>
            <a:noAutofit/>
          </a:bodyPr>
          <a:lstStyle/>
          <a:p>
            <a:pPr algn="just"/>
            <a:r>
              <a:rPr lang="en-US" dirty="0">
                <a:solidFill>
                  <a:schemeClr val="accent4">
                    <a:lumMod val="75000"/>
                  </a:schemeClr>
                </a:solidFill>
              </a:rPr>
              <a:t>Managed Private Cloud refers to a principle in software architecture where a single instance of the software runs on a server, serving a single client organization (tenant), and managed by a third-party. </a:t>
            </a:r>
          </a:p>
          <a:p>
            <a:pPr algn="just"/>
            <a:r>
              <a:rPr lang="en-US" dirty="0">
                <a:solidFill>
                  <a:schemeClr val="accent4">
                    <a:lumMod val="75000"/>
                  </a:schemeClr>
                </a:solidFill>
              </a:rPr>
              <a:t>This is in contrast to </a:t>
            </a:r>
            <a:r>
              <a:rPr lang="en-US" dirty="0" err="1">
                <a:solidFill>
                  <a:schemeClr val="accent4">
                    <a:lumMod val="75000"/>
                  </a:schemeClr>
                </a:solidFill>
              </a:rPr>
              <a:t>multitenancy</a:t>
            </a:r>
            <a:r>
              <a:rPr lang="en-US" dirty="0">
                <a:solidFill>
                  <a:schemeClr val="accent4">
                    <a:lumMod val="75000"/>
                  </a:schemeClr>
                </a:solidFill>
              </a:rPr>
              <a:t> where multiple client organizations are on a single server, or an on-premises deployment where the client organization hosts their own instance.</a:t>
            </a:r>
          </a:p>
          <a:p>
            <a:pPr algn="just"/>
            <a:endParaRPr lang="en-US" dirty="0">
              <a:solidFill>
                <a:schemeClr val="accent4">
                  <a:lumMod val="75000"/>
                </a:schemeClr>
              </a:solidFill>
            </a:endParaRP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80</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MANAGED PRIVATE CLOUD </a:t>
            </a:r>
          </a:p>
        </p:txBody>
      </p:sp>
    </p:spTree>
    <p:extLst>
      <p:ext uri="{BB962C8B-B14F-4D97-AF65-F5344CB8AC3E}">
        <p14:creationId xmlns:p14="http://schemas.microsoft.com/office/powerpoint/2010/main" val="16580748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81</a:t>
            </a:fld>
            <a:endParaRPr lang="es-ES"/>
          </a:p>
        </p:txBody>
      </p:sp>
      <p:pic>
        <p:nvPicPr>
          <p:cNvPr id="5" name="Picture 2" descr="Image result for Managed private clou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2128845"/>
            <a:ext cx="9067800" cy="374489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MANAGED PRIVATE CLOUD </a:t>
            </a:r>
          </a:p>
        </p:txBody>
      </p:sp>
    </p:spTree>
    <p:extLst>
      <p:ext uri="{BB962C8B-B14F-4D97-AF65-F5344CB8AC3E}">
        <p14:creationId xmlns:p14="http://schemas.microsoft.com/office/powerpoint/2010/main" val="35767020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solidFill>
                  <a:schemeClr val="accent4">
                    <a:lumMod val="75000"/>
                  </a:schemeClr>
                </a:solidFill>
              </a:rPr>
              <a:t>Hosted private clouds are maintained in data centers that are operated by cloud service providers, such as Rackspace, HP and IBM.</a:t>
            </a:r>
          </a:p>
          <a:p>
            <a:pPr algn="just"/>
            <a:r>
              <a:rPr lang="en-US" dirty="0">
                <a:solidFill>
                  <a:schemeClr val="accent4">
                    <a:lumMod val="75000"/>
                  </a:schemeClr>
                </a:solidFill>
              </a:rPr>
              <a:t> A single private cloud customer uses core resources, such as compute and storage without shared tenancy. </a:t>
            </a:r>
          </a:p>
        </p:txBody>
      </p:sp>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82</a:t>
            </a:fld>
            <a:endParaRPr lang="es-ES"/>
          </a:p>
        </p:txBody>
      </p:sp>
      <p:sp>
        <p:nvSpPr>
          <p:cNvPr id="5" name="Title 1"/>
          <p:cNvSpPr txBox="1">
            <a:spLocks noGrp="1"/>
          </p:cNvSpPr>
          <p:nvPr>
            <p:ph type="title"/>
          </p:nvPr>
        </p:nvSpPr>
        <p:spPr>
          <a:xfrm>
            <a:off x="457200" y="274638"/>
            <a:ext cx="8229600" cy="1143000"/>
          </a:xfrm>
          <a:prstGeom prst="rect">
            <a:avLst/>
          </a:prstGeom>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HOSTED PRIVATE CLOUD </a:t>
            </a:r>
          </a:p>
        </p:txBody>
      </p:sp>
    </p:spTree>
    <p:extLst>
      <p:ext uri="{BB962C8B-B14F-4D97-AF65-F5344CB8AC3E}">
        <p14:creationId xmlns:p14="http://schemas.microsoft.com/office/powerpoint/2010/main" val="39537518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83</a:t>
            </a:fld>
            <a:endParaRPr lang="es-ES"/>
          </a:p>
        </p:txBody>
      </p:sp>
      <p:pic>
        <p:nvPicPr>
          <p:cNvPr id="5" name="Picture 2" descr="https://d2oc0ihd6a5bt.cloudfront.net/wp-content/uploads/sites/445/2011/11/Untitled.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381000"/>
            <a:ext cx="8995546"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28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EE1339-3E6E-4F50-AB51-9826AB14288C}" type="slidenum">
              <a:rPr lang="es-ES" smtClean="0"/>
              <a:pPr>
                <a:defRPr/>
              </a:pPr>
              <a:t>9</a:t>
            </a:fld>
            <a:endParaRPr lang="es-E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85800"/>
            <a:ext cx="7467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a:spLocks noGrp="1"/>
          </p:cNvSpPr>
          <p:nvPr>
            <p:ph idx="1"/>
          </p:nvPr>
        </p:nvSpPr>
        <p:spPr>
          <a:xfrm>
            <a:off x="2438400" y="5684837"/>
            <a:ext cx="4800600" cy="868363"/>
          </a:xfrm>
        </p:spPr>
        <p:txBody>
          <a:bodyPr>
            <a:normAutofit/>
          </a:bodyPr>
          <a:lstStyle/>
          <a:p>
            <a:pPr marL="0" indent="0">
              <a:buNone/>
            </a:pPr>
            <a:r>
              <a:rPr lang="en-US" b="1" dirty="0">
                <a:solidFill>
                  <a:srgbClr val="002060"/>
                </a:solidFill>
              </a:rPr>
              <a:t>FULL VIRTUALIZATION</a:t>
            </a:r>
          </a:p>
          <a:p>
            <a:endParaRPr lang="en-US" b="1" dirty="0">
              <a:solidFill>
                <a:srgbClr val="002060"/>
              </a:solidFill>
            </a:endParaRPr>
          </a:p>
        </p:txBody>
      </p:sp>
    </p:spTree>
    <p:extLst>
      <p:ext uri="{BB962C8B-B14F-4D97-AF65-F5344CB8AC3E}">
        <p14:creationId xmlns:p14="http://schemas.microsoft.com/office/powerpoint/2010/main" val="550774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7887</TotalTime>
  <Words>2852</Words>
  <Application>Microsoft Office PowerPoint</Application>
  <PresentationFormat>On-screen Show (4:3)</PresentationFormat>
  <Paragraphs>361</Paragraphs>
  <Slides>83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83</vt:i4>
      </vt:variant>
    </vt:vector>
  </HeadingPairs>
  <TitlesOfParts>
    <vt:vector size="87" baseType="lpstr">
      <vt:lpstr>Arial</vt:lpstr>
      <vt:lpstr>Calibri</vt:lpstr>
      <vt:lpstr>Times New Roman</vt:lpstr>
      <vt:lpstr>Office Theme</vt:lpstr>
      <vt:lpstr>PowerPoint Presentation</vt:lpstr>
      <vt:lpstr>AGENDA</vt:lpstr>
      <vt:lpstr>NEED OF VIRTUALIZATION</vt:lpstr>
      <vt:lpstr>PowerPoint Presentation</vt:lpstr>
      <vt:lpstr>PowerPoint Presentation</vt:lpstr>
      <vt:lpstr>VIRTUALIZATION</vt:lpstr>
      <vt:lpstr>1. HARDWARE VIRTUALIZATION</vt:lpstr>
      <vt:lpstr>HYPERVISOR (VMM)</vt:lpstr>
      <vt:lpstr>PowerPoint Presentation</vt:lpstr>
      <vt:lpstr>FULL VIRTUALIZATION</vt:lpstr>
      <vt:lpstr>FULL VIRTUALIZATION</vt:lpstr>
      <vt:lpstr>PowerPoint Presentation</vt:lpstr>
      <vt:lpstr> PARA VIRTUALIZATION</vt:lpstr>
      <vt:lpstr>PARA VIRTUALIZATION</vt:lpstr>
      <vt:lpstr>PARTIAL VIRTUALIZATION</vt:lpstr>
      <vt:lpstr>2. NETWORK VIRTUALIZATION</vt:lpstr>
      <vt:lpstr>NETWORK VIRTUALIZATION</vt:lpstr>
      <vt:lpstr>3. STORAGE VIRTUALIZATION</vt:lpstr>
      <vt:lpstr>PowerPoint Presentation</vt:lpstr>
      <vt:lpstr>STORAGE VIRTUALIZATION</vt:lpstr>
      <vt:lpstr>4. MEMORY VIRTUALIZATION</vt:lpstr>
      <vt:lpstr>MEMORY VIRTUALIZATION</vt:lpstr>
      <vt:lpstr>PowerPoint Presentation</vt:lpstr>
      <vt:lpstr>PowerPoint Presentation</vt:lpstr>
      <vt:lpstr>APPLICATION VIRTUALIZATION</vt:lpstr>
      <vt:lpstr>5. SOFTWARE VIRTUALIZATION</vt:lpstr>
      <vt:lpstr>SOFTWARE VIRTUALIZATION</vt:lpstr>
      <vt:lpstr>PowerPoint Presentation</vt:lpstr>
      <vt:lpstr>OPERATING SYSTEM VIRTUALIZATION</vt:lpstr>
      <vt:lpstr>6. DATA VIRTUALIZATION</vt:lpstr>
      <vt:lpstr>PowerPoint Presentation</vt:lpstr>
      <vt:lpstr>DATA VIRTUALIZATION</vt:lpstr>
      <vt:lpstr>PowerPoint Presentation</vt:lpstr>
      <vt:lpstr>DATA VIRTUALIZATION</vt:lpstr>
      <vt:lpstr>7. DESKTOP VIRTUALIZATION</vt:lpstr>
      <vt:lpstr>DESKTOP VIRTUALIZATION</vt:lpstr>
      <vt:lpstr>DESKTOP VIRTUALIZATION</vt:lpstr>
      <vt:lpstr>DESKTOP VIRTUALIZATION</vt:lpstr>
      <vt:lpstr>DESKTOP VIRTUALIZATION</vt:lpstr>
      <vt:lpstr>PowerPoint Presentation</vt:lpstr>
      <vt:lpstr>ROLE OF Virtualization in cloud computing</vt:lpstr>
      <vt:lpstr>ROLE OF VIRTUALIZATION IN CLOUD COMPUTING</vt:lpstr>
      <vt:lpstr>VIRTUAL MACHINE MIGRATION</vt:lpstr>
      <vt:lpstr>Non-live (off line) VIRTUAL MACHINE MIGRATION</vt:lpstr>
      <vt:lpstr> live VIRTUAL MACHINE MIGRATION</vt:lpstr>
      <vt:lpstr>PRE COPY MEMORY MIGRATION</vt:lpstr>
      <vt:lpstr>PRE COPY MEMORY MIGRATION</vt:lpstr>
      <vt:lpstr>POST COPY MEMORY MIGRATION</vt:lpstr>
      <vt:lpstr>PowerPoint Presentation</vt:lpstr>
      <vt:lpstr>DIFFERENCE BETWEEN PRE-COPY AND POST-COPY MEMORY MIGRATION</vt:lpstr>
      <vt:lpstr>VIRTUAL MACHINE</vt:lpstr>
      <vt:lpstr>PowerPoint Presentation</vt:lpstr>
      <vt:lpstr>TYPES OF VIRTUAL MACHINE</vt:lpstr>
      <vt:lpstr>PowerPoint Presentation</vt:lpstr>
      <vt:lpstr>TYPES OF VIRTUAL MACHINE</vt:lpstr>
      <vt:lpstr>PowerPoint Presentation</vt:lpstr>
      <vt:lpstr>WHY WE USE VIRTUALIZATION?</vt:lpstr>
      <vt:lpstr>Importance of VIRTUALIZATION</vt:lpstr>
      <vt:lpstr>MAKING THE BUSINESS CASE FOR CLOUD</vt:lpstr>
      <vt:lpstr>MAKING THE BUSINESS CASE FOR CLOUD</vt:lpstr>
      <vt:lpstr>FORMULATE YOUR COMPLETE BUSINESS CASE</vt:lpstr>
      <vt:lpstr>CLOUD STRATEGY</vt:lpstr>
      <vt:lpstr>FORMULATING CLOUD STRATEGY</vt:lpstr>
      <vt:lpstr>FORMULATING CLOUD STRATEGY</vt:lpstr>
      <vt:lpstr>FORMULATING CLOUD STRATEGY</vt:lpstr>
      <vt:lpstr>PowerPoint Presentation</vt:lpstr>
      <vt:lpstr>PowerPoint Presentation</vt:lpstr>
      <vt:lpstr>FORMULATING CLOUD STRATEGY</vt:lpstr>
      <vt:lpstr>FORMULATING CLOUD STRATEGY</vt:lpstr>
      <vt:lpstr>PRIVATE CLOUD</vt:lpstr>
      <vt:lpstr>PowerPoint Presentation</vt:lpstr>
      <vt:lpstr>FEATURES OF PRIVATE CLOUD</vt:lpstr>
      <vt:lpstr>CLOUD BURSTING</vt:lpstr>
      <vt:lpstr>PowerPoint Presentation</vt:lpstr>
      <vt:lpstr>PRIVATE CLOUD VENDORS</vt:lpstr>
      <vt:lpstr>DEPLOYMENT MODELS OF PRIVATE CLOUD </vt:lpstr>
      <vt:lpstr>PowerPoint Presentation</vt:lpstr>
      <vt:lpstr>VIRTUAL PRIVATE CLOUD </vt:lpstr>
      <vt:lpstr>PowerPoint Presentation</vt:lpstr>
      <vt:lpstr>MANAGED PRIVATE CLOUD </vt:lpstr>
      <vt:lpstr>MANAGED PRIVATE CLOUD </vt:lpstr>
      <vt:lpstr>HOSTED PRIVATE CLOUD </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Anjali Kumari</cp:lastModifiedBy>
  <cp:revision>954</cp:revision>
  <dcterms:created xsi:type="dcterms:W3CDTF">2010-05-23T14:28:12Z</dcterms:created>
  <dcterms:modified xsi:type="dcterms:W3CDTF">2022-11-24T11:04:04Z</dcterms:modified>
</cp:coreProperties>
</file>