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25" r:id="rId5"/>
    <p:sldId id="259" r:id="rId6"/>
    <p:sldId id="364" r:id="rId7"/>
    <p:sldId id="356" r:id="rId8"/>
    <p:sldId id="360" r:id="rId9"/>
    <p:sldId id="367" r:id="rId10"/>
    <p:sldId id="368" r:id="rId11"/>
    <p:sldId id="365" r:id="rId12"/>
    <p:sldId id="366" r:id="rId13"/>
    <p:sldId id="371" r:id="rId14"/>
    <p:sldId id="370" r:id="rId15"/>
    <p:sldId id="263" r:id="rId16"/>
    <p:sldId id="34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76FA"/>
    <a:srgbClr val="BCE5DD"/>
    <a:srgbClr val="FA8AEA"/>
    <a:srgbClr val="C189F7"/>
    <a:srgbClr val="F6C3FF"/>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1622" autoAdjust="0"/>
  </p:normalViewPr>
  <p:slideViewPr>
    <p:cSldViewPr snapToGrid="0">
      <p:cViewPr varScale="1">
        <p:scale>
          <a:sx n="75" d="100"/>
          <a:sy n="75" d="100"/>
        </p:scale>
        <p:origin x="1147"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7GRUARD</a:t>
            </a:r>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1/29/2025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7GRUARD</a:t>
            </a:r>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7GRUARD</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7GRUARD</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7GRUARD</a:t>
            </a:r>
            <a:endParaRPr lang="en-US" dirty="0"/>
          </a:p>
        </p:txBody>
      </p:sp>
      <p:sp>
        <p:nvSpPr>
          <p:cNvPr id="5" name="Footer Placeholder 4"/>
          <p:cNvSpPr>
            <a:spLocks noGrp="1"/>
          </p:cNvSpPr>
          <p:nvPr>
            <p:ph type="ftr" sz="quarter" idx="4"/>
          </p:nvPr>
        </p:nvSpPr>
        <p:spPr/>
        <p:txBody>
          <a:bodyPr/>
          <a:lstStyle/>
          <a:p>
            <a:r>
              <a:rPr lang="en-US"/>
              <a:t>7GRUARD</a:t>
            </a:r>
            <a:endParaRPr lang="en-US" dirty="0"/>
          </a:p>
        </p:txBody>
      </p:sp>
      <p:sp>
        <p:nvSpPr>
          <p:cNvPr id="6" name="Slide Number Placeholder 5"/>
          <p:cNvSpPr>
            <a:spLocks noGrp="1"/>
          </p:cNvSpPr>
          <p:nvPr>
            <p:ph type="sldNum" sz="quarter" idx="5"/>
          </p:nvPr>
        </p:nvSpPr>
        <p:spPr/>
        <p:txBody>
          <a:bodyPr/>
          <a:lstStyle/>
          <a:p>
            <a:fld id="{6B79E9EB-07EB-9D44-9F5A-AB1FBECCDD88}" type="slidenum">
              <a:rPr lang="en-US" smtClean="0"/>
              <a:t>2</a:t>
            </a:fld>
            <a:endParaRPr lang="en-US" dirty="0"/>
          </a:p>
        </p:txBody>
      </p:sp>
    </p:spTree>
    <p:extLst>
      <p:ext uri="{BB962C8B-B14F-4D97-AF65-F5344CB8AC3E}">
        <p14:creationId xmlns:p14="http://schemas.microsoft.com/office/powerpoint/2010/main" val="159906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target market is all the children of Sri Lanka (All children’s data is saved in the system), the cost of the system differs per hospital. Cost is allocated per hospital.</a:t>
            </a:r>
          </a:p>
        </p:txBody>
      </p:sp>
      <p:sp>
        <p:nvSpPr>
          <p:cNvPr id="4" name="Header Placeholder 3"/>
          <p:cNvSpPr>
            <a:spLocks noGrp="1"/>
          </p:cNvSpPr>
          <p:nvPr>
            <p:ph type="hdr" sz="quarter"/>
          </p:nvPr>
        </p:nvSpPr>
        <p:spPr/>
        <p:txBody>
          <a:bodyPr/>
          <a:lstStyle/>
          <a:p>
            <a:r>
              <a:rPr lang="en-US"/>
              <a:t>7GRUARD</a:t>
            </a:r>
            <a:endParaRPr lang="en-US" dirty="0"/>
          </a:p>
        </p:txBody>
      </p:sp>
      <p:sp>
        <p:nvSpPr>
          <p:cNvPr id="5" name="Footer Placeholder 4"/>
          <p:cNvSpPr>
            <a:spLocks noGrp="1"/>
          </p:cNvSpPr>
          <p:nvPr>
            <p:ph type="ftr" sz="quarter" idx="4"/>
          </p:nvPr>
        </p:nvSpPr>
        <p:spPr/>
        <p:txBody>
          <a:bodyPr/>
          <a:lstStyle/>
          <a:p>
            <a:r>
              <a:rPr lang="en-US"/>
              <a:t>7GRUARD</a:t>
            </a:r>
            <a:endParaRPr lang="en-US" dirty="0"/>
          </a:p>
        </p:txBody>
      </p:sp>
      <p:sp>
        <p:nvSpPr>
          <p:cNvPr id="6" name="Slide Number Placeholder 5"/>
          <p:cNvSpPr>
            <a:spLocks noGrp="1"/>
          </p:cNvSpPr>
          <p:nvPr>
            <p:ph type="sldNum" sz="quarter" idx="5"/>
          </p:nvPr>
        </p:nvSpPr>
        <p:spPr/>
        <p:txBody>
          <a:bodyPr/>
          <a:lstStyle/>
          <a:p>
            <a:fld id="{6B79E9EB-07EB-9D44-9F5A-AB1FBECCDD88}" type="slidenum">
              <a:rPr lang="en-US" smtClean="0"/>
              <a:t>10</a:t>
            </a:fld>
            <a:endParaRPr lang="en-US" dirty="0"/>
          </a:p>
        </p:txBody>
      </p:sp>
    </p:spTree>
    <p:extLst>
      <p:ext uri="{BB962C8B-B14F-4D97-AF65-F5344CB8AC3E}">
        <p14:creationId xmlns:p14="http://schemas.microsoft.com/office/powerpoint/2010/main" val="620385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52858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transition spd="slow">
    <p:wipe/>
  </p:transition>
  <p:hf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417320"/>
            <a:ext cx="10515600" cy="4023360"/>
          </a:xfrm>
        </p:spPr>
        <p:txBody>
          <a:bodyPr/>
          <a:lstStyle/>
          <a:p>
            <a:r>
              <a:rPr lang="en-US" sz="11000"/>
              <a:t>7Guard</a:t>
            </a:r>
            <a:br>
              <a:rPr lang="en-US" sz="11000"/>
            </a:br>
            <a:r>
              <a:rPr lang="en-US" sz="2800" cap="none"/>
              <a:t>-A small step today for a healthier tomorrow-</a:t>
            </a:r>
            <a:endParaRPr lang="en-US" sz="11000" dirty="0"/>
          </a:p>
        </p:txBody>
      </p:sp>
    </p:spTree>
    <p:extLst>
      <p:ext uri="{BB962C8B-B14F-4D97-AF65-F5344CB8AC3E}">
        <p14:creationId xmlns:p14="http://schemas.microsoft.com/office/powerpoint/2010/main" val="85521544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408E-1168-859D-629D-59942FB4940C}"/>
              </a:ext>
            </a:extLst>
          </p:cNvPr>
          <p:cNvSpPr>
            <a:spLocks noGrp="1"/>
          </p:cNvSpPr>
          <p:nvPr>
            <p:ph type="ctrTitle"/>
          </p:nvPr>
        </p:nvSpPr>
        <p:spPr>
          <a:xfrm>
            <a:off x="978408" y="1143000"/>
            <a:ext cx="10241280" cy="525544"/>
          </a:xfrm>
        </p:spPr>
        <p:txBody>
          <a:bodyPr/>
          <a:lstStyle/>
          <a:p>
            <a:pPr algn="l"/>
            <a:r>
              <a:rPr lang="en-US" sz="2800" b="1" dirty="0"/>
              <a:t>TARGET MARKET</a:t>
            </a:r>
          </a:p>
        </p:txBody>
      </p:sp>
      <p:sp>
        <p:nvSpPr>
          <p:cNvPr id="3" name="Subtitle 2">
            <a:extLst>
              <a:ext uri="{FF2B5EF4-FFF2-40B4-BE49-F238E27FC236}">
                <a16:creationId xmlns:a16="http://schemas.microsoft.com/office/drawing/2014/main" id="{130F86C0-F23F-4D23-05C1-A7A5C6CD7EB0}"/>
              </a:ext>
            </a:extLst>
          </p:cNvPr>
          <p:cNvSpPr>
            <a:spLocks noGrp="1"/>
          </p:cNvSpPr>
          <p:nvPr>
            <p:ph type="subTitle" idx="1"/>
          </p:nvPr>
        </p:nvSpPr>
        <p:spPr>
          <a:xfrm>
            <a:off x="978407" y="1843128"/>
            <a:ext cx="10241279" cy="3520723"/>
          </a:xfrm>
        </p:spPr>
        <p:txBody>
          <a:bodyPr/>
          <a:lstStyle/>
          <a:p>
            <a:pPr marL="342900" indent="-342900" algn="l">
              <a:buFont typeface="Arial" panose="020B0604020202020204" pitchFamily="34" charset="0"/>
              <a:buChar char="•"/>
            </a:pPr>
            <a:r>
              <a:rPr lang="en-US" sz="2000" dirty="0"/>
              <a:t>Parents/guardians who need of an efficient digitalized process for child vaccination management.</a:t>
            </a:r>
          </a:p>
          <a:p>
            <a:pPr marL="342900" indent="-342900" algn="l">
              <a:buFont typeface="Arial" panose="020B0604020202020204" pitchFamily="34" charset="0"/>
              <a:buChar char="•"/>
            </a:pPr>
            <a:r>
              <a:rPr lang="en-US" sz="2000" dirty="0"/>
              <a:t>Hospitals who need collaboration with a digital platform for child vaccination management.</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a:p>
            <a:pPr algn="l"/>
            <a:endParaRPr lang="en-US" sz="2000" dirty="0"/>
          </a:p>
          <a:p>
            <a:pPr algn="l"/>
            <a:endParaRPr lang="en-US" sz="2000" dirty="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p:txBody>
      </p:sp>
      <p:graphicFrame>
        <p:nvGraphicFramePr>
          <p:cNvPr id="4" name="Table 3">
            <a:extLst>
              <a:ext uri="{FF2B5EF4-FFF2-40B4-BE49-F238E27FC236}">
                <a16:creationId xmlns:a16="http://schemas.microsoft.com/office/drawing/2014/main" id="{619F625B-5EA3-5152-C000-78E6923312C3}"/>
              </a:ext>
            </a:extLst>
          </p:cNvPr>
          <p:cNvGraphicFramePr>
            <a:graphicFrameLocks noGrp="1"/>
          </p:cNvGraphicFramePr>
          <p:nvPr>
            <p:extLst>
              <p:ext uri="{D42A27DB-BD31-4B8C-83A1-F6EECF244321}">
                <p14:modId xmlns:p14="http://schemas.microsoft.com/office/powerpoint/2010/main" val="1421746545"/>
              </p:ext>
            </p:extLst>
          </p:nvPr>
        </p:nvGraphicFramePr>
        <p:xfrm>
          <a:off x="2617347" y="3398363"/>
          <a:ext cx="6957306" cy="2109435"/>
        </p:xfrm>
        <a:graphic>
          <a:graphicData uri="http://schemas.openxmlformats.org/drawingml/2006/table">
            <a:tbl>
              <a:tblPr firstRow="1" firstCol="1" bandRow="1">
                <a:tableStyleId>{BC89EF96-8CEA-46FF-86C4-4CE0E7609802}</a:tableStyleId>
              </a:tblPr>
              <a:tblGrid>
                <a:gridCol w="3478653">
                  <a:extLst>
                    <a:ext uri="{9D8B030D-6E8A-4147-A177-3AD203B41FA5}">
                      <a16:colId xmlns:a16="http://schemas.microsoft.com/office/drawing/2014/main" val="3771651236"/>
                    </a:ext>
                  </a:extLst>
                </a:gridCol>
                <a:gridCol w="3478653">
                  <a:extLst>
                    <a:ext uri="{9D8B030D-6E8A-4147-A177-3AD203B41FA5}">
                      <a16:colId xmlns:a16="http://schemas.microsoft.com/office/drawing/2014/main" val="2552424456"/>
                    </a:ext>
                  </a:extLst>
                </a:gridCol>
              </a:tblGrid>
              <a:tr h="421887">
                <a:tc>
                  <a:txBody>
                    <a:bodyPr/>
                    <a:lstStyle/>
                    <a:p>
                      <a:pPr marL="0" marR="0">
                        <a:lnSpc>
                          <a:spcPct val="150000"/>
                        </a:lnSpc>
                        <a:spcAft>
                          <a:spcPts val="800"/>
                        </a:spcAft>
                      </a:pPr>
                      <a:r>
                        <a:rPr lang="en-US" sz="2000" kern="100" dirty="0">
                          <a:effectLst/>
                        </a:rPr>
                        <a:t>Category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50000"/>
                        </a:lnSpc>
                        <a:spcAft>
                          <a:spcPts val="800"/>
                        </a:spcAft>
                      </a:pPr>
                      <a:r>
                        <a:rPr lang="en-US" sz="2000" kern="100">
                          <a:effectLst/>
                        </a:rPr>
                        <a:t>Cost (LKR)</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2019448"/>
                  </a:ext>
                </a:extLst>
              </a:tr>
              <a:tr h="421887">
                <a:tc>
                  <a:txBody>
                    <a:bodyPr/>
                    <a:lstStyle/>
                    <a:p>
                      <a:pPr marL="0" marR="0">
                        <a:lnSpc>
                          <a:spcPct val="150000"/>
                        </a:lnSpc>
                        <a:spcAft>
                          <a:spcPts val="800"/>
                        </a:spcAft>
                      </a:pPr>
                      <a:r>
                        <a:rPr lang="en-US" sz="2000" b="0" kern="100" dirty="0">
                          <a:effectLst/>
                        </a:rPr>
                        <a:t>Software Development </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50000"/>
                        </a:lnSpc>
                        <a:spcAft>
                          <a:spcPts val="800"/>
                        </a:spcAft>
                      </a:pPr>
                      <a:r>
                        <a:rPr lang="en-US" sz="2000" kern="100" dirty="0">
                          <a:effectLst/>
                        </a:rPr>
                        <a:t>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2977107"/>
                  </a:ext>
                </a:extLst>
              </a:tr>
              <a:tr h="421887">
                <a:tc>
                  <a:txBody>
                    <a:bodyPr/>
                    <a:lstStyle/>
                    <a:p>
                      <a:pPr marL="0" marR="0">
                        <a:lnSpc>
                          <a:spcPct val="150000"/>
                        </a:lnSpc>
                        <a:spcAft>
                          <a:spcPts val="800"/>
                        </a:spcAft>
                      </a:pPr>
                      <a:r>
                        <a:rPr lang="en-US" sz="2000" b="0" kern="100" dirty="0">
                          <a:effectLst/>
                        </a:rPr>
                        <a:t>Development Tools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50000"/>
                        </a:lnSpc>
                        <a:spcAft>
                          <a:spcPts val="800"/>
                        </a:spcAft>
                      </a:pPr>
                      <a:r>
                        <a:rPr lang="en-US" sz="2000" kern="100">
                          <a:effectLst/>
                        </a:rPr>
                        <a:t>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0439538"/>
                  </a:ext>
                </a:extLst>
              </a:tr>
              <a:tr h="421887">
                <a:tc>
                  <a:txBody>
                    <a:bodyPr/>
                    <a:lstStyle/>
                    <a:p>
                      <a:pPr marL="0" marR="0">
                        <a:lnSpc>
                          <a:spcPct val="150000"/>
                        </a:lnSpc>
                        <a:spcAft>
                          <a:spcPts val="800"/>
                        </a:spcAft>
                      </a:pPr>
                      <a:r>
                        <a:rPr lang="en-US" sz="2000" b="0" kern="100" dirty="0">
                          <a:effectLst/>
                        </a:rPr>
                        <a:t>Deployment Fee</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50000"/>
                        </a:lnSpc>
                        <a:spcAft>
                          <a:spcPts val="80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200,000</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2726084"/>
                  </a:ext>
                </a:extLst>
              </a:tr>
              <a:tr h="421887">
                <a:tc>
                  <a:txBody>
                    <a:bodyPr/>
                    <a:lstStyle/>
                    <a:p>
                      <a:pPr marL="0" marR="0">
                        <a:lnSpc>
                          <a:spcPct val="150000"/>
                        </a:lnSpc>
                        <a:spcAft>
                          <a:spcPts val="800"/>
                        </a:spcAft>
                      </a:pPr>
                      <a:r>
                        <a:rPr lang="en-US" sz="2000" b="0" kern="100" dirty="0">
                          <a:effectLst/>
                        </a:rPr>
                        <a:t>Product Price</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50000"/>
                        </a:lnSpc>
                        <a:spcAft>
                          <a:spcPts val="800"/>
                        </a:spcAft>
                      </a:pPr>
                      <a:r>
                        <a:rPr lang="en-US" sz="2000" kern="100" dirty="0">
                          <a:effectLst/>
                          <a:latin typeface="Times New Roman" panose="02020603050405020304" pitchFamily="18" charset="0"/>
                          <a:cs typeface="Times New Roman" panose="02020603050405020304" pitchFamily="18" charset="0"/>
                        </a:rPr>
                        <a:t>600,000</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650483"/>
                  </a:ext>
                </a:extLst>
              </a:tr>
            </a:tbl>
          </a:graphicData>
        </a:graphic>
      </p:graphicFrame>
    </p:spTree>
    <p:extLst>
      <p:ext uri="{BB962C8B-B14F-4D97-AF65-F5344CB8AC3E}">
        <p14:creationId xmlns:p14="http://schemas.microsoft.com/office/powerpoint/2010/main" val="69545362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758FC-C81F-6D53-7B49-AF7DA71BD78E}"/>
              </a:ext>
            </a:extLst>
          </p:cNvPr>
          <p:cNvSpPr>
            <a:spLocks noGrp="1"/>
          </p:cNvSpPr>
          <p:nvPr>
            <p:ph type="sldNum" sz="quarter" idx="12"/>
          </p:nvPr>
        </p:nvSpPr>
        <p:spPr/>
        <p:txBody>
          <a:bodyPr/>
          <a:lstStyle/>
          <a:p>
            <a:fld id="{CBD12358-51D2-46B3-9BDE-DF29528B9454}" type="slidenum">
              <a:rPr lang="en-US" smtClean="0"/>
              <a:t>11</a:t>
            </a:fld>
            <a:endParaRPr lang="en-US" dirty="0"/>
          </a:p>
        </p:txBody>
      </p:sp>
      <p:sp>
        <p:nvSpPr>
          <p:cNvPr id="3" name="Title 2">
            <a:extLst>
              <a:ext uri="{FF2B5EF4-FFF2-40B4-BE49-F238E27FC236}">
                <a16:creationId xmlns:a16="http://schemas.microsoft.com/office/drawing/2014/main" id="{A6C58837-C0DF-3D66-5A14-9904B3F5A9BB}"/>
              </a:ext>
            </a:extLst>
          </p:cNvPr>
          <p:cNvSpPr>
            <a:spLocks noGrp="1"/>
          </p:cNvSpPr>
          <p:nvPr>
            <p:ph type="title"/>
          </p:nvPr>
        </p:nvSpPr>
        <p:spPr/>
        <p:txBody>
          <a:bodyPr/>
          <a:lstStyle/>
          <a:p>
            <a:r>
              <a:rPr lang="en-US" sz="2800" b="1" dirty="0"/>
              <a:t>CHALLENGES</a:t>
            </a:r>
          </a:p>
        </p:txBody>
      </p:sp>
      <p:sp>
        <p:nvSpPr>
          <p:cNvPr id="5" name="TextBox 4">
            <a:extLst>
              <a:ext uri="{FF2B5EF4-FFF2-40B4-BE49-F238E27FC236}">
                <a16:creationId xmlns:a16="http://schemas.microsoft.com/office/drawing/2014/main" id="{D486B429-15F3-F8CA-6B0F-83B1A220D9F8}"/>
              </a:ext>
            </a:extLst>
          </p:cNvPr>
          <p:cNvSpPr txBox="1"/>
          <p:nvPr/>
        </p:nvSpPr>
        <p:spPr>
          <a:xfrm>
            <a:off x="1168924" y="1668544"/>
            <a:ext cx="10275216" cy="3268331"/>
          </a:xfrm>
          <a:prstGeom prst="rect">
            <a:avLst/>
          </a:prstGeom>
          <a:noFill/>
        </p:spPr>
        <p:txBody>
          <a:bodyPr wrap="square" rtlCol="0">
            <a:spAutoFit/>
          </a:bodyPr>
          <a:lstStyle/>
          <a:p>
            <a:pPr marL="285750" indent="-285750">
              <a:lnSpc>
                <a:spcPct val="150000"/>
              </a:lnSpc>
              <a:buClr>
                <a:schemeClr val="accent1"/>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Lack of technical literacy of people: </a:t>
            </a:r>
            <a:r>
              <a:rPr lang="en-US" sz="2000" dirty="0">
                <a:latin typeface="Times New Roman" panose="02020603050405020304" pitchFamily="18" charset="0"/>
                <a:cs typeface="Times New Roman" panose="02020603050405020304" pitchFamily="18" charset="0"/>
              </a:rPr>
              <a:t>There may be users who are not familiar with technology or lack the necessary devices to receive the services.</a:t>
            </a:r>
          </a:p>
          <a:p>
            <a:pPr marL="285750" indent="-285750">
              <a:lnSpc>
                <a:spcPct val="150000"/>
              </a:lnSpc>
              <a:buClr>
                <a:schemeClr val="accent1"/>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Slow or lack of internet connection: </a:t>
            </a:r>
            <a:r>
              <a:rPr lang="en-US" sz="2000" dirty="0">
                <a:latin typeface="Times New Roman" panose="02020603050405020304" pitchFamily="18" charset="0"/>
                <a:cs typeface="Times New Roman" panose="02020603050405020304" pitchFamily="18" charset="0"/>
              </a:rPr>
              <a:t>Based on the facilities and the area from where the users are from, there might be connection issues to access the system.</a:t>
            </a:r>
            <a:endParaRPr lang="en-US" sz="2000" b="1" dirty="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Issues of understanding the language: </a:t>
            </a:r>
            <a:r>
              <a:rPr lang="en-US" sz="2000" dirty="0">
                <a:latin typeface="Times New Roman" panose="02020603050405020304" pitchFamily="18" charset="0"/>
                <a:cs typeface="Times New Roman" panose="02020603050405020304" pitchFamily="18" charset="0"/>
              </a:rPr>
              <a:t>Since English is not the mother language of Sri Lankans, there might be issues of understanding the system for anyone who lacks the language skills.</a:t>
            </a:r>
            <a:endParaRPr lang="en-US" b="1" dirty="0"/>
          </a:p>
        </p:txBody>
      </p:sp>
    </p:spTree>
    <p:extLst>
      <p:ext uri="{BB962C8B-B14F-4D97-AF65-F5344CB8AC3E}">
        <p14:creationId xmlns:p14="http://schemas.microsoft.com/office/powerpoint/2010/main" val="44776158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7005023" y="385931"/>
            <a:ext cx="5186977" cy="637493"/>
          </a:xfrm>
        </p:spPr>
        <p:txBody>
          <a:bodyPr anchor="b">
            <a:normAutofit/>
          </a:bodyPr>
          <a:lstStyle/>
          <a:p>
            <a:r>
              <a:rPr lang="en-US" sz="2800" b="1" dirty="0"/>
              <a:t>Conclusion</a:t>
            </a:r>
          </a:p>
        </p:txBody>
      </p:sp>
      <p:pic>
        <p:nvPicPr>
          <p:cNvPr id="9" name="Picture Placeholder 8" descr="A doctor giving a baby a shot&#10;&#10;Description automatically generated">
            <a:extLst>
              <a:ext uri="{FF2B5EF4-FFF2-40B4-BE49-F238E27FC236}">
                <a16:creationId xmlns:a16="http://schemas.microsoft.com/office/drawing/2014/main" id="{CD57A3D1-50E7-CB1F-C372-B33EAE0CEF19}"/>
              </a:ext>
            </a:extLst>
          </p:cNvPr>
          <p:cNvPicPr>
            <a:picLocks noGrp="1" noChangeAspect="1"/>
          </p:cNvPicPr>
          <p:nvPr>
            <p:ph type="pic" sz="quarter" idx="14"/>
          </p:nvPr>
        </p:nvPicPr>
        <p:blipFill>
          <a:blip r:embed="rId2"/>
          <a:srcRect l="16649" r="16649"/>
          <a:stretch>
            <a:fillRect/>
          </a:stretch>
        </p:blipFill>
        <p:spPr>
          <a:xfrm>
            <a:off x="1311102" y="1217233"/>
            <a:ext cx="3875876" cy="3875876"/>
          </a:xfrm>
        </p:spPr>
      </p:pic>
      <p:sp>
        <p:nvSpPr>
          <p:cNvPr id="3" name="Slide Number Placeholder 2">
            <a:extLst>
              <a:ext uri="{FF2B5EF4-FFF2-40B4-BE49-F238E27FC236}">
                <a16:creationId xmlns:a16="http://schemas.microsoft.com/office/drawing/2014/main" id="{45D58904-285D-ED1D-30D6-ACC147159C34}"/>
              </a:ext>
            </a:extLst>
          </p:cNvPr>
          <p:cNvSpPr>
            <a:spLocks noGrp="1"/>
          </p:cNvSpPr>
          <p:nvPr>
            <p:ph type="sldNum" sz="quarter" idx="12"/>
          </p:nvPr>
        </p:nvSpPr>
        <p:spPr/>
        <p:txBody>
          <a:bodyPr/>
          <a:lstStyle/>
          <a:p>
            <a:fld id="{CBD12358-51D2-46B3-9BDE-DF29528B9454}" type="slidenum">
              <a:rPr lang="en-US" smtClean="0"/>
              <a:t>12</a:t>
            </a:fld>
            <a:endParaRPr lang="en-US" dirty="0"/>
          </a:p>
        </p:txBody>
      </p:sp>
      <p:sp>
        <p:nvSpPr>
          <p:cNvPr id="4" name="TextBox 3">
            <a:extLst>
              <a:ext uri="{FF2B5EF4-FFF2-40B4-BE49-F238E27FC236}">
                <a16:creationId xmlns:a16="http://schemas.microsoft.com/office/drawing/2014/main" id="{726CB372-202B-3A60-4D5F-4FF68C443B7E}"/>
              </a:ext>
            </a:extLst>
          </p:cNvPr>
          <p:cNvSpPr txBox="1"/>
          <p:nvPr/>
        </p:nvSpPr>
        <p:spPr>
          <a:xfrm>
            <a:off x="7005023" y="1366476"/>
            <a:ext cx="4912657" cy="4653325"/>
          </a:xfrm>
          <a:prstGeom prst="rect">
            <a:avLst/>
          </a:prstGeom>
          <a:noFill/>
        </p:spPr>
        <p:txBody>
          <a:bodyPr wrap="square" rtlCol="0">
            <a:spAutoFit/>
          </a:bodyPr>
          <a:lstStyle/>
          <a:p>
            <a:pPr>
              <a:lnSpc>
                <a:spcPct val="150000"/>
              </a:lnSpc>
            </a:pPr>
            <a:r>
              <a:rPr lang="en-US" sz="2000" cap="none" dirty="0">
                <a:effectLst/>
                <a:latin typeface="Times New Roman" panose="02020603050405020304" pitchFamily="18" charset="0"/>
                <a:ea typeface="Times New Roman" panose="02020603050405020304" pitchFamily="18" charset="0"/>
              </a:rPr>
              <a:t>The purpose of 7guard is to streamline and modernize the child vaccination process by covering the services and meet the </a:t>
            </a:r>
            <a:r>
              <a:rPr lang="en-US" sz="2000" cap="none" dirty="0">
                <a:latin typeface="Times New Roman" panose="02020603050405020304" pitchFamily="18" charset="0"/>
                <a:ea typeface="Times New Roman" panose="02020603050405020304" pitchFamily="18" charset="0"/>
              </a:rPr>
              <a:t>project’s</a:t>
            </a:r>
            <a:r>
              <a:rPr lang="en-US" sz="2000" cap="none" dirty="0">
                <a:effectLst/>
                <a:latin typeface="Times New Roman" panose="02020603050405020304" pitchFamily="18" charset="0"/>
                <a:ea typeface="Times New Roman" panose="02020603050405020304" pitchFamily="18" charset="0"/>
              </a:rPr>
              <a:t> objectives by strengthening efficiency, accuracy, accessibility, and interactions between the parent or guardians and the healthcare providers. The system offers benefits to the stakeholders of the system and encourages the users to engage with improved child health care delivery. </a:t>
            </a:r>
            <a:endParaRPr lang="en-US" sz="2000" dirty="0"/>
          </a:p>
        </p:txBody>
      </p:sp>
    </p:spTree>
    <p:extLst>
      <p:ext uri="{BB962C8B-B14F-4D97-AF65-F5344CB8AC3E}">
        <p14:creationId xmlns:p14="http://schemas.microsoft.com/office/powerpoint/2010/main" val="273724122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9FA-84F2-3624-49D6-32B9E0363C56}"/>
              </a:ext>
            </a:extLst>
          </p:cNvPr>
          <p:cNvSpPr>
            <a:spLocks noGrp="1"/>
          </p:cNvSpPr>
          <p:nvPr>
            <p:ph type="title"/>
          </p:nvPr>
        </p:nvSpPr>
        <p:spPr>
          <a:xfrm>
            <a:off x="841248" y="3163824"/>
            <a:ext cx="10515600" cy="2322576"/>
          </a:xfrm>
          <a:noFill/>
        </p:spPr>
        <p:txBody>
          <a:bodyPr bIns="0" anchor="ctr" anchorCtr="0"/>
          <a:lstStyle/>
          <a:p>
            <a:r>
              <a:rPr lang="en-US" sz="8800" dirty="0"/>
              <a:t>Thank you</a:t>
            </a:r>
          </a:p>
        </p:txBody>
      </p:sp>
      <p:pic>
        <p:nvPicPr>
          <p:cNvPr id="7" name="Picture Placeholder 25" descr="Bacteria cultured in a petri dish for a laboratory or a scientific investigation">
            <a:extLst>
              <a:ext uri="{FF2B5EF4-FFF2-40B4-BE49-F238E27FC236}">
                <a16:creationId xmlns:a16="http://schemas.microsoft.com/office/drawing/2014/main" id="{F46DA087-2662-0725-53F9-CF835D1DC8F1}"/>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4" r="74"/>
          <a:stretch/>
        </p:blipFill>
        <p:spPr>
          <a:xfrm>
            <a:off x="4953000" y="877824"/>
            <a:ext cx="2286000" cy="2286000"/>
          </a:xfrm>
        </p:spPr>
      </p:pic>
    </p:spTree>
    <p:extLst>
      <p:ext uri="{BB962C8B-B14F-4D97-AF65-F5344CB8AC3E}">
        <p14:creationId xmlns:p14="http://schemas.microsoft.com/office/powerpoint/2010/main" val="48752273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1">
            <a:extLst>
              <a:ext uri="{FF2B5EF4-FFF2-40B4-BE49-F238E27FC236}">
                <a16:creationId xmlns:a16="http://schemas.microsoft.com/office/drawing/2014/main" id="{3797A8BF-A93B-7BF1-58BB-E0D8448A54A6}"/>
              </a:ext>
            </a:extLst>
          </p:cNvPr>
          <p:cNvSpPr>
            <a:spLocks noGrp="1"/>
          </p:cNvSpPr>
          <p:nvPr>
            <p:ph type="sldNum" sz="quarter" idx="12"/>
          </p:nvPr>
        </p:nvSpPr>
        <p:spPr>
          <a:xfrm>
            <a:off x="420624" y="6019801"/>
            <a:ext cx="457200" cy="184150"/>
          </a:xfrm>
        </p:spPr>
        <p:txBody>
          <a:bodyPr/>
          <a:lstStyle/>
          <a:p>
            <a:pPr>
              <a:spcAft>
                <a:spcPts val="600"/>
              </a:spcAft>
            </a:pPr>
            <a:fld id="{CBD12358-51D2-46B3-9BDE-DF29528B9454}" type="slidenum">
              <a:rPr lang="en-US" smtClean="0"/>
              <a:pPr>
                <a:spcAft>
                  <a:spcPts val="600"/>
                </a:spcAft>
              </a:pPr>
              <a:t>2</a:t>
            </a:fld>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1057656" y="2655199"/>
            <a:ext cx="10076688" cy="583715"/>
          </a:xfrm>
        </p:spPr>
        <p:txBody>
          <a:bodyPr anchor="t" anchorCtr="0">
            <a:noAutofit/>
          </a:bodyPr>
          <a:lstStyle/>
          <a:p>
            <a:r>
              <a:rPr lang="en-US" sz="2800" b="1" dirty="0"/>
              <a:t>introduction</a:t>
            </a:r>
          </a:p>
        </p:txBody>
      </p:sp>
      <p:sp>
        <p:nvSpPr>
          <p:cNvPr id="3" name="Subtitle 2">
            <a:extLst>
              <a:ext uri="{FF2B5EF4-FFF2-40B4-BE49-F238E27FC236}">
                <a16:creationId xmlns:a16="http://schemas.microsoft.com/office/drawing/2014/main" id="{72446868-83F0-CEEF-5E60-6D55C93B523F}"/>
              </a:ext>
            </a:extLst>
          </p:cNvPr>
          <p:cNvSpPr>
            <a:spLocks noGrp="1"/>
          </p:cNvSpPr>
          <p:nvPr>
            <p:ph sz="half" idx="1"/>
          </p:nvPr>
        </p:nvSpPr>
        <p:spPr>
          <a:xfrm>
            <a:off x="877824" y="3192698"/>
            <a:ext cx="10791662" cy="3412445"/>
          </a:xfrm>
        </p:spPr>
        <p:txBody>
          <a:bodyPr>
            <a:noAutofit/>
          </a:bodyPr>
          <a:lstStyle/>
          <a:p>
            <a:pPr marL="0" marR="0" indent="0" algn="just">
              <a:lnSpc>
                <a:spcPct val="150000"/>
              </a:lnSpc>
              <a:spcBef>
                <a:spcPts val="0"/>
              </a:spcBef>
              <a:spcAft>
                <a:spcPts val="0"/>
              </a:spcAft>
              <a:buNone/>
            </a:pPr>
            <a:r>
              <a:rPr lang="en-US" sz="2000" i="0" dirty="0">
                <a:effectLst/>
                <a:latin typeface="Times New Roman" panose="02020603050405020304" pitchFamily="18" charset="0"/>
                <a:ea typeface="Times New Roman" panose="02020603050405020304" pitchFamily="18" charset="0"/>
                <a:cs typeface="Times New Roman" panose="02020603050405020304" pitchFamily="18" charset="0"/>
              </a:rPr>
              <a:t>“7Guard” is introduced as an innovative solution to make the child vaccination process easier for the parents, guardians, and healthcare providers. By offering a well-designed, user-friendly digital platform, the system addresses the key points of vaccine registration and management. 7Guard ensures that all the stakeholders are served with quality service, enhancing greater efficiency, accuracy and awareness in child healthcare. </a:t>
            </a:r>
            <a:endParaRPr lang="en-US" sz="2000" i="1"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6" name="Picture Placeholder 15" descr="A baby being vaccinated&#10;&#10;Description automatically generated">
            <a:extLst>
              <a:ext uri="{FF2B5EF4-FFF2-40B4-BE49-F238E27FC236}">
                <a16:creationId xmlns:a16="http://schemas.microsoft.com/office/drawing/2014/main" id="{2796A233-8F9D-6A96-BD1F-1276751D0246}"/>
              </a:ext>
            </a:extLst>
          </p:cNvPr>
          <p:cNvPicPr>
            <a:picLocks noGrp="1" noChangeAspect="1"/>
          </p:cNvPicPr>
          <p:nvPr>
            <p:ph sz="half" idx="2"/>
          </p:nvPr>
        </p:nvPicPr>
        <p:blipFill>
          <a:blip r:embed="rId3"/>
          <a:srcRect l="7626" r="2" b="2"/>
          <a:stretch/>
        </p:blipFill>
        <p:spPr>
          <a:xfrm>
            <a:off x="3210560" y="252857"/>
            <a:ext cx="8458926" cy="2195703"/>
          </a:xfrm>
          <a:noFill/>
        </p:spPr>
      </p:pic>
    </p:spTree>
    <p:extLst>
      <p:ext uri="{BB962C8B-B14F-4D97-AF65-F5344CB8AC3E}">
        <p14:creationId xmlns:p14="http://schemas.microsoft.com/office/powerpoint/2010/main" val="100803753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6565A9-AEB6-2209-20B1-90BFAA85B2B5}"/>
              </a:ext>
            </a:extLst>
          </p:cNvPr>
          <p:cNvSpPr>
            <a:spLocks noGrp="1"/>
          </p:cNvSpPr>
          <p:nvPr>
            <p:ph type="sldNum" sz="quarter" idx="12"/>
          </p:nvPr>
        </p:nvSpPr>
        <p:spPr/>
        <p:txBody>
          <a:bodyPr/>
          <a:lstStyle/>
          <a:p>
            <a:fld id="{CBD12358-51D2-46B3-9BDE-DF29528B9454}" type="slidenum">
              <a:rPr lang="en-US" smtClean="0"/>
              <a:t>3</a:t>
            </a:fld>
            <a:endParaRPr lang="en-US" dirty="0"/>
          </a:p>
        </p:txBody>
      </p:sp>
      <p:sp>
        <p:nvSpPr>
          <p:cNvPr id="3" name="Title 2">
            <a:extLst>
              <a:ext uri="{FF2B5EF4-FFF2-40B4-BE49-F238E27FC236}">
                <a16:creationId xmlns:a16="http://schemas.microsoft.com/office/drawing/2014/main" id="{A45897F7-50ED-3DEA-8E20-4EAC3BC44BB3}"/>
              </a:ext>
            </a:extLst>
          </p:cNvPr>
          <p:cNvSpPr>
            <a:spLocks noGrp="1"/>
          </p:cNvSpPr>
          <p:nvPr>
            <p:ph type="title"/>
          </p:nvPr>
        </p:nvSpPr>
        <p:spPr/>
        <p:txBody>
          <a:bodyPr/>
          <a:lstStyle/>
          <a:p>
            <a:r>
              <a:rPr lang="en-US" sz="2800" b="1" dirty="0"/>
              <a:t>WHY?</a:t>
            </a:r>
          </a:p>
        </p:txBody>
      </p:sp>
      <p:sp>
        <p:nvSpPr>
          <p:cNvPr id="4" name="Table Placeholder 3">
            <a:extLst>
              <a:ext uri="{FF2B5EF4-FFF2-40B4-BE49-F238E27FC236}">
                <a16:creationId xmlns:a16="http://schemas.microsoft.com/office/drawing/2014/main" id="{AD7FD0F7-54F6-2802-8903-811BD3CD1EAA}"/>
              </a:ext>
            </a:extLst>
          </p:cNvPr>
          <p:cNvSpPr>
            <a:spLocks noGrp="1"/>
          </p:cNvSpPr>
          <p:nvPr>
            <p:ph type="tbl" sz="quarter" idx="13"/>
          </p:nvPr>
        </p:nvSpPr>
        <p:spPr>
          <a:xfrm>
            <a:off x="877824" y="1595120"/>
            <a:ext cx="10836656" cy="4211320"/>
          </a:xfrm>
        </p:spPr>
        <p:txBody>
          <a:bodyPr/>
          <a:lstStyle/>
          <a:p>
            <a:pPr marL="342900" indent="-342900">
              <a:lnSpc>
                <a:spcPct val="150000"/>
              </a:lnSpc>
              <a:buFont typeface="Arial" panose="020B0604020202020204" pitchFamily="34" charset="0"/>
              <a:buChar char="•"/>
            </a:pPr>
            <a:r>
              <a:rPr lang="en-US" sz="2000" i="0" dirty="0">
                <a:effectLst/>
                <a:latin typeface="Times New Roman" panose="02020603050405020304" pitchFamily="18" charset="0"/>
                <a:ea typeface="Times New Roman" panose="02020603050405020304" pitchFamily="18" charset="0"/>
                <a:cs typeface="Times New Roman" panose="02020603050405020304" pitchFamily="18" charset="0"/>
              </a:rPr>
              <a:t>Child vaccination is one of the most critical aspects of ensuring health and well-being of children. Yet, the process of managing vaccination appointments and records is outdated and hard work. </a:t>
            </a:r>
          </a:p>
          <a:p>
            <a:pPr marL="342900" indent="-342900">
              <a:lnSpc>
                <a:spcPct val="150000"/>
              </a:lnSpc>
              <a:buFont typeface="Arial" panose="020B0604020202020204" pitchFamily="34" charset="0"/>
              <a:buChar char="•"/>
            </a:pPr>
            <a:r>
              <a:rPr lang="en-US" sz="2000" i="0" dirty="0">
                <a:effectLst/>
                <a:latin typeface="Times New Roman" panose="02020603050405020304" pitchFamily="18" charset="0"/>
                <a:ea typeface="Times New Roman" panose="02020603050405020304" pitchFamily="18" charset="0"/>
                <a:cs typeface="Times New Roman" panose="02020603050405020304" pitchFamily="18" charset="0"/>
              </a:rPr>
              <a:t>Parents, or the guardians of the children often face challenges, such as, time consuming manual scheduling, lack of accessible vaccination histories, and not having accurate records of children’s health.</a:t>
            </a:r>
          </a:p>
          <a:p>
            <a:pPr marL="342900" indent="-342900">
              <a:lnSpc>
                <a:spcPct val="150000"/>
              </a:lnSpc>
              <a:buFont typeface="Arial" panose="020B0604020202020204" pitchFamily="34" charset="0"/>
              <a:buChar char="•"/>
            </a:pPr>
            <a:r>
              <a:rPr lang="en-US" sz="2000" dirty="0"/>
              <a:t>There may be barriers to communication between parents and healthcare providers as well.</a:t>
            </a:r>
          </a:p>
          <a:p>
            <a:pPr marL="342900" indent="-342900">
              <a:lnSpc>
                <a:spcPct val="150000"/>
              </a:lnSpc>
              <a:buFont typeface="Arial" panose="020B0604020202020204" pitchFamily="34" charset="0"/>
              <a:buChar char="•"/>
            </a:pPr>
            <a:endParaRPr lang="en-US" sz="200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i="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8058531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33EB03-B755-F283-60C3-2F29ACF74A7D}"/>
              </a:ext>
            </a:extLst>
          </p:cNvPr>
          <p:cNvSpPr>
            <a:spLocks noGrp="1"/>
          </p:cNvSpPr>
          <p:nvPr>
            <p:ph type="title"/>
          </p:nvPr>
        </p:nvSpPr>
        <p:spPr>
          <a:xfrm>
            <a:off x="730504" y="1268940"/>
            <a:ext cx="6229096" cy="776170"/>
          </a:xfrm>
        </p:spPr>
        <p:txBody>
          <a:bodyPr anchor="t">
            <a:normAutofit/>
          </a:bodyPr>
          <a:lstStyle/>
          <a:p>
            <a:r>
              <a:rPr lang="en-US" sz="2800" b="1" dirty="0"/>
              <a:t>OBJECTIVES OF THE PROJECT</a:t>
            </a:r>
          </a:p>
        </p:txBody>
      </p:sp>
      <p:sp>
        <p:nvSpPr>
          <p:cNvPr id="5" name="Content Placeholder 4">
            <a:extLst>
              <a:ext uri="{FF2B5EF4-FFF2-40B4-BE49-F238E27FC236}">
                <a16:creationId xmlns:a16="http://schemas.microsoft.com/office/drawing/2014/main" id="{4E3614DA-5125-EB86-FFB6-12F1B77C19E8}"/>
              </a:ext>
            </a:extLst>
          </p:cNvPr>
          <p:cNvSpPr>
            <a:spLocks noGrp="1"/>
          </p:cNvSpPr>
          <p:nvPr>
            <p:ph idx="1"/>
          </p:nvPr>
        </p:nvSpPr>
        <p:spPr>
          <a:xfrm>
            <a:off x="649224" y="2240111"/>
            <a:ext cx="10516617" cy="3094213"/>
          </a:xfrm>
        </p:spPr>
        <p:txBody>
          <a:bodyPr>
            <a:normAutofit/>
          </a:bodyPr>
          <a:lstStyle/>
          <a:p>
            <a:pPr algn="just">
              <a:lnSpc>
                <a:spcPct val="150000"/>
              </a:lnSpc>
              <a:buFont typeface="Arial" panose="020B0604020202020204" pitchFamily="34" charset="0"/>
              <a:buChar char="•"/>
            </a:pPr>
            <a:r>
              <a:rPr lang="en-US" sz="2000" cap="none" dirty="0">
                <a:effectLst/>
                <a:latin typeface="Times New Roman" panose="02020603050405020304" pitchFamily="18" charset="0"/>
                <a:ea typeface="Times New Roman" panose="02020603050405020304" pitchFamily="18" charset="0"/>
                <a:cs typeface="Times New Roman" panose="02020603050405020304" pitchFamily="18" charset="0"/>
              </a:rPr>
              <a:t>The main objective of 7guard is to streamline the child vaccination process by providing a user-friendly interface that provides easy vaccination appointments, real-time updates and reminders, and an online accessible CHDR card. </a:t>
            </a:r>
          </a:p>
          <a:p>
            <a:pPr algn="just">
              <a:lnSpc>
                <a:spcPct val="150000"/>
              </a:lnSpc>
              <a:buFont typeface="Arial" panose="020B0604020202020204" pitchFamily="34" charset="0"/>
              <a:buChar char="•"/>
            </a:pPr>
            <a:endParaRPr lang="en-US" sz="20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2000" cap="none" dirty="0"/>
          </a:p>
        </p:txBody>
      </p:sp>
      <p:pic>
        <p:nvPicPr>
          <p:cNvPr id="7" name="Content Placeholder 6" descr="A baby being vaccinated by a doctor&#10;&#10;Description automatically generated">
            <a:extLst>
              <a:ext uri="{FF2B5EF4-FFF2-40B4-BE49-F238E27FC236}">
                <a16:creationId xmlns:a16="http://schemas.microsoft.com/office/drawing/2014/main" id="{CFB5BA8C-50BD-BACF-DEF2-E55413EF737C}"/>
              </a:ext>
            </a:extLst>
          </p:cNvPr>
          <p:cNvPicPr>
            <a:picLocks noGrp="1" noChangeAspect="1"/>
          </p:cNvPicPr>
          <p:nvPr>
            <p:ph type="pic" sz="quarter" idx="13"/>
          </p:nvPr>
        </p:nvPicPr>
        <p:blipFill>
          <a:blip r:embed="rId2"/>
          <a:srcRect r="1029" b="3"/>
          <a:stretch/>
        </p:blipFill>
        <p:spPr>
          <a:xfrm>
            <a:off x="8788401" y="4510018"/>
            <a:ext cx="3169919" cy="2137852"/>
          </a:xfrm>
          <a:noFill/>
        </p:spPr>
      </p:pic>
      <p:sp>
        <p:nvSpPr>
          <p:cNvPr id="2" name="Slide Number Placeholder 1">
            <a:extLst>
              <a:ext uri="{FF2B5EF4-FFF2-40B4-BE49-F238E27FC236}">
                <a16:creationId xmlns:a16="http://schemas.microsoft.com/office/drawing/2014/main" id="{E81E62CE-BA14-8700-A54C-92045B115A2A}"/>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CBD12358-51D2-46B3-9BDE-DF29528B9454}" type="slidenum">
              <a:rPr lang="en-US" smtClean="0"/>
              <a:pPr>
                <a:spcAft>
                  <a:spcPts val="600"/>
                </a:spcAft>
              </a:pPr>
              <a:t>4</a:t>
            </a:fld>
            <a:endParaRPr lang="en-US"/>
          </a:p>
        </p:txBody>
      </p:sp>
    </p:spTree>
    <p:extLst>
      <p:ext uri="{BB962C8B-B14F-4D97-AF65-F5344CB8AC3E}">
        <p14:creationId xmlns:p14="http://schemas.microsoft.com/office/powerpoint/2010/main" val="356171569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1F16-44CC-AD1C-07BF-EE9E757A836F}"/>
              </a:ext>
            </a:extLst>
          </p:cNvPr>
          <p:cNvSpPr>
            <a:spLocks noGrp="1"/>
          </p:cNvSpPr>
          <p:nvPr>
            <p:ph type="ctrTitle"/>
          </p:nvPr>
        </p:nvSpPr>
        <p:spPr>
          <a:xfrm>
            <a:off x="827314" y="616493"/>
            <a:ext cx="8530046" cy="881743"/>
          </a:xfrm>
        </p:spPr>
        <p:txBody>
          <a:bodyPr/>
          <a:lstStyle/>
          <a:p>
            <a:pPr algn="l"/>
            <a:r>
              <a:rPr lang="en-US" sz="2800" b="1" dirty="0"/>
              <a:t>STAKEHOLDERS</a:t>
            </a:r>
          </a:p>
        </p:txBody>
      </p:sp>
      <p:sp>
        <p:nvSpPr>
          <p:cNvPr id="3" name="Subtitle 2">
            <a:extLst>
              <a:ext uri="{FF2B5EF4-FFF2-40B4-BE49-F238E27FC236}">
                <a16:creationId xmlns:a16="http://schemas.microsoft.com/office/drawing/2014/main" id="{C54CBEBF-D1FF-2387-809B-0FD3085DC35F}"/>
              </a:ext>
            </a:extLst>
          </p:cNvPr>
          <p:cNvSpPr>
            <a:spLocks noGrp="1"/>
          </p:cNvSpPr>
          <p:nvPr>
            <p:ph type="subTitle" idx="1"/>
          </p:nvPr>
        </p:nvSpPr>
        <p:spPr>
          <a:xfrm>
            <a:off x="674914" y="1860005"/>
            <a:ext cx="10689772" cy="4997995"/>
          </a:xfrm>
        </p:spPr>
        <p:txBody>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Parent/ Guardian of children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Doctor</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Nurse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Hospital Receptionist</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Pharmacist</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Administration</a:t>
            </a:r>
          </a:p>
          <a:p>
            <a:pPr marL="285750" indent="-285750" algn="just">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276958808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C419FF-2127-5B3D-346C-6DE83371A384}"/>
              </a:ext>
            </a:extLst>
          </p:cNvPr>
          <p:cNvSpPr>
            <a:spLocks noGrp="1"/>
          </p:cNvSpPr>
          <p:nvPr>
            <p:ph type="sldNum" sz="quarter" idx="12"/>
          </p:nvPr>
        </p:nvSpPr>
        <p:spPr/>
        <p:txBody>
          <a:bodyPr/>
          <a:lstStyle/>
          <a:p>
            <a:fld id="{CBD12358-51D2-46B3-9BDE-DF29528B9454}" type="slidenum">
              <a:rPr lang="en-US" smtClean="0"/>
              <a:t>6</a:t>
            </a:fld>
            <a:endParaRPr lang="en-US" dirty="0"/>
          </a:p>
        </p:txBody>
      </p:sp>
      <p:sp>
        <p:nvSpPr>
          <p:cNvPr id="3" name="Title 2">
            <a:extLst>
              <a:ext uri="{FF2B5EF4-FFF2-40B4-BE49-F238E27FC236}">
                <a16:creationId xmlns:a16="http://schemas.microsoft.com/office/drawing/2014/main" id="{E7878DF1-A496-3929-E1C1-3E130F97CC7D}"/>
              </a:ext>
            </a:extLst>
          </p:cNvPr>
          <p:cNvSpPr>
            <a:spLocks noGrp="1"/>
          </p:cNvSpPr>
          <p:nvPr>
            <p:ph type="title"/>
          </p:nvPr>
        </p:nvSpPr>
        <p:spPr/>
        <p:txBody>
          <a:bodyPr/>
          <a:lstStyle/>
          <a:p>
            <a:r>
              <a:rPr lang="en-US" sz="2800" b="1" dirty="0"/>
              <a:t>Functionalities</a:t>
            </a:r>
          </a:p>
        </p:txBody>
      </p:sp>
      <p:sp>
        <p:nvSpPr>
          <p:cNvPr id="5" name="TextBox 4">
            <a:extLst>
              <a:ext uri="{FF2B5EF4-FFF2-40B4-BE49-F238E27FC236}">
                <a16:creationId xmlns:a16="http://schemas.microsoft.com/office/drawing/2014/main" id="{AE505140-94FB-9208-3F66-016F14F7C41C}"/>
              </a:ext>
            </a:extLst>
          </p:cNvPr>
          <p:cNvSpPr txBox="1"/>
          <p:nvPr/>
        </p:nvSpPr>
        <p:spPr>
          <a:xfrm>
            <a:off x="1016869" y="1635707"/>
            <a:ext cx="10361943" cy="5016758"/>
          </a:xfrm>
          <a:prstGeom prst="rect">
            <a:avLst/>
          </a:prstGeom>
          <a:noFill/>
        </p:spPr>
        <p:txBody>
          <a:bodyPr wrap="square" rtlCol="0">
            <a:spAutoFit/>
          </a:bodyPr>
          <a:lstStyle/>
          <a:p>
            <a:pPr marL="285750" indent="-285750">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registration</a:t>
            </a:r>
          </a:p>
          <a:p>
            <a:pPr marL="285750" indent="-285750">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Online vaccination appointments</a:t>
            </a:r>
          </a:p>
          <a:p>
            <a:pPr marL="285750" indent="-285750">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Assigning doctors for appointments</a:t>
            </a:r>
          </a:p>
          <a:p>
            <a:pPr marL="285750" indent="-285750">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Online appointment reminders</a:t>
            </a:r>
          </a:p>
          <a:p>
            <a:pPr marL="285750" indent="-285750">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Issue doctor prescriptions</a:t>
            </a:r>
          </a:p>
          <a:p>
            <a:pPr marL="285750" indent="-285750">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Store vaccine data through vaccine barcode</a:t>
            </a:r>
          </a:p>
          <a:p>
            <a:pPr marL="285750" indent="-285750">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Vaccine stock management</a:t>
            </a:r>
          </a:p>
          <a:p>
            <a:pPr marL="285750" indent="-285750">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BMI calculation and BMI based advices</a:t>
            </a:r>
          </a:p>
          <a:p>
            <a:pPr marL="285750" indent="-285750">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Medication based on possible side effects</a:t>
            </a:r>
          </a:p>
          <a:p>
            <a:pPr marL="285750" indent="-285750">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feedback</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2235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3FEF-7847-C7EF-781A-F940868D84E5}"/>
              </a:ext>
            </a:extLst>
          </p:cNvPr>
          <p:cNvSpPr>
            <a:spLocks noGrp="1"/>
          </p:cNvSpPr>
          <p:nvPr>
            <p:ph type="title"/>
          </p:nvPr>
        </p:nvSpPr>
        <p:spPr>
          <a:xfrm>
            <a:off x="1280160" y="1097280"/>
            <a:ext cx="7166256" cy="806934"/>
          </a:xfrm>
        </p:spPr>
        <p:txBody>
          <a:bodyPr/>
          <a:lstStyle/>
          <a:p>
            <a:r>
              <a:rPr lang="en-US" sz="2800" b="1" dirty="0"/>
              <a:t>UNIQUE FEATURES</a:t>
            </a:r>
          </a:p>
        </p:txBody>
      </p:sp>
      <p:sp>
        <p:nvSpPr>
          <p:cNvPr id="3" name="Content Placeholder 2">
            <a:extLst>
              <a:ext uri="{FF2B5EF4-FFF2-40B4-BE49-F238E27FC236}">
                <a16:creationId xmlns:a16="http://schemas.microsoft.com/office/drawing/2014/main" id="{3D6F6365-3D93-5C3D-E1D5-6AAD201A1B5E}"/>
              </a:ext>
            </a:extLst>
          </p:cNvPr>
          <p:cNvSpPr>
            <a:spLocks noGrp="1"/>
          </p:cNvSpPr>
          <p:nvPr>
            <p:ph idx="1"/>
          </p:nvPr>
        </p:nvSpPr>
        <p:spPr>
          <a:xfrm>
            <a:off x="1280160" y="1904213"/>
            <a:ext cx="9631680" cy="4185501"/>
          </a:xfrm>
        </p:spPr>
        <p:txBody>
          <a:bodyPr>
            <a:normAutofit/>
          </a:bodyPr>
          <a:lstStyle/>
          <a:p>
            <a:pPr>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Online accessible CHDR card that allows parent/guardian and healthcare providers to access the records related to the vaccinations anytime.</a:t>
            </a:r>
          </a:p>
          <a:p>
            <a:pPr>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Online vaccination appointments that saves time and extra cost related to making on call appointments or physical appointments.</a:t>
            </a:r>
          </a:p>
          <a:p>
            <a:pPr>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Digitalized vaccine history of children.</a:t>
            </a:r>
          </a:p>
        </p:txBody>
      </p:sp>
      <p:sp>
        <p:nvSpPr>
          <p:cNvPr id="5" name="Slide Number Placeholder 4">
            <a:extLst>
              <a:ext uri="{FF2B5EF4-FFF2-40B4-BE49-F238E27FC236}">
                <a16:creationId xmlns:a16="http://schemas.microsoft.com/office/drawing/2014/main" id="{76893A9A-5C83-002E-D8A9-6DD9E95D930E}"/>
              </a:ext>
            </a:extLst>
          </p:cNvPr>
          <p:cNvSpPr>
            <a:spLocks noGrp="1"/>
          </p:cNvSpPr>
          <p:nvPr>
            <p:ph type="sldNum" sz="quarter" idx="11"/>
          </p:nvPr>
        </p:nvSpPr>
        <p:spPr/>
        <p:txBody>
          <a:bodyPr/>
          <a:lstStyle/>
          <a:p>
            <a:fld id="{75DF2D63-3FF5-D547-96B9-BE9CCD1ABA58}" type="slidenum">
              <a:rPr lang="en-US" smtClean="0"/>
              <a:t>7</a:t>
            </a:fld>
            <a:endParaRPr lang="en-US" dirty="0"/>
          </a:p>
        </p:txBody>
      </p:sp>
    </p:spTree>
    <p:extLst>
      <p:ext uri="{BB962C8B-B14F-4D97-AF65-F5344CB8AC3E}">
        <p14:creationId xmlns:p14="http://schemas.microsoft.com/office/powerpoint/2010/main" val="206061472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9455AD-C215-63E9-9C07-9025ABE4DB53}"/>
              </a:ext>
            </a:extLst>
          </p:cNvPr>
          <p:cNvSpPr>
            <a:spLocks noGrp="1"/>
          </p:cNvSpPr>
          <p:nvPr>
            <p:ph type="sldNum" sz="quarter" idx="12"/>
          </p:nvPr>
        </p:nvSpPr>
        <p:spPr/>
        <p:txBody>
          <a:bodyPr/>
          <a:lstStyle/>
          <a:p>
            <a:fld id="{CBD12358-51D2-46B3-9BDE-DF29528B9454}" type="slidenum">
              <a:rPr lang="en-US" smtClean="0"/>
              <a:t>8</a:t>
            </a:fld>
            <a:endParaRPr lang="en-US" dirty="0"/>
          </a:p>
        </p:txBody>
      </p:sp>
      <p:sp>
        <p:nvSpPr>
          <p:cNvPr id="3" name="Title 2">
            <a:extLst>
              <a:ext uri="{FF2B5EF4-FFF2-40B4-BE49-F238E27FC236}">
                <a16:creationId xmlns:a16="http://schemas.microsoft.com/office/drawing/2014/main" id="{4286B1DE-9824-727B-8FDF-0FF05F4DA6B1}"/>
              </a:ext>
            </a:extLst>
          </p:cNvPr>
          <p:cNvSpPr>
            <a:spLocks noGrp="1"/>
          </p:cNvSpPr>
          <p:nvPr>
            <p:ph type="title"/>
          </p:nvPr>
        </p:nvSpPr>
        <p:spPr>
          <a:xfrm>
            <a:off x="1188720" y="943610"/>
            <a:ext cx="9601200" cy="526971"/>
          </a:xfrm>
        </p:spPr>
        <p:txBody>
          <a:bodyPr/>
          <a:lstStyle/>
          <a:p>
            <a:r>
              <a:rPr lang="en-US" sz="2800" b="1" dirty="0"/>
              <a:t>Sustainability of 7guard</a:t>
            </a:r>
          </a:p>
        </p:txBody>
      </p:sp>
      <p:sp>
        <p:nvSpPr>
          <p:cNvPr id="4" name="Table Placeholder 3">
            <a:extLst>
              <a:ext uri="{FF2B5EF4-FFF2-40B4-BE49-F238E27FC236}">
                <a16:creationId xmlns:a16="http://schemas.microsoft.com/office/drawing/2014/main" id="{002EB396-FF76-56F0-4A4D-147C80A18C45}"/>
              </a:ext>
            </a:extLst>
          </p:cNvPr>
          <p:cNvSpPr>
            <a:spLocks noGrp="1"/>
          </p:cNvSpPr>
          <p:nvPr>
            <p:ph type="tbl" sz="quarter" idx="13"/>
          </p:nvPr>
        </p:nvSpPr>
        <p:spPr>
          <a:xfrm>
            <a:off x="980440" y="1678508"/>
            <a:ext cx="10231120" cy="5179492"/>
          </a:xfrm>
        </p:spPr>
        <p:txBody>
          <a:bodyPr/>
          <a:lstStyle/>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Environment Sustainability: </a:t>
            </a:r>
            <a:r>
              <a:rPr lang="en-US" sz="2000" dirty="0">
                <a:latin typeface="Times New Roman" panose="02020603050405020304" pitchFamily="18" charset="0"/>
                <a:cs typeface="Times New Roman" panose="02020603050405020304" pitchFamily="18" charset="0"/>
              </a:rPr>
              <a:t>Digitalizing vaccine records and the online appointments minimizes paper usage and energy.</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Social Sustainability: </a:t>
            </a:r>
            <a:r>
              <a:rPr lang="en-US" sz="2000" dirty="0">
                <a:latin typeface="Times New Roman" panose="02020603050405020304" pitchFamily="18" charset="0"/>
                <a:cs typeface="Times New Roman" panose="02020603050405020304" pitchFamily="18" charset="0"/>
              </a:rPr>
              <a:t>The vaccination reminders enables timely vaccinations to improve healthcare of the children. The advices provided by the system educate and spread awareness about the vaccinations. Feedback from the users ensure good interactions between the users and system while improving user satisfaction.</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Economic Sustainability: </a:t>
            </a:r>
            <a:r>
              <a:rPr lang="en-US" sz="2000" dirty="0">
                <a:latin typeface="Times New Roman" panose="02020603050405020304" pitchFamily="18" charset="0"/>
                <a:cs typeface="Times New Roman" panose="02020603050405020304" pitchFamily="18" charset="0"/>
              </a:rPr>
              <a:t>Automated process reduce administrative costs for healthcare providers. Streamlined operations reduce errors, save time, and manage resources resulting long-term economic benefits.</a:t>
            </a:r>
          </a:p>
          <a:p>
            <a:pPr marL="342900" indent="-342900" algn="just">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85995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EB04-4DFF-3A37-BF49-55F9B1FC1CAB}"/>
              </a:ext>
            </a:extLst>
          </p:cNvPr>
          <p:cNvSpPr>
            <a:spLocks noGrp="1"/>
          </p:cNvSpPr>
          <p:nvPr>
            <p:ph type="title"/>
          </p:nvPr>
        </p:nvSpPr>
        <p:spPr>
          <a:xfrm>
            <a:off x="1280160" y="1097280"/>
            <a:ext cx="7298232" cy="542984"/>
          </a:xfrm>
        </p:spPr>
        <p:txBody>
          <a:bodyPr/>
          <a:lstStyle/>
          <a:p>
            <a:r>
              <a:rPr lang="en-US" sz="2800" b="1" dirty="0"/>
              <a:t>SOCIAL IMPACT</a:t>
            </a:r>
          </a:p>
        </p:txBody>
      </p:sp>
      <p:sp>
        <p:nvSpPr>
          <p:cNvPr id="3" name="Content Placeholder 2">
            <a:extLst>
              <a:ext uri="{FF2B5EF4-FFF2-40B4-BE49-F238E27FC236}">
                <a16:creationId xmlns:a16="http://schemas.microsoft.com/office/drawing/2014/main" id="{EB99BC71-9A00-8189-A324-5B92944DEF24}"/>
              </a:ext>
            </a:extLst>
          </p:cNvPr>
          <p:cNvSpPr>
            <a:spLocks noGrp="1"/>
          </p:cNvSpPr>
          <p:nvPr>
            <p:ph idx="1"/>
          </p:nvPr>
        </p:nvSpPr>
        <p:spPr>
          <a:xfrm>
            <a:off x="1041400" y="1991413"/>
            <a:ext cx="10109200" cy="2651760"/>
          </a:xfrm>
        </p:spPr>
        <p:txBody>
          <a:bodyPr>
            <a:normAutofit/>
          </a:bodyPr>
          <a:lstStyle/>
          <a:p>
            <a:pPr>
              <a:buFont typeface="Arial" panose="020B0604020202020204" pitchFamily="34" charset="0"/>
              <a:buChar char="•"/>
            </a:pPr>
            <a:r>
              <a:rPr lang="en-US" sz="2000" b="1" cap="none" dirty="0">
                <a:latin typeface="Times New Roman" panose="02020603050405020304" pitchFamily="18" charset="0"/>
                <a:cs typeface="Times New Roman" panose="02020603050405020304" pitchFamily="18" charset="0"/>
              </a:rPr>
              <a:t>Improved child healthcare: </a:t>
            </a:r>
            <a:r>
              <a:rPr lang="en-US" sz="2000" cap="none" dirty="0">
                <a:latin typeface="Times New Roman" panose="02020603050405020304" pitchFamily="18" charset="0"/>
                <a:cs typeface="Times New Roman" panose="02020603050405020304" pitchFamily="18" charset="0"/>
              </a:rPr>
              <a:t>Promotes preventive healthcare.</a:t>
            </a:r>
          </a:p>
          <a:p>
            <a:pPr>
              <a:buFont typeface="Arial" panose="020B0604020202020204" pitchFamily="34" charset="0"/>
              <a:buChar char="•"/>
            </a:pPr>
            <a:r>
              <a:rPr lang="en-US" sz="2000" b="1" cap="none" dirty="0">
                <a:latin typeface="Times New Roman" panose="02020603050405020304" pitchFamily="18" charset="0"/>
                <a:cs typeface="Times New Roman" panose="02020603050405020304" pitchFamily="18" charset="0"/>
              </a:rPr>
              <a:t>Enhanced Accessibility to healthcare: </a:t>
            </a:r>
            <a:r>
              <a:rPr lang="en-US" sz="2000" cap="none" dirty="0">
                <a:latin typeface="Times New Roman" panose="02020603050405020304" pitchFamily="18" charset="0"/>
                <a:cs typeface="Times New Roman" panose="02020603050405020304" pitchFamily="18" charset="0"/>
              </a:rPr>
              <a:t>Simplifies vaccination process.</a:t>
            </a:r>
          </a:p>
          <a:p>
            <a:pPr>
              <a:buFont typeface="Arial" panose="020B0604020202020204" pitchFamily="34" charset="0"/>
              <a:buChar char="•"/>
            </a:pPr>
            <a:r>
              <a:rPr lang="en-US" sz="2000" b="1" cap="none" dirty="0">
                <a:latin typeface="Times New Roman" panose="02020603050405020304" pitchFamily="18" charset="0"/>
                <a:cs typeface="Times New Roman" panose="02020603050405020304" pitchFamily="18" charset="0"/>
              </a:rPr>
              <a:t>Empowerment of parents: </a:t>
            </a:r>
            <a:r>
              <a:rPr lang="en-US" sz="2000" cap="none" dirty="0">
                <a:latin typeface="Times New Roman" panose="02020603050405020304" pitchFamily="18" charset="0"/>
                <a:cs typeface="Times New Roman" panose="02020603050405020304" pitchFamily="18" charset="0"/>
              </a:rPr>
              <a:t>Increase awareness of child health.</a:t>
            </a:r>
          </a:p>
          <a:p>
            <a:pPr>
              <a:buFont typeface="Arial" panose="020B0604020202020204" pitchFamily="34" charset="0"/>
              <a:buChar char="•"/>
            </a:pPr>
            <a:r>
              <a:rPr lang="en-US" sz="2000" b="1" cap="none" dirty="0">
                <a:latin typeface="Times New Roman" panose="02020603050405020304" pitchFamily="18" charset="0"/>
                <a:cs typeface="Times New Roman" panose="02020603050405020304" pitchFamily="18" charset="0"/>
              </a:rPr>
              <a:t>Promotes Equity:</a:t>
            </a:r>
            <a:r>
              <a:rPr lang="en-US" sz="2000" cap="none" dirty="0">
                <a:latin typeface="Times New Roman" panose="02020603050405020304" pitchFamily="18" charset="0"/>
                <a:cs typeface="Times New Roman" panose="02020603050405020304" pitchFamily="18" charset="0"/>
              </a:rPr>
              <a:t> Anyone can access the system at anytime.</a:t>
            </a:r>
          </a:p>
        </p:txBody>
      </p:sp>
      <p:sp>
        <p:nvSpPr>
          <p:cNvPr id="5" name="Slide Number Placeholder 4">
            <a:extLst>
              <a:ext uri="{FF2B5EF4-FFF2-40B4-BE49-F238E27FC236}">
                <a16:creationId xmlns:a16="http://schemas.microsoft.com/office/drawing/2014/main" id="{A2AEA79F-1190-7DF9-15FA-43FA9CA00B55}"/>
              </a:ext>
            </a:extLst>
          </p:cNvPr>
          <p:cNvSpPr>
            <a:spLocks noGrp="1"/>
          </p:cNvSpPr>
          <p:nvPr>
            <p:ph type="sldNum" sz="quarter" idx="11"/>
          </p:nvPr>
        </p:nvSpPr>
        <p:spPr/>
        <p:txBody>
          <a:bodyPr/>
          <a:lstStyle/>
          <a:p>
            <a:fld id="{75DF2D63-3FF5-D547-96B9-BE9CCD1ABA58}" type="slidenum">
              <a:rPr lang="en-US" smtClean="0"/>
              <a:t>9</a:t>
            </a:fld>
            <a:endParaRPr lang="en-US" dirty="0"/>
          </a:p>
        </p:txBody>
      </p:sp>
    </p:spTree>
    <p:extLst>
      <p:ext uri="{BB962C8B-B14F-4D97-AF65-F5344CB8AC3E}">
        <p14:creationId xmlns:p14="http://schemas.microsoft.com/office/powerpoint/2010/main" val="1399135701"/>
      </p:ext>
    </p:extLst>
  </p:cSld>
  <p:clrMapOvr>
    <a:masterClrMapping/>
  </p:clrMapOvr>
  <p:transition spd="slow">
    <p:wipe/>
  </p:transition>
</p:sld>
</file>

<file path=ppt/theme/theme1.xml><?xml version="1.0" encoding="utf-8"?>
<a:theme xmlns:a="http://schemas.openxmlformats.org/drawingml/2006/main" name="Custom">
  <a:themeElements>
    <a:clrScheme name="Custom 5">
      <a:dk1>
        <a:srgbClr val="000000"/>
      </a:dk1>
      <a:lt1>
        <a:srgbClr val="FFFFFF"/>
      </a:lt1>
      <a:dk2>
        <a:srgbClr val="44546A"/>
      </a:dk2>
      <a:lt2>
        <a:srgbClr val="E7E6E6"/>
      </a:lt2>
      <a:accent1>
        <a:srgbClr val="A6587F"/>
      </a:accent1>
      <a:accent2>
        <a:srgbClr val="DBBCCC"/>
      </a:accent2>
      <a:accent3>
        <a:srgbClr val="DBBCCC"/>
      </a:accent3>
      <a:accent4>
        <a:srgbClr val="DBBCCC"/>
      </a:accent4>
      <a:accent5>
        <a:srgbClr val="A6587F"/>
      </a:accent5>
      <a:accent6>
        <a:srgbClr val="E0CE61"/>
      </a:accent6>
      <a:hlink>
        <a:srgbClr val="DBBCCC"/>
      </a:hlink>
      <a:folHlink>
        <a:srgbClr val="C490AA"/>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3" id="{70008AEC-EDED-4511-BBCB-3094E155874B}" vid="{20F39DC6-8556-4458-8AAA-5D2B51347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1D8D6-8849-400B-8BC9-21D401C7DD06}">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DF8397A0-8C35-4EEE-8E61-47C914415B57}">
  <ds:schemaRefs>
    <ds:schemaRef ds:uri="http://schemas.microsoft.com/sharepoint/v3/contenttype/forms"/>
  </ds:schemaRefs>
</ds:datastoreItem>
</file>

<file path=customXml/itemProps3.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TM03090434[[fn=Wood Type]]</Template>
  <TotalTime>5241</TotalTime>
  <Words>699</Words>
  <Application>Microsoft Office PowerPoint</Application>
  <PresentationFormat>Widescreen</PresentationFormat>
  <Paragraphs>87</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Cambria</vt:lpstr>
      <vt:lpstr>Courier New</vt:lpstr>
      <vt:lpstr>Posterama</vt:lpstr>
      <vt:lpstr>Times New Roman</vt:lpstr>
      <vt:lpstr>Custom</vt:lpstr>
      <vt:lpstr>7Guard -A small step today for a healthier tomorrow-</vt:lpstr>
      <vt:lpstr>introduction</vt:lpstr>
      <vt:lpstr>WHY?</vt:lpstr>
      <vt:lpstr>OBJECTIVES OF THE PROJECT</vt:lpstr>
      <vt:lpstr>STAKEHOLDERS</vt:lpstr>
      <vt:lpstr>Functionalities</vt:lpstr>
      <vt:lpstr>UNIQUE FEATURES</vt:lpstr>
      <vt:lpstr>Sustainability of 7guard</vt:lpstr>
      <vt:lpstr>SOCIAL IMPACT</vt:lpstr>
      <vt:lpstr>TARGET MARKET</vt:lpstr>
      <vt:lpstr>CHALLENGES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7Guard</dc:title>
  <dc:creator>サチンドラ ディルシャーン</dc:creator>
  <cp:lastModifiedBy>Chalodya Denushan</cp:lastModifiedBy>
  <cp:revision>50</cp:revision>
  <dcterms:created xsi:type="dcterms:W3CDTF">2024-08-17T17:20:13Z</dcterms:created>
  <dcterms:modified xsi:type="dcterms:W3CDTF">2025-01-29T09:46:05Z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