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263" r:id="rId6"/>
    <p:sldId id="16140626" r:id="rId7"/>
    <p:sldId id="265" r:id="rId8"/>
    <p:sldId id="16140625" r:id="rId9"/>
    <p:sldId id="16140628" r:id="rId10"/>
    <p:sldId id="16140635" r:id="rId11"/>
    <p:sldId id="16140636" r:id="rId12"/>
    <p:sldId id="16140630" r:id="rId13"/>
    <p:sldId id="16140629" r:id="rId14"/>
    <p:sldId id="16140623" r:id="rId15"/>
    <p:sldId id="16140627" r:id="rId16"/>
    <p:sldId id="16140637"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altLang="en-US" b="1" dirty="0">
                <a:solidFill>
                  <a:schemeClr val="accent1"/>
                </a:solidFill>
                <a:latin typeface="Arial" panose="020B0604020202020204" pitchFamily="34" charset="0"/>
                <a:cs typeface="Arial" panose="020B0604020202020204" pitchFamily="34" charset="0"/>
              </a:rPr>
              <a:t>Recipe Preparation AI Agent</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IBM HACKATHON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1864360" y="4287520"/>
            <a:ext cx="9232900" cy="1929130"/>
          </a:xfrm>
          <a:prstGeom prst="rect">
            <a:avLst/>
          </a:prstGeom>
          <a:noFill/>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 Anjali Bhadoriya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Student name </a:t>
            </a:r>
            <a:r>
              <a:rPr lang="en-US" sz="2000" b="1" dirty="0">
                <a:solidFill>
                  <a:schemeClr val="accent1">
                    <a:lumMod val="75000"/>
                  </a:schemeClr>
                </a:solidFill>
                <a:latin typeface="Arial" panose="020B0604020202020204" pitchFamily="34" charset="0"/>
                <a:cs typeface="Arial" panose="020B0604020202020204" pitchFamily="34" charset="0"/>
              </a:rPr>
              <a:t>: Anjali Bhadoriya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 &amp; Department : ITM University Gwalior &amp; B.Tech(CSE)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5" name="TextBox 4"/>
          <p:cNvSpPr txBox="1"/>
          <p:nvPr/>
        </p:nvSpPr>
        <p:spPr>
          <a:xfrm>
            <a:off x="2603055" y="938987"/>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accent2"/>
                </a:solidFill>
                <a:latin typeface="Calibri" panose="020F0502020204030204"/>
                <a:ea typeface="Calibri" panose="020F0502020204030204"/>
                <a:cs typeface="Calibri" panose="020F0502020204030204"/>
              </a:rPr>
              <a:t>Deployed AI Agent</a:t>
            </a:r>
            <a:endParaRPr lang="en-US" sz="2800" dirty="0">
              <a:solidFill>
                <a:schemeClr val="accent2"/>
              </a:solidFill>
              <a:latin typeface="Calibri" panose="020F0502020204030204"/>
              <a:ea typeface="Calibri" panose="020F0502020204030204"/>
              <a:cs typeface="Calibri" panose="020F0502020204030204"/>
            </a:endParaRPr>
          </a:p>
        </p:txBody>
      </p:sp>
      <p:pic>
        <p:nvPicPr>
          <p:cNvPr id="4" name="Picture 3" descr="Screenshot 2025-08-04 194516"/>
          <p:cNvPicPr>
            <a:picLocks noChangeAspect="1"/>
          </p:cNvPicPr>
          <p:nvPr/>
        </p:nvPicPr>
        <p:blipFill>
          <a:blip r:embed="rId1"/>
          <a:stretch>
            <a:fillRect/>
          </a:stretch>
        </p:blipFill>
        <p:spPr>
          <a:xfrm>
            <a:off x="1404620" y="1462405"/>
            <a:ext cx="9096375" cy="5114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US" altLang="en-US" sz="2800">
                <a:latin typeface="Calibri" panose="020F0502020204030204"/>
                <a:ea typeface="Calibri" panose="020F0502020204030204"/>
                <a:cs typeface="Calibri" panose="020F0502020204030204"/>
              </a:rPr>
              <a:t>The agent makes cooking simple and efficient</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Encourages sustainable food usage</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Meets all aspects of Problem Statement 16</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Leverages IBM Cloud + Granite model + RAG effective</a:t>
            </a:r>
            <a:endParaRPr lang="en-US" altLang="en-US" sz="2800">
              <a:latin typeface="Calibri" panose="020F0502020204030204"/>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en-US" dirty="0"/>
              <a:t>         https://github.com/AnjaliB22/recipe-preparation-agent</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305435" indent="-305435"/>
            <a:r>
              <a:rPr lang="en-US" altLang="en-US" sz="2800" dirty="0">
                <a:latin typeface="Calibri" panose="020F0502020204030204"/>
                <a:ea typeface="+mn-lt"/>
                <a:cs typeface="+mn-lt"/>
              </a:rPr>
              <a:t>Voice assistant integration</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Mobile app interface</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Multi-language support</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Calorie estimation &amp; nutritional insights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Smart meal planning for the week</a:t>
            </a:r>
            <a:endParaRPr lang="en-US" altLang="en-US" sz="2800" dirty="0">
              <a:latin typeface="Calibri" panose="020F0502020204030204"/>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561821"/>
            <a:ext cx="11029616" cy="530296"/>
          </a:xfrm>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a:xfrm>
            <a:off x="3493135" y="2552065"/>
            <a:ext cx="777240" cy="2355850"/>
          </a:xfrm>
        </p:spPr>
        <p:txBody>
          <a:bodyPr/>
          <a:lstStyle/>
          <a:p>
            <a:pPr marL="0" indent="0">
              <a:buNone/>
            </a:pPr>
            <a:endParaRPr lang="en-IN" dirty="0"/>
          </a:p>
        </p:txBody>
      </p:sp>
      <p:pic>
        <p:nvPicPr>
          <p:cNvPr id="5" name="Picture 4"/>
          <p:cNvPicPr>
            <a:picLocks noChangeAspect="1"/>
          </p:cNvPicPr>
          <p:nvPr/>
        </p:nvPicPr>
        <p:blipFill>
          <a:blip r:embed="rId1"/>
          <a:stretch>
            <a:fillRect/>
          </a:stretch>
        </p:blipFill>
        <p:spPr>
          <a:xfrm>
            <a:off x="1711960" y="1162685"/>
            <a:ext cx="7753985" cy="55041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8247" y="735737"/>
            <a:ext cx="3758401" cy="369332"/>
          </a:xfrm>
          <a:prstGeom prst="rect">
            <a:avLst/>
          </a:prstGeom>
        </p:spPr>
        <p:txBody>
          <a:bodyPr wrap="none">
            <a:spAutoFit/>
          </a:bodyPr>
          <a:lstStyle/>
          <a:p>
            <a:r>
              <a:rPr lang="en-IN" dirty="0" smtClean="0"/>
              <a:t>Attach your  RAG LAB certificate here</a:t>
            </a:r>
            <a:endParaRPr lang="en-IN" dirty="0"/>
          </a:p>
        </p:txBody>
      </p:sp>
      <p:pic>
        <p:nvPicPr>
          <p:cNvPr id="2" name="Picture 1" descr="Screenshot 2025-07-16 032624"/>
          <p:cNvPicPr>
            <a:picLocks noChangeAspect="1"/>
          </p:cNvPicPr>
          <p:nvPr/>
        </p:nvPicPr>
        <p:blipFill>
          <a:blip r:embed="rId1"/>
          <a:stretch>
            <a:fillRect/>
          </a:stretch>
        </p:blipFill>
        <p:spPr>
          <a:xfrm>
            <a:off x="498475" y="633095"/>
            <a:ext cx="9834245" cy="58299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0" y="2766060"/>
            <a:ext cx="9298940" cy="868680"/>
          </a:xfrm>
        </p:spPr>
        <p:txBody>
          <a:bodyPr/>
          <a:lstStyle/>
          <a:p>
            <a:pPr algn="ctr"/>
            <a:r>
              <a:rPr lang="en-US" sz="3200" b="1">
                <a:solidFill>
                  <a:srgbClr val="002060"/>
                </a:solidFill>
                <a:latin typeface="Arial" panose="020B0604020202020204" pitchFamily="34" charset="0"/>
                <a:cs typeface="Arial" panose="020B0604020202020204" pitchFamily="34" charset="0"/>
              </a:rPr>
              <a:t>THANK YOU</a:t>
            </a:r>
            <a:endParaRPr lang="en-US" sz="32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IBM Certifications</a:t>
            </a: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237615"/>
            <a:ext cx="11159490" cy="5049520"/>
          </a:xfrm>
        </p:spPr>
        <p:txBody>
          <a:bodyPr>
            <a:noAutofit/>
          </a:bodyPr>
          <a:lstStyle/>
          <a:p>
            <a:pPr marL="0" indent="0">
              <a:buNone/>
            </a:pPr>
            <a:r>
              <a:rPr lang="en-US" altLang="en-US" sz="2400">
                <a:solidFill>
                  <a:srgbClr val="404040"/>
                </a:solidFill>
                <a:latin typeface="Calibri" panose="020F0502020204030204"/>
                <a:ea typeface="Calibri" panose="020F0502020204030204"/>
                <a:cs typeface="Calibri" panose="020F0502020204030204"/>
              </a:rPr>
              <a:t>In many households, people struggle with deciding what to cook using the limited ingredients they already have. This often leads to food wastage or unnecessary shopping. Additionally, those with dietary restrictions or limited cooking skills face challenges in preparing meals efficiently.</a:t>
            </a:r>
            <a:endParaRPr lang="en-US" altLang="en-US" sz="2400">
              <a:solidFill>
                <a:srgbClr val="404040"/>
              </a:solidFill>
              <a:latin typeface="Calibri" panose="020F0502020204030204"/>
              <a:ea typeface="Calibri" panose="020F0502020204030204"/>
              <a:cs typeface="Calibri" panose="020F0502020204030204"/>
            </a:endParaRPr>
          </a:p>
          <a:p>
            <a:pPr marL="0" indent="0">
              <a:buNone/>
            </a:pPr>
            <a:r>
              <a:rPr lang="en-US" altLang="en-US" sz="2400">
                <a:solidFill>
                  <a:srgbClr val="404040"/>
                </a:solidFill>
                <a:latin typeface="Calibri" panose="020F0502020204030204"/>
                <a:ea typeface="Calibri" panose="020F0502020204030204"/>
                <a:cs typeface="Calibri" panose="020F0502020204030204"/>
              </a:rPr>
              <a:t>Proposed Solution</a:t>
            </a:r>
            <a:endParaRPr lang="en-US" altLang="en-US" sz="2400">
              <a:solidFill>
                <a:srgbClr val="404040"/>
              </a:solidFill>
              <a:latin typeface="Calibri" panose="020F0502020204030204"/>
              <a:ea typeface="Calibri" panose="020F0502020204030204"/>
              <a:cs typeface="Calibri" panose="020F0502020204030204"/>
            </a:endParaRPr>
          </a:p>
          <a:p>
            <a:pPr marL="0" indent="0">
              <a:buNone/>
            </a:pPr>
            <a:r>
              <a:rPr lang="en-US" altLang="en-US" sz="2400">
                <a:solidFill>
                  <a:srgbClr val="404040"/>
                </a:solidFill>
                <a:latin typeface="Calibri" panose="020F0502020204030204"/>
                <a:ea typeface="Calibri" panose="020F0502020204030204"/>
                <a:cs typeface="Calibri" panose="020F0502020204030204"/>
              </a:rPr>
              <a:t>The Recipe Preparation Agent is an AI-powered assistant that helps users cook smartly by suggesting meal ideas based on available groceries.</a:t>
            </a:r>
            <a:endParaRPr lang="en-US" altLang="en-US" sz="2400">
              <a:solidFill>
                <a:srgbClr val="404040"/>
              </a:solidFill>
              <a:latin typeface="Calibri" panose="020F0502020204030204"/>
              <a:ea typeface="Calibri" panose="020F0502020204030204"/>
              <a:cs typeface="Calibri" panose="020F0502020204030204"/>
            </a:endParaRPr>
          </a:p>
          <a:p>
            <a:pPr marL="0" indent="0">
              <a:buNone/>
            </a:pPr>
            <a:r>
              <a:rPr lang="en-US" altLang="en-US" sz="2400">
                <a:solidFill>
                  <a:srgbClr val="404040"/>
                </a:solidFill>
                <a:latin typeface="Calibri" panose="020F0502020204030204"/>
                <a:ea typeface="Calibri" panose="020F0502020204030204"/>
                <a:cs typeface="Calibri" panose="020F0502020204030204"/>
              </a:rPr>
              <a:t>Using RAG (Retrieval-Augmented Generation), it provides step-by-step cooking instructions, ingredient substitutions, dietary adjustments, and cooking tips.</a:t>
            </a:r>
            <a:endParaRPr lang="en-US" altLang="en-US" sz="2400">
              <a:solidFill>
                <a:srgbClr val="404040"/>
              </a:solidFill>
              <a:latin typeface="Calibri" panose="020F0502020204030204"/>
              <a:ea typeface="Calibri" panose="020F0502020204030204"/>
              <a:cs typeface="Calibri" panose="020F0502020204030204"/>
            </a:endParaRPr>
          </a:p>
          <a:p>
            <a:pPr marL="0" indent="0">
              <a:buNone/>
            </a:pPr>
            <a:r>
              <a:rPr lang="en-US" altLang="en-US" sz="2400">
                <a:solidFill>
                  <a:srgbClr val="404040"/>
                </a:solidFill>
                <a:latin typeface="Calibri" panose="020F0502020204030204"/>
                <a:ea typeface="Calibri" panose="020F0502020204030204"/>
                <a:cs typeface="Calibri" panose="020F0502020204030204"/>
              </a:rPr>
              <a:t>This solution is built using IBM Cloud Lite Services and IBM Granite models on Watsonx.</a:t>
            </a:r>
            <a:endParaRPr lang="en-US" altLang="en-US" sz="2400">
              <a:solidFill>
                <a:srgbClr val="404040"/>
              </a:solidFill>
              <a:latin typeface="Calibri" panose="020F0502020204030204"/>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lgn="l">
              <a:buNone/>
            </a:pPr>
            <a:r>
              <a:rPr lang="en-US" altLang="en-US" sz="2800" dirty="0">
                <a:solidFill>
                  <a:srgbClr val="000000"/>
                </a:solidFill>
                <a:latin typeface="Calibri" panose="020F0502020204030204"/>
                <a:ea typeface="Calibri" panose="020F0502020204030204"/>
                <a:cs typeface="Calibri" panose="020F0502020204030204"/>
              </a:rPr>
              <a:t>IBM Cloud Lite Services</a:t>
            </a:r>
            <a:endParaRPr lang="en-US" altLang="en-US" sz="2800" dirty="0">
              <a:solidFill>
                <a:srgbClr val="000000"/>
              </a:solidFill>
              <a:latin typeface="Calibri" panose="020F0502020204030204"/>
              <a:ea typeface="Calibri" panose="020F0502020204030204"/>
              <a:cs typeface="Calibri" panose="020F0502020204030204"/>
            </a:endParaRPr>
          </a:p>
          <a:p>
            <a:pPr marL="0" indent="0" algn="l">
              <a:buNone/>
            </a:pPr>
            <a:r>
              <a:rPr lang="en-US" altLang="en-US" sz="2800" dirty="0">
                <a:solidFill>
                  <a:srgbClr val="000000"/>
                </a:solidFill>
                <a:latin typeface="Calibri" panose="020F0502020204030204"/>
                <a:ea typeface="Calibri" panose="020F0502020204030204"/>
                <a:cs typeface="Calibri" panose="020F0502020204030204"/>
              </a:rPr>
              <a:t>Natural Language Processing (NLP)</a:t>
            </a:r>
            <a:endParaRPr lang="en-US" altLang="en-US" sz="2800" dirty="0">
              <a:solidFill>
                <a:srgbClr val="000000"/>
              </a:solidFill>
              <a:latin typeface="Calibri" panose="020F0502020204030204"/>
              <a:ea typeface="Calibri" panose="020F0502020204030204"/>
              <a:cs typeface="Calibri" panose="020F0502020204030204"/>
            </a:endParaRPr>
          </a:p>
          <a:p>
            <a:pPr marL="0" indent="0" algn="l">
              <a:buNone/>
            </a:pPr>
            <a:r>
              <a:rPr lang="en-US" altLang="en-US" sz="2800" dirty="0">
                <a:solidFill>
                  <a:srgbClr val="000000"/>
                </a:solidFill>
                <a:latin typeface="Calibri" panose="020F0502020204030204"/>
                <a:ea typeface="Calibri" panose="020F0502020204030204"/>
                <a:cs typeface="Calibri" panose="020F0502020204030204"/>
              </a:rPr>
              <a:t>Retrieval-Augmented Generation (RAG)</a:t>
            </a:r>
            <a:endParaRPr lang="en-US" altLang="en-US" sz="2800" dirty="0">
              <a:solidFill>
                <a:srgbClr val="000000"/>
              </a:solidFill>
              <a:latin typeface="Calibri" panose="020F0502020204030204"/>
              <a:ea typeface="Calibri" panose="020F0502020204030204"/>
              <a:cs typeface="Calibri" panose="020F0502020204030204"/>
            </a:endParaRPr>
          </a:p>
          <a:p>
            <a:pPr marL="0" indent="0" algn="l">
              <a:buNone/>
            </a:pPr>
            <a:r>
              <a:rPr lang="en-US" altLang="en-US" sz="2800" dirty="0">
                <a:solidFill>
                  <a:srgbClr val="000000"/>
                </a:solidFill>
                <a:latin typeface="Calibri" panose="020F0502020204030204"/>
                <a:ea typeface="Calibri" panose="020F0502020204030204"/>
                <a:cs typeface="Calibri" panose="020F0502020204030204"/>
              </a:rPr>
              <a:t>IBM Granite Foundation Model</a:t>
            </a:r>
            <a:endParaRPr lang="en-US" altLang="en-US" sz="2800" dirty="0">
              <a:solidFill>
                <a:srgbClr val="000000"/>
              </a:solidFill>
              <a:latin typeface="Calibri" panose="020F0502020204030204"/>
              <a:ea typeface="Calibri" panose="020F0502020204030204"/>
              <a:cs typeface="Calibri" panose="020F0502020204030204"/>
            </a:endParaRPr>
          </a:p>
          <a:p>
            <a:pPr marL="0" indent="0" algn="l">
              <a:buNone/>
            </a:pPr>
            <a:r>
              <a:rPr lang="en-US" altLang="en-US" sz="2800" dirty="0">
                <a:solidFill>
                  <a:srgbClr val="000000"/>
                </a:solidFill>
                <a:latin typeface="Calibri" panose="020F0502020204030204"/>
                <a:ea typeface="Calibri" panose="020F0502020204030204"/>
                <a:cs typeface="Calibri" panose="020F0502020204030204"/>
              </a:rPr>
              <a:t>Watsonx Prompt Lab</a:t>
            </a:r>
            <a:endParaRPr lang="en-US" altLang="en-US" sz="2800" dirty="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cloud services used</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IN" sz="2800" dirty="0"/>
              <a:t>IBM Cloud Watsonx AI Studio</a:t>
            </a:r>
            <a:endParaRPr lang="en-IN" sz="2800" dirty="0"/>
          </a:p>
          <a:p>
            <a:pPr marL="305435" indent="-305435"/>
            <a:r>
              <a:rPr lang="en-IN" sz="2800" dirty="0"/>
              <a:t>IBM Cloud </a:t>
            </a:r>
            <a:r>
              <a:rPr lang="en-IN" sz="2800" dirty="0" err="1"/>
              <a:t>Watsonx</a:t>
            </a:r>
            <a:r>
              <a:rPr lang="en-IN" sz="2800" dirty="0"/>
              <a:t> AI runtime</a:t>
            </a:r>
            <a:endParaRPr lang="en-IN" sz="2800" dirty="0"/>
          </a:p>
          <a:p>
            <a:pPr marL="305435" indent="-305435"/>
            <a:r>
              <a:rPr lang="en-IN" sz="2800" dirty="0"/>
              <a:t>IBM Cloud Agent Lab</a:t>
            </a:r>
            <a:endParaRPr lang="en-IN" sz="2800" dirty="0"/>
          </a:p>
          <a:p>
            <a:pPr marL="305435" indent="-305435"/>
            <a:r>
              <a:rPr lang="en-IN" sz="2800" dirty="0"/>
              <a:t>IBM Granite foundation model</a:t>
            </a:r>
            <a:endParaRPr lang="en-IN" sz="2800" dirty="0"/>
          </a:p>
          <a:p>
            <a:pPr marL="305435" indent="-305435"/>
            <a:r>
              <a:rPr lang="en-US" altLang="en-US" sz="2800" dirty="0"/>
              <a:t>Cloud Object Storage (COS)</a:t>
            </a:r>
            <a:endParaRPr lang="en-US" altLang="en-US" sz="2800" dirty="0"/>
          </a:p>
          <a:p>
            <a:pPr marL="305435" indent="-305435"/>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US" altLang="en-US" sz="2000" dirty="0">
                <a:latin typeface="Calibri" panose="020F0502020204030204"/>
                <a:ea typeface="Calibri" panose="020F0502020204030204"/>
                <a:cs typeface="Calibri" panose="020F0502020204030204"/>
              </a:rPr>
              <a:t>This AI agent transforms everyday cooking into a smart, efficient, and sustainable experience. It doesn't just suggest recipes — it adapts them intelligently to what the user has on hand.</a:t>
            </a:r>
            <a:endParaRPr lang="en-US" altLang="en-US" sz="2000" dirty="0">
              <a:latin typeface="Calibri" panose="020F0502020204030204"/>
              <a:ea typeface="Calibri" panose="020F0502020204030204"/>
              <a:cs typeface="Calibri" panose="020F0502020204030204"/>
            </a:endParaRPr>
          </a:p>
          <a:p>
            <a:pPr marL="0" indent="0">
              <a:buNone/>
            </a:pPr>
            <a:r>
              <a:rPr lang="en-US" altLang="en-US" sz="2000" dirty="0">
                <a:latin typeface="Calibri" panose="020F0502020204030204"/>
                <a:ea typeface="Calibri" panose="020F0502020204030204"/>
                <a:cs typeface="Calibri" panose="020F0502020204030204"/>
              </a:rPr>
              <a:t>Unique Features:</a:t>
            </a:r>
            <a:endParaRPr lang="en-US" altLang="en-US" sz="2000" dirty="0">
              <a:latin typeface="Calibri" panose="020F0502020204030204"/>
              <a:ea typeface="Calibri" panose="020F0502020204030204"/>
              <a:cs typeface="Calibri" panose="020F0502020204030204"/>
            </a:endParaRPr>
          </a:p>
          <a:p>
            <a:r>
              <a:rPr lang="en-US" altLang="en-US" sz="2000" dirty="0">
                <a:latin typeface="Calibri" panose="020F0502020204030204"/>
                <a:ea typeface="Calibri" panose="020F0502020204030204"/>
                <a:cs typeface="Calibri" panose="020F0502020204030204"/>
              </a:rPr>
              <a:t> Ingredient-Aware Intelligence: Generates recipes tailored to available groceries, minimizing waste.</a:t>
            </a:r>
            <a:endParaRPr lang="en-US" altLang="en-US" sz="2000" dirty="0">
              <a:latin typeface="Calibri" panose="020F0502020204030204"/>
              <a:ea typeface="Calibri" panose="020F0502020204030204"/>
              <a:cs typeface="Calibri" panose="020F0502020204030204"/>
            </a:endParaRPr>
          </a:p>
          <a:p>
            <a:r>
              <a:rPr lang="en-US" altLang="en-US" sz="2000" dirty="0">
                <a:latin typeface="Calibri" panose="020F0502020204030204"/>
                <a:ea typeface="Calibri" panose="020F0502020204030204"/>
                <a:cs typeface="Calibri" panose="020F0502020204030204"/>
              </a:rPr>
              <a:t> Smart Substitutions: Automatically offers ingredient alternatives based on regional availability or dietary needs.</a:t>
            </a:r>
            <a:endParaRPr lang="en-US" altLang="en-US" sz="2000" dirty="0">
              <a:latin typeface="Calibri" panose="020F0502020204030204"/>
              <a:ea typeface="Calibri" panose="020F0502020204030204"/>
              <a:cs typeface="Calibri" panose="020F0502020204030204"/>
            </a:endParaRPr>
          </a:p>
          <a:p>
            <a:r>
              <a:rPr lang="en-US" altLang="en-US" sz="2000" dirty="0">
                <a:latin typeface="Calibri" panose="020F0502020204030204"/>
                <a:ea typeface="Calibri" panose="020F0502020204030204"/>
                <a:cs typeface="Calibri" panose="020F0502020204030204"/>
              </a:rPr>
              <a:t>RAG-Based Personalization: Uses Retrieval-Augmented Generation (RAG) to fetch the best-suited recipe logic and dynamically generate step-by-step instructions.</a:t>
            </a:r>
            <a:endParaRPr lang="en-US" altLang="en-US" sz="2000" dirty="0">
              <a:latin typeface="Calibri" panose="020F0502020204030204"/>
              <a:ea typeface="Calibri" panose="020F0502020204030204"/>
              <a:cs typeface="Calibri" panose="020F0502020204030204"/>
            </a:endParaRPr>
          </a:p>
          <a:p>
            <a:r>
              <a:rPr lang="en-US" altLang="en-US" sz="2000" dirty="0">
                <a:latin typeface="Calibri" panose="020F0502020204030204"/>
                <a:ea typeface="Calibri" panose="020F0502020204030204"/>
                <a:cs typeface="Calibri" panose="020F0502020204030204"/>
              </a:rPr>
              <a:t>Cooking Tips &amp; Health Tweaks: Suggests low-oil, gluten-free, or vegan adjustments as needed.</a:t>
            </a:r>
            <a:endParaRPr lang="en-US" altLang="en-US" sz="2000" dirty="0">
              <a:latin typeface="Calibri" panose="020F0502020204030204"/>
              <a:ea typeface="Calibri" panose="020F0502020204030204"/>
              <a:cs typeface="Calibri" panose="020F0502020204030204"/>
            </a:endParaRPr>
          </a:p>
          <a:p>
            <a:r>
              <a:rPr lang="en-US" altLang="en-US" sz="2000" dirty="0">
                <a:latin typeface="Calibri" panose="020F0502020204030204"/>
                <a:ea typeface="Calibri" panose="020F0502020204030204"/>
                <a:cs typeface="Calibri" panose="020F0502020204030204"/>
              </a:rPr>
              <a:t>Real-time Suggestions: Delivers fast, contextualized recipe responses for daily use.</a:t>
            </a:r>
            <a:endParaRPr lang="en-US" altLang="en-US" sz="2000" dirty="0">
              <a:latin typeface="Calibri" panose="020F0502020204030204"/>
              <a:ea typeface="Calibri" panose="020F0502020204030204"/>
              <a:cs typeface="Calibri" panose="020F0502020204030204"/>
            </a:endParaRPr>
          </a:p>
          <a:p>
            <a:r>
              <a:rPr lang="en-US" altLang="en-US" sz="2000" dirty="0">
                <a:latin typeface="Calibri" panose="020F0502020204030204"/>
                <a:ea typeface="Calibri" panose="020F0502020204030204"/>
                <a:cs typeface="Calibri" panose="020F0502020204030204"/>
              </a:rPr>
              <a:t>Supports Sustainability: Helps reduce food waste by turning leftover pantry items into practical meals.</a:t>
            </a:r>
            <a:endParaRPr lang="en-US" altLang="en-US" sz="2000" dirty="0">
              <a:latin typeface="Calibri" panose="020F0502020204030204"/>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a:bodyPr>
          <a:lstStyle/>
          <a:p>
            <a:pPr marL="305435" indent="-305435">
              <a:lnSpc>
                <a:spcPct val="100000"/>
              </a:lnSpc>
            </a:pPr>
            <a:r>
              <a:rPr lang="en-US" altLang="en-US" sz="2800">
                <a:latin typeface="Calibri" panose="020F0502020204030204"/>
                <a:ea typeface="Calibri" panose="020F0502020204030204"/>
                <a:cs typeface="Calibri" panose="020F0502020204030204"/>
              </a:rPr>
              <a:t>Home Cooks</a:t>
            </a:r>
            <a:endParaRPr lang="en-US" altLang="en-US" sz="2800">
              <a:latin typeface="Calibri" panose="020F0502020204030204"/>
              <a:ea typeface="Calibri" panose="020F0502020204030204"/>
              <a:cs typeface="Calibri" panose="020F0502020204030204"/>
            </a:endParaRPr>
          </a:p>
          <a:p>
            <a:pPr marL="305435" indent="-305435">
              <a:lnSpc>
                <a:spcPct val="100000"/>
              </a:lnSpc>
            </a:pPr>
            <a:r>
              <a:rPr lang="en-US" altLang="en-US" sz="2800">
                <a:latin typeface="Calibri" panose="020F0502020204030204"/>
                <a:ea typeface="Calibri" panose="020F0502020204030204"/>
                <a:cs typeface="Calibri" panose="020F0502020204030204"/>
              </a:rPr>
              <a:t>Working Professionals</a:t>
            </a:r>
            <a:endParaRPr lang="en-US" altLang="en-US" sz="2800">
              <a:latin typeface="Calibri" panose="020F0502020204030204"/>
              <a:ea typeface="Calibri" panose="020F0502020204030204"/>
              <a:cs typeface="Calibri" panose="020F0502020204030204"/>
            </a:endParaRPr>
          </a:p>
          <a:p>
            <a:pPr marL="305435" indent="-305435">
              <a:lnSpc>
                <a:spcPct val="100000"/>
              </a:lnSpc>
            </a:pPr>
            <a:r>
              <a:rPr lang="en-US" altLang="en-US" sz="2800">
                <a:latin typeface="Calibri" panose="020F0502020204030204"/>
                <a:ea typeface="Calibri" panose="020F0502020204030204"/>
                <a:cs typeface="Calibri" panose="020F0502020204030204"/>
              </a:rPr>
              <a:t>Students</a:t>
            </a:r>
            <a:endParaRPr lang="en-US" altLang="en-US" sz="2800">
              <a:latin typeface="Calibri" panose="020F0502020204030204"/>
              <a:ea typeface="Calibri" panose="020F0502020204030204"/>
              <a:cs typeface="Calibri" panose="020F0502020204030204"/>
            </a:endParaRPr>
          </a:p>
          <a:p>
            <a:pPr marL="305435" indent="-305435">
              <a:lnSpc>
                <a:spcPct val="100000"/>
              </a:lnSpc>
            </a:pPr>
            <a:r>
              <a:rPr lang="en-US" altLang="en-US" sz="2800">
                <a:latin typeface="Calibri" panose="020F0502020204030204"/>
                <a:ea typeface="Calibri" panose="020F0502020204030204"/>
                <a:cs typeface="Calibri" panose="020F0502020204030204"/>
              </a:rPr>
              <a:t>Culinary Enthusiasts</a:t>
            </a:r>
            <a:endParaRPr lang="en-US" altLang="en-US" sz="2800">
              <a:latin typeface="Calibri" panose="020F0502020204030204"/>
              <a:ea typeface="Calibri" panose="020F0502020204030204"/>
              <a:cs typeface="Calibri" panose="020F0502020204030204"/>
            </a:endParaRPr>
          </a:p>
          <a:p>
            <a:pPr marL="305435" indent="-305435">
              <a:lnSpc>
                <a:spcPct val="100000"/>
              </a:lnSpc>
            </a:pPr>
            <a:r>
              <a:rPr lang="en-US" altLang="en-US" sz="2800">
                <a:latin typeface="Calibri" panose="020F0502020204030204"/>
                <a:ea typeface="Calibri" panose="020F0502020204030204"/>
                <a:cs typeface="Calibri" panose="020F0502020204030204"/>
              </a:rPr>
              <a:t>Anyone with random groceries in the kitchen</a:t>
            </a:r>
            <a:endParaRPr lang="en-US" altLang="en-US" sz="2800">
              <a:latin typeface="Calibri" panose="020F05020202040302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3" name="Picture 2" descr="Screenshot 2025-08-04 194434"/>
          <p:cNvPicPr>
            <a:picLocks noChangeAspect="1"/>
          </p:cNvPicPr>
          <p:nvPr/>
        </p:nvPicPr>
        <p:blipFill>
          <a:blip r:embed="rId1"/>
          <a:stretch>
            <a:fillRect/>
          </a:stretch>
        </p:blipFill>
        <p:spPr>
          <a:xfrm>
            <a:off x="1225550" y="1232535"/>
            <a:ext cx="6901815" cy="4767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197" y="472921"/>
            <a:ext cx="11029616" cy="530296"/>
          </a:xfrm>
        </p:spPr>
        <p:txBody>
          <a:bodyPr/>
          <a:lstStyle/>
          <a:p>
            <a:r>
              <a:rPr lang="en-IN" dirty="0">
                <a:solidFill>
                  <a:schemeClr val="accent1"/>
                </a:solidFill>
              </a:rPr>
              <a:t>Results</a:t>
            </a:r>
            <a:endParaRPr lang="en-IN" dirty="0">
              <a:solidFill>
                <a:schemeClr val="accent1"/>
              </a:solidFill>
            </a:endParaRPr>
          </a:p>
        </p:txBody>
      </p:sp>
      <p:pic>
        <p:nvPicPr>
          <p:cNvPr id="3" name="Picture 2" descr="Screenshot 2025-08-04 194449"/>
          <p:cNvPicPr>
            <a:picLocks noChangeAspect="1"/>
          </p:cNvPicPr>
          <p:nvPr/>
        </p:nvPicPr>
        <p:blipFill>
          <a:blip r:embed="rId1"/>
          <a:stretch>
            <a:fillRect/>
          </a:stretch>
        </p:blipFill>
        <p:spPr>
          <a:xfrm>
            <a:off x="261620" y="1003300"/>
            <a:ext cx="6022975" cy="5628640"/>
          </a:xfrm>
          <a:prstGeom prst="rect">
            <a:avLst/>
          </a:prstGeom>
        </p:spPr>
      </p:pic>
      <p:pic>
        <p:nvPicPr>
          <p:cNvPr id="5" name="Picture 4" descr="Screenshot 2025-08-04 194503"/>
          <p:cNvPicPr>
            <a:picLocks noChangeAspect="1"/>
          </p:cNvPicPr>
          <p:nvPr/>
        </p:nvPicPr>
        <p:blipFill>
          <a:blip r:embed="rId2"/>
          <a:stretch>
            <a:fillRect/>
          </a:stretch>
        </p:blipFill>
        <p:spPr>
          <a:xfrm>
            <a:off x="5501640" y="702310"/>
            <a:ext cx="6784340" cy="5550535"/>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2788</Words>
  <Application>WPS Presentation</Application>
  <PresentationFormat>Widescreen</PresentationFormat>
  <Paragraphs>101</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演示文稿</vt:lpstr>
      <vt:lpstr>IBM Certifications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 Bhadoriya</cp:lastModifiedBy>
  <cp:revision>143</cp:revision>
  <dcterms:created xsi:type="dcterms:W3CDTF">2021-05-26T16:50:00Z</dcterms:created>
  <dcterms:modified xsi:type="dcterms:W3CDTF">2025-08-04T15:53:39Z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CFBE51FAE569403EA43421E78BEA9C82_12</vt:lpwstr>
  </property>
  <property fmtid="{D5CDD505-2E9C-101B-9397-08002B2CF9AE}" pid="4" name="KSOProductBuildVer">
    <vt:lpwstr>1033-12.2.0.22222</vt:lpwstr>
  </property>
</Properties>
</file>