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7ABD8E-F2F2-40BB-B3C3-AF98D5FCA710}" v="3" dt="2025-10-28T17:42:37.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jenishia8493@gmail.com" userId="6de8f1992c1aad88" providerId="LiveId" clId="{5185640B-CF38-4337-9984-0B60F11339AD}"/>
    <pc:docChg chg="undo custSel modSld">
      <pc:chgData name="antojenishia8493@gmail.com" userId="6de8f1992c1aad88" providerId="LiveId" clId="{5185640B-CF38-4337-9984-0B60F11339AD}" dt="2025-10-28T17:42:37.780" v="9"/>
      <pc:docMkLst>
        <pc:docMk/>
      </pc:docMkLst>
      <pc:sldChg chg="modSp mod">
        <pc:chgData name="antojenishia8493@gmail.com" userId="6de8f1992c1aad88" providerId="LiveId" clId="{5185640B-CF38-4337-9984-0B60F11339AD}" dt="2025-10-28T17:42:37.780" v="9"/>
        <pc:sldMkLst>
          <pc:docMk/>
          <pc:sldMk cId="519586359" sldId="258"/>
        </pc:sldMkLst>
        <pc:graphicFrameChg chg="mod modGraphic">
          <ac:chgData name="antojenishia8493@gmail.com" userId="6de8f1992c1aad88" providerId="LiveId" clId="{5185640B-CF38-4337-9984-0B60F11339AD}" dt="2025-10-28T17:42:37.780" v="9"/>
          <ac:graphicFrameMkLst>
            <pc:docMk/>
            <pc:sldMk cId="519586359" sldId="258"/>
            <ac:graphicFrameMk id="7" creationId="{ACE64048-76D1-E559-97A6-1E9DA8CC9F6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10/30/2025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10/30/2025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10/30/2025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10/30/2025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10/30/2025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10/30/2025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10/30/2025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10/30/2025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10/30/2025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10/30/2025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10/30/2025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10/30/2025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cikit-learn.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CSE (ARTIFICIAL INTELLIGENCE AND MACHINE LEARNING)</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smtClean="0">
                <a:latin typeface="Times New Roman" panose="02020603050405020304" pitchFamily="18" charset="0"/>
                <a:cs typeface="Times New Roman" panose="02020603050405020304" pitchFamily="18" charset="0"/>
              </a:rPr>
              <a:t/>
            </a:r>
            <a:br>
              <a:rPr lang="en-GB" sz="2400" dirty="0" smtClean="0">
                <a:latin typeface="Times New Roman" panose="02020603050405020304" pitchFamily="18" charset="0"/>
                <a:cs typeface="Times New Roman" panose="02020603050405020304" pitchFamily="18" charset="0"/>
              </a:rPr>
            </a:br>
            <a:r>
              <a:rPr lang="en-IN" sz="2400" b="1" dirty="0" smtClean="0">
                <a:solidFill>
                  <a:srgbClr val="FF0000"/>
                </a:solidFill>
              </a:rPr>
              <a:t>AI QUIZ MASTER USING NAÏVE BAYES</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3490605231"/>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r>
                        <a:rPr lang="en-US" dirty="0"/>
                        <a:t>2117240030007</a:t>
                      </a:r>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dirty="0" smtClean="0"/>
                        <a:t>Anjali</a:t>
                      </a:r>
                      <a:r>
                        <a:rPr lang="en-US" baseline="0" dirty="0" smtClean="0"/>
                        <a:t> C</a:t>
                      </a:r>
                      <a:endParaRPr lang="en-US" dirty="0"/>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A</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dirty="0"/>
                        <a:t>Mrs. M. Divya</a:t>
                      </a:r>
                      <a:endParaRPr lang="en-US" b="1" dirty="0"/>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10/30/2025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a:normAutofit fontScale="92500" lnSpcReduction="20000"/>
          </a:bodyPr>
          <a:lstStyle/>
          <a:p>
            <a:pPr>
              <a:lnSpc>
                <a:spcPct val="150000"/>
              </a:lnSpc>
            </a:pPr>
            <a:r>
              <a:rPr lang="en-US" sz="1900" b="1" dirty="0"/>
              <a:t>Overview</a:t>
            </a:r>
            <a:r>
              <a:rPr lang="en-US" sz="1900" b="1" dirty="0" smtClean="0"/>
              <a:t>:</a:t>
            </a:r>
            <a:r>
              <a:rPr lang="en-US" sz="1900" dirty="0"/>
              <a:t/>
            </a:r>
            <a:br>
              <a:rPr lang="en-US" sz="1900" dirty="0"/>
            </a:br>
            <a:r>
              <a:rPr lang="en-US" sz="1900" dirty="0"/>
              <a:t>Artificial Intelligence enables machines to mimic human reasoning, understanding, and learning. One interesting educational application of AI is in developing intelligent quiz systems that can evaluate user answers beyond simple text </a:t>
            </a:r>
            <a:r>
              <a:rPr lang="en-US" sz="1900" dirty="0" smtClean="0"/>
              <a:t>matching.</a:t>
            </a:r>
          </a:p>
          <a:p>
            <a:pPr>
              <a:lnSpc>
                <a:spcPct val="150000"/>
              </a:lnSpc>
            </a:pPr>
            <a:r>
              <a:rPr lang="en-US" sz="1900" b="1" dirty="0" smtClean="0"/>
              <a:t>Problem Statement:</a:t>
            </a:r>
            <a:r>
              <a:rPr lang="en-US" sz="1900" dirty="0"/>
              <a:t/>
            </a:r>
            <a:br>
              <a:rPr lang="en-US" sz="1900" dirty="0"/>
            </a:br>
            <a:r>
              <a:rPr lang="en-US" sz="1900" dirty="0"/>
              <a:t>To develop an AI-based quiz master that accepts text answers from users and classifies them as correct or incorrect using the Naive Bayes probabilistic </a:t>
            </a:r>
            <a:r>
              <a:rPr lang="en-US" sz="1900" dirty="0" smtClean="0"/>
              <a:t>model.</a:t>
            </a:r>
            <a:endParaRPr lang="en-US" sz="1900" b="1" i="1" dirty="0"/>
          </a:p>
          <a:p>
            <a:pPr>
              <a:lnSpc>
                <a:spcPct val="150000"/>
              </a:lnSpc>
            </a:pPr>
            <a:r>
              <a:rPr lang="en-US" sz="1900" b="1" dirty="0" smtClean="0"/>
              <a:t>Expected Result:</a:t>
            </a:r>
            <a:r>
              <a:rPr lang="en-US" sz="1900" dirty="0"/>
              <a:t/>
            </a:r>
            <a:br>
              <a:rPr lang="en-US" sz="1900" dirty="0"/>
            </a:br>
            <a:r>
              <a:rPr lang="en-US" sz="1900" dirty="0"/>
              <a:t>A functional text-based quiz system that evaluates user input accurately using probability-based </a:t>
            </a:r>
            <a:r>
              <a:rPr lang="en-US" sz="1900" dirty="0" smtClean="0"/>
              <a:t>classification.</a:t>
            </a:r>
          </a:p>
          <a:p>
            <a:pPr>
              <a:lnSpc>
                <a:spcPct val="150000"/>
              </a:lnSpc>
            </a:pPr>
            <a:r>
              <a:rPr lang="en-US" sz="1900" b="1" dirty="0" smtClean="0"/>
              <a:t>Possibilities</a:t>
            </a:r>
            <a:r>
              <a:rPr lang="en-US" sz="1900" b="1" dirty="0"/>
              <a:t>:</a:t>
            </a:r>
            <a:r>
              <a:rPr lang="en-US" sz="1900" dirty="0"/>
              <a:t/>
            </a:r>
            <a:br>
              <a:rPr lang="en-US" sz="1900" dirty="0"/>
            </a:br>
            <a:r>
              <a:rPr lang="en-US" sz="1900" dirty="0" smtClean="0"/>
              <a:t>1.Expanding </a:t>
            </a:r>
            <a:r>
              <a:rPr lang="en-US" sz="1900" dirty="0"/>
              <a:t>the system for multiple topics and difficulty levels</a:t>
            </a:r>
            <a:r>
              <a:rPr lang="en-US" sz="1900" dirty="0" smtClean="0"/>
              <a:t>. 2.Integrating </a:t>
            </a:r>
            <a:r>
              <a:rPr lang="en-US" sz="1900" dirty="0"/>
              <a:t>natural language understanding for descriptive answers</a:t>
            </a:r>
            <a:r>
              <a:rPr lang="en-US" sz="1900" dirty="0" smtClean="0"/>
              <a:t>. 3.Adding </a:t>
            </a:r>
            <a:r>
              <a:rPr lang="en-US" sz="1900" dirty="0"/>
              <a:t>speech-based answering using speech </a:t>
            </a:r>
            <a:r>
              <a:rPr lang="en-US" sz="1900" dirty="0" smtClean="0"/>
              <a:t>recognition.</a:t>
            </a:r>
            <a:endParaRPr lang="en-US" sz="1900" dirty="0"/>
          </a:p>
          <a:p>
            <a:endParaRPr lang="en-US" dirty="0"/>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10/30/2025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7"/>
            <a:ext cx="10515600" cy="5903327"/>
          </a:xfrm>
        </p:spPr>
        <p:txBody>
          <a:bodyPr>
            <a:normAutofit fontScale="25000" lnSpcReduction="20000"/>
          </a:bodyPr>
          <a:lstStyle/>
          <a:p>
            <a:pPr>
              <a:lnSpc>
                <a:spcPct val="170000"/>
              </a:lnSpc>
            </a:pPr>
            <a:r>
              <a:rPr lang="en-US" sz="7200" b="1" dirty="0" smtClean="0"/>
              <a:t>Theoretical </a:t>
            </a:r>
            <a:r>
              <a:rPr lang="en-US" sz="7200" b="1" dirty="0"/>
              <a:t>Background</a:t>
            </a:r>
            <a:r>
              <a:rPr lang="en-US" sz="7200" b="1" dirty="0" smtClean="0"/>
              <a:t>:</a:t>
            </a:r>
            <a:r>
              <a:rPr lang="en-US" sz="5600" dirty="0"/>
              <a:t/>
            </a:r>
            <a:br>
              <a:rPr lang="en-US" sz="5600" dirty="0"/>
            </a:br>
            <a:r>
              <a:rPr lang="en-US" sz="6400" dirty="0"/>
              <a:t>Naive Bayes is a probabilistic model derived from Bayes’ Theorem. It predicts the likelihood of a class based on given evidence (features). It assumes independence between words in a text, making it simple yet effective for text classification tasks. </a:t>
            </a:r>
            <a:r>
              <a:rPr lang="en-US" sz="6400" dirty="0" smtClean="0"/>
              <a:t>Formula: P(C</a:t>
            </a:r>
            <a:r>
              <a:rPr lang="en-US" sz="6400" dirty="0"/>
              <a:t>∣X)= P(X∣C)×P(C)/ P(X)</a:t>
            </a:r>
            <a:endParaRPr lang="en-US" sz="6400" dirty="0" smtClean="0"/>
          </a:p>
          <a:p>
            <a:pPr>
              <a:lnSpc>
                <a:spcPct val="170000"/>
              </a:lnSpc>
            </a:pPr>
            <a:r>
              <a:rPr lang="en-US" sz="7200" b="1" dirty="0" smtClean="0"/>
              <a:t>Literature Survey:</a:t>
            </a:r>
          </a:p>
          <a:p>
            <a:pPr>
              <a:lnSpc>
                <a:spcPct val="120000"/>
              </a:lnSpc>
            </a:pPr>
            <a:r>
              <a:rPr lang="en-US" sz="6400" dirty="0" smtClean="0"/>
              <a:t>McCallum </a:t>
            </a:r>
            <a:r>
              <a:rPr lang="en-US" sz="6400" dirty="0"/>
              <a:t>&amp; Nigam (1998) – Text classification with Naive Bayes </a:t>
            </a:r>
            <a:r>
              <a:rPr lang="en-US" sz="6400" dirty="0" smtClean="0"/>
              <a:t>models.</a:t>
            </a:r>
          </a:p>
          <a:p>
            <a:pPr>
              <a:lnSpc>
                <a:spcPct val="120000"/>
              </a:lnSpc>
            </a:pPr>
            <a:r>
              <a:rPr lang="en-US" sz="6400" dirty="0" err="1" smtClean="0"/>
              <a:t>Raschka</a:t>
            </a:r>
            <a:r>
              <a:rPr lang="en-US" sz="6400" dirty="0" smtClean="0"/>
              <a:t> </a:t>
            </a:r>
            <a:r>
              <a:rPr lang="en-US" sz="6400" dirty="0"/>
              <a:t>(2015) – Practical Python implementation of Naive Bayes</a:t>
            </a:r>
            <a:r>
              <a:rPr lang="en-US" sz="6400" dirty="0" smtClean="0"/>
              <a:t>.</a:t>
            </a:r>
          </a:p>
          <a:p>
            <a:pPr>
              <a:lnSpc>
                <a:spcPct val="120000"/>
              </a:lnSpc>
            </a:pPr>
            <a:r>
              <a:rPr lang="en-US" sz="6400" dirty="0" smtClean="0"/>
              <a:t> </a:t>
            </a:r>
            <a:r>
              <a:rPr lang="en-US" sz="6400" dirty="0" err="1" smtClean="0"/>
              <a:t>Scikit</a:t>
            </a:r>
            <a:r>
              <a:rPr lang="en-US" sz="6400" dirty="0" smtClean="0"/>
              <a:t>-learn </a:t>
            </a:r>
            <a:r>
              <a:rPr lang="en-US" sz="6400" dirty="0"/>
              <a:t>(2024) – Efficient implementation for machine learning </a:t>
            </a:r>
            <a:r>
              <a:rPr lang="en-US" sz="6400" dirty="0" smtClean="0"/>
              <a:t>tasks.</a:t>
            </a:r>
          </a:p>
          <a:p>
            <a:pPr>
              <a:lnSpc>
                <a:spcPct val="120000"/>
              </a:lnSpc>
            </a:pPr>
            <a:r>
              <a:rPr lang="en-US" sz="6400" dirty="0" err="1" smtClean="0"/>
              <a:t>GeeksforGeeks</a:t>
            </a:r>
            <a:r>
              <a:rPr lang="en-US" sz="6400" dirty="0" smtClean="0"/>
              <a:t> </a:t>
            </a:r>
            <a:r>
              <a:rPr lang="en-US" sz="6400" dirty="0"/>
              <a:t>(2021) – Tutorials on text classification using Naive </a:t>
            </a:r>
            <a:r>
              <a:rPr lang="en-US" sz="6400" dirty="0" smtClean="0"/>
              <a:t>Bayes..</a:t>
            </a:r>
          </a:p>
          <a:p>
            <a:pPr>
              <a:lnSpc>
                <a:spcPct val="170000"/>
              </a:lnSpc>
            </a:pPr>
            <a:r>
              <a:rPr lang="en-US" sz="7200" b="1" dirty="0" smtClean="0"/>
              <a:t>Algorithm </a:t>
            </a:r>
            <a:r>
              <a:rPr lang="en-US" sz="7200" b="1" dirty="0"/>
              <a:t>Explanation:</a:t>
            </a:r>
            <a:endParaRPr lang="en-US" sz="7200" dirty="0"/>
          </a:p>
          <a:p>
            <a:r>
              <a:rPr lang="en-US" sz="6400" dirty="0"/>
              <a:t>Collect sample correct and incorrect answers for each </a:t>
            </a:r>
            <a:r>
              <a:rPr lang="en-US" sz="6400" dirty="0" err="1"/>
              <a:t>question.Convert</a:t>
            </a:r>
            <a:r>
              <a:rPr lang="en-US" sz="6400" dirty="0"/>
              <a:t> text into numerical form using TF–IDF </a:t>
            </a:r>
            <a:r>
              <a:rPr lang="en-US" sz="6400" dirty="0" err="1"/>
              <a:t>Vectorizer</a:t>
            </a:r>
            <a:r>
              <a:rPr lang="en-US" sz="6400" dirty="0" smtClean="0"/>
              <a:t>.</a:t>
            </a:r>
          </a:p>
          <a:p>
            <a:r>
              <a:rPr lang="en-US" sz="6400" dirty="0" smtClean="0"/>
              <a:t>Train </a:t>
            </a:r>
            <a:r>
              <a:rPr lang="en-US" sz="6400" dirty="0"/>
              <a:t>the Naive Bayes model on these examples</a:t>
            </a:r>
            <a:r>
              <a:rPr lang="en-US" sz="6400" dirty="0" smtClean="0"/>
              <a:t>.</a:t>
            </a:r>
          </a:p>
          <a:p>
            <a:r>
              <a:rPr lang="en-US" sz="6400" dirty="0" smtClean="0"/>
              <a:t>Accept </a:t>
            </a:r>
            <a:r>
              <a:rPr lang="en-US" sz="6400" dirty="0"/>
              <a:t>the user’s answer as input and transform it using the same </a:t>
            </a:r>
            <a:r>
              <a:rPr lang="en-US" sz="6400" dirty="0" err="1"/>
              <a:t>vectorizer</a:t>
            </a:r>
            <a:r>
              <a:rPr lang="en-US" sz="6400" dirty="0" smtClean="0"/>
              <a:t>.</a:t>
            </a:r>
          </a:p>
          <a:p>
            <a:r>
              <a:rPr lang="en-US" sz="6400" dirty="0" smtClean="0"/>
              <a:t>Predict </a:t>
            </a:r>
            <a:r>
              <a:rPr lang="en-US" sz="6400" dirty="0"/>
              <a:t>whether the answer is Correct </a:t>
            </a:r>
            <a:r>
              <a:rPr lang="en-US" sz="6400" dirty="0" smtClean="0"/>
              <a:t>or </a:t>
            </a:r>
            <a:r>
              <a:rPr lang="en-US" sz="6400" dirty="0"/>
              <a:t>Incorrect </a:t>
            </a:r>
            <a:r>
              <a:rPr lang="en-US" sz="6400" dirty="0" smtClean="0"/>
              <a:t>based </a:t>
            </a:r>
            <a:r>
              <a:rPr lang="en-US" sz="6400" dirty="0"/>
              <a:t>on probability</a:t>
            </a:r>
            <a:r>
              <a:rPr lang="en-US" sz="6400" dirty="0" smtClean="0"/>
              <a:t>.</a:t>
            </a:r>
          </a:p>
          <a:p>
            <a:r>
              <a:rPr lang="en-US" sz="6400" dirty="0" smtClean="0"/>
              <a:t>Display </a:t>
            </a:r>
            <a:r>
              <a:rPr lang="en-US" sz="6400" dirty="0"/>
              <a:t>feedback and update the quiz score.</a:t>
            </a:r>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a:xfrm>
            <a:off x="668594" y="6469626"/>
            <a:ext cx="2912806" cy="251849"/>
          </a:xfrm>
        </p:spPr>
        <p:txBody>
          <a:bodyPr/>
          <a:lstStyle/>
          <a:p>
            <a:fld id="{316FBEDF-053F-468F-8CCF-D1ACE4FBB50D}" type="datetime1">
              <a:rPr lang="en-US" smtClean="0"/>
              <a:t>10/30/2025</a:t>
            </a:fld>
            <a:endParaRPr lang="en-US" dirty="0"/>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2644993593"/>
              </p:ext>
            </p:extLst>
          </p:nvPr>
        </p:nvGraphicFramePr>
        <p:xfrm>
          <a:off x="983226" y="2195390"/>
          <a:ext cx="10009239" cy="2286000"/>
        </p:xfrm>
        <a:graphic>
          <a:graphicData uri="http://schemas.openxmlformats.org/drawingml/2006/table">
            <a:tbl>
              <a:tblPr firstRow="1" bandRow="1">
                <a:tableStyleId>{21E4AEA4-8DFA-4A89-87EB-49C32662AFE0}</a:tableStyleId>
              </a:tblPr>
              <a:tblGrid>
                <a:gridCol w="3254477">
                  <a:extLst>
                    <a:ext uri="{9D8B030D-6E8A-4147-A177-3AD203B41FA5}">
                      <a16:colId xmlns:a16="http://schemas.microsoft.com/office/drawing/2014/main" val="4052004335"/>
                    </a:ext>
                  </a:extLst>
                </a:gridCol>
                <a:gridCol w="6754762">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https://github.com/AnjaliChakravarthi/AI-Quiz-Master/blob/main/ai_quiz_master_nb.py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https://github.com/AnjaliChakravarthi/AI-Quiz-Master/blob/main/AI%20REPORT_ANJALI.docx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https://github.com/AnjaliChakravarthi/AI-Quiz-Master/blob/main/AI_PPT_ANJALI.pptx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224305"/>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pic>
        <p:nvPicPr>
          <p:cNvPr id="6" name="Picture 5"/>
          <p:cNvPicPr>
            <a:picLocks noChangeAspect="1"/>
          </p:cNvPicPr>
          <p:nvPr/>
        </p:nvPicPr>
        <p:blipFill>
          <a:blip r:embed="rId2"/>
          <a:stretch>
            <a:fillRect/>
          </a:stretch>
        </p:blipFill>
        <p:spPr>
          <a:xfrm>
            <a:off x="953146" y="968912"/>
            <a:ext cx="4519186" cy="5570000"/>
          </a:xfrm>
          <a:prstGeom prst="rect">
            <a:avLst/>
          </a:prstGeom>
        </p:spPr>
      </p:pic>
      <p:pic>
        <p:nvPicPr>
          <p:cNvPr id="8" name="Picture 7"/>
          <p:cNvPicPr>
            <a:picLocks noChangeAspect="1"/>
          </p:cNvPicPr>
          <p:nvPr/>
        </p:nvPicPr>
        <p:blipFill>
          <a:blip r:embed="rId3"/>
          <a:stretch>
            <a:fillRect/>
          </a:stretch>
        </p:blipFill>
        <p:spPr>
          <a:xfrm>
            <a:off x="5768668" y="2270691"/>
            <a:ext cx="5944115" cy="1585097"/>
          </a:xfrm>
          <a:prstGeom prst="rect">
            <a:avLst/>
          </a:prstGeom>
        </p:spPr>
      </p:pic>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838200" y="1101213"/>
            <a:ext cx="10515600" cy="5391661"/>
          </a:xfrm>
        </p:spPr>
        <p:txBody>
          <a:bodyPr>
            <a:normAutofit fontScale="92500" lnSpcReduction="20000"/>
          </a:bodyPr>
          <a:lstStyle/>
          <a:p>
            <a:pPr marL="0" indent="0">
              <a:lnSpc>
                <a:spcPct val="160000"/>
              </a:lnSpc>
              <a:buNone/>
            </a:pPr>
            <a:r>
              <a:rPr lang="en-US" sz="2200" b="1" dirty="0"/>
              <a:t>Explanation</a:t>
            </a:r>
            <a:r>
              <a:rPr lang="en-US" sz="2200" b="1" dirty="0" smtClean="0"/>
              <a:t>:</a:t>
            </a:r>
          </a:p>
          <a:p>
            <a:pPr marL="0" indent="0">
              <a:lnSpc>
                <a:spcPct val="160000"/>
              </a:lnSpc>
              <a:buNone/>
            </a:pPr>
            <a:r>
              <a:rPr lang="en-US" sz="2100" dirty="0"/>
              <a:t>The program presents questions, receives user input, and uses Naive Bayes to evaluate correctness. It shows </a:t>
            </a:r>
            <a:r>
              <a:rPr lang="en-US" sz="2100" dirty="0" smtClean="0"/>
              <a:t>feedback, </a:t>
            </a:r>
            <a:r>
              <a:rPr lang="en-US" sz="2100" dirty="0"/>
              <a:t>calculates total score, and saves the result in a text </a:t>
            </a:r>
            <a:r>
              <a:rPr lang="en-US" sz="2100" dirty="0" smtClean="0"/>
              <a:t>file.</a:t>
            </a:r>
            <a:r>
              <a:rPr lang="en-US" sz="1900" dirty="0"/>
              <a:t/>
            </a:r>
            <a:br>
              <a:rPr lang="en-US" sz="1900" dirty="0"/>
            </a:br>
            <a:r>
              <a:rPr lang="en-US" sz="2200" b="1" dirty="0" smtClean="0"/>
              <a:t>Results:</a:t>
            </a:r>
          </a:p>
          <a:p>
            <a:pPr>
              <a:lnSpc>
                <a:spcPct val="120000"/>
              </a:lnSpc>
            </a:pPr>
            <a:r>
              <a:rPr lang="en-US" sz="2100" dirty="0"/>
              <a:t>Successfully implemented a text-based quiz system using Naive Bayes classification</a:t>
            </a:r>
            <a:r>
              <a:rPr lang="en-US" sz="2100" dirty="0" smtClean="0"/>
              <a:t>.</a:t>
            </a:r>
          </a:p>
          <a:p>
            <a:pPr>
              <a:lnSpc>
                <a:spcPct val="120000"/>
              </a:lnSpc>
            </a:pPr>
            <a:r>
              <a:rPr lang="en-US" sz="2100" dirty="0" smtClean="0"/>
              <a:t>Demonstrates </a:t>
            </a:r>
            <a:r>
              <a:rPr lang="en-US" sz="2100" dirty="0"/>
              <a:t>probabilistic text analysis</a:t>
            </a:r>
            <a:r>
              <a:rPr lang="en-US" sz="2100" dirty="0" smtClean="0"/>
              <a:t>.</a:t>
            </a:r>
          </a:p>
          <a:p>
            <a:pPr>
              <a:lnSpc>
                <a:spcPct val="120000"/>
              </a:lnSpc>
            </a:pPr>
            <a:r>
              <a:rPr lang="en-US" sz="2100" dirty="0" smtClean="0"/>
              <a:t>Accurately </a:t>
            </a:r>
            <a:r>
              <a:rPr lang="en-US" sz="2100" dirty="0"/>
              <a:t>identifies correct answers for factual questions</a:t>
            </a:r>
            <a:r>
              <a:rPr lang="en-US" sz="2100" dirty="0" smtClean="0"/>
              <a:t>.</a:t>
            </a:r>
          </a:p>
          <a:p>
            <a:pPr marL="0" indent="0">
              <a:lnSpc>
                <a:spcPct val="160000"/>
              </a:lnSpc>
              <a:buNone/>
            </a:pPr>
            <a:r>
              <a:rPr lang="en-US" sz="2200" b="1" dirty="0" smtClean="0"/>
              <a:t>Future </a:t>
            </a:r>
            <a:r>
              <a:rPr lang="en-US" sz="2200" b="1" dirty="0"/>
              <a:t>Enhancements</a:t>
            </a:r>
            <a:r>
              <a:rPr lang="en-US" sz="2200" b="1" dirty="0" smtClean="0"/>
              <a:t>:</a:t>
            </a:r>
          </a:p>
          <a:p>
            <a:pPr>
              <a:lnSpc>
                <a:spcPct val="120000"/>
              </a:lnSpc>
            </a:pPr>
            <a:r>
              <a:rPr lang="en-US" sz="2100" dirty="0"/>
              <a:t>Integrate semantic models (Word2Vec/BERT) for deeper language understanding</a:t>
            </a:r>
            <a:r>
              <a:rPr lang="en-US" sz="2100" dirty="0" smtClean="0"/>
              <a:t>.</a:t>
            </a:r>
          </a:p>
          <a:p>
            <a:pPr>
              <a:lnSpc>
                <a:spcPct val="120000"/>
              </a:lnSpc>
            </a:pPr>
            <a:r>
              <a:rPr lang="en-US" sz="2100" dirty="0" smtClean="0"/>
              <a:t>Add </a:t>
            </a:r>
            <a:r>
              <a:rPr lang="en-US" sz="2100" dirty="0"/>
              <a:t>GUI with </a:t>
            </a:r>
            <a:r>
              <a:rPr lang="en-US" sz="2100" dirty="0" err="1"/>
              <a:t>Tkinter</a:t>
            </a:r>
            <a:r>
              <a:rPr lang="en-US" sz="2100" dirty="0"/>
              <a:t> or </a:t>
            </a:r>
            <a:r>
              <a:rPr lang="en-US" sz="2100" dirty="0" err="1"/>
              <a:t>Streamlit</a:t>
            </a:r>
            <a:r>
              <a:rPr lang="en-US" sz="2100" dirty="0"/>
              <a:t> for better user interaction</a:t>
            </a:r>
            <a:r>
              <a:rPr lang="en-US" sz="2100" dirty="0" smtClean="0"/>
              <a:t>.</a:t>
            </a:r>
          </a:p>
          <a:p>
            <a:pPr>
              <a:lnSpc>
                <a:spcPct val="120000"/>
              </a:lnSpc>
            </a:pPr>
            <a:r>
              <a:rPr lang="en-US" sz="2100" dirty="0" smtClean="0"/>
              <a:t>Maintain </a:t>
            </a:r>
            <a:r>
              <a:rPr lang="en-US" sz="2100" dirty="0"/>
              <a:t>a database of questions and analytics for progress </a:t>
            </a:r>
            <a:r>
              <a:rPr lang="en-US" sz="2100" dirty="0" err="1"/>
              <a:t>tracking.Deploy</a:t>
            </a:r>
            <a:r>
              <a:rPr lang="en-US" sz="2100" dirty="0"/>
              <a:t> as a web-based AI quiz platform for adaptive learning</a:t>
            </a:r>
            <a:r>
              <a:rPr lang="en-US" sz="2100" b="1" dirty="0"/>
              <a:t>.</a:t>
            </a:r>
            <a:endParaRPr lang="en-US" sz="2100" b="1" dirty="0" smtClean="0"/>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
        <p:nvSpPr>
          <p:cNvPr id="6" name="Rectangle 1"/>
          <p:cNvSpPr>
            <a:spLocks noGrp="1" noChangeArrowheads="1"/>
          </p:cNvSpPr>
          <p:nvPr>
            <p:ph idx="1"/>
          </p:nvPr>
        </p:nvSpPr>
        <p:spPr bwMode="auto">
          <a:xfrm>
            <a:off x="784706" y="1526265"/>
            <a:ext cx="10622588"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McCallum, A. &amp; Nigam, K. (1998). </a:t>
            </a:r>
            <a:r>
              <a:rPr kumimoji="0" lang="en-US" altLang="en-US" sz="1800" b="0" i="1" u="none" strike="noStrike" cap="none" normalizeH="0" baseline="0" dirty="0" smtClean="0">
                <a:ln>
                  <a:noFill/>
                </a:ln>
                <a:solidFill>
                  <a:schemeClr val="tx1"/>
                </a:solidFill>
                <a:effectLst/>
                <a:latin typeface="Arial" panose="020B0604020202020204" pitchFamily="34" charset="0"/>
              </a:rPr>
              <a:t>A Comparison of Event Models for Naive Bayes Text Classification.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Raschka</a:t>
            </a:r>
            <a:r>
              <a:rPr kumimoji="0" lang="en-US" altLang="en-US" sz="1800" b="0" i="0" u="none" strike="noStrike" cap="none" normalizeH="0" baseline="0" dirty="0" smtClean="0">
                <a:ln>
                  <a:noFill/>
                </a:ln>
                <a:solidFill>
                  <a:schemeClr val="tx1"/>
                </a:solidFill>
                <a:effectLst/>
                <a:latin typeface="Arial" panose="020B0604020202020204" pitchFamily="34" charset="0"/>
              </a:rPr>
              <a:t>, S. (2015). </a:t>
            </a:r>
            <a:r>
              <a:rPr kumimoji="0" lang="en-US" altLang="en-US" sz="1800" b="0" i="1" u="none" strike="noStrike" cap="none" normalizeH="0" baseline="0" dirty="0" smtClean="0">
                <a:ln>
                  <a:noFill/>
                </a:ln>
                <a:solidFill>
                  <a:schemeClr val="tx1"/>
                </a:solidFill>
                <a:effectLst/>
                <a:latin typeface="Arial" panose="020B0604020202020204" pitchFamily="34" charset="0"/>
              </a:rPr>
              <a:t>Python Machine Learning.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Packt</a:t>
            </a:r>
            <a:r>
              <a:rPr kumimoji="0" lang="en-US" altLang="en-US" sz="1800" b="0" i="0" u="none" strike="noStrike" cap="none" normalizeH="0" baseline="0" dirty="0" smtClean="0">
                <a:ln>
                  <a:noFill/>
                </a:ln>
                <a:solidFill>
                  <a:schemeClr val="tx1"/>
                </a:solidFill>
                <a:effectLst/>
                <a:latin typeface="Arial" panose="020B0604020202020204" pitchFamily="34" charset="0"/>
              </a:rPr>
              <a:t> Publishing.</a:t>
            </a:r>
          </a:p>
          <a:p>
            <a:pPr marL="0" marR="0" lvl="0" indent="0"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Scikit</a:t>
            </a:r>
            <a:r>
              <a:rPr kumimoji="0" lang="en-US" altLang="en-US" sz="1800" b="0" i="0" u="none" strike="noStrike" cap="none" normalizeH="0" baseline="0" dirty="0" smtClean="0">
                <a:ln>
                  <a:noFill/>
                </a:ln>
                <a:solidFill>
                  <a:schemeClr val="tx1"/>
                </a:solidFill>
                <a:effectLst/>
                <a:latin typeface="Arial" panose="020B0604020202020204" pitchFamily="34" charset="0"/>
              </a:rPr>
              <a:t>-learn Documentation – </a:t>
            </a:r>
            <a:r>
              <a:rPr kumimoji="0" lang="en-US" altLang="en-US" sz="1800" b="0" i="0" u="none" strike="noStrike" cap="none" normalizeH="0" baseline="0" dirty="0" smtClean="0">
                <a:ln>
                  <a:noFill/>
                </a:ln>
                <a:solidFill>
                  <a:schemeClr val="tx1"/>
                </a:solidFill>
                <a:effectLst/>
                <a:latin typeface="Arial" panose="020B0604020202020204" pitchFamily="34" charset="0"/>
                <a:hlinkClick r:id="rId2"/>
              </a:rPr>
              <a:t>https://scikit-learn.org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GeeksforGeeks</a:t>
            </a:r>
            <a:r>
              <a:rPr kumimoji="0" lang="en-US" altLang="en-US" sz="1800" b="0" i="0" u="none" strike="noStrike" cap="none" normalizeH="0" baseline="0" dirty="0" smtClean="0">
                <a:ln>
                  <a:noFill/>
                </a:ln>
                <a:solidFill>
                  <a:schemeClr val="tx1"/>
                </a:solidFill>
                <a:effectLst/>
                <a:latin typeface="Arial" panose="020B0604020202020204" pitchFamily="34" charset="0"/>
              </a:rPr>
              <a:t> (2021). </a:t>
            </a:r>
            <a:r>
              <a:rPr kumimoji="0" lang="en-US" altLang="en-US" sz="1800" b="0" i="1" u="none" strike="noStrike" cap="none" normalizeH="0" baseline="0" dirty="0" smtClean="0">
                <a:ln>
                  <a:noFill/>
                </a:ln>
                <a:solidFill>
                  <a:schemeClr val="tx1"/>
                </a:solidFill>
                <a:effectLst/>
                <a:latin typeface="Arial" panose="020B0604020202020204" pitchFamily="34" charset="0"/>
              </a:rPr>
              <a:t>Text Classification using Naive Bayes in Python.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Towards Data Science (2022). </a:t>
            </a:r>
            <a:r>
              <a:rPr kumimoji="0" lang="en-US" altLang="en-US" sz="1800" b="0" i="1" u="none" strike="noStrike" cap="none" normalizeH="0" baseline="0" dirty="0" smtClean="0">
                <a:ln>
                  <a:noFill/>
                </a:ln>
                <a:solidFill>
                  <a:schemeClr val="tx1"/>
                </a:solidFill>
                <a:effectLst/>
                <a:latin typeface="Arial" panose="020B0604020202020204" pitchFamily="34" charset="0"/>
              </a:rPr>
              <a:t>Understanding Naive Bayes for NLP Tasks.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584</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DEPARTMENT OF CSE (ARTIFICIAL INTELLIGENCE AND MACHINE LEARNING) ACADEMIC YEAR 2025 - 2026 SEMESTER III ARTIFICIAL INTELLIGENCE LABORATORY  MINI PROJECT REVIEW   AI QUIZ MASTER USING NAÏVE BAYES</vt:lpstr>
      <vt:lpstr>PROBLEM STATEMENT</vt:lpstr>
      <vt:lpstr>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CSE (ARTIFICIAL INTELLIGENCE AND MACHINE LEARNING) ACADEMIC YEAR 2025 - 2026 SEMESTER III ARTIFICIAL INTELLIGENCE LABORATORY  MINI PROJECT REVIEW   AI QUIZ MASTER USING NAÏVE BAYES</dc:title>
  <dc:creator>SANKAR GANESH K</dc:creator>
  <cp:lastModifiedBy>praveen.hp06@hotmail.com</cp:lastModifiedBy>
  <cp:revision>12</cp:revision>
  <dcterms:created xsi:type="dcterms:W3CDTF">2025-10-18T08:57:34Z</dcterms:created>
  <dcterms:modified xsi:type="dcterms:W3CDTF">2025-10-30T15:05:22Z</dcterms:modified>
</cp:coreProperties>
</file>