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76" r:id="rId6"/>
    <p:sldId id="263" r:id="rId7"/>
    <p:sldId id="265" r:id="rId8"/>
    <p:sldId id="277" r:id="rId9"/>
    <p:sldId id="266" r:id="rId10"/>
    <p:sldId id="279" r:id="rId11"/>
    <p:sldId id="278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b="1" i="0">
                <a:effectLst/>
              </a:rPr>
              <a:t>Credit card Fraud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327837926509192E-2"/>
          <c:y val="0.33977572233387143"/>
          <c:w val="0.84622771762904636"/>
          <c:h val="0.5654634632491022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34.799999999999997</c:v>
                </c:pt>
                <c:pt idx="1">
                  <c:v>66.2</c:v>
                </c:pt>
                <c:pt idx="2">
                  <c:v>65.3</c:v>
                </c:pt>
                <c:pt idx="3">
                  <c:v>88.4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B8-4FD9-AAD1-6698F16A2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6183231"/>
        <c:axId val="767151215"/>
      </c:barChart>
      <c:catAx>
        <c:axId val="69618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151215"/>
        <c:crosses val="autoZero"/>
        <c:auto val="1"/>
        <c:lblAlgn val="ctr"/>
        <c:lblOffset val="100"/>
        <c:noMultiLvlLbl val="0"/>
      </c:catAx>
      <c:valAx>
        <c:axId val="76715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18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All Adults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Ages (%)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65-74</c:v>
                </c:pt>
                <c:pt idx="6">
                  <c:v>75+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2.6</c:v>
                </c:pt>
                <c:pt idx="1">
                  <c:v>4.4000000000000004</c:v>
                </c:pt>
                <c:pt idx="2">
                  <c:v>4</c:v>
                </c:pt>
                <c:pt idx="3">
                  <c:v>5</c:v>
                </c:pt>
                <c:pt idx="4">
                  <c:v>3.9</c:v>
                </c:pt>
                <c:pt idx="5">
                  <c:v>3.9</c:v>
                </c:pt>
                <c:pt idx="6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2-4802-B26F-08CC92EE6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3247712"/>
        <c:axId val="1705126848"/>
      </c:barChart>
      <c:catAx>
        <c:axId val="156324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126848"/>
        <c:crosses val="autoZero"/>
        <c:auto val="1"/>
        <c:lblAlgn val="ctr"/>
        <c:lblOffset val="100"/>
        <c:noMultiLvlLbl val="0"/>
      </c:catAx>
      <c:valAx>
        <c:axId val="170512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24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Marital</a:t>
            </a:r>
            <a:r>
              <a:rPr lang="en-IN" baseline="0" dirty="0"/>
              <a:t> Status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Marital Status (%)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Married</c:v>
                </c:pt>
                <c:pt idx="1">
                  <c:v>Cohabiting</c:v>
                </c:pt>
                <c:pt idx="2">
                  <c:v>Single</c:v>
                </c:pt>
                <c:pt idx="3">
                  <c:v>Separated</c:v>
                </c:pt>
                <c:pt idx="4">
                  <c:v>Divorced</c:v>
                </c:pt>
                <c:pt idx="5">
                  <c:v>Widowed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4.3</c:v>
                </c:pt>
                <c:pt idx="2">
                  <c:v>3.9</c:v>
                </c:pt>
                <c:pt idx="3">
                  <c:v>6.6</c:v>
                </c:pt>
                <c:pt idx="4">
                  <c:v>4.2</c:v>
                </c:pt>
                <c:pt idx="5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6-4990-B56E-5D4B165C5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3247712"/>
        <c:axId val="1705126848"/>
      </c:barChart>
      <c:catAx>
        <c:axId val="156324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126848"/>
        <c:crosses val="autoZero"/>
        <c:auto val="1"/>
        <c:lblAlgn val="ctr"/>
        <c:lblOffset val="100"/>
        <c:noMultiLvlLbl val="0"/>
      </c:catAx>
      <c:valAx>
        <c:axId val="170512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24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Country</a:t>
            </a:r>
            <a:r>
              <a:rPr lang="en-IN" baseline="0" dirty="0"/>
              <a:t> of Birth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Status (%)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Born in UK</c:v>
                </c:pt>
                <c:pt idx="1">
                  <c:v>Not Born in UK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3.9</c:v>
                </c:pt>
                <c:pt idx="1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F-474C-868F-B4C62D5D1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3247712"/>
        <c:axId val="1705126848"/>
      </c:barChart>
      <c:catAx>
        <c:axId val="156324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126848"/>
        <c:crosses val="autoZero"/>
        <c:auto val="1"/>
        <c:lblAlgn val="ctr"/>
        <c:lblOffset val="100"/>
        <c:noMultiLvlLbl val="0"/>
      </c:catAx>
      <c:valAx>
        <c:axId val="170512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24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4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19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58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30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62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3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1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5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2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0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0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2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5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2B09-6F86-49F7-9B4D-ABBF6C8A0AD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1AB411-40C7-42C4-9A49-5DA1A985E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3DF876-05A4-D599-B8DC-DD38B732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A116D-FAA5-06F8-F7D8-1461D0B0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>
                <a:effectLst/>
              </a:rPr>
              <a:t>Leveraging Technology to Safeguard Transactions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" name="Graphic 8" descr="Credit card">
            <a:extLst>
              <a:ext uri="{FF2B5EF4-FFF2-40B4-BE49-F238E27FC236}">
                <a16:creationId xmlns:a16="http://schemas.microsoft.com/office/drawing/2014/main" id="{F7EA9BE8-77E0-4379-2FD7-1A3219C6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966435E-469A-2E32-A644-9A598A26504D}"/>
              </a:ext>
            </a:extLst>
          </p:cNvPr>
          <p:cNvSpPr txBox="1">
            <a:spLocks/>
          </p:cNvSpPr>
          <p:nvPr/>
        </p:nvSpPr>
        <p:spPr>
          <a:xfrm>
            <a:off x="4695825" y="5043485"/>
            <a:ext cx="3162300" cy="30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>
                <a:solidFill>
                  <a:srgbClr val="0D0D0D"/>
                </a:solidFill>
                <a:latin typeface="Söhne"/>
              </a:rPr>
              <a:t>Anjali Dharmik</a:t>
            </a:r>
          </a:p>
        </p:txBody>
      </p:sp>
    </p:spTree>
    <p:extLst>
      <p:ext uri="{BB962C8B-B14F-4D97-AF65-F5344CB8AC3E}">
        <p14:creationId xmlns:p14="http://schemas.microsoft.com/office/powerpoint/2010/main" val="382518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8B51D-E679-3EC4-870C-B2C3E0DF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Demo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5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0364-20A5-15C2-81CB-B31F6081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F5D5-8375-26FB-F602-1E800ED9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Cost Reduction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Customer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Fewer customers claims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Safer online card transaction platform</a:t>
            </a:r>
            <a:endParaRPr lang="en-IN" dirty="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2DDC42F-6457-2FE2-C238-3577EBBE7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2" r="32397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540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8B8466AA-F342-307F-65B2-04C55C679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31231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F8C8C-E049-9B1A-4B60-60DFF796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Question?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8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A939FC-6327-6D50-6D39-0C806555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Thank You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9046825-66B1-AC20-14DC-AD15BEE55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311C-A63A-0F22-FDF8-85045304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70FBB6-4ADB-FFEA-AE68-57036CC175DB}"/>
              </a:ext>
            </a:extLst>
          </p:cNvPr>
          <p:cNvGrpSpPr/>
          <p:nvPr/>
        </p:nvGrpSpPr>
        <p:grpSpPr>
          <a:xfrm>
            <a:off x="3700463" y="1682559"/>
            <a:ext cx="1476375" cy="1557337"/>
            <a:chOff x="1314450" y="1690688"/>
            <a:chExt cx="1476375" cy="1457741"/>
          </a:xfrm>
          <a:solidFill>
            <a:schemeClr val="accent2"/>
          </a:solidFill>
        </p:grpSpPr>
        <p:pic>
          <p:nvPicPr>
            <p:cNvPr id="5" name="Graphic 4" descr="User outline">
              <a:extLst>
                <a:ext uri="{FF2B5EF4-FFF2-40B4-BE49-F238E27FC236}">
                  <a16:creationId xmlns:a16="http://schemas.microsoft.com/office/drawing/2014/main" id="{6B2574F0-B9F8-C64F-40DA-9222AAA0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4800" y="1690688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70756D-DCFB-5955-CDA8-B3CD270CFC57}"/>
                </a:ext>
              </a:extLst>
            </p:cNvPr>
            <p:cNvSpPr txBox="1"/>
            <p:nvPr/>
          </p:nvSpPr>
          <p:spPr>
            <a:xfrm>
              <a:off x="1314450" y="2809875"/>
              <a:ext cx="1476375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Security Team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0DBC5E-88CD-00FC-03D6-8FD6BC135DF6}"/>
              </a:ext>
            </a:extLst>
          </p:cNvPr>
          <p:cNvGrpSpPr/>
          <p:nvPr/>
        </p:nvGrpSpPr>
        <p:grpSpPr>
          <a:xfrm>
            <a:off x="6578601" y="1682559"/>
            <a:ext cx="1476375" cy="1557337"/>
            <a:chOff x="3171825" y="1700213"/>
            <a:chExt cx="1476375" cy="1457741"/>
          </a:xfrm>
          <a:solidFill>
            <a:schemeClr val="accent6">
              <a:lumMod val="40000"/>
              <a:lumOff val="60000"/>
            </a:schemeClr>
          </a:solidFill>
        </p:grpSpPr>
        <p:pic>
          <p:nvPicPr>
            <p:cNvPr id="7" name="Graphic 6" descr="User outline">
              <a:extLst>
                <a:ext uri="{FF2B5EF4-FFF2-40B4-BE49-F238E27FC236}">
                  <a16:creationId xmlns:a16="http://schemas.microsoft.com/office/drawing/2014/main" id="{92942CC7-F8C0-6855-4FCF-318C0437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32175" y="1700213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722FD-EA17-F24C-1D13-D3F10772EC82}"/>
                </a:ext>
              </a:extLst>
            </p:cNvPr>
            <p:cNvSpPr txBox="1"/>
            <p:nvPr/>
          </p:nvSpPr>
          <p:spPr>
            <a:xfrm>
              <a:off x="3171825" y="2819400"/>
              <a:ext cx="1476375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Finance Team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C53F0-7ADF-AC12-AC81-0F48AAE20BE8}"/>
              </a:ext>
            </a:extLst>
          </p:cNvPr>
          <p:cNvGrpSpPr/>
          <p:nvPr/>
        </p:nvGrpSpPr>
        <p:grpSpPr>
          <a:xfrm>
            <a:off x="1628775" y="3787302"/>
            <a:ext cx="1476375" cy="1820380"/>
            <a:chOff x="1400175" y="1700213"/>
            <a:chExt cx="1476375" cy="1703962"/>
          </a:xfrm>
          <a:solidFill>
            <a:schemeClr val="accent4">
              <a:lumMod val="60000"/>
              <a:lumOff val="40000"/>
            </a:schemeClr>
          </a:solidFill>
        </p:grpSpPr>
        <p:pic>
          <p:nvPicPr>
            <p:cNvPr id="12" name="Graphic 11" descr="User outline">
              <a:extLst>
                <a:ext uri="{FF2B5EF4-FFF2-40B4-BE49-F238E27FC236}">
                  <a16:creationId xmlns:a16="http://schemas.microsoft.com/office/drawing/2014/main" id="{870606F9-F2D2-B2E3-131C-C6C9747E8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0525" y="1700213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5CAC86-91C3-83B4-95A2-01DAB8029330}"/>
                </a:ext>
              </a:extLst>
            </p:cNvPr>
            <p:cNvSpPr txBox="1"/>
            <p:nvPr/>
          </p:nvSpPr>
          <p:spPr>
            <a:xfrm>
              <a:off x="1400175" y="2819400"/>
              <a:ext cx="1476375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Data Engineer Team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AEC76B-8E34-03B1-0273-948645BB8F28}"/>
              </a:ext>
            </a:extLst>
          </p:cNvPr>
          <p:cNvGrpSpPr/>
          <p:nvPr/>
        </p:nvGrpSpPr>
        <p:grpSpPr>
          <a:xfrm>
            <a:off x="6203950" y="3739668"/>
            <a:ext cx="1476375" cy="1820380"/>
            <a:chOff x="3171825" y="1700213"/>
            <a:chExt cx="1476375" cy="1703962"/>
          </a:xfrm>
          <a:solidFill>
            <a:srgbClr val="FFC000"/>
          </a:solidFill>
        </p:grpSpPr>
        <p:pic>
          <p:nvPicPr>
            <p:cNvPr id="15" name="Graphic 14" descr="User outline">
              <a:extLst>
                <a:ext uri="{FF2B5EF4-FFF2-40B4-BE49-F238E27FC236}">
                  <a16:creationId xmlns:a16="http://schemas.microsoft.com/office/drawing/2014/main" id="{390EA749-AB11-AD0E-7D9C-1E19756A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32175" y="1700213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C9338B-39CD-EF63-9350-B7DE5EB139B8}"/>
                </a:ext>
              </a:extLst>
            </p:cNvPr>
            <p:cNvSpPr txBox="1"/>
            <p:nvPr/>
          </p:nvSpPr>
          <p:spPr>
            <a:xfrm>
              <a:off x="3171825" y="2819400"/>
              <a:ext cx="1476375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Data Science Team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8C708-4E5E-4819-F025-BEF506C753CB}"/>
              </a:ext>
            </a:extLst>
          </p:cNvPr>
          <p:cNvGrpSpPr/>
          <p:nvPr/>
        </p:nvGrpSpPr>
        <p:grpSpPr>
          <a:xfrm>
            <a:off x="8662989" y="3796827"/>
            <a:ext cx="1476375" cy="1557337"/>
            <a:chOff x="3171825" y="1700213"/>
            <a:chExt cx="1476375" cy="1457741"/>
          </a:xfrm>
          <a:solidFill>
            <a:srgbClr val="7030A0"/>
          </a:solidFill>
        </p:grpSpPr>
        <p:pic>
          <p:nvPicPr>
            <p:cNvPr id="18" name="Graphic 17" descr="User outline">
              <a:extLst>
                <a:ext uri="{FF2B5EF4-FFF2-40B4-BE49-F238E27FC236}">
                  <a16:creationId xmlns:a16="http://schemas.microsoft.com/office/drawing/2014/main" id="{90376606-7AB3-DE21-1E7F-C0296EA9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32175" y="1700213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45DB24-3E59-D420-43A9-F614B453E46D}"/>
                </a:ext>
              </a:extLst>
            </p:cNvPr>
            <p:cNvSpPr txBox="1"/>
            <p:nvPr/>
          </p:nvSpPr>
          <p:spPr>
            <a:xfrm>
              <a:off x="3171825" y="2819400"/>
              <a:ext cx="1476375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DevOps Team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A61B4A-ACAF-FF5F-AD66-21C6183BC419}"/>
              </a:ext>
            </a:extLst>
          </p:cNvPr>
          <p:cNvGrpSpPr/>
          <p:nvPr/>
        </p:nvGrpSpPr>
        <p:grpSpPr>
          <a:xfrm>
            <a:off x="3867150" y="3796827"/>
            <a:ext cx="1476375" cy="1780427"/>
            <a:chOff x="3867150" y="3796827"/>
            <a:chExt cx="1476375" cy="1780427"/>
          </a:xfrm>
          <a:solidFill>
            <a:schemeClr val="tx2">
              <a:lumMod val="50000"/>
              <a:lumOff val="50000"/>
            </a:schemeClr>
          </a:solidFill>
        </p:grpSpPr>
        <p:pic>
          <p:nvPicPr>
            <p:cNvPr id="4" name="Graphic 3" descr="User outline">
              <a:extLst>
                <a:ext uri="{FF2B5EF4-FFF2-40B4-BE49-F238E27FC236}">
                  <a16:creationId xmlns:a16="http://schemas.microsoft.com/office/drawing/2014/main" id="{6319E8C8-2E41-D46C-90B8-2A6A8C822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7500" y="3796827"/>
              <a:ext cx="914400" cy="97687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575590-CFF7-6C11-32D7-5AFB06BDBB8A}"/>
                </a:ext>
              </a:extLst>
            </p:cNvPr>
            <p:cNvSpPr txBox="1"/>
            <p:nvPr/>
          </p:nvSpPr>
          <p:spPr>
            <a:xfrm>
              <a:off x="3867150" y="4992479"/>
              <a:ext cx="1476375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Data Analyst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5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D8D1-F2AF-97F8-D936-F3ACA686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4A5C-B15B-911E-1884-5CD00562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Credit Card Fraudulent Activity?</a:t>
            </a:r>
          </a:p>
          <a:p>
            <a:pPr marL="800100" lvl="1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Fraudulent activities are defined as any transactions not initiated or authorized by the cardholder.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Stolen credit card or card details.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Customers will be charged for items that they did not purchase.</a:t>
            </a:r>
            <a:endParaRPr lang="en-US" dirty="0"/>
          </a:p>
          <a:p>
            <a:r>
              <a:rPr lang="en-US" dirty="0"/>
              <a:t>Why do we require Credit Card Fraud Detection System?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D9AA07-9353-09CF-1DEB-011D9643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356872"/>
              </p:ext>
            </p:extLst>
          </p:nvPr>
        </p:nvGraphicFramePr>
        <p:xfrm>
          <a:off x="1800225" y="4371974"/>
          <a:ext cx="2933700" cy="2057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EA664F2-08DF-3688-587F-3EA1F7C02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692650"/>
            <a:ext cx="3067050" cy="180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C19B4-2E3A-E98B-C5C8-E1FA08642F79}"/>
              </a:ext>
            </a:extLst>
          </p:cNvPr>
          <p:cNvSpPr txBox="1"/>
          <p:nvPr/>
        </p:nvSpPr>
        <p:spPr>
          <a:xfrm>
            <a:off x="6715126" y="4337606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2">
                    <a:lumMod val="25000"/>
                  </a:schemeClr>
                </a:solidFill>
              </a:rPr>
              <a:t>Financial Loss</a:t>
            </a:r>
          </a:p>
        </p:txBody>
      </p:sp>
    </p:spTree>
    <p:extLst>
      <p:ext uri="{BB962C8B-B14F-4D97-AF65-F5344CB8AC3E}">
        <p14:creationId xmlns:p14="http://schemas.microsoft.com/office/powerpoint/2010/main" val="36542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706-F232-FCAC-3430-3FFAAE2E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92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924A8B"/>
                </a:solidFill>
                <a:effectLst/>
                <a:latin typeface="Nunito" pitchFamily="2" charset="0"/>
              </a:rPr>
              <a:t> </a:t>
            </a:r>
            <a:r>
              <a:rPr lang="en-US" sz="4000" dirty="0">
                <a:latin typeface="Söhne"/>
              </a:rPr>
              <a:t>Victim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4000" dirty="0">
                <a:latin typeface="Söhne"/>
              </a:rPr>
              <a:t>of Credit Card Fraud in UK</a:t>
            </a:r>
            <a:endParaRPr lang="en-IN" sz="4000" dirty="0">
              <a:latin typeface="Söhne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C0B9299-F393-BBE5-AD32-09B09CB5D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097629"/>
              </p:ext>
            </p:extLst>
          </p:nvPr>
        </p:nvGraphicFramePr>
        <p:xfrm>
          <a:off x="742950" y="1343025"/>
          <a:ext cx="5073650" cy="2985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DDEDD92-C668-7560-17A1-FE8AB6CB2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406145"/>
              </p:ext>
            </p:extLst>
          </p:nvPr>
        </p:nvGraphicFramePr>
        <p:xfrm>
          <a:off x="6048375" y="1343025"/>
          <a:ext cx="5073650" cy="2985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844B58-38F3-690B-3051-2234ACF5C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90950"/>
              </p:ext>
            </p:extLst>
          </p:nvPr>
        </p:nvGraphicFramePr>
        <p:xfrm>
          <a:off x="4397375" y="4490085"/>
          <a:ext cx="3302000" cy="2049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411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1" grpId="0">
        <p:bldAsOne/>
      </p:bldGraphic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1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11" name="Isosceles Triangle 111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1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1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1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15" name="Isosceles Triangle 111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16" name="Isosceles Triangle 111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1026" name="Picture 2" descr="The UK regions that experience the most credit card fraud, London ranks first">
            <a:extLst>
              <a:ext uri="{FF2B5EF4-FFF2-40B4-BE49-F238E27FC236}">
                <a16:creationId xmlns:a16="http://schemas.microsoft.com/office/drawing/2014/main" id="{6B56EB8C-009F-E0C8-E728-BBBA4E7F0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9" t="9091" r="2720" b="2"/>
          <a:stretch/>
        </p:blipFill>
        <p:spPr bwMode="auto"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1571C-EBB7-8C95-312B-E12BB2CF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/>
              <a:t>Where does people experience the most credit card fraud?</a:t>
            </a:r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2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A6B14-148D-BD3D-2338-4CAA5551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Söhne"/>
              </a:rPr>
              <a:t>Traditional Fraud Detection Methods</a:t>
            </a:r>
            <a:endParaRPr lang="en-IN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271DAB-C448-AE2C-22E7-440A0503CA17}"/>
              </a:ext>
            </a:extLst>
          </p:cNvPr>
          <p:cNvGrpSpPr/>
          <p:nvPr/>
        </p:nvGrpSpPr>
        <p:grpSpPr>
          <a:xfrm>
            <a:off x="1397999" y="2428108"/>
            <a:ext cx="4320000" cy="3134351"/>
            <a:chOff x="1397999" y="2428108"/>
            <a:chExt cx="4320000" cy="3134351"/>
          </a:xfrm>
        </p:grpSpPr>
        <p:sp>
          <p:nvSpPr>
            <p:cNvPr id="6" name="Rectangle 5" descr="Hierarchy">
              <a:extLst>
                <a:ext uri="{FF2B5EF4-FFF2-40B4-BE49-F238E27FC236}">
                  <a16:creationId xmlns:a16="http://schemas.microsoft.com/office/drawing/2014/main" id="{F3551511-A351-8F70-E9FF-517C081890D1}"/>
                </a:ext>
              </a:extLst>
            </p:cNvPr>
            <p:cNvSpPr/>
            <p:nvPr/>
          </p:nvSpPr>
          <p:spPr>
            <a:xfrm>
              <a:off x="2585999" y="2428108"/>
              <a:ext cx="1944000" cy="1944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05F78D31-5814-8AD9-DCCB-41F411E0AE39}"/>
                </a:ext>
              </a:extLst>
            </p:cNvPr>
            <p:cNvSpPr/>
            <p:nvPr/>
          </p:nvSpPr>
          <p:spPr>
            <a:xfrm>
              <a:off x="1397999" y="4842459"/>
              <a:ext cx="4320000" cy="720000"/>
            </a:xfrm>
            <a:custGeom>
              <a:avLst/>
              <a:gdLst>
                <a:gd name="connsiteX0" fmla="*/ 0 w 4320000"/>
                <a:gd name="connsiteY0" fmla="*/ 0 h 720000"/>
                <a:gd name="connsiteX1" fmla="*/ 4320000 w 4320000"/>
                <a:gd name="connsiteY1" fmla="*/ 0 h 720000"/>
                <a:gd name="connsiteX2" fmla="*/ 4320000 w 4320000"/>
                <a:gd name="connsiteY2" fmla="*/ 720000 h 720000"/>
                <a:gd name="connsiteX3" fmla="*/ 0 w 4320000"/>
                <a:gd name="connsiteY3" fmla="*/ 720000 h 720000"/>
                <a:gd name="connsiteX4" fmla="*/ 0 w 43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7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0" i="0" kern="1200" dirty="0"/>
                <a:t>Rule-Based Systems</a:t>
              </a:r>
              <a:endParaRPr lang="en-US" sz="3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E74BBD-2ABD-018C-D42B-3E1264004E43}"/>
              </a:ext>
            </a:extLst>
          </p:cNvPr>
          <p:cNvGrpSpPr/>
          <p:nvPr/>
        </p:nvGrpSpPr>
        <p:grpSpPr>
          <a:xfrm>
            <a:off x="6473999" y="2428108"/>
            <a:ext cx="4320000" cy="3134351"/>
            <a:chOff x="6473999" y="2428108"/>
            <a:chExt cx="4320000" cy="3134351"/>
          </a:xfrm>
        </p:grpSpPr>
        <p:sp>
          <p:nvSpPr>
            <p:cNvPr id="8" name="Rectangle 7" descr="CheckList">
              <a:extLst>
                <a:ext uri="{FF2B5EF4-FFF2-40B4-BE49-F238E27FC236}">
                  <a16:creationId xmlns:a16="http://schemas.microsoft.com/office/drawing/2014/main" id="{BC1E0D0F-54A4-6C0E-9339-6B6135028A27}"/>
                </a:ext>
              </a:extLst>
            </p:cNvPr>
            <p:cNvSpPr/>
            <p:nvPr/>
          </p:nvSpPr>
          <p:spPr>
            <a:xfrm>
              <a:off x="7661999" y="2428108"/>
              <a:ext cx="1944000" cy="1944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78F5C8CB-039B-0AFA-4FF7-3D8BF795BEFC}"/>
                </a:ext>
              </a:extLst>
            </p:cNvPr>
            <p:cNvSpPr/>
            <p:nvPr/>
          </p:nvSpPr>
          <p:spPr>
            <a:xfrm>
              <a:off x="6473999" y="4842459"/>
              <a:ext cx="4320000" cy="720000"/>
            </a:xfrm>
            <a:custGeom>
              <a:avLst/>
              <a:gdLst>
                <a:gd name="connsiteX0" fmla="*/ 0 w 4320000"/>
                <a:gd name="connsiteY0" fmla="*/ 0 h 720000"/>
                <a:gd name="connsiteX1" fmla="*/ 4320000 w 4320000"/>
                <a:gd name="connsiteY1" fmla="*/ 0 h 720000"/>
                <a:gd name="connsiteX2" fmla="*/ 4320000 w 4320000"/>
                <a:gd name="connsiteY2" fmla="*/ 720000 h 720000"/>
                <a:gd name="connsiteX3" fmla="*/ 0 w 4320000"/>
                <a:gd name="connsiteY3" fmla="*/ 720000 h 720000"/>
                <a:gd name="connsiteX4" fmla="*/ 0 w 43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7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0" i="0" kern="1200" dirty="0"/>
                <a:t>Manual Review Processes</a:t>
              </a:r>
              <a:endParaRPr lang="en-US" sz="3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5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A4AAD-B917-4C45-AA8B-FE862281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Challenges in Credit Card Fraud Detection</a:t>
            </a:r>
            <a:endParaRPr lang="en-IN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 descr="Robber">
            <a:extLst>
              <a:ext uri="{FF2B5EF4-FFF2-40B4-BE49-F238E27FC236}">
                <a16:creationId xmlns:a16="http://schemas.microsoft.com/office/drawing/2014/main" id="{58FE2DEA-C77F-A792-CCDF-61A0E7DBB9FF}"/>
              </a:ext>
            </a:extLst>
          </p:cNvPr>
          <p:cNvSpPr/>
          <p:nvPr/>
        </p:nvSpPr>
        <p:spPr>
          <a:xfrm>
            <a:off x="1676529" y="3278558"/>
            <a:ext cx="628857" cy="62885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C63974DE-97F3-7800-96D8-08BB10B8BD48}"/>
              </a:ext>
            </a:extLst>
          </p:cNvPr>
          <p:cNvSpPr/>
          <p:nvPr/>
        </p:nvSpPr>
        <p:spPr>
          <a:xfrm>
            <a:off x="1292227" y="4153024"/>
            <a:ext cx="1397460" cy="558984"/>
          </a:xfrm>
          <a:custGeom>
            <a:avLst/>
            <a:gdLst>
              <a:gd name="connsiteX0" fmla="*/ 0 w 1397460"/>
              <a:gd name="connsiteY0" fmla="*/ 0 h 558984"/>
              <a:gd name="connsiteX1" fmla="*/ 1397460 w 1397460"/>
              <a:gd name="connsiteY1" fmla="*/ 0 h 558984"/>
              <a:gd name="connsiteX2" fmla="*/ 1397460 w 1397460"/>
              <a:gd name="connsiteY2" fmla="*/ 558984 h 558984"/>
              <a:gd name="connsiteX3" fmla="*/ 0 w 1397460"/>
              <a:gd name="connsiteY3" fmla="*/ 558984 h 558984"/>
              <a:gd name="connsiteX4" fmla="*/ 0 w 1397460"/>
              <a:gd name="connsiteY4" fmla="*/ 0 h 55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460" h="558984">
                <a:moveTo>
                  <a:pt x="0" y="0"/>
                </a:moveTo>
                <a:lnTo>
                  <a:pt x="1397460" y="0"/>
                </a:lnTo>
                <a:lnTo>
                  <a:pt x="1397460" y="558984"/>
                </a:lnTo>
                <a:lnTo>
                  <a:pt x="0" y="5589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0" i="0" kern="1200"/>
              <a:t>Sophisticated Fraud Techniques</a:t>
            </a:r>
            <a:endParaRPr lang="en-US" sz="1400" kern="1200"/>
          </a:p>
        </p:txBody>
      </p:sp>
      <p:sp>
        <p:nvSpPr>
          <p:cNvPr id="8" name="Rectangle 7" descr="Bar chart">
            <a:extLst>
              <a:ext uri="{FF2B5EF4-FFF2-40B4-BE49-F238E27FC236}">
                <a16:creationId xmlns:a16="http://schemas.microsoft.com/office/drawing/2014/main" id="{CE74CC61-F648-6844-2684-EE571826BC25}"/>
              </a:ext>
            </a:extLst>
          </p:cNvPr>
          <p:cNvSpPr/>
          <p:nvPr/>
        </p:nvSpPr>
        <p:spPr>
          <a:xfrm>
            <a:off x="3318545" y="3278558"/>
            <a:ext cx="628857" cy="62885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Free-form: Shape 9">
            <a:extLst>
              <a:ext uri="{FF2B5EF4-FFF2-40B4-BE49-F238E27FC236}">
                <a16:creationId xmlns:a16="http://schemas.microsoft.com/office/drawing/2014/main" id="{754B1AC0-0369-B7E2-A65E-1FAEB3929B4C}"/>
              </a:ext>
            </a:extLst>
          </p:cNvPr>
          <p:cNvSpPr/>
          <p:nvPr/>
        </p:nvSpPr>
        <p:spPr>
          <a:xfrm>
            <a:off x="2934244" y="4153024"/>
            <a:ext cx="1397460" cy="558984"/>
          </a:xfrm>
          <a:custGeom>
            <a:avLst/>
            <a:gdLst>
              <a:gd name="connsiteX0" fmla="*/ 0 w 1397460"/>
              <a:gd name="connsiteY0" fmla="*/ 0 h 558984"/>
              <a:gd name="connsiteX1" fmla="*/ 1397460 w 1397460"/>
              <a:gd name="connsiteY1" fmla="*/ 0 h 558984"/>
              <a:gd name="connsiteX2" fmla="*/ 1397460 w 1397460"/>
              <a:gd name="connsiteY2" fmla="*/ 558984 h 558984"/>
              <a:gd name="connsiteX3" fmla="*/ 0 w 1397460"/>
              <a:gd name="connsiteY3" fmla="*/ 558984 h 558984"/>
              <a:gd name="connsiteX4" fmla="*/ 0 w 1397460"/>
              <a:gd name="connsiteY4" fmla="*/ 0 h 55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460" h="558984">
                <a:moveTo>
                  <a:pt x="0" y="0"/>
                </a:moveTo>
                <a:lnTo>
                  <a:pt x="1397460" y="0"/>
                </a:lnTo>
                <a:lnTo>
                  <a:pt x="1397460" y="558984"/>
                </a:lnTo>
                <a:lnTo>
                  <a:pt x="0" y="5589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0" i="0" kern="1200"/>
              <a:t>Imbalanced Data</a:t>
            </a:r>
            <a:endParaRPr lang="en-US" sz="1400" kern="1200"/>
          </a:p>
        </p:txBody>
      </p:sp>
      <p:sp>
        <p:nvSpPr>
          <p:cNvPr id="21" name="Rectangle 20" descr="Stopwatch">
            <a:extLst>
              <a:ext uri="{FF2B5EF4-FFF2-40B4-BE49-F238E27FC236}">
                <a16:creationId xmlns:a16="http://schemas.microsoft.com/office/drawing/2014/main" id="{DF95191D-E2F9-48CE-5BDE-D09757C7CFEF}"/>
              </a:ext>
            </a:extLst>
          </p:cNvPr>
          <p:cNvSpPr/>
          <p:nvPr/>
        </p:nvSpPr>
        <p:spPr>
          <a:xfrm>
            <a:off x="4960562" y="3278558"/>
            <a:ext cx="628857" cy="62885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Free-form: Shape 22">
            <a:extLst>
              <a:ext uri="{FF2B5EF4-FFF2-40B4-BE49-F238E27FC236}">
                <a16:creationId xmlns:a16="http://schemas.microsoft.com/office/drawing/2014/main" id="{F593C639-5E2D-E736-05F0-366EA1454437}"/>
              </a:ext>
            </a:extLst>
          </p:cNvPr>
          <p:cNvSpPr/>
          <p:nvPr/>
        </p:nvSpPr>
        <p:spPr>
          <a:xfrm>
            <a:off x="4576260" y="4153024"/>
            <a:ext cx="1397460" cy="558984"/>
          </a:xfrm>
          <a:custGeom>
            <a:avLst/>
            <a:gdLst>
              <a:gd name="connsiteX0" fmla="*/ 0 w 1397460"/>
              <a:gd name="connsiteY0" fmla="*/ 0 h 558984"/>
              <a:gd name="connsiteX1" fmla="*/ 1397460 w 1397460"/>
              <a:gd name="connsiteY1" fmla="*/ 0 h 558984"/>
              <a:gd name="connsiteX2" fmla="*/ 1397460 w 1397460"/>
              <a:gd name="connsiteY2" fmla="*/ 558984 h 558984"/>
              <a:gd name="connsiteX3" fmla="*/ 0 w 1397460"/>
              <a:gd name="connsiteY3" fmla="*/ 558984 h 558984"/>
              <a:gd name="connsiteX4" fmla="*/ 0 w 1397460"/>
              <a:gd name="connsiteY4" fmla="*/ 0 h 55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460" h="558984">
                <a:moveTo>
                  <a:pt x="0" y="0"/>
                </a:moveTo>
                <a:lnTo>
                  <a:pt x="1397460" y="0"/>
                </a:lnTo>
                <a:lnTo>
                  <a:pt x="1397460" y="558984"/>
                </a:lnTo>
                <a:lnTo>
                  <a:pt x="0" y="5589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0" i="0" kern="1200"/>
              <a:t>Real-Time Processing</a:t>
            </a:r>
            <a:endParaRPr lang="en-US" sz="1400" kern="1200"/>
          </a:p>
        </p:txBody>
      </p:sp>
      <p:sp>
        <p:nvSpPr>
          <p:cNvPr id="27" name="Rectangle 26" descr="Lock">
            <a:extLst>
              <a:ext uri="{FF2B5EF4-FFF2-40B4-BE49-F238E27FC236}">
                <a16:creationId xmlns:a16="http://schemas.microsoft.com/office/drawing/2014/main" id="{2478431E-9D34-8E7B-52C2-DFEBB6083135}"/>
              </a:ext>
            </a:extLst>
          </p:cNvPr>
          <p:cNvSpPr/>
          <p:nvPr/>
        </p:nvSpPr>
        <p:spPr>
          <a:xfrm>
            <a:off x="6602579" y="3278558"/>
            <a:ext cx="628857" cy="62885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Free-form: Shape 27">
            <a:extLst>
              <a:ext uri="{FF2B5EF4-FFF2-40B4-BE49-F238E27FC236}">
                <a16:creationId xmlns:a16="http://schemas.microsoft.com/office/drawing/2014/main" id="{80CFDA4C-42FD-A549-B354-7B940103F47D}"/>
              </a:ext>
            </a:extLst>
          </p:cNvPr>
          <p:cNvSpPr/>
          <p:nvPr/>
        </p:nvSpPr>
        <p:spPr>
          <a:xfrm>
            <a:off x="6218277" y="4153024"/>
            <a:ext cx="1397460" cy="558984"/>
          </a:xfrm>
          <a:custGeom>
            <a:avLst/>
            <a:gdLst>
              <a:gd name="connsiteX0" fmla="*/ 0 w 1397460"/>
              <a:gd name="connsiteY0" fmla="*/ 0 h 558984"/>
              <a:gd name="connsiteX1" fmla="*/ 1397460 w 1397460"/>
              <a:gd name="connsiteY1" fmla="*/ 0 h 558984"/>
              <a:gd name="connsiteX2" fmla="*/ 1397460 w 1397460"/>
              <a:gd name="connsiteY2" fmla="*/ 558984 h 558984"/>
              <a:gd name="connsiteX3" fmla="*/ 0 w 1397460"/>
              <a:gd name="connsiteY3" fmla="*/ 558984 h 558984"/>
              <a:gd name="connsiteX4" fmla="*/ 0 w 1397460"/>
              <a:gd name="connsiteY4" fmla="*/ 0 h 55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460" h="558984">
                <a:moveTo>
                  <a:pt x="0" y="0"/>
                </a:moveTo>
                <a:lnTo>
                  <a:pt x="1397460" y="0"/>
                </a:lnTo>
                <a:lnTo>
                  <a:pt x="1397460" y="558984"/>
                </a:lnTo>
                <a:lnTo>
                  <a:pt x="0" y="5589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0" i="0" kern="1200"/>
              <a:t>Adaptive Fraud Patterns</a:t>
            </a:r>
            <a:endParaRPr lang="en-US" sz="1400" kern="1200"/>
          </a:p>
        </p:txBody>
      </p:sp>
      <p:sp>
        <p:nvSpPr>
          <p:cNvPr id="29" name="Rectangle 28" descr="Scales of Justice">
            <a:extLst>
              <a:ext uri="{FF2B5EF4-FFF2-40B4-BE49-F238E27FC236}">
                <a16:creationId xmlns:a16="http://schemas.microsoft.com/office/drawing/2014/main" id="{F9DF5CF5-9228-CD23-8AA1-0CE796218B19}"/>
              </a:ext>
            </a:extLst>
          </p:cNvPr>
          <p:cNvSpPr/>
          <p:nvPr/>
        </p:nvSpPr>
        <p:spPr>
          <a:xfrm>
            <a:off x="8244595" y="3278558"/>
            <a:ext cx="628857" cy="628857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Free-form: Shape 29">
            <a:extLst>
              <a:ext uri="{FF2B5EF4-FFF2-40B4-BE49-F238E27FC236}">
                <a16:creationId xmlns:a16="http://schemas.microsoft.com/office/drawing/2014/main" id="{31BFBFEF-13D6-26B9-2ADA-6954D88800DB}"/>
              </a:ext>
            </a:extLst>
          </p:cNvPr>
          <p:cNvSpPr/>
          <p:nvPr/>
        </p:nvSpPr>
        <p:spPr>
          <a:xfrm>
            <a:off x="7860293" y="4153024"/>
            <a:ext cx="1397460" cy="558984"/>
          </a:xfrm>
          <a:custGeom>
            <a:avLst/>
            <a:gdLst>
              <a:gd name="connsiteX0" fmla="*/ 0 w 1397460"/>
              <a:gd name="connsiteY0" fmla="*/ 0 h 558984"/>
              <a:gd name="connsiteX1" fmla="*/ 1397460 w 1397460"/>
              <a:gd name="connsiteY1" fmla="*/ 0 h 558984"/>
              <a:gd name="connsiteX2" fmla="*/ 1397460 w 1397460"/>
              <a:gd name="connsiteY2" fmla="*/ 558984 h 558984"/>
              <a:gd name="connsiteX3" fmla="*/ 0 w 1397460"/>
              <a:gd name="connsiteY3" fmla="*/ 558984 h 558984"/>
              <a:gd name="connsiteX4" fmla="*/ 0 w 1397460"/>
              <a:gd name="connsiteY4" fmla="*/ 0 h 55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460" h="558984">
                <a:moveTo>
                  <a:pt x="0" y="0"/>
                </a:moveTo>
                <a:lnTo>
                  <a:pt x="1397460" y="0"/>
                </a:lnTo>
                <a:lnTo>
                  <a:pt x="1397460" y="558984"/>
                </a:lnTo>
                <a:lnTo>
                  <a:pt x="0" y="5589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0" i="0" kern="1200"/>
              <a:t>Regulatory Compliance</a:t>
            </a:r>
            <a:endParaRPr lang="en-US" sz="1400" kern="1200"/>
          </a:p>
        </p:txBody>
      </p:sp>
      <p:sp>
        <p:nvSpPr>
          <p:cNvPr id="31" name="Rectangle 30" descr="Smiling Face with No Fill">
            <a:extLst>
              <a:ext uri="{FF2B5EF4-FFF2-40B4-BE49-F238E27FC236}">
                <a16:creationId xmlns:a16="http://schemas.microsoft.com/office/drawing/2014/main" id="{BF859A4E-5414-75AA-3AE5-F8076F6441A3}"/>
              </a:ext>
            </a:extLst>
          </p:cNvPr>
          <p:cNvSpPr/>
          <p:nvPr/>
        </p:nvSpPr>
        <p:spPr>
          <a:xfrm>
            <a:off x="9886612" y="3278558"/>
            <a:ext cx="628857" cy="628857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Free-form: Shape 31">
            <a:extLst>
              <a:ext uri="{FF2B5EF4-FFF2-40B4-BE49-F238E27FC236}">
                <a16:creationId xmlns:a16="http://schemas.microsoft.com/office/drawing/2014/main" id="{9071F050-11CA-F899-8601-33DE211EC200}"/>
              </a:ext>
            </a:extLst>
          </p:cNvPr>
          <p:cNvSpPr/>
          <p:nvPr/>
        </p:nvSpPr>
        <p:spPr>
          <a:xfrm>
            <a:off x="9502310" y="4153024"/>
            <a:ext cx="1397460" cy="558984"/>
          </a:xfrm>
          <a:custGeom>
            <a:avLst/>
            <a:gdLst>
              <a:gd name="connsiteX0" fmla="*/ 0 w 1397460"/>
              <a:gd name="connsiteY0" fmla="*/ 0 h 558984"/>
              <a:gd name="connsiteX1" fmla="*/ 1397460 w 1397460"/>
              <a:gd name="connsiteY1" fmla="*/ 0 h 558984"/>
              <a:gd name="connsiteX2" fmla="*/ 1397460 w 1397460"/>
              <a:gd name="connsiteY2" fmla="*/ 558984 h 558984"/>
              <a:gd name="connsiteX3" fmla="*/ 0 w 1397460"/>
              <a:gd name="connsiteY3" fmla="*/ 558984 h 558984"/>
              <a:gd name="connsiteX4" fmla="*/ 0 w 1397460"/>
              <a:gd name="connsiteY4" fmla="*/ 0 h 55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460" h="558984">
                <a:moveTo>
                  <a:pt x="0" y="0"/>
                </a:moveTo>
                <a:lnTo>
                  <a:pt x="1397460" y="0"/>
                </a:lnTo>
                <a:lnTo>
                  <a:pt x="1397460" y="558984"/>
                </a:lnTo>
                <a:lnTo>
                  <a:pt x="0" y="5589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0" i="0" kern="1200"/>
              <a:t>Customer Experience</a:t>
            </a:r>
            <a:endParaRPr lang="en-US" sz="1400" kern="1200"/>
          </a:p>
        </p:txBody>
      </p:sp>
    </p:spTree>
    <p:extLst>
      <p:ext uri="{BB962C8B-B14F-4D97-AF65-F5344CB8AC3E}">
        <p14:creationId xmlns:p14="http://schemas.microsoft.com/office/powerpoint/2010/main" val="42055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21" grpId="0" animBg="1"/>
      <p:bldP spid="23" grpId="0"/>
      <p:bldP spid="27" grpId="0" animBg="1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C168-34F7-22D1-3B83-F20A8F9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F727EF-D5A9-74B4-84BD-6290AF4B4076}"/>
              </a:ext>
            </a:extLst>
          </p:cNvPr>
          <p:cNvSpPr/>
          <p:nvPr/>
        </p:nvSpPr>
        <p:spPr>
          <a:xfrm>
            <a:off x="1840620" y="2196119"/>
            <a:ext cx="830083" cy="830083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Rectangle 6" descr="Bullseye">
            <a:extLst>
              <a:ext uri="{FF2B5EF4-FFF2-40B4-BE49-F238E27FC236}">
                <a16:creationId xmlns:a16="http://schemas.microsoft.com/office/drawing/2014/main" id="{16119095-39C8-CC83-35DA-FF7BB39CEA62}"/>
              </a:ext>
            </a:extLst>
          </p:cNvPr>
          <p:cNvSpPr/>
          <p:nvPr/>
        </p:nvSpPr>
        <p:spPr>
          <a:xfrm>
            <a:off x="2014938" y="2370436"/>
            <a:ext cx="481448" cy="48144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C73472ED-CCDB-75F3-3A73-81F56A708B56}"/>
              </a:ext>
            </a:extLst>
          </p:cNvPr>
          <p:cNvSpPr/>
          <p:nvPr/>
        </p:nvSpPr>
        <p:spPr>
          <a:xfrm>
            <a:off x="2848579" y="2196119"/>
            <a:ext cx="1956625" cy="830083"/>
          </a:xfrm>
          <a:custGeom>
            <a:avLst/>
            <a:gdLst>
              <a:gd name="connsiteX0" fmla="*/ 0 w 1956625"/>
              <a:gd name="connsiteY0" fmla="*/ 0 h 830083"/>
              <a:gd name="connsiteX1" fmla="*/ 1956625 w 1956625"/>
              <a:gd name="connsiteY1" fmla="*/ 0 h 830083"/>
              <a:gd name="connsiteX2" fmla="*/ 1956625 w 1956625"/>
              <a:gd name="connsiteY2" fmla="*/ 830083 h 830083"/>
              <a:gd name="connsiteX3" fmla="*/ 0 w 1956625"/>
              <a:gd name="connsiteY3" fmla="*/ 830083 h 830083"/>
              <a:gd name="connsiteX4" fmla="*/ 0 w 1956625"/>
              <a:gd name="connsiteY4" fmla="*/ 0 h 83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25" h="830083">
                <a:moveTo>
                  <a:pt x="0" y="0"/>
                </a:moveTo>
                <a:lnTo>
                  <a:pt x="1956625" y="0"/>
                </a:lnTo>
                <a:lnTo>
                  <a:pt x="1956625" y="830083"/>
                </a:lnTo>
                <a:lnTo>
                  <a:pt x="0" y="8300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Accuracy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8C497E-7753-543A-44B4-FF04E6FA962C}"/>
              </a:ext>
            </a:extLst>
          </p:cNvPr>
          <p:cNvSpPr/>
          <p:nvPr/>
        </p:nvSpPr>
        <p:spPr>
          <a:xfrm>
            <a:off x="5146131" y="2196119"/>
            <a:ext cx="830083" cy="830083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 descr="Stopwatch">
            <a:extLst>
              <a:ext uri="{FF2B5EF4-FFF2-40B4-BE49-F238E27FC236}">
                <a16:creationId xmlns:a16="http://schemas.microsoft.com/office/drawing/2014/main" id="{AAE0DDAE-862D-2D64-E90C-059025B283E9}"/>
              </a:ext>
            </a:extLst>
          </p:cNvPr>
          <p:cNvSpPr/>
          <p:nvPr/>
        </p:nvSpPr>
        <p:spPr>
          <a:xfrm>
            <a:off x="5320449" y="2370436"/>
            <a:ext cx="481448" cy="48144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95FB3112-D676-C0AE-8305-27F701B1D5B1}"/>
              </a:ext>
            </a:extLst>
          </p:cNvPr>
          <p:cNvSpPr/>
          <p:nvPr/>
        </p:nvSpPr>
        <p:spPr>
          <a:xfrm>
            <a:off x="6154089" y="2196119"/>
            <a:ext cx="1956625" cy="830083"/>
          </a:xfrm>
          <a:custGeom>
            <a:avLst/>
            <a:gdLst>
              <a:gd name="connsiteX0" fmla="*/ 0 w 1956625"/>
              <a:gd name="connsiteY0" fmla="*/ 0 h 830083"/>
              <a:gd name="connsiteX1" fmla="*/ 1956625 w 1956625"/>
              <a:gd name="connsiteY1" fmla="*/ 0 h 830083"/>
              <a:gd name="connsiteX2" fmla="*/ 1956625 w 1956625"/>
              <a:gd name="connsiteY2" fmla="*/ 830083 h 830083"/>
              <a:gd name="connsiteX3" fmla="*/ 0 w 1956625"/>
              <a:gd name="connsiteY3" fmla="*/ 830083 h 830083"/>
              <a:gd name="connsiteX4" fmla="*/ 0 w 1956625"/>
              <a:gd name="connsiteY4" fmla="*/ 0 h 83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25" h="830083">
                <a:moveTo>
                  <a:pt x="0" y="0"/>
                </a:moveTo>
                <a:lnTo>
                  <a:pt x="1956625" y="0"/>
                </a:lnTo>
                <a:lnTo>
                  <a:pt x="1956625" y="830083"/>
                </a:lnTo>
                <a:lnTo>
                  <a:pt x="0" y="8300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Real-time Detection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232A0F-BBCF-5AB8-6B99-890E78731B1B}"/>
              </a:ext>
            </a:extLst>
          </p:cNvPr>
          <p:cNvSpPr/>
          <p:nvPr/>
        </p:nvSpPr>
        <p:spPr>
          <a:xfrm>
            <a:off x="1840620" y="3685933"/>
            <a:ext cx="830083" cy="830083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 descr="Tick">
            <a:extLst>
              <a:ext uri="{FF2B5EF4-FFF2-40B4-BE49-F238E27FC236}">
                <a16:creationId xmlns:a16="http://schemas.microsoft.com/office/drawing/2014/main" id="{FB119857-3E6B-E03B-F80E-5DDC9E8E0A8D}"/>
              </a:ext>
            </a:extLst>
          </p:cNvPr>
          <p:cNvSpPr/>
          <p:nvPr/>
        </p:nvSpPr>
        <p:spPr>
          <a:xfrm>
            <a:off x="2014938" y="3860251"/>
            <a:ext cx="481448" cy="48144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CAC957CF-B607-6682-BA76-239623AB0A32}"/>
              </a:ext>
            </a:extLst>
          </p:cNvPr>
          <p:cNvSpPr/>
          <p:nvPr/>
        </p:nvSpPr>
        <p:spPr>
          <a:xfrm>
            <a:off x="2848579" y="3685933"/>
            <a:ext cx="1956625" cy="830083"/>
          </a:xfrm>
          <a:custGeom>
            <a:avLst/>
            <a:gdLst>
              <a:gd name="connsiteX0" fmla="*/ 0 w 1956625"/>
              <a:gd name="connsiteY0" fmla="*/ 0 h 830083"/>
              <a:gd name="connsiteX1" fmla="*/ 1956625 w 1956625"/>
              <a:gd name="connsiteY1" fmla="*/ 0 h 830083"/>
              <a:gd name="connsiteX2" fmla="*/ 1956625 w 1956625"/>
              <a:gd name="connsiteY2" fmla="*/ 830083 h 830083"/>
              <a:gd name="connsiteX3" fmla="*/ 0 w 1956625"/>
              <a:gd name="connsiteY3" fmla="*/ 830083 h 830083"/>
              <a:gd name="connsiteX4" fmla="*/ 0 w 1956625"/>
              <a:gd name="connsiteY4" fmla="*/ 0 h 83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25" h="830083">
                <a:moveTo>
                  <a:pt x="0" y="0"/>
                </a:moveTo>
                <a:lnTo>
                  <a:pt x="1956625" y="0"/>
                </a:lnTo>
                <a:lnTo>
                  <a:pt x="1956625" y="830083"/>
                </a:lnTo>
                <a:lnTo>
                  <a:pt x="0" y="8300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Scalability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1DB13E-B0C8-7EAC-2B30-3FB248ED7382}"/>
              </a:ext>
            </a:extLst>
          </p:cNvPr>
          <p:cNvSpPr/>
          <p:nvPr/>
        </p:nvSpPr>
        <p:spPr>
          <a:xfrm>
            <a:off x="5146131" y="3685933"/>
            <a:ext cx="830083" cy="830083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 descr="Gauge">
            <a:extLst>
              <a:ext uri="{FF2B5EF4-FFF2-40B4-BE49-F238E27FC236}">
                <a16:creationId xmlns:a16="http://schemas.microsoft.com/office/drawing/2014/main" id="{A21BF64A-FD8E-291C-D8D9-AD35F34258A9}"/>
              </a:ext>
            </a:extLst>
          </p:cNvPr>
          <p:cNvSpPr/>
          <p:nvPr/>
        </p:nvSpPr>
        <p:spPr>
          <a:xfrm>
            <a:off x="5320449" y="3860251"/>
            <a:ext cx="481448" cy="48144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7C9C5122-C15F-0C37-C524-A5972A743C39}"/>
              </a:ext>
            </a:extLst>
          </p:cNvPr>
          <p:cNvSpPr/>
          <p:nvPr/>
        </p:nvSpPr>
        <p:spPr>
          <a:xfrm>
            <a:off x="6154089" y="3685933"/>
            <a:ext cx="1956625" cy="830083"/>
          </a:xfrm>
          <a:custGeom>
            <a:avLst/>
            <a:gdLst>
              <a:gd name="connsiteX0" fmla="*/ 0 w 1956625"/>
              <a:gd name="connsiteY0" fmla="*/ 0 h 830083"/>
              <a:gd name="connsiteX1" fmla="*/ 1956625 w 1956625"/>
              <a:gd name="connsiteY1" fmla="*/ 0 h 830083"/>
              <a:gd name="connsiteX2" fmla="*/ 1956625 w 1956625"/>
              <a:gd name="connsiteY2" fmla="*/ 830083 h 830083"/>
              <a:gd name="connsiteX3" fmla="*/ 0 w 1956625"/>
              <a:gd name="connsiteY3" fmla="*/ 830083 h 830083"/>
              <a:gd name="connsiteX4" fmla="*/ 0 w 1956625"/>
              <a:gd name="connsiteY4" fmla="*/ 0 h 83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25" h="830083">
                <a:moveTo>
                  <a:pt x="0" y="0"/>
                </a:moveTo>
                <a:lnTo>
                  <a:pt x="1956625" y="0"/>
                </a:lnTo>
                <a:lnTo>
                  <a:pt x="1956625" y="830083"/>
                </a:lnTo>
                <a:lnTo>
                  <a:pt x="0" y="8300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Efficiency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D7458F-4BE8-CD8E-BF6A-273D3EDB2FDB}"/>
              </a:ext>
            </a:extLst>
          </p:cNvPr>
          <p:cNvSpPr/>
          <p:nvPr/>
        </p:nvSpPr>
        <p:spPr>
          <a:xfrm>
            <a:off x="1840620" y="5175748"/>
            <a:ext cx="830083" cy="830083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 descr="Head with Gears">
            <a:extLst>
              <a:ext uri="{FF2B5EF4-FFF2-40B4-BE49-F238E27FC236}">
                <a16:creationId xmlns:a16="http://schemas.microsoft.com/office/drawing/2014/main" id="{A6DED7D7-7847-FB22-4033-9AEF005C0D2A}"/>
              </a:ext>
            </a:extLst>
          </p:cNvPr>
          <p:cNvSpPr/>
          <p:nvPr/>
        </p:nvSpPr>
        <p:spPr>
          <a:xfrm>
            <a:off x="2014938" y="5350066"/>
            <a:ext cx="481448" cy="481448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Free-form: Shape 19">
            <a:extLst>
              <a:ext uri="{FF2B5EF4-FFF2-40B4-BE49-F238E27FC236}">
                <a16:creationId xmlns:a16="http://schemas.microsoft.com/office/drawing/2014/main" id="{7C9816C1-B732-FD09-C2D4-9C7086F0B8C4}"/>
              </a:ext>
            </a:extLst>
          </p:cNvPr>
          <p:cNvSpPr/>
          <p:nvPr/>
        </p:nvSpPr>
        <p:spPr>
          <a:xfrm>
            <a:off x="2848579" y="5175748"/>
            <a:ext cx="1956625" cy="830083"/>
          </a:xfrm>
          <a:custGeom>
            <a:avLst/>
            <a:gdLst>
              <a:gd name="connsiteX0" fmla="*/ 0 w 1956625"/>
              <a:gd name="connsiteY0" fmla="*/ 0 h 830083"/>
              <a:gd name="connsiteX1" fmla="*/ 1956625 w 1956625"/>
              <a:gd name="connsiteY1" fmla="*/ 0 h 830083"/>
              <a:gd name="connsiteX2" fmla="*/ 1956625 w 1956625"/>
              <a:gd name="connsiteY2" fmla="*/ 830083 h 830083"/>
              <a:gd name="connsiteX3" fmla="*/ 0 w 1956625"/>
              <a:gd name="connsiteY3" fmla="*/ 830083 h 830083"/>
              <a:gd name="connsiteX4" fmla="*/ 0 w 1956625"/>
              <a:gd name="connsiteY4" fmla="*/ 0 h 83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25" h="830083">
                <a:moveTo>
                  <a:pt x="0" y="0"/>
                </a:moveTo>
                <a:lnTo>
                  <a:pt x="1956625" y="0"/>
                </a:lnTo>
                <a:lnTo>
                  <a:pt x="1956625" y="830083"/>
                </a:lnTo>
                <a:lnTo>
                  <a:pt x="0" y="8300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Adaptability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762603-11F8-E8C4-D51C-C2A792CC08B4}"/>
              </a:ext>
            </a:extLst>
          </p:cNvPr>
          <p:cNvSpPr/>
          <p:nvPr/>
        </p:nvSpPr>
        <p:spPr>
          <a:xfrm>
            <a:off x="5146131" y="5175748"/>
            <a:ext cx="830083" cy="830083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 descr="Coins">
            <a:extLst>
              <a:ext uri="{FF2B5EF4-FFF2-40B4-BE49-F238E27FC236}">
                <a16:creationId xmlns:a16="http://schemas.microsoft.com/office/drawing/2014/main" id="{0E74BECB-6568-407F-2118-C20F6B3DDB5C}"/>
              </a:ext>
            </a:extLst>
          </p:cNvPr>
          <p:cNvSpPr/>
          <p:nvPr/>
        </p:nvSpPr>
        <p:spPr>
          <a:xfrm>
            <a:off x="5320449" y="5350066"/>
            <a:ext cx="481448" cy="481448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Free-form: Shape 22">
            <a:extLst>
              <a:ext uri="{FF2B5EF4-FFF2-40B4-BE49-F238E27FC236}">
                <a16:creationId xmlns:a16="http://schemas.microsoft.com/office/drawing/2014/main" id="{7DA5CF4A-AB1C-904E-05CE-1B31AFDD688D}"/>
              </a:ext>
            </a:extLst>
          </p:cNvPr>
          <p:cNvSpPr/>
          <p:nvPr/>
        </p:nvSpPr>
        <p:spPr>
          <a:xfrm>
            <a:off x="6154089" y="5175748"/>
            <a:ext cx="1956625" cy="830083"/>
          </a:xfrm>
          <a:custGeom>
            <a:avLst/>
            <a:gdLst>
              <a:gd name="connsiteX0" fmla="*/ 0 w 1956625"/>
              <a:gd name="connsiteY0" fmla="*/ 0 h 830083"/>
              <a:gd name="connsiteX1" fmla="*/ 1956625 w 1956625"/>
              <a:gd name="connsiteY1" fmla="*/ 0 h 830083"/>
              <a:gd name="connsiteX2" fmla="*/ 1956625 w 1956625"/>
              <a:gd name="connsiteY2" fmla="*/ 830083 h 830083"/>
              <a:gd name="connsiteX3" fmla="*/ 0 w 1956625"/>
              <a:gd name="connsiteY3" fmla="*/ 830083 h 830083"/>
              <a:gd name="connsiteX4" fmla="*/ 0 w 1956625"/>
              <a:gd name="connsiteY4" fmla="*/ 0 h 83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25" h="830083">
                <a:moveTo>
                  <a:pt x="0" y="0"/>
                </a:moveTo>
                <a:lnTo>
                  <a:pt x="1956625" y="0"/>
                </a:lnTo>
                <a:lnTo>
                  <a:pt x="1956625" y="830083"/>
                </a:lnTo>
                <a:lnTo>
                  <a:pt x="0" y="8300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Cost-effectiveness</a:t>
            </a:r>
          </a:p>
        </p:txBody>
      </p:sp>
    </p:spTree>
    <p:extLst>
      <p:ext uri="{BB962C8B-B14F-4D97-AF65-F5344CB8AC3E}">
        <p14:creationId xmlns:p14="http://schemas.microsoft.com/office/powerpoint/2010/main" val="29840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  <p:bldP spid="12" grpId="0" animBg="1"/>
      <p:bldP spid="14" grpId="0"/>
      <p:bldP spid="15" grpId="0" animBg="1"/>
      <p:bldP spid="17" grpId="0"/>
      <p:bldP spid="18" grpId="0" animBg="1"/>
      <p:bldP spid="20" grpId="0"/>
      <p:bldP spid="21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70340-0AA9-C66B-6802-1C7AFC9E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öhne"/>
              </a:rPr>
              <a:t>Machine Learning Approach</a:t>
            </a:r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5A4F202-8B6B-F57B-C16C-AD4B3BBE79A5}"/>
              </a:ext>
            </a:extLst>
          </p:cNvPr>
          <p:cNvSpPr/>
          <p:nvPr/>
        </p:nvSpPr>
        <p:spPr>
          <a:xfrm>
            <a:off x="2748698" y="1948543"/>
            <a:ext cx="659687" cy="78219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0812">
              <a:spcAft>
                <a:spcPts val="498"/>
              </a:spcAft>
            </a:pPr>
            <a:r>
              <a:rPr lang="en-IN" sz="86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Google Drive</a:t>
            </a:r>
            <a:endParaRPr lang="en-IN" sz="1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62EB76-424B-6FBC-3E56-67F03690BE63}"/>
              </a:ext>
            </a:extLst>
          </p:cNvPr>
          <p:cNvSpPr/>
          <p:nvPr/>
        </p:nvSpPr>
        <p:spPr>
          <a:xfrm>
            <a:off x="4125082" y="2097532"/>
            <a:ext cx="1376384" cy="38737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0812">
              <a:spcAft>
                <a:spcPts val="498"/>
              </a:spcAft>
            </a:pPr>
            <a:r>
              <a:rPr lang="en-IN" sz="86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Load Data</a:t>
            </a:r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4F9DE-2FB6-4CA8-42BF-749424D11B29}"/>
              </a:ext>
            </a:extLst>
          </p:cNvPr>
          <p:cNvSpPr/>
          <p:nvPr/>
        </p:nvSpPr>
        <p:spPr>
          <a:xfrm>
            <a:off x="5875124" y="2112431"/>
            <a:ext cx="1605403" cy="37247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0812">
              <a:spcAft>
                <a:spcPts val="498"/>
              </a:spcAft>
            </a:pPr>
            <a:r>
              <a:rPr lang="en-IN" sz="86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Preprocessing</a:t>
            </a:r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321D4F-3D40-FE52-2663-DF24A0DC0054}"/>
              </a:ext>
            </a:extLst>
          </p:cNvPr>
          <p:cNvSpPr/>
          <p:nvPr/>
        </p:nvSpPr>
        <p:spPr>
          <a:xfrm>
            <a:off x="7854185" y="2112431"/>
            <a:ext cx="1605403" cy="37247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0812">
              <a:spcAft>
                <a:spcPts val="498"/>
              </a:spcAft>
            </a:pPr>
            <a:r>
              <a:rPr lang="en-IN" sz="86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Model Building</a:t>
            </a:r>
            <a:endParaRPr lang="en-IN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856B5-FB68-142A-F82E-E57BFBD2A8ED}"/>
              </a:ext>
            </a:extLst>
          </p:cNvPr>
          <p:cNvSpPr/>
          <p:nvPr/>
        </p:nvSpPr>
        <p:spPr>
          <a:xfrm>
            <a:off x="5695950" y="2499804"/>
            <a:ext cx="1914886" cy="20428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EDA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Handle Missing Records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Handle Data Inconsistency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Feature Selection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Visualization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Feature Engineering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Encoding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Handle Outliers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Split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Handle Imbalanced Data</a:t>
            </a:r>
          </a:p>
          <a:p>
            <a:pPr defTabSz="280812">
              <a:spcAft>
                <a:spcPts val="498"/>
              </a:spcAft>
            </a:pPr>
            <a:r>
              <a:rPr lang="en-IN" sz="737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Standardization</a:t>
            </a:r>
            <a:endParaRPr lang="en-IN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B29D5-CE0A-DB2D-1195-56BC4A3FE467}"/>
              </a:ext>
            </a:extLst>
          </p:cNvPr>
          <p:cNvSpPr/>
          <p:nvPr/>
        </p:nvSpPr>
        <p:spPr>
          <a:xfrm>
            <a:off x="7699444" y="2484905"/>
            <a:ext cx="1914885" cy="53577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280812">
              <a:spcAft>
                <a:spcPts val="498"/>
              </a:spcAft>
            </a:pPr>
            <a:r>
              <a:rPr lang="en-IN" sz="737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Hyper Parameter Tunning </a:t>
            </a:r>
          </a:p>
          <a:p>
            <a:pPr defTabSz="280812">
              <a:spcAft>
                <a:spcPts val="498"/>
              </a:spcAft>
            </a:pPr>
            <a:r>
              <a:rPr lang="en-IN" sz="737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Model Selection</a:t>
            </a:r>
          </a:p>
          <a:p>
            <a:pPr>
              <a:spcAft>
                <a:spcPts val="600"/>
              </a:spcAft>
            </a:pPr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100FE4-6375-769F-1377-ED09A5478C1D}"/>
              </a:ext>
            </a:extLst>
          </p:cNvPr>
          <p:cNvSpPr/>
          <p:nvPr/>
        </p:nvSpPr>
        <p:spPr>
          <a:xfrm>
            <a:off x="7854185" y="4790941"/>
            <a:ext cx="1605403" cy="37247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0812">
              <a:spcAft>
                <a:spcPts val="498"/>
              </a:spcAft>
            </a:pPr>
            <a:r>
              <a:rPr lang="en-IN" sz="86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Model Evaluation</a:t>
            </a:r>
            <a:endParaRPr lang="en-IN" sz="1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A4117B-D8FA-5EE6-1F7C-C628F9B62973}"/>
              </a:ext>
            </a:extLst>
          </p:cNvPr>
          <p:cNvSpPr/>
          <p:nvPr/>
        </p:nvSpPr>
        <p:spPr>
          <a:xfrm>
            <a:off x="5875124" y="4771891"/>
            <a:ext cx="1605403" cy="37247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0812">
              <a:spcAft>
                <a:spcPts val="498"/>
              </a:spcAft>
            </a:pPr>
            <a:r>
              <a:rPr lang="en-IN" sz="86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Model Deployment</a:t>
            </a:r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6A58F9-025A-BE62-9F76-99367F5FF5CB}"/>
              </a:ext>
            </a:extLst>
          </p:cNvPr>
          <p:cNvSpPr/>
          <p:nvPr/>
        </p:nvSpPr>
        <p:spPr>
          <a:xfrm>
            <a:off x="2577667" y="4712295"/>
            <a:ext cx="1376384" cy="439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0812">
              <a:spcAft>
                <a:spcPts val="498"/>
              </a:spcAft>
            </a:pPr>
            <a:r>
              <a:rPr lang="en-IN" sz="86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Streaming Data</a:t>
            </a:r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BF4990-8C5A-CBEB-EEC5-67A2919C8273}"/>
              </a:ext>
            </a:extLst>
          </p:cNvPr>
          <p:cNvSpPr/>
          <p:nvPr/>
        </p:nvSpPr>
        <p:spPr>
          <a:xfrm>
            <a:off x="5989633" y="5602506"/>
            <a:ext cx="1376384" cy="439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0812">
              <a:spcAft>
                <a:spcPts val="498"/>
              </a:spcAft>
            </a:pPr>
            <a:r>
              <a:rPr lang="en-IN" sz="737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Predicted Data (Fraud/Not Fraud)</a:t>
            </a:r>
            <a:endParaRPr lang="en-IN" sz="1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5DA17F-1FD4-80C1-034F-C4F3493694AD}"/>
              </a:ext>
            </a:extLst>
          </p:cNvPr>
          <p:cNvSpPr/>
          <p:nvPr/>
        </p:nvSpPr>
        <p:spPr>
          <a:xfrm>
            <a:off x="3579416" y="2220448"/>
            <a:ext cx="390926" cy="1229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C08294-9C48-3989-9632-D834A745CBD7}"/>
              </a:ext>
            </a:extLst>
          </p:cNvPr>
          <p:cNvSpPr/>
          <p:nvPr/>
        </p:nvSpPr>
        <p:spPr>
          <a:xfrm>
            <a:off x="5541208" y="2235347"/>
            <a:ext cx="294173" cy="1080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99841E-5B03-452C-FD03-76DB8C29ADF8}"/>
              </a:ext>
            </a:extLst>
          </p:cNvPr>
          <p:cNvSpPr/>
          <p:nvPr/>
        </p:nvSpPr>
        <p:spPr>
          <a:xfrm>
            <a:off x="7520269" y="2241555"/>
            <a:ext cx="294173" cy="1080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1CF28D-0669-D9F3-D400-C4FF245EB3EB}"/>
              </a:ext>
            </a:extLst>
          </p:cNvPr>
          <p:cNvSpPr/>
          <p:nvPr/>
        </p:nvSpPr>
        <p:spPr>
          <a:xfrm>
            <a:off x="8496545" y="3156012"/>
            <a:ext cx="173049" cy="1504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CF24AF0A-C31B-8037-F146-F9C83060C45E}"/>
              </a:ext>
            </a:extLst>
          </p:cNvPr>
          <p:cNvSpPr/>
          <p:nvPr/>
        </p:nvSpPr>
        <p:spPr>
          <a:xfrm>
            <a:off x="7520269" y="4879908"/>
            <a:ext cx="294173" cy="1080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2FDB90-F6F8-AA58-F9EC-46C2EF435074}"/>
              </a:ext>
            </a:extLst>
          </p:cNvPr>
          <p:cNvSpPr/>
          <p:nvPr/>
        </p:nvSpPr>
        <p:spPr>
          <a:xfrm>
            <a:off x="4043639" y="4879908"/>
            <a:ext cx="1734732" cy="1601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B7404E2-759B-DCB1-771A-AD362D26478D}"/>
              </a:ext>
            </a:extLst>
          </p:cNvPr>
          <p:cNvSpPr/>
          <p:nvPr/>
        </p:nvSpPr>
        <p:spPr>
          <a:xfrm>
            <a:off x="6625377" y="5202718"/>
            <a:ext cx="146597" cy="3724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0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220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Inter</vt:lpstr>
      <vt:lpstr>Nunito</vt:lpstr>
      <vt:lpstr>Söhne</vt:lpstr>
      <vt:lpstr>Times New Roman</vt:lpstr>
      <vt:lpstr>Trebuchet MS</vt:lpstr>
      <vt:lpstr>Wingdings 3</vt:lpstr>
      <vt:lpstr>Facet</vt:lpstr>
      <vt:lpstr>Credit Card Fraud Detection System</vt:lpstr>
      <vt:lpstr>Project Team</vt:lpstr>
      <vt:lpstr>Background</vt:lpstr>
      <vt:lpstr> Victim of Credit Card Fraud in UK</vt:lpstr>
      <vt:lpstr>Where does people experience the most credit card fraud?</vt:lpstr>
      <vt:lpstr>Traditional Fraud Detection Methods</vt:lpstr>
      <vt:lpstr>Challenges in Credit Card Fraud Detection</vt:lpstr>
      <vt:lpstr>Solution</vt:lpstr>
      <vt:lpstr>Machine Learning Approach</vt:lpstr>
      <vt:lpstr>Demo</vt:lpstr>
      <vt:lpstr>Results</vt:lpstr>
      <vt:lpstr>Question?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System</dc:title>
  <dc:creator>Anjali Dharmik</dc:creator>
  <cp:lastModifiedBy>Anjali Dharmik</cp:lastModifiedBy>
  <cp:revision>6</cp:revision>
  <dcterms:created xsi:type="dcterms:W3CDTF">2024-02-28T00:25:04Z</dcterms:created>
  <dcterms:modified xsi:type="dcterms:W3CDTF">2024-03-01T01:57:25Z</dcterms:modified>
</cp:coreProperties>
</file>