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5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5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22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87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9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5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27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7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8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4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7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34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1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3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6E16C2-B799-4252-A426-B818A909548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136C2-78DA-4993-846F-B7BD4A33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svg"/><Relationship Id="rId5" Type="http://schemas.openxmlformats.org/officeDocument/2006/relationships/image" Target="../media/image10.svg"/><Relationship Id="rId15" Type="http://schemas.openxmlformats.org/officeDocument/2006/relationships/image" Target="../media/image19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AFBF86-5DAF-4D46-8786-F4C7A376C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19B3BDB-2DCF-406C-9AA8-9E0970E1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2B0D721-E797-4F4F-929E-7008008C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530C853-97C0-43FB-B7C2-1E5E42A73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CAD804E-1F0F-4678-871B-39A05266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EE94EE6-76C6-4910-A4B6-935054712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7D2EB15-59ED-43BB-8CED-7BA0BB5D3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8C2CE3DB-200E-4445-B316-69FE3850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487BD-D40E-6811-AE03-96BC67A2C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9941" y="1705133"/>
            <a:ext cx="7118620" cy="2171959"/>
          </a:xfrm>
        </p:spPr>
        <p:txBody>
          <a:bodyPr anchor="ctr">
            <a:normAutofit/>
          </a:bodyPr>
          <a:lstStyle/>
          <a:p>
            <a:pPr defTabSz="379476"/>
            <a:r>
              <a:rPr lang="en-IN" sz="498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Hotel Occupancy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0F1C7-8AE0-8667-0FDC-CDEB73868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4012" y="3549805"/>
            <a:ext cx="7591316" cy="401970"/>
          </a:xfrm>
        </p:spPr>
        <p:txBody>
          <a:bodyPr/>
          <a:lstStyle/>
          <a:p>
            <a:pPr defTabSz="379476">
              <a:spcAft>
                <a:spcPts val="498"/>
              </a:spcAft>
            </a:pPr>
            <a:r>
              <a:rPr lang="en-US" sz="1743" kern="1200" cap="none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Predictive Occupancy Modelling for Effective Linen Supply Management</a:t>
            </a:r>
            <a:endParaRPr lang="en-I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8F4588-DC63-F654-7970-5104C24AC1CF}"/>
              </a:ext>
            </a:extLst>
          </p:cNvPr>
          <p:cNvSpPr txBox="1">
            <a:spLocks/>
          </p:cNvSpPr>
          <p:nvPr/>
        </p:nvSpPr>
        <p:spPr>
          <a:xfrm>
            <a:off x="2894012" y="4463135"/>
            <a:ext cx="7591316" cy="401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8952">
              <a:spcBef>
                <a:spcPts val="830"/>
              </a:spcBef>
            </a:pPr>
            <a:r>
              <a:rPr lang="en-IN" sz="1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Presenter Name: Anjali Dharmik</a:t>
            </a:r>
          </a:p>
          <a:p>
            <a:pPr defTabSz="758952">
              <a:spcBef>
                <a:spcPts val="830"/>
              </a:spcBef>
            </a:pPr>
            <a:r>
              <a:rPr lang="en-IN" sz="1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Date: 28-07-2023</a:t>
            </a:r>
            <a:endParaRPr lang="en-IN" sz="11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9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36F6-7D9D-08E9-D6DD-CA5DB96D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IN">
                <a:latin typeface="Söhne"/>
              </a:rPr>
              <a:t>Conclusion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F13FF1-1D4F-7A81-0100-FBEDA1931685}"/>
              </a:ext>
            </a:extLst>
          </p:cNvPr>
          <p:cNvGrpSpPr/>
          <p:nvPr/>
        </p:nvGrpSpPr>
        <p:grpSpPr>
          <a:xfrm>
            <a:off x="1995454" y="3175830"/>
            <a:ext cx="2870841" cy="803835"/>
            <a:chOff x="1995454" y="3175830"/>
            <a:chExt cx="2870841" cy="8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C14566-006B-48D3-B2EE-6DA564170B75}"/>
                </a:ext>
              </a:extLst>
            </p:cNvPr>
            <p:cNvSpPr/>
            <p:nvPr/>
          </p:nvSpPr>
          <p:spPr>
            <a:xfrm>
              <a:off x="1995454" y="3175830"/>
              <a:ext cx="803835" cy="803835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Rectangle 7" descr="Bed">
              <a:extLst>
                <a:ext uri="{FF2B5EF4-FFF2-40B4-BE49-F238E27FC236}">
                  <a16:creationId xmlns:a16="http://schemas.microsoft.com/office/drawing/2014/main" id="{8CA112E8-C0FC-A0AF-34C2-A797AA479445}"/>
                </a:ext>
              </a:extLst>
            </p:cNvPr>
            <p:cNvSpPr/>
            <p:nvPr/>
          </p:nvSpPr>
          <p:spPr>
            <a:xfrm>
              <a:off x="2164259" y="3344636"/>
              <a:ext cx="466224" cy="46622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D5BA0BE4-2EC3-FBDE-9ED0-611EE77DF7C2}"/>
                </a:ext>
              </a:extLst>
            </p:cNvPr>
            <p:cNvSpPr/>
            <p:nvPr/>
          </p:nvSpPr>
          <p:spPr>
            <a:xfrm>
              <a:off x="2971540" y="3175830"/>
              <a:ext cx="1894755" cy="803835"/>
            </a:xfrm>
            <a:custGeom>
              <a:avLst/>
              <a:gdLst>
                <a:gd name="connsiteX0" fmla="*/ 0 w 1894755"/>
                <a:gd name="connsiteY0" fmla="*/ 0 h 803835"/>
                <a:gd name="connsiteX1" fmla="*/ 1894755 w 1894755"/>
                <a:gd name="connsiteY1" fmla="*/ 0 h 803835"/>
                <a:gd name="connsiteX2" fmla="*/ 1894755 w 1894755"/>
                <a:gd name="connsiteY2" fmla="*/ 803835 h 803835"/>
                <a:gd name="connsiteX3" fmla="*/ 0 w 1894755"/>
                <a:gd name="connsiteY3" fmla="*/ 803835 h 803835"/>
                <a:gd name="connsiteX4" fmla="*/ 0 w 1894755"/>
                <a:gd name="connsiteY4" fmla="*/ 0 h 80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4755" h="803835">
                  <a:moveTo>
                    <a:pt x="0" y="0"/>
                  </a:moveTo>
                  <a:lnTo>
                    <a:pt x="1894755" y="0"/>
                  </a:lnTo>
                  <a:lnTo>
                    <a:pt x="1894755" y="803835"/>
                  </a:lnTo>
                  <a:lnTo>
                    <a:pt x="0" y="8038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/>
                <a:t>Predictive occupancy modelling is a powerful tool for effective linen supply management in the hospitality industry.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181045-34FD-9872-1854-C31B4C08FAF1}"/>
              </a:ext>
            </a:extLst>
          </p:cNvPr>
          <p:cNvGrpSpPr/>
          <p:nvPr/>
        </p:nvGrpSpPr>
        <p:grpSpPr>
          <a:xfrm>
            <a:off x="5196443" y="3175830"/>
            <a:ext cx="2870841" cy="803835"/>
            <a:chOff x="5196443" y="3175830"/>
            <a:chExt cx="2870841" cy="8038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4DAFE7-A41F-CD44-10A1-0D3B12998A9D}"/>
                </a:ext>
              </a:extLst>
            </p:cNvPr>
            <p:cNvSpPr/>
            <p:nvPr/>
          </p:nvSpPr>
          <p:spPr>
            <a:xfrm>
              <a:off x="5196443" y="3175830"/>
              <a:ext cx="803835" cy="803835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Rectangle 10" descr="Gauge">
              <a:extLst>
                <a:ext uri="{FF2B5EF4-FFF2-40B4-BE49-F238E27FC236}">
                  <a16:creationId xmlns:a16="http://schemas.microsoft.com/office/drawing/2014/main" id="{0B91CBB7-5889-520B-35A1-B5516546100C}"/>
                </a:ext>
              </a:extLst>
            </p:cNvPr>
            <p:cNvSpPr/>
            <p:nvPr/>
          </p:nvSpPr>
          <p:spPr>
            <a:xfrm>
              <a:off x="5365248" y="3344636"/>
              <a:ext cx="466224" cy="46622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F8789835-00C7-3087-9833-F27D71E40F04}"/>
                </a:ext>
              </a:extLst>
            </p:cNvPr>
            <p:cNvSpPr/>
            <p:nvPr/>
          </p:nvSpPr>
          <p:spPr>
            <a:xfrm>
              <a:off x="6172529" y="3175830"/>
              <a:ext cx="1894755" cy="803835"/>
            </a:xfrm>
            <a:custGeom>
              <a:avLst/>
              <a:gdLst>
                <a:gd name="connsiteX0" fmla="*/ 0 w 1894755"/>
                <a:gd name="connsiteY0" fmla="*/ 0 h 803835"/>
                <a:gd name="connsiteX1" fmla="*/ 1894755 w 1894755"/>
                <a:gd name="connsiteY1" fmla="*/ 0 h 803835"/>
                <a:gd name="connsiteX2" fmla="*/ 1894755 w 1894755"/>
                <a:gd name="connsiteY2" fmla="*/ 803835 h 803835"/>
                <a:gd name="connsiteX3" fmla="*/ 0 w 1894755"/>
                <a:gd name="connsiteY3" fmla="*/ 803835 h 803835"/>
                <a:gd name="connsiteX4" fmla="*/ 0 w 1894755"/>
                <a:gd name="connsiteY4" fmla="*/ 0 h 80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4755" h="803835">
                  <a:moveTo>
                    <a:pt x="0" y="0"/>
                  </a:moveTo>
                  <a:lnTo>
                    <a:pt x="1894755" y="0"/>
                  </a:lnTo>
                  <a:lnTo>
                    <a:pt x="1894755" y="803835"/>
                  </a:lnTo>
                  <a:lnTo>
                    <a:pt x="0" y="8038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/>
                <a:t>Accurate occupancy predictions lead to optimized resource allocation, reduced costs, and improved guest satisfaction.</a:t>
              </a:r>
              <a:endParaRPr lang="en-US" sz="11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97B4A5-98C9-4AE6-BCED-4B2856DE24DF}"/>
              </a:ext>
            </a:extLst>
          </p:cNvPr>
          <p:cNvGrpSpPr/>
          <p:nvPr/>
        </p:nvGrpSpPr>
        <p:grpSpPr>
          <a:xfrm>
            <a:off x="8397432" y="3175830"/>
            <a:ext cx="2870841" cy="803835"/>
            <a:chOff x="8397432" y="3175830"/>
            <a:chExt cx="2870841" cy="80383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F0929F-EE2E-CD6D-4890-22640FA7AC77}"/>
                </a:ext>
              </a:extLst>
            </p:cNvPr>
            <p:cNvSpPr/>
            <p:nvPr/>
          </p:nvSpPr>
          <p:spPr>
            <a:xfrm>
              <a:off x="8397432" y="3175830"/>
              <a:ext cx="803835" cy="803835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13" descr="Arrow Circle">
              <a:extLst>
                <a:ext uri="{FF2B5EF4-FFF2-40B4-BE49-F238E27FC236}">
                  <a16:creationId xmlns:a16="http://schemas.microsoft.com/office/drawing/2014/main" id="{DB9A69E9-346E-0AE1-8BF6-6698EFA49793}"/>
                </a:ext>
              </a:extLst>
            </p:cNvPr>
            <p:cNvSpPr/>
            <p:nvPr/>
          </p:nvSpPr>
          <p:spPr>
            <a:xfrm>
              <a:off x="8566238" y="3344636"/>
              <a:ext cx="466224" cy="46622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AD46AE86-CC32-DEBB-5609-782E93E87AA1}"/>
                </a:ext>
              </a:extLst>
            </p:cNvPr>
            <p:cNvSpPr/>
            <p:nvPr/>
          </p:nvSpPr>
          <p:spPr>
            <a:xfrm>
              <a:off x="9373518" y="3175830"/>
              <a:ext cx="1894755" cy="803835"/>
            </a:xfrm>
            <a:custGeom>
              <a:avLst/>
              <a:gdLst>
                <a:gd name="connsiteX0" fmla="*/ 0 w 1894755"/>
                <a:gd name="connsiteY0" fmla="*/ 0 h 803835"/>
                <a:gd name="connsiteX1" fmla="*/ 1894755 w 1894755"/>
                <a:gd name="connsiteY1" fmla="*/ 0 h 803835"/>
                <a:gd name="connsiteX2" fmla="*/ 1894755 w 1894755"/>
                <a:gd name="connsiteY2" fmla="*/ 803835 h 803835"/>
                <a:gd name="connsiteX3" fmla="*/ 0 w 1894755"/>
                <a:gd name="connsiteY3" fmla="*/ 803835 h 803835"/>
                <a:gd name="connsiteX4" fmla="*/ 0 w 1894755"/>
                <a:gd name="connsiteY4" fmla="*/ 0 h 80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4755" h="803835">
                  <a:moveTo>
                    <a:pt x="0" y="0"/>
                  </a:moveTo>
                  <a:lnTo>
                    <a:pt x="1894755" y="0"/>
                  </a:lnTo>
                  <a:lnTo>
                    <a:pt x="1894755" y="803835"/>
                  </a:lnTo>
                  <a:lnTo>
                    <a:pt x="0" y="8038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/>
                <a:t>Implementing best practices, such as high-quality data collection and continuous model updates, ensures success.</a:t>
              </a:r>
              <a:endParaRPr lang="en-US" sz="1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20B85E-425E-CEB6-76AE-114E0073A6F0}"/>
              </a:ext>
            </a:extLst>
          </p:cNvPr>
          <p:cNvGrpSpPr/>
          <p:nvPr/>
        </p:nvGrpSpPr>
        <p:grpSpPr>
          <a:xfrm>
            <a:off x="1995454" y="4506095"/>
            <a:ext cx="2870841" cy="803835"/>
            <a:chOff x="1995454" y="4506095"/>
            <a:chExt cx="2870841" cy="8038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8985E2-29B6-BA55-E481-C4C87A7D105A}"/>
                </a:ext>
              </a:extLst>
            </p:cNvPr>
            <p:cNvSpPr/>
            <p:nvPr/>
          </p:nvSpPr>
          <p:spPr>
            <a:xfrm>
              <a:off x="1995454" y="4506095"/>
              <a:ext cx="803835" cy="803835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 descr="Users">
              <a:extLst>
                <a:ext uri="{FF2B5EF4-FFF2-40B4-BE49-F238E27FC236}">
                  <a16:creationId xmlns:a16="http://schemas.microsoft.com/office/drawing/2014/main" id="{FB619CBD-5D75-7567-9FA3-FBEF22D53CEB}"/>
                </a:ext>
              </a:extLst>
            </p:cNvPr>
            <p:cNvSpPr/>
            <p:nvPr/>
          </p:nvSpPr>
          <p:spPr>
            <a:xfrm>
              <a:off x="2164259" y="4674900"/>
              <a:ext cx="466224" cy="466224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Free-form: Shape 17">
              <a:extLst>
                <a:ext uri="{FF2B5EF4-FFF2-40B4-BE49-F238E27FC236}">
                  <a16:creationId xmlns:a16="http://schemas.microsoft.com/office/drawing/2014/main" id="{C7621D9D-1743-BBAC-05B8-17F71CA5E904}"/>
                </a:ext>
              </a:extLst>
            </p:cNvPr>
            <p:cNvSpPr/>
            <p:nvPr/>
          </p:nvSpPr>
          <p:spPr>
            <a:xfrm>
              <a:off x="2971540" y="4506095"/>
              <a:ext cx="1894755" cy="803835"/>
            </a:xfrm>
            <a:custGeom>
              <a:avLst/>
              <a:gdLst>
                <a:gd name="connsiteX0" fmla="*/ 0 w 1894755"/>
                <a:gd name="connsiteY0" fmla="*/ 0 h 803835"/>
                <a:gd name="connsiteX1" fmla="*/ 1894755 w 1894755"/>
                <a:gd name="connsiteY1" fmla="*/ 0 h 803835"/>
                <a:gd name="connsiteX2" fmla="*/ 1894755 w 1894755"/>
                <a:gd name="connsiteY2" fmla="*/ 803835 h 803835"/>
                <a:gd name="connsiteX3" fmla="*/ 0 w 1894755"/>
                <a:gd name="connsiteY3" fmla="*/ 803835 h 803835"/>
                <a:gd name="connsiteX4" fmla="*/ 0 w 1894755"/>
                <a:gd name="connsiteY4" fmla="*/ 0 h 80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4755" h="803835">
                  <a:moveTo>
                    <a:pt x="0" y="0"/>
                  </a:moveTo>
                  <a:lnTo>
                    <a:pt x="1894755" y="0"/>
                  </a:lnTo>
                  <a:lnTo>
                    <a:pt x="1894755" y="803835"/>
                  </a:lnTo>
                  <a:lnTo>
                    <a:pt x="0" y="8038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/>
                <a:t>Collaboration between departments and user feedback drive continuous improvement and model effectiveness.</a:t>
              </a:r>
              <a:endParaRPr lang="en-US" sz="1100" kern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A0784C-A146-3902-5A7F-5956359D8222}"/>
              </a:ext>
            </a:extLst>
          </p:cNvPr>
          <p:cNvGrpSpPr/>
          <p:nvPr/>
        </p:nvGrpSpPr>
        <p:grpSpPr>
          <a:xfrm>
            <a:off x="5196443" y="4506095"/>
            <a:ext cx="2870841" cy="803835"/>
            <a:chOff x="5196443" y="4506095"/>
            <a:chExt cx="2870841" cy="8038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83CC33-9DC3-A290-6CFB-ABF1339042C2}"/>
                </a:ext>
              </a:extLst>
            </p:cNvPr>
            <p:cNvSpPr/>
            <p:nvPr/>
          </p:nvSpPr>
          <p:spPr>
            <a:xfrm>
              <a:off x="5196443" y="4506095"/>
              <a:ext cx="803835" cy="803835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 descr="Playbook">
              <a:extLst>
                <a:ext uri="{FF2B5EF4-FFF2-40B4-BE49-F238E27FC236}">
                  <a16:creationId xmlns:a16="http://schemas.microsoft.com/office/drawing/2014/main" id="{CE89C348-1D2A-9851-C1C2-FEC03FC02F97}"/>
                </a:ext>
              </a:extLst>
            </p:cNvPr>
            <p:cNvSpPr/>
            <p:nvPr/>
          </p:nvSpPr>
          <p:spPr>
            <a:xfrm>
              <a:off x="5365248" y="4674900"/>
              <a:ext cx="466224" cy="466224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Free-form: Shape 20">
              <a:extLst>
                <a:ext uri="{FF2B5EF4-FFF2-40B4-BE49-F238E27FC236}">
                  <a16:creationId xmlns:a16="http://schemas.microsoft.com/office/drawing/2014/main" id="{4F6A6119-E57C-B784-7E9E-E680A888667D}"/>
                </a:ext>
              </a:extLst>
            </p:cNvPr>
            <p:cNvSpPr/>
            <p:nvPr/>
          </p:nvSpPr>
          <p:spPr>
            <a:xfrm>
              <a:off x="6172529" y="4506095"/>
              <a:ext cx="1894755" cy="803835"/>
            </a:xfrm>
            <a:custGeom>
              <a:avLst/>
              <a:gdLst>
                <a:gd name="connsiteX0" fmla="*/ 0 w 1894755"/>
                <a:gd name="connsiteY0" fmla="*/ 0 h 803835"/>
                <a:gd name="connsiteX1" fmla="*/ 1894755 w 1894755"/>
                <a:gd name="connsiteY1" fmla="*/ 0 h 803835"/>
                <a:gd name="connsiteX2" fmla="*/ 1894755 w 1894755"/>
                <a:gd name="connsiteY2" fmla="*/ 803835 h 803835"/>
                <a:gd name="connsiteX3" fmla="*/ 0 w 1894755"/>
                <a:gd name="connsiteY3" fmla="*/ 803835 h 803835"/>
                <a:gd name="connsiteX4" fmla="*/ 0 w 1894755"/>
                <a:gd name="connsiteY4" fmla="*/ 0 h 80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4755" h="803835">
                  <a:moveTo>
                    <a:pt x="0" y="0"/>
                  </a:moveTo>
                  <a:lnTo>
                    <a:pt x="1894755" y="0"/>
                  </a:lnTo>
                  <a:lnTo>
                    <a:pt x="1894755" y="803835"/>
                  </a:lnTo>
                  <a:lnTo>
                    <a:pt x="0" y="8038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/>
                <a:t>Embrace data-driven decision-making and leverage predictive modelling to stay ahead in the competitive landscape.</a:t>
              </a:r>
              <a:endParaRPr 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1724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7D36C-00CE-5F94-AD26-EABF23D1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0" i="0"/>
              <a:t>Q&amp;A Session</a:t>
            </a:r>
            <a:endParaRPr lang="en-US" sz="4800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3B3EDD4-D831-C2C5-0850-8FC1A7B5D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9354" y="975360"/>
            <a:ext cx="2947416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7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2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3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7D36C-00CE-5F94-AD26-EABF23D1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/>
              <a:t>Thank you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71608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0A8-BEE4-1D08-AF44-3D722D20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Introduction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5700-8A25-B612-5DD3-22148CE8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00250"/>
            <a:ext cx="6855356" cy="37909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5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5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IN" sz="15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1500" dirty="0"/>
              <a:t>Premier Inn, the UK's largest hotel brand, manages over 800 hotels across the country. With such a vast operation, effectively managing resources while ensuring optimal guest satisfaction is a challenging task. One of the crucial aspects of these operations is the management of linen supplies - an area where there is substantial scope for efficiency and cost savings through accurate prediction and automation.</a:t>
            </a:r>
            <a:endParaRPr lang="en-IN" sz="15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 b="1" dirty="0">
                <a:latin typeface="Calibri Light" panose="020F03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arenR"/>
            </a:pP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</a:t>
            </a:r>
            <a:r>
              <a:rPr lang="en-GB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model for hotel's final occupancy prediction three days prior to our guests' scheduled arrival. 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GB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 a basic plan to deploy the solution across our extensive network of over 800 sites.</a:t>
            </a:r>
            <a:endParaRPr lang="en-IN" sz="1500" b="1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 descr="City">
            <a:extLst>
              <a:ext uri="{FF2B5EF4-FFF2-40B4-BE49-F238E27FC236}">
                <a16:creationId xmlns:a16="http://schemas.microsoft.com/office/drawing/2014/main" id="{EC60E2A2-B092-EFC2-5CDB-D86584016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287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Cardboard boxes on conveyor belt">
            <a:extLst>
              <a:ext uri="{FF2B5EF4-FFF2-40B4-BE49-F238E27FC236}">
                <a16:creationId xmlns:a16="http://schemas.microsoft.com/office/drawing/2014/main" id="{67586374-C64F-2844-6B3A-7D6CADA92B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D6BDD-C3C8-0719-272D-8CD68999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 b="0" i="0">
                <a:solidFill>
                  <a:schemeClr val="bg1"/>
                </a:solidFill>
                <a:effectLst/>
                <a:latin typeface="Söhne"/>
              </a:rPr>
              <a:t>Challenges in Linen Supply Management</a:t>
            </a:r>
            <a:endParaRPr lang="en-IN" sz="37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287C-0FC7-F0D7-E690-FE856C433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88067"/>
            <a:ext cx="7391401" cy="39708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Overstocking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U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nderstocking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Inefficient Linen Distribution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Impact of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mproper Linen Supply Management on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o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perational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osts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a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nd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g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uest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atisfaction.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904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C26E-513E-666C-0799-F25A2E69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Söhne"/>
              </a:rPr>
              <a:t>Predictive Occupancy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0CDD-8AA5-E847-40AC-5C82047E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Predictive Occupancy Model forecasting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R</a:t>
            </a:r>
            <a:r>
              <a:rPr lang="en-US" b="0" i="0" dirty="0">
                <a:effectLst/>
                <a:latin typeface="Söhne"/>
              </a:rPr>
              <a:t>elevant Factors</a:t>
            </a:r>
          </a:p>
          <a:p>
            <a:r>
              <a:rPr lang="en-US" b="0" i="0" dirty="0">
                <a:effectLst/>
                <a:latin typeface="Söhne"/>
              </a:rPr>
              <a:t>Planning and Optimizing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9D467F2E-ACAB-586F-C5F5-FD26FB901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714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E563-06D6-539D-31F0-B1D36901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Benefits</a:t>
            </a:r>
            <a:endParaRPr lang="en-IN" dirty="0"/>
          </a:p>
        </p:txBody>
      </p:sp>
      <p:sp>
        <p:nvSpPr>
          <p:cNvPr id="6" name="Rectangle 5" descr="Gauge">
            <a:extLst>
              <a:ext uri="{FF2B5EF4-FFF2-40B4-BE49-F238E27FC236}">
                <a16:creationId xmlns:a16="http://schemas.microsoft.com/office/drawing/2014/main" id="{B5DA9121-F860-1B80-E355-3446487B2014}"/>
              </a:ext>
            </a:extLst>
          </p:cNvPr>
          <p:cNvSpPr/>
          <p:nvPr/>
        </p:nvSpPr>
        <p:spPr>
          <a:xfrm>
            <a:off x="1866294" y="3603641"/>
            <a:ext cx="557666" cy="55766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D30BAECB-18B9-11ED-1A15-E10E0D84970D}"/>
              </a:ext>
            </a:extLst>
          </p:cNvPr>
          <p:cNvSpPr/>
          <p:nvPr/>
        </p:nvSpPr>
        <p:spPr>
          <a:xfrm>
            <a:off x="1525498" y="4349331"/>
            <a:ext cx="1239257" cy="495703"/>
          </a:xfrm>
          <a:custGeom>
            <a:avLst/>
            <a:gdLst>
              <a:gd name="connsiteX0" fmla="*/ 0 w 1239257"/>
              <a:gd name="connsiteY0" fmla="*/ 0 h 495703"/>
              <a:gd name="connsiteX1" fmla="*/ 1239257 w 1239257"/>
              <a:gd name="connsiteY1" fmla="*/ 0 h 495703"/>
              <a:gd name="connsiteX2" fmla="*/ 1239257 w 1239257"/>
              <a:gd name="connsiteY2" fmla="*/ 495703 h 495703"/>
              <a:gd name="connsiteX3" fmla="*/ 0 w 1239257"/>
              <a:gd name="connsiteY3" fmla="*/ 495703 h 495703"/>
              <a:gd name="connsiteX4" fmla="*/ 0 w 1239257"/>
              <a:gd name="connsiteY4" fmla="*/ 0 h 49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257" h="495703">
                <a:moveTo>
                  <a:pt x="0" y="0"/>
                </a:moveTo>
                <a:lnTo>
                  <a:pt x="1239257" y="0"/>
                </a:lnTo>
                <a:lnTo>
                  <a:pt x="1239257" y="495703"/>
                </a:lnTo>
                <a:lnTo>
                  <a:pt x="0" y="4957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I</a:t>
            </a:r>
            <a:r>
              <a:rPr lang="en-US" sz="1100" b="0" i="0" kern="1200" dirty="0"/>
              <a:t>mprove Efficiency</a:t>
            </a:r>
            <a:endParaRPr lang="en-US" sz="1100" kern="1200" dirty="0"/>
          </a:p>
        </p:txBody>
      </p:sp>
      <p:sp>
        <p:nvSpPr>
          <p:cNvPr id="8" name="Rectangle 7" descr="Piggy Bank">
            <a:extLst>
              <a:ext uri="{FF2B5EF4-FFF2-40B4-BE49-F238E27FC236}">
                <a16:creationId xmlns:a16="http://schemas.microsoft.com/office/drawing/2014/main" id="{AC2E5692-1FC7-7E4A-B3ED-41F6237BE573}"/>
              </a:ext>
            </a:extLst>
          </p:cNvPr>
          <p:cNvSpPr/>
          <p:nvPr/>
        </p:nvSpPr>
        <p:spPr>
          <a:xfrm>
            <a:off x="3322422" y="3603641"/>
            <a:ext cx="557666" cy="55766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A8A483A8-3718-B98D-4AC9-2C1B44EC209F}"/>
              </a:ext>
            </a:extLst>
          </p:cNvPr>
          <p:cNvSpPr/>
          <p:nvPr/>
        </p:nvSpPr>
        <p:spPr>
          <a:xfrm>
            <a:off x="2981626" y="4349331"/>
            <a:ext cx="1239257" cy="495703"/>
          </a:xfrm>
          <a:custGeom>
            <a:avLst/>
            <a:gdLst>
              <a:gd name="connsiteX0" fmla="*/ 0 w 1239257"/>
              <a:gd name="connsiteY0" fmla="*/ 0 h 495703"/>
              <a:gd name="connsiteX1" fmla="*/ 1239257 w 1239257"/>
              <a:gd name="connsiteY1" fmla="*/ 0 h 495703"/>
              <a:gd name="connsiteX2" fmla="*/ 1239257 w 1239257"/>
              <a:gd name="connsiteY2" fmla="*/ 495703 h 495703"/>
              <a:gd name="connsiteX3" fmla="*/ 0 w 1239257"/>
              <a:gd name="connsiteY3" fmla="*/ 495703 h 495703"/>
              <a:gd name="connsiteX4" fmla="*/ 0 w 1239257"/>
              <a:gd name="connsiteY4" fmla="*/ 0 h 49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257" h="495703">
                <a:moveTo>
                  <a:pt x="0" y="0"/>
                </a:moveTo>
                <a:lnTo>
                  <a:pt x="1239257" y="0"/>
                </a:lnTo>
                <a:lnTo>
                  <a:pt x="1239257" y="495703"/>
                </a:lnTo>
                <a:lnTo>
                  <a:pt x="0" y="4957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i="0" kern="1200"/>
              <a:t>Cost Savings</a:t>
            </a:r>
            <a:endParaRPr lang="en-US" sz="1100" kern="1200"/>
          </a:p>
        </p:txBody>
      </p:sp>
      <p:sp>
        <p:nvSpPr>
          <p:cNvPr id="10" name="Rectangle 9" descr="CheckList">
            <a:extLst>
              <a:ext uri="{FF2B5EF4-FFF2-40B4-BE49-F238E27FC236}">
                <a16:creationId xmlns:a16="http://schemas.microsoft.com/office/drawing/2014/main" id="{5787D5C3-EAC2-E8DD-033B-59B5A37D9F42}"/>
              </a:ext>
            </a:extLst>
          </p:cNvPr>
          <p:cNvSpPr/>
          <p:nvPr/>
        </p:nvSpPr>
        <p:spPr>
          <a:xfrm>
            <a:off x="4778550" y="3603641"/>
            <a:ext cx="557666" cy="55766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AC3E891-8037-0DD7-03EB-F37AF7C53499}"/>
              </a:ext>
            </a:extLst>
          </p:cNvPr>
          <p:cNvSpPr/>
          <p:nvPr/>
        </p:nvSpPr>
        <p:spPr>
          <a:xfrm>
            <a:off x="4437754" y="4349331"/>
            <a:ext cx="1239257" cy="495703"/>
          </a:xfrm>
          <a:custGeom>
            <a:avLst/>
            <a:gdLst>
              <a:gd name="connsiteX0" fmla="*/ 0 w 1239257"/>
              <a:gd name="connsiteY0" fmla="*/ 0 h 495703"/>
              <a:gd name="connsiteX1" fmla="*/ 1239257 w 1239257"/>
              <a:gd name="connsiteY1" fmla="*/ 0 h 495703"/>
              <a:gd name="connsiteX2" fmla="*/ 1239257 w 1239257"/>
              <a:gd name="connsiteY2" fmla="*/ 495703 h 495703"/>
              <a:gd name="connsiteX3" fmla="*/ 0 w 1239257"/>
              <a:gd name="connsiteY3" fmla="*/ 495703 h 495703"/>
              <a:gd name="connsiteX4" fmla="*/ 0 w 1239257"/>
              <a:gd name="connsiteY4" fmla="*/ 0 h 49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257" h="495703">
                <a:moveTo>
                  <a:pt x="0" y="0"/>
                </a:moveTo>
                <a:lnTo>
                  <a:pt x="1239257" y="0"/>
                </a:lnTo>
                <a:lnTo>
                  <a:pt x="1239257" y="495703"/>
                </a:lnTo>
                <a:lnTo>
                  <a:pt x="0" y="4957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i="0" kern="1200"/>
              <a:t>Better Inventory Planning</a:t>
            </a:r>
            <a:endParaRPr lang="en-US" sz="1100" kern="1200"/>
          </a:p>
        </p:txBody>
      </p:sp>
      <p:sp>
        <p:nvSpPr>
          <p:cNvPr id="12" name="Rectangle 11" descr="Handshake">
            <a:extLst>
              <a:ext uri="{FF2B5EF4-FFF2-40B4-BE49-F238E27FC236}">
                <a16:creationId xmlns:a16="http://schemas.microsoft.com/office/drawing/2014/main" id="{A9CF833A-7797-A982-B11E-BC51DB97FCE3}"/>
              </a:ext>
            </a:extLst>
          </p:cNvPr>
          <p:cNvSpPr/>
          <p:nvPr/>
        </p:nvSpPr>
        <p:spPr>
          <a:xfrm>
            <a:off x="6234678" y="3603641"/>
            <a:ext cx="557666" cy="55766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Free-form: Shape 12">
            <a:extLst>
              <a:ext uri="{FF2B5EF4-FFF2-40B4-BE49-F238E27FC236}">
                <a16:creationId xmlns:a16="http://schemas.microsoft.com/office/drawing/2014/main" id="{D6BE757C-EEAE-E553-C130-7256E168AAF7}"/>
              </a:ext>
            </a:extLst>
          </p:cNvPr>
          <p:cNvSpPr/>
          <p:nvPr/>
        </p:nvSpPr>
        <p:spPr>
          <a:xfrm>
            <a:off x="5893882" y="4349331"/>
            <a:ext cx="1239257" cy="495703"/>
          </a:xfrm>
          <a:custGeom>
            <a:avLst/>
            <a:gdLst>
              <a:gd name="connsiteX0" fmla="*/ 0 w 1239257"/>
              <a:gd name="connsiteY0" fmla="*/ 0 h 495703"/>
              <a:gd name="connsiteX1" fmla="*/ 1239257 w 1239257"/>
              <a:gd name="connsiteY1" fmla="*/ 0 h 495703"/>
              <a:gd name="connsiteX2" fmla="*/ 1239257 w 1239257"/>
              <a:gd name="connsiteY2" fmla="*/ 495703 h 495703"/>
              <a:gd name="connsiteX3" fmla="*/ 0 w 1239257"/>
              <a:gd name="connsiteY3" fmla="*/ 495703 h 495703"/>
              <a:gd name="connsiteX4" fmla="*/ 0 w 1239257"/>
              <a:gd name="connsiteY4" fmla="*/ 0 h 49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257" h="495703">
                <a:moveTo>
                  <a:pt x="0" y="0"/>
                </a:moveTo>
                <a:lnTo>
                  <a:pt x="1239257" y="0"/>
                </a:lnTo>
                <a:lnTo>
                  <a:pt x="1239257" y="495703"/>
                </a:lnTo>
                <a:lnTo>
                  <a:pt x="0" y="4957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i="0" kern="1200"/>
              <a:t>Enhanced Guest Experience</a:t>
            </a:r>
            <a:endParaRPr lang="en-US" sz="1100" kern="1200"/>
          </a:p>
        </p:txBody>
      </p:sp>
      <p:sp>
        <p:nvSpPr>
          <p:cNvPr id="14" name="Rectangle 13" descr="Upward trend">
            <a:extLst>
              <a:ext uri="{FF2B5EF4-FFF2-40B4-BE49-F238E27FC236}">
                <a16:creationId xmlns:a16="http://schemas.microsoft.com/office/drawing/2014/main" id="{59DFEA81-1C70-2BEC-986D-C2FF31C44FFF}"/>
              </a:ext>
            </a:extLst>
          </p:cNvPr>
          <p:cNvSpPr/>
          <p:nvPr/>
        </p:nvSpPr>
        <p:spPr>
          <a:xfrm>
            <a:off x="7690806" y="3603641"/>
            <a:ext cx="557666" cy="55766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-form: Shape 14">
            <a:extLst>
              <a:ext uri="{FF2B5EF4-FFF2-40B4-BE49-F238E27FC236}">
                <a16:creationId xmlns:a16="http://schemas.microsoft.com/office/drawing/2014/main" id="{9225BF43-73ED-470A-FA80-38FE5EAD32B2}"/>
              </a:ext>
            </a:extLst>
          </p:cNvPr>
          <p:cNvSpPr/>
          <p:nvPr/>
        </p:nvSpPr>
        <p:spPr>
          <a:xfrm>
            <a:off x="7350010" y="4349331"/>
            <a:ext cx="1239257" cy="495703"/>
          </a:xfrm>
          <a:custGeom>
            <a:avLst/>
            <a:gdLst>
              <a:gd name="connsiteX0" fmla="*/ 0 w 1239257"/>
              <a:gd name="connsiteY0" fmla="*/ 0 h 495703"/>
              <a:gd name="connsiteX1" fmla="*/ 1239257 w 1239257"/>
              <a:gd name="connsiteY1" fmla="*/ 0 h 495703"/>
              <a:gd name="connsiteX2" fmla="*/ 1239257 w 1239257"/>
              <a:gd name="connsiteY2" fmla="*/ 495703 h 495703"/>
              <a:gd name="connsiteX3" fmla="*/ 0 w 1239257"/>
              <a:gd name="connsiteY3" fmla="*/ 495703 h 495703"/>
              <a:gd name="connsiteX4" fmla="*/ 0 w 1239257"/>
              <a:gd name="connsiteY4" fmla="*/ 0 h 49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257" h="495703">
                <a:moveTo>
                  <a:pt x="0" y="0"/>
                </a:moveTo>
                <a:lnTo>
                  <a:pt x="1239257" y="0"/>
                </a:lnTo>
                <a:lnTo>
                  <a:pt x="1239257" y="495703"/>
                </a:lnTo>
                <a:lnTo>
                  <a:pt x="0" y="4957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i="0" kern="1200"/>
              <a:t>Increased Staff Productivity</a:t>
            </a:r>
            <a:endParaRPr lang="en-US" sz="1100" kern="1200"/>
          </a:p>
        </p:txBody>
      </p:sp>
      <p:sp>
        <p:nvSpPr>
          <p:cNvPr id="16" name="Rectangle 15" descr="Recycle">
            <a:extLst>
              <a:ext uri="{FF2B5EF4-FFF2-40B4-BE49-F238E27FC236}">
                <a16:creationId xmlns:a16="http://schemas.microsoft.com/office/drawing/2014/main" id="{D0202AB7-A607-591A-F6EF-10F97483C046}"/>
              </a:ext>
            </a:extLst>
          </p:cNvPr>
          <p:cNvSpPr/>
          <p:nvPr/>
        </p:nvSpPr>
        <p:spPr>
          <a:xfrm>
            <a:off x="9146934" y="3603641"/>
            <a:ext cx="557666" cy="557666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C3B0DBF4-DA3F-7081-CF10-1BF142A0FFDE}"/>
              </a:ext>
            </a:extLst>
          </p:cNvPr>
          <p:cNvSpPr/>
          <p:nvPr/>
        </p:nvSpPr>
        <p:spPr>
          <a:xfrm>
            <a:off x="8806138" y="4349331"/>
            <a:ext cx="1239257" cy="495703"/>
          </a:xfrm>
          <a:custGeom>
            <a:avLst/>
            <a:gdLst>
              <a:gd name="connsiteX0" fmla="*/ 0 w 1239257"/>
              <a:gd name="connsiteY0" fmla="*/ 0 h 495703"/>
              <a:gd name="connsiteX1" fmla="*/ 1239257 w 1239257"/>
              <a:gd name="connsiteY1" fmla="*/ 0 h 495703"/>
              <a:gd name="connsiteX2" fmla="*/ 1239257 w 1239257"/>
              <a:gd name="connsiteY2" fmla="*/ 495703 h 495703"/>
              <a:gd name="connsiteX3" fmla="*/ 0 w 1239257"/>
              <a:gd name="connsiteY3" fmla="*/ 495703 h 495703"/>
              <a:gd name="connsiteX4" fmla="*/ 0 w 1239257"/>
              <a:gd name="connsiteY4" fmla="*/ 0 h 49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257" h="495703">
                <a:moveTo>
                  <a:pt x="0" y="0"/>
                </a:moveTo>
                <a:lnTo>
                  <a:pt x="1239257" y="0"/>
                </a:lnTo>
                <a:lnTo>
                  <a:pt x="1239257" y="495703"/>
                </a:lnTo>
                <a:lnTo>
                  <a:pt x="0" y="4957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R</a:t>
            </a:r>
            <a:r>
              <a:rPr lang="en-US" sz="1100" b="0" i="0" kern="1200" dirty="0"/>
              <a:t>educed waste</a:t>
            </a:r>
            <a:endParaRPr lang="en-US" sz="1100" kern="1200" dirty="0"/>
          </a:p>
        </p:txBody>
      </p:sp>
      <p:sp>
        <p:nvSpPr>
          <p:cNvPr id="18" name="Rectangle 17" descr="Towel">
            <a:extLst>
              <a:ext uri="{FF2B5EF4-FFF2-40B4-BE49-F238E27FC236}">
                <a16:creationId xmlns:a16="http://schemas.microsoft.com/office/drawing/2014/main" id="{AF2620CC-4B69-E3C6-CB1F-C01C97133655}"/>
              </a:ext>
            </a:extLst>
          </p:cNvPr>
          <p:cNvSpPr/>
          <p:nvPr/>
        </p:nvSpPr>
        <p:spPr>
          <a:xfrm>
            <a:off x="10603062" y="3603641"/>
            <a:ext cx="557666" cy="557666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Free-form: Shape 18">
            <a:extLst>
              <a:ext uri="{FF2B5EF4-FFF2-40B4-BE49-F238E27FC236}">
                <a16:creationId xmlns:a16="http://schemas.microsoft.com/office/drawing/2014/main" id="{A61E0689-E001-84D5-E8B3-0A19C7323D82}"/>
              </a:ext>
            </a:extLst>
          </p:cNvPr>
          <p:cNvSpPr/>
          <p:nvPr/>
        </p:nvSpPr>
        <p:spPr>
          <a:xfrm>
            <a:off x="10262266" y="4349331"/>
            <a:ext cx="1239257" cy="495703"/>
          </a:xfrm>
          <a:custGeom>
            <a:avLst/>
            <a:gdLst>
              <a:gd name="connsiteX0" fmla="*/ 0 w 1239257"/>
              <a:gd name="connsiteY0" fmla="*/ 0 h 495703"/>
              <a:gd name="connsiteX1" fmla="*/ 1239257 w 1239257"/>
              <a:gd name="connsiteY1" fmla="*/ 0 h 495703"/>
              <a:gd name="connsiteX2" fmla="*/ 1239257 w 1239257"/>
              <a:gd name="connsiteY2" fmla="*/ 495703 h 495703"/>
              <a:gd name="connsiteX3" fmla="*/ 0 w 1239257"/>
              <a:gd name="connsiteY3" fmla="*/ 495703 h 495703"/>
              <a:gd name="connsiteX4" fmla="*/ 0 w 1239257"/>
              <a:gd name="connsiteY4" fmla="*/ 0 h 49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257" h="495703">
                <a:moveTo>
                  <a:pt x="0" y="0"/>
                </a:moveTo>
                <a:lnTo>
                  <a:pt x="1239257" y="0"/>
                </a:lnTo>
                <a:lnTo>
                  <a:pt x="1239257" y="495703"/>
                </a:lnTo>
                <a:lnTo>
                  <a:pt x="0" y="4957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/>
              <a:t>O</a:t>
            </a:r>
            <a:r>
              <a:rPr lang="en-US" sz="1100" b="0" i="0" kern="1200"/>
              <a:t>ptimized linen usage</a:t>
            </a:r>
            <a:br>
              <a:rPr lang="en-US" sz="1100" kern="1200"/>
            </a:br>
            <a:endParaRPr lang="en-US" sz="1100" kern="1200"/>
          </a:p>
        </p:txBody>
      </p:sp>
    </p:spTree>
    <p:extLst>
      <p:ext uri="{BB962C8B-B14F-4D97-AF65-F5344CB8AC3E}">
        <p14:creationId xmlns:p14="http://schemas.microsoft.com/office/powerpoint/2010/main" val="204284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F8BF-C39C-61E8-ED25-45DA7938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Data Collection and Analysis</a:t>
            </a:r>
            <a:endParaRPr lang="en-IN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65B5C-0AD9-B2CC-0287-BAF047CD8902}"/>
              </a:ext>
            </a:extLst>
          </p:cNvPr>
          <p:cNvGrpSpPr/>
          <p:nvPr/>
        </p:nvGrpSpPr>
        <p:grpSpPr>
          <a:xfrm>
            <a:off x="1495425" y="2514600"/>
            <a:ext cx="4713918" cy="1398793"/>
            <a:chOff x="1582087" y="2617761"/>
            <a:chExt cx="4627256" cy="12956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4DAFFF-F2B8-AC3B-74F6-83F6C19436F7}"/>
                </a:ext>
              </a:extLst>
            </p:cNvPr>
            <p:cNvSpPr/>
            <p:nvPr/>
          </p:nvSpPr>
          <p:spPr>
            <a:xfrm>
              <a:off x="1582087" y="2617761"/>
              <a:ext cx="1295632" cy="1295632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Rectangle 6" descr="CheckList">
              <a:extLst>
                <a:ext uri="{FF2B5EF4-FFF2-40B4-BE49-F238E27FC236}">
                  <a16:creationId xmlns:a16="http://schemas.microsoft.com/office/drawing/2014/main" id="{AADDCBD8-BFFD-D36A-BA8F-95E48742501B}"/>
                </a:ext>
              </a:extLst>
            </p:cNvPr>
            <p:cNvSpPr/>
            <p:nvPr/>
          </p:nvSpPr>
          <p:spPr>
            <a:xfrm>
              <a:off x="1854169" y="2889844"/>
              <a:ext cx="751466" cy="7514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915B693E-06E5-E92A-40D2-389F269C68D4}"/>
                </a:ext>
              </a:extLst>
            </p:cNvPr>
            <p:cNvSpPr/>
            <p:nvPr/>
          </p:nvSpPr>
          <p:spPr>
            <a:xfrm>
              <a:off x="3155354" y="2617761"/>
              <a:ext cx="3053989" cy="1295632"/>
            </a:xfrm>
            <a:custGeom>
              <a:avLst/>
              <a:gdLst>
                <a:gd name="connsiteX0" fmla="*/ 0 w 3053989"/>
                <a:gd name="connsiteY0" fmla="*/ 0 h 1295632"/>
                <a:gd name="connsiteX1" fmla="*/ 3053989 w 3053989"/>
                <a:gd name="connsiteY1" fmla="*/ 0 h 1295632"/>
                <a:gd name="connsiteX2" fmla="*/ 3053989 w 3053989"/>
                <a:gd name="connsiteY2" fmla="*/ 1295632 h 1295632"/>
                <a:gd name="connsiteX3" fmla="*/ 0 w 3053989"/>
                <a:gd name="connsiteY3" fmla="*/ 1295632 h 1295632"/>
                <a:gd name="connsiteX4" fmla="*/ 0 w 3053989"/>
                <a:gd name="connsiteY4" fmla="*/ 0 h 129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3989" h="1295632">
                  <a:moveTo>
                    <a:pt x="0" y="0"/>
                  </a:moveTo>
                  <a:lnTo>
                    <a:pt x="3053989" y="0"/>
                  </a:lnTo>
                  <a:lnTo>
                    <a:pt x="3053989" y="1295632"/>
                  </a:lnTo>
                  <a:lnTo>
                    <a:pt x="0" y="12956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I</a:t>
              </a:r>
              <a:r>
                <a:rPr lang="en-US" sz="2400" b="0" i="0" kern="1200" dirty="0"/>
                <a:t>mportance of Data Collection and Data Quality</a:t>
              </a:r>
              <a:endParaRPr lang="en-US" sz="2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9BFBB1-D2D0-0356-AAB5-7A3261E1141B}"/>
              </a:ext>
            </a:extLst>
          </p:cNvPr>
          <p:cNvGrpSpPr/>
          <p:nvPr/>
        </p:nvGrpSpPr>
        <p:grpSpPr>
          <a:xfrm>
            <a:off x="6770010" y="2617761"/>
            <a:ext cx="4531471" cy="1295632"/>
            <a:chOff x="6770010" y="2617761"/>
            <a:chExt cx="4531471" cy="12956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897982-17DD-B024-913F-74F18056524E}"/>
                </a:ext>
              </a:extLst>
            </p:cNvPr>
            <p:cNvSpPr/>
            <p:nvPr/>
          </p:nvSpPr>
          <p:spPr>
            <a:xfrm>
              <a:off x="6770010" y="2617761"/>
              <a:ext cx="1238568" cy="1295632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Rectangle 9" descr="Database">
              <a:extLst>
                <a:ext uri="{FF2B5EF4-FFF2-40B4-BE49-F238E27FC236}">
                  <a16:creationId xmlns:a16="http://schemas.microsoft.com/office/drawing/2014/main" id="{48B97A83-D3AA-2C01-1A01-E031949108CA}"/>
                </a:ext>
              </a:extLst>
            </p:cNvPr>
            <p:cNvSpPr/>
            <p:nvPr/>
          </p:nvSpPr>
          <p:spPr>
            <a:xfrm>
              <a:off x="7030110" y="2889844"/>
              <a:ext cx="718368" cy="75146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02E621BF-B470-EEC6-BF08-4A56CC4574B5}"/>
                </a:ext>
              </a:extLst>
            </p:cNvPr>
            <p:cNvSpPr/>
            <p:nvPr/>
          </p:nvSpPr>
          <p:spPr>
            <a:xfrm>
              <a:off x="8382001" y="2617761"/>
              <a:ext cx="2919480" cy="1295632"/>
            </a:xfrm>
            <a:custGeom>
              <a:avLst/>
              <a:gdLst>
                <a:gd name="connsiteX0" fmla="*/ 0 w 3053989"/>
                <a:gd name="connsiteY0" fmla="*/ 0 h 1295632"/>
                <a:gd name="connsiteX1" fmla="*/ 3053989 w 3053989"/>
                <a:gd name="connsiteY1" fmla="*/ 0 h 1295632"/>
                <a:gd name="connsiteX2" fmla="*/ 3053989 w 3053989"/>
                <a:gd name="connsiteY2" fmla="*/ 1295632 h 1295632"/>
                <a:gd name="connsiteX3" fmla="*/ 0 w 3053989"/>
                <a:gd name="connsiteY3" fmla="*/ 1295632 h 1295632"/>
                <a:gd name="connsiteX4" fmla="*/ 0 w 3053989"/>
                <a:gd name="connsiteY4" fmla="*/ 0 h 129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3989" h="1295632">
                  <a:moveTo>
                    <a:pt x="0" y="0"/>
                  </a:moveTo>
                  <a:lnTo>
                    <a:pt x="3053989" y="0"/>
                  </a:lnTo>
                  <a:lnTo>
                    <a:pt x="3053989" y="1295632"/>
                  </a:lnTo>
                  <a:lnTo>
                    <a:pt x="0" y="12956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T</a:t>
              </a:r>
              <a:r>
                <a:rPr lang="en-US" sz="2400" b="0" i="0" kern="1200" dirty="0"/>
                <a:t>ypes of data</a:t>
              </a:r>
              <a:endParaRPr lang="en-US" sz="24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558E68-7287-FE8B-6279-DCBAA129C3B4}"/>
              </a:ext>
            </a:extLst>
          </p:cNvPr>
          <p:cNvGrpSpPr/>
          <p:nvPr/>
        </p:nvGrpSpPr>
        <p:grpSpPr>
          <a:xfrm>
            <a:off x="1582087" y="4459081"/>
            <a:ext cx="4627256" cy="1295632"/>
            <a:chOff x="1582087" y="4459081"/>
            <a:chExt cx="4627256" cy="12956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C613A4-5249-0DDA-B29D-8DF217F90EE6}"/>
                </a:ext>
              </a:extLst>
            </p:cNvPr>
            <p:cNvSpPr/>
            <p:nvPr/>
          </p:nvSpPr>
          <p:spPr>
            <a:xfrm>
              <a:off x="1582087" y="4459081"/>
              <a:ext cx="1295632" cy="1295632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 descr="Bar chart">
              <a:extLst>
                <a:ext uri="{FF2B5EF4-FFF2-40B4-BE49-F238E27FC236}">
                  <a16:creationId xmlns:a16="http://schemas.microsoft.com/office/drawing/2014/main" id="{D8EAD19C-FB9E-5C80-9BCA-4B9FA7E67784}"/>
                </a:ext>
              </a:extLst>
            </p:cNvPr>
            <p:cNvSpPr/>
            <p:nvPr/>
          </p:nvSpPr>
          <p:spPr>
            <a:xfrm>
              <a:off x="1854169" y="4731163"/>
              <a:ext cx="751466" cy="751466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-form: Shape 13">
              <a:extLst>
                <a:ext uri="{FF2B5EF4-FFF2-40B4-BE49-F238E27FC236}">
                  <a16:creationId xmlns:a16="http://schemas.microsoft.com/office/drawing/2014/main" id="{CAB318E1-7B9B-8C08-0D27-E02734F8B625}"/>
                </a:ext>
              </a:extLst>
            </p:cNvPr>
            <p:cNvSpPr/>
            <p:nvPr/>
          </p:nvSpPr>
          <p:spPr>
            <a:xfrm>
              <a:off x="3155354" y="4459081"/>
              <a:ext cx="3053989" cy="1295632"/>
            </a:xfrm>
            <a:custGeom>
              <a:avLst/>
              <a:gdLst>
                <a:gd name="connsiteX0" fmla="*/ 0 w 3053989"/>
                <a:gd name="connsiteY0" fmla="*/ 0 h 1295632"/>
                <a:gd name="connsiteX1" fmla="*/ 3053989 w 3053989"/>
                <a:gd name="connsiteY1" fmla="*/ 0 h 1295632"/>
                <a:gd name="connsiteX2" fmla="*/ 3053989 w 3053989"/>
                <a:gd name="connsiteY2" fmla="*/ 1295632 h 1295632"/>
                <a:gd name="connsiteX3" fmla="*/ 0 w 3053989"/>
                <a:gd name="connsiteY3" fmla="*/ 1295632 h 1295632"/>
                <a:gd name="connsiteX4" fmla="*/ 0 w 3053989"/>
                <a:gd name="connsiteY4" fmla="*/ 0 h 129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3989" h="1295632">
                  <a:moveTo>
                    <a:pt x="0" y="0"/>
                  </a:moveTo>
                  <a:lnTo>
                    <a:pt x="3053989" y="0"/>
                  </a:lnTo>
                  <a:lnTo>
                    <a:pt x="3053989" y="1295632"/>
                  </a:lnTo>
                  <a:lnTo>
                    <a:pt x="0" y="12956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</a:t>
              </a:r>
              <a:r>
                <a:rPr lang="en-US" sz="2400" b="0" i="0" kern="1200" dirty="0"/>
                <a:t>ata </a:t>
              </a:r>
              <a:r>
                <a:rPr lang="en-US" sz="2400" kern="1200" dirty="0"/>
                <a:t>P</a:t>
              </a:r>
              <a:r>
                <a:rPr lang="en-US" sz="2400" b="0" i="0" kern="1200" dirty="0"/>
                <a:t>reprocessing</a:t>
              </a:r>
              <a:endParaRPr lang="en-US" sz="24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A01A93-B6BA-C081-CE78-21F4B89B3BB5}"/>
              </a:ext>
            </a:extLst>
          </p:cNvPr>
          <p:cNvGrpSpPr/>
          <p:nvPr/>
        </p:nvGrpSpPr>
        <p:grpSpPr>
          <a:xfrm>
            <a:off x="6741478" y="4459081"/>
            <a:ext cx="4627257" cy="1295632"/>
            <a:chOff x="6741478" y="4459081"/>
            <a:chExt cx="4627257" cy="12956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AB4F08-392B-00B7-7740-56103A11C3FF}"/>
                </a:ext>
              </a:extLst>
            </p:cNvPr>
            <p:cNvSpPr/>
            <p:nvPr/>
          </p:nvSpPr>
          <p:spPr>
            <a:xfrm>
              <a:off x="6741478" y="4459081"/>
              <a:ext cx="1295632" cy="1295632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15" descr="Bridge scene">
              <a:extLst>
                <a:ext uri="{FF2B5EF4-FFF2-40B4-BE49-F238E27FC236}">
                  <a16:creationId xmlns:a16="http://schemas.microsoft.com/office/drawing/2014/main" id="{203256C2-43FE-D030-EDF5-C5C9C13DD91D}"/>
                </a:ext>
              </a:extLst>
            </p:cNvPr>
            <p:cNvSpPr/>
            <p:nvPr/>
          </p:nvSpPr>
          <p:spPr>
            <a:xfrm>
              <a:off x="7013561" y="4731163"/>
              <a:ext cx="751466" cy="751466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6B2B0DC6-536F-AC21-AEB0-433AF639B0DA}"/>
                </a:ext>
              </a:extLst>
            </p:cNvPr>
            <p:cNvSpPr/>
            <p:nvPr/>
          </p:nvSpPr>
          <p:spPr>
            <a:xfrm>
              <a:off x="8314746" y="4459081"/>
              <a:ext cx="3053989" cy="1295632"/>
            </a:xfrm>
            <a:custGeom>
              <a:avLst/>
              <a:gdLst>
                <a:gd name="connsiteX0" fmla="*/ 0 w 3053989"/>
                <a:gd name="connsiteY0" fmla="*/ 0 h 1295632"/>
                <a:gd name="connsiteX1" fmla="*/ 3053989 w 3053989"/>
                <a:gd name="connsiteY1" fmla="*/ 0 h 1295632"/>
                <a:gd name="connsiteX2" fmla="*/ 3053989 w 3053989"/>
                <a:gd name="connsiteY2" fmla="*/ 1295632 h 1295632"/>
                <a:gd name="connsiteX3" fmla="*/ 0 w 3053989"/>
                <a:gd name="connsiteY3" fmla="*/ 1295632 h 1295632"/>
                <a:gd name="connsiteX4" fmla="*/ 0 w 3053989"/>
                <a:gd name="connsiteY4" fmla="*/ 0 h 129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3989" h="1295632">
                  <a:moveTo>
                    <a:pt x="0" y="0"/>
                  </a:moveTo>
                  <a:lnTo>
                    <a:pt x="3053989" y="0"/>
                  </a:lnTo>
                  <a:lnTo>
                    <a:pt x="3053989" y="1295632"/>
                  </a:lnTo>
                  <a:lnTo>
                    <a:pt x="0" y="12956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</a:t>
              </a:r>
              <a:r>
                <a:rPr lang="en-US" sz="2400" b="0" i="0" kern="1200" dirty="0"/>
                <a:t>eature </a:t>
              </a:r>
              <a:r>
                <a:rPr lang="en-US" sz="2400" kern="1200" dirty="0"/>
                <a:t>E</a:t>
              </a:r>
              <a:r>
                <a:rPr lang="en-US" sz="2400" b="0" i="0" kern="1200" dirty="0"/>
                <a:t>ngineering.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01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82D2CB4D-828A-A37E-3533-6077DFD9DB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9" r="28758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6A89EA-9054-AEFB-E665-4C4053E8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IN" b="0" i="0">
                <a:effectLst/>
                <a:latin typeface="Söhne"/>
              </a:rPr>
              <a:t>Model Development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2BC5-E39F-B72B-B594-F0DC0435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61" y="2666999"/>
            <a:ext cx="5260680" cy="3124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Implemented </a:t>
            </a:r>
            <a:r>
              <a:rPr lang="en-US" sz="2000" b="0" i="0" dirty="0">
                <a:effectLst/>
                <a:latin typeface="Söhne"/>
              </a:rPr>
              <a:t>machine learning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E</a:t>
            </a:r>
            <a:r>
              <a:rPr lang="en-US" sz="2000" b="0" i="0" dirty="0">
                <a:effectLst/>
                <a:latin typeface="Söhne"/>
              </a:rPr>
              <a:t>valuation metrics : MAE, MSE</a:t>
            </a:r>
            <a:r>
              <a:rPr lang="en-US" sz="2000" b="0" i="0">
                <a:effectLst/>
                <a:latin typeface="Söhne"/>
              </a:rPr>
              <a:t>, RMSE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I</a:t>
            </a:r>
            <a:r>
              <a:rPr lang="en-US" sz="2000" b="0" i="0" dirty="0">
                <a:effectLst/>
                <a:latin typeface="Söhne"/>
              </a:rPr>
              <a:t>mportance of model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fine-tuning for accurate predictions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938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FB5D-344D-F4A9-E8FE-9CFE5664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Söhne"/>
              </a:rPr>
              <a:t>Implementation of Model</a:t>
            </a:r>
            <a:endParaRPr lang="en-IN" dirty="0"/>
          </a:p>
        </p:txBody>
      </p:sp>
      <p:sp>
        <p:nvSpPr>
          <p:cNvPr id="8" name="Rectangle 7" descr="CheckList">
            <a:extLst>
              <a:ext uri="{FF2B5EF4-FFF2-40B4-BE49-F238E27FC236}">
                <a16:creationId xmlns:a16="http://schemas.microsoft.com/office/drawing/2014/main" id="{48A57DDD-60A0-FDAE-2B42-1A4CB34E6E9A}"/>
              </a:ext>
            </a:extLst>
          </p:cNvPr>
          <p:cNvSpPr/>
          <p:nvPr/>
        </p:nvSpPr>
        <p:spPr>
          <a:xfrm>
            <a:off x="2721958" y="3080045"/>
            <a:ext cx="1256755" cy="125675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Free-form: Shape 21">
            <a:extLst>
              <a:ext uri="{FF2B5EF4-FFF2-40B4-BE49-F238E27FC236}">
                <a16:creationId xmlns:a16="http://schemas.microsoft.com/office/drawing/2014/main" id="{E0847DD7-1D9B-F5DE-C653-1B8F69429B60}"/>
              </a:ext>
            </a:extLst>
          </p:cNvPr>
          <p:cNvSpPr/>
          <p:nvPr/>
        </p:nvSpPr>
        <p:spPr>
          <a:xfrm>
            <a:off x="1953941" y="4685716"/>
            <a:ext cx="2792789" cy="720000"/>
          </a:xfrm>
          <a:custGeom>
            <a:avLst/>
            <a:gdLst>
              <a:gd name="connsiteX0" fmla="*/ 0 w 2792789"/>
              <a:gd name="connsiteY0" fmla="*/ 0 h 720000"/>
              <a:gd name="connsiteX1" fmla="*/ 2792789 w 2792789"/>
              <a:gd name="connsiteY1" fmla="*/ 0 h 720000"/>
              <a:gd name="connsiteX2" fmla="*/ 2792789 w 2792789"/>
              <a:gd name="connsiteY2" fmla="*/ 720000 h 720000"/>
              <a:gd name="connsiteX3" fmla="*/ 0 w 2792789"/>
              <a:gd name="connsiteY3" fmla="*/ 720000 h 720000"/>
              <a:gd name="connsiteX4" fmla="*/ 0 w 27927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789" h="720000">
                <a:moveTo>
                  <a:pt x="0" y="0"/>
                </a:moveTo>
                <a:lnTo>
                  <a:pt x="2792789" y="0"/>
                </a:lnTo>
                <a:lnTo>
                  <a:pt x="27927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S</a:t>
            </a:r>
            <a:r>
              <a:rPr lang="en-US" sz="1700" b="0" i="0" kern="1200"/>
              <a:t>teps for implementing predictive occupancy model</a:t>
            </a:r>
            <a:endParaRPr lang="en-US" sz="1700" kern="1200"/>
          </a:p>
        </p:txBody>
      </p:sp>
      <p:sp>
        <p:nvSpPr>
          <p:cNvPr id="23" name="Rectangle 22" descr="Gears">
            <a:extLst>
              <a:ext uri="{FF2B5EF4-FFF2-40B4-BE49-F238E27FC236}">
                <a16:creationId xmlns:a16="http://schemas.microsoft.com/office/drawing/2014/main" id="{3AF15780-F719-D521-F294-2838B25C70B1}"/>
              </a:ext>
            </a:extLst>
          </p:cNvPr>
          <p:cNvSpPr/>
          <p:nvPr/>
        </p:nvSpPr>
        <p:spPr>
          <a:xfrm>
            <a:off x="6003486" y="3080045"/>
            <a:ext cx="1256755" cy="125675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Free-form: Shape 23">
            <a:extLst>
              <a:ext uri="{FF2B5EF4-FFF2-40B4-BE49-F238E27FC236}">
                <a16:creationId xmlns:a16="http://schemas.microsoft.com/office/drawing/2014/main" id="{3C3B3271-6198-A322-E0E2-39C381724CAA}"/>
              </a:ext>
            </a:extLst>
          </p:cNvPr>
          <p:cNvSpPr/>
          <p:nvPr/>
        </p:nvSpPr>
        <p:spPr>
          <a:xfrm>
            <a:off x="5235469" y="4685716"/>
            <a:ext cx="2792789" cy="720000"/>
          </a:xfrm>
          <a:custGeom>
            <a:avLst/>
            <a:gdLst>
              <a:gd name="connsiteX0" fmla="*/ 0 w 2792789"/>
              <a:gd name="connsiteY0" fmla="*/ 0 h 720000"/>
              <a:gd name="connsiteX1" fmla="*/ 2792789 w 2792789"/>
              <a:gd name="connsiteY1" fmla="*/ 0 h 720000"/>
              <a:gd name="connsiteX2" fmla="*/ 2792789 w 2792789"/>
              <a:gd name="connsiteY2" fmla="*/ 720000 h 720000"/>
              <a:gd name="connsiteX3" fmla="*/ 0 w 2792789"/>
              <a:gd name="connsiteY3" fmla="*/ 720000 h 720000"/>
              <a:gd name="connsiteX4" fmla="*/ 0 w 27927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789" h="720000">
                <a:moveTo>
                  <a:pt x="0" y="0"/>
                </a:moveTo>
                <a:lnTo>
                  <a:pt x="2792789" y="0"/>
                </a:lnTo>
                <a:lnTo>
                  <a:pt x="27927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/>
              <a:t>The integration of the model</a:t>
            </a:r>
            <a:endParaRPr lang="en-US" sz="1700" kern="1200"/>
          </a:p>
        </p:txBody>
      </p:sp>
      <p:sp>
        <p:nvSpPr>
          <p:cNvPr id="25" name="Rectangle 24" descr="Handshake">
            <a:extLst>
              <a:ext uri="{FF2B5EF4-FFF2-40B4-BE49-F238E27FC236}">
                <a16:creationId xmlns:a16="http://schemas.microsoft.com/office/drawing/2014/main" id="{2B3EDBF9-0C28-8C43-3CA6-373649BA97F6}"/>
              </a:ext>
            </a:extLst>
          </p:cNvPr>
          <p:cNvSpPr/>
          <p:nvPr/>
        </p:nvSpPr>
        <p:spPr>
          <a:xfrm>
            <a:off x="9285014" y="3080045"/>
            <a:ext cx="1256755" cy="125675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E4674669-FD14-5C2B-FC6B-6F10EE8CAAA0}"/>
              </a:ext>
            </a:extLst>
          </p:cNvPr>
          <p:cNvSpPr/>
          <p:nvPr/>
        </p:nvSpPr>
        <p:spPr>
          <a:xfrm>
            <a:off x="8516997" y="4685716"/>
            <a:ext cx="2792789" cy="720000"/>
          </a:xfrm>
          <a:custGeom>
            <a:avLst/>
            <a:gdLst>
              <a:gd name="connsiteX0" fmla="*/ 0 w 2792789"/>
              <a:gd name="connsiteY0" fmla="*/ 0 h 720000"/>
              <a:gd name="connsiteX1" fmla="*/ 2792789 w 2792789"/>
              <a:gd name="connsiteY1" fmla="*/ 0 h 720000"/>
              <a:gd name="connsiteX2" fmla="*/ 2792789 w 2792789"/>
              <a:gd name="connsiteY2" fmla="*/ 720000 h 720000"/>
              <a:gd name="connsiteX3" fmla="*/ 0 w 2792789"/>
              <a:gd name="connsiteY3" fmla="*/ 720000 h 720000"/>
              <a:gd name="connsiteX4" fmla="*/ 0 w 27927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789" h="720000">
                <a:moveTo>
                  <a:pt x="0" y="0"/>
                </a:moveTo>
                <a:lnTo>
                  <a:pt x="2792789" y="0"/>
                </a:lnTo>
                <a:lnTo>
                  <a:pt x="27927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/>
              <a:t>Address potential challenges and solutions during the implementation process.</a:t>
            </a:r>
            <a:endParaRPr lang="en-US" sz="1700" kern="1200"/>
          </a:p>
        </p:txBody>
      </p:sp>
    </p:spTree>
    <p:extLst>
      <p:ext uri="{BB962C8B-B14F-4D97-AF65-F5344CB8AC3E}">
        <p14:creationId xmlns:p14="http://schemas.microsoft.com/office/powerpoint/2010/main" val="39494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1DAE-8C9A-D874-8ED4-A6A649F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Söhne"/>
              </a:rPr>
              <a:t>Best Practices and Recommendations</a:t>
            </a:r>
            <a:endParaRPr lang="en-IN" dirty="0"/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80FA36AB-3003-6ED7-8CB4-6BA56CCD866E}"/>
              </a:ext>
            </a:extLst>
          </p:cNvPr>
          <p:cNvSpPr/>
          <p:nvPr/>
        </p:nvSpPr>
        <p:spPr>
          <a:xfrm>
            <a:off x="2447925" y="2581275"/>
            <a:ext cx="1545841" cy="962447"/>
          </a:xfrm>
          <a:custGeom>
            <a:avLst/>
            <a:gdLst>
              <a:gd name="connsiteX0" fmla="*/ 0 w 1536520"/>
              <a:gd name="connsiteY0" fmla="*/ 0 h 921912"/>
              <a:gd name="connsiteX1" fmla="*/ 1536520 w 1536520"/>
              <a:gd name="connsiteY1" fmla="*/ 0 h 921912"/>
              <a:gd name="connsiteX2" fmla="*/ 1536520 w 1536520"/>
              <a:gd name="connsiteY2" fmla="*/ 921912 h 921912"/>
              <a:gd name="connsiteX3" fmla="*/ 0 w 1536520"/>
              <a:gd name="connsiteY3" fmla="*/ 921912 h 921912"/>
              <a:gd name="connsiteX4" fmla="*/ 0 w 1536520"/>
              <a:gd name="connsiteY4" fmla="*/ 0 h 9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20" h="921912">
                <a:moveTo>
                  <a:pt x="0" y="0"/>
                </a:moveTo>
                <a:lnTo>
                  <a:pt x="1536520" y="0"/>
                </a:lnTo>
                <a:lnTo>
                  <a:pt x="1536520" y="921912"/>
                </a:lnTo>
                <a:lnTo>
                  <a:pt x="0" y="9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 dirty="0"/>
              <a:t>Collect High-Quality Data</a:t>
            </a:r>
            <a:endParaRPr lang="en-US" sz="1700" kern="1200" dirty="0"/>
          </a:p>
        </p:txBody>
      </p:sp>
      <p:sp>
        <p:nvSpPr>
          <p:cNvPr id="19" name="Free-form: Shape 18">
            <a:extLst>
              <a:ext uri="{FF2B5EF4-FFF2-40B4-BE49-F238E27FC236}">
                <a16:creationId xmlns:a16="http://schemas.microsoft.com/office/drawing/2014/main" id="{17324425-9F7E-DE50-D831-B0B32E659F03}"/>
              </a:ext>
            </a:extLst>
          </p:cNvPr>
          <p:cNvSpPr/>
          <p:nvPr/>
        </p:nvSpPr>
        <p:spPr>
          <a:xfrm>
            <a:off x="4148350" y="2581275"/>
            <a:ext cx="1545841" cy="962447"/>
          </a:xfrm>
          <a:custGeom>
            <a:avLst/>
            <a:gdLst>
              <a:gd name="connsiteX0" fmla="*/ 0 w 1536520"/>
              <a:gd name="connsiteY0" fmla="*/ 0 h 921912"/>
              <a:gd name="connsiteX1" fmla="*/ 1536520 w 1536520"/>
              <a:gd name="connsiteY1" fmla="*/ 0 h 921912"/>
              <a:gd name="connsiteX2" fmla="*/ 1536520 w 1536520"/>
              <a:gd name="connsiteY2" fmla="*/ 921912 h 921912"/>
              <a:gd name="connsiteX3" fmla="*/ 0 w 1536520"/>
              <a:gd name="connsiteY3" fmla="*/ 921912 h 921912"/>
              <a:gd name="connsiteX4" fmla="*/ 0 w 1536520"/>
              <a:gd name="connsiteY4" fmla="*/ 0 h 9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20" h="921912">
                <a:moveTo>
                  <a:pt x="0" y="0"/>
                </a:moveTo>
                <a:lnTo>
                  <a:pt x="1536520" y="0"/>
                </a:lnTo>
                <a:lnTo>
                  <a:pt x="1536520" y="921912"/>
                </a:lnTo>
                <a:lnTo>
                  <a:pt x="0" y="9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 dirty="0"/>
              <a:t>Feature Engineering</a:t>
            </a:r>
            <a:endParaRPr lang="en-US" sz="1700" kern="1200" dirty="0"/>
          </a:p>
        </p:txBody>
      </p:sp>
      <p:sp>
        <p:nvSpPr>
          <p:cNvPr id="20" name="Free-form: Shape 19">
            <a:extLst>
              <a:ext uri="{FF2B5EF4-FFF2-40B4-BE49-F238E27FC236}">
                <a16:creationId xmlns:a16="http://schemas.microsoft.com/office/drawing/2014/main" id="{EB375883-2B51-82F3-D79D-2BEEC1784023}"/>
              </a:ext>
            </a:extLst>
          </p:cNvPr>
          <p:cNvSpPr/>
          <p:nvPr/>
        </p:nvSpPr>
        <p:spPr>
          <a:xfrm>
            <a:off x="5848775" y="2581275"/>
            <a:ext cx="1545841" cy="962447"/>
          </a:xfrm>
          <a:custGeom>
            <a:avLst/>
            <a:gdLst>
              <a:gd name="connsiteX0" fmla="*/ 0 w 1536520"/>
              <a:gd name="connsiteY0" fmla="*/ 0 h 921912"/>
              <a:gd name="connsiteX1" fmla="*/ 1536520 w 1536520"/>
              <a:gd name="connsiteY1" fmla="*/ 0 h 921912"/>
              <a:gd name="connsiteX2" fmla="*/ 1536520 w 1536520"/>
              <a:gd name="connsiteY2" fmla="*/ 921912 h 921912"/>
              <a:gd name="connsiteX3" fmla="*/ 0 w 1536520"/>
              <a:gd name="connsiteY3" fmla="*/ 921912 h 921912"/>
              <a:gd name="connsiteX4" fmla="*/ 0 w 1536520"/>
              <a:gd name="connsiteY4" fmla="*/ 0 h 9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20" h="921912">
                <a:moveTo>
                  <a:pt x="0" y="0"/>
                </a:moveTo>
                <a:lnTo>
                  <a:pt x="1536520" y="0"/>
                </a:lnTo>
                <a:lnTo>
                  <a:pt x="1536520" y="921912"/>
                </a:lnTo>
                <a:lnTo>
                  <a:pt x="0" y="9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/>
              <a:t>Model Selection and Comparison</a:t>
            </a:r>
            <a:endParaRPr lang="en-US" sz="1700" kern="1200"/>
          </a:p>
        </p:txBody>
      </p:sp>
      <p:sp>
        <p:nvSpPr>
          <p:cNvPr id="21" name="Free-form: Shape 20">
            <a:extLst>
              <a:ext uri="{FF2B5EF4-FFF2-40B4-BE49-F238E27FC236}">
                <a16:creationId xmlns:a16="http://schemas.microsoft.com/office/drawing/2014/main" id="{ACDEB3A0-237A-87EC-DD7F-A7E445F816F3}"/>
              </a:ext>
            </a:extLst>
          </p:cNvPr>
          <p:cNvSpPr/>
          <p:nvPr/>
        </p:nvSpPr>
        <p:spPr>
          <a:xfrm>
            <a:off x="7549200" y="2581275"/>
            <a:ext cx="1545841" cy="962447"/>
          </a:xfrm>
          <a:custGeom>
            <a:avLst/>
            <a:gdLst>
              <a:gd name="connsiteX0" fmla="*/ 0 w 1536520"/>
              <a:gd name="connsiteY0" fmla="*/ 0 h 921912"/>
              <a:gd name="connsiteX1" fmla="*/ 1536520 w 1536520"/>
              <a:gd name="connsiteY1" fmla="*/ 0 h 921912"/>
              <a:gd name="connsiteX2" fmla="*/ 1536520 w 1536520"/>
              <a:gd name="connsiteY2" fmla="*/ 921912 h 921912"/>
              <a:gd name="connsiteX3" fmla="*/ 0 w 1536520"/>
              <a:gd name="connsiteY3" fmla="*/ 921912 h 921912"/>
              <a:gd name="connsiteX4" fmla="*/ 0 w 1536520"/>
              <a:gd name="connsiteY4" fmla="*/ 0 h 9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20" h="921912">
                <a:moveTo>
                  <a:pt x="0" y="0"/>
                </a:moveTo>
                <a:lnTo>
                  <a:pt x="1536520" y="0"/>
                </a:lnTo>
                <a:lnTo>
                  <a:pt x="1536520" y="921912"/>
                </a:lnTo>
                <a:lnTo>
                  <a:pt x="0" y="9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 dirty="0"/>
              <a:t>Regular Model Updates</a:t>
            </a:r>
            <a:endParaRPr lang="en-US" sz="1700" kern="1200" dirty="0"/>
          </a:p>
        </p:txBody>
      </p:sp>
      <p:sp>
        <p:nvSpPr>
          <p:cNvPr id="22" name="Free-form: Shape 21">
            <a:extLst>
              <a:ext uri="{FF2B5EF4-FFF2-40B4-BE49-F238E27FC236}">
                <a16:creationId xmlns:a16="http://schemas.microsoft.com/office/drawing/2014/main" id="{6BBC1164-84EE-CF53-A2D4-4C998102B80A}"/>
              </a:ext>
            </a:extLst>
          </p:cNvPr>
          <p:cNvSpPr/>
          <p:nvPr/>
        </p:nvSpPr>
        <p:spPr>
          <a:xfrm>
            <a:off x="9249625" y="2581275"/>
            <a:ext cx="1545841" cy="962447"/>
          </a:xfrm>
          <a:custGeom>
            <a:avLst/>
            <a:gdLst>
              <a:gd name="connsiteX0" fmla="*/ 0 w 1536520"/>
              <a:gd name="connsiteY0" fmla="*/ 0 h 921912"/>
              <a:gd name="connsiteX1" fmla="*/ 1536520 w 1536520"/>
              <a:gd name="connsiteY1" fmla="*/ 0 h 921912"/>
              <a:gd name="connsiteX2" fmla="*/ 1536520 w 1536520"/>
              <a:gd name="connsiteY2" fmla="*/ 921912 h 921912"/>
              <a:gd name="connsiteX3" fmla="*/ 0 w 1536520"/>
              <a:gd name="connsiteY3" fmla="*/ 921912 h 921912"/>
              <a:gd name="connsiteX4" fmla="*/ 0 w 1536520"/>
              <a:gd name="connsiteY4" fmla="*/ 0 h 9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20" h="921912">
                <a:moveTo>
                  <a:pt x="0" y="0"/>
                </a:moveTo>
                <a:lnTo>
                  <a:pt x="1536520" y="0"/>
                </a:lnTo>
                <a:lnTo>
                  <a:pt x="1536520" y="921912"/>
                </a:lnTo>
                <a:lnTo>
                  <a:pt x="0" y="9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 dirty="0"/>
              <a:t>Collaboration Between Departments</a:t>
            </a:r>
            <a:endParaRPr lang="en-US" sz="1700" kern="1200" dirty="0"/>
          </a:p>
        </p:txBody>
      </p:sp>
      <p:sp>
        <p:nvSpPr>
          <p:cNvPr id="23" name="Free-form: Shape 22">
            <a:extLst>
              <a:ext uri="{FF2B5EF4-FFF2-40B4-BE49-F238E27FC236}">
                <a16:creationId xmlns:a16="http://schemas.microsoft.com/office/drawing/2014/main" id="{0287264C-FE1B-E72C-FC80-60C6EFBEE4B2}"/>
              </a:ext>
            </a:extLst>
          </p:cNvPr>
          <p:cNvSpPr/>
          <p:nvPr/>
        </p:nvSpPr>
        <p:spPr>
          <a:xfrm>
            <a:off x="2447925" y="3704130"/>
            <a:ext cx="1545841" cy="962447"/>
          </a:xfrm>
          <a:custGeom>
            <a:avLst/>
            <a:gdLst>
              <a:gd name="connsiteX0" fmla="*/ 0 w 1536520"/>
              <a:gd name="connsiteY0" fmla="*/ 0 h 921912"/>
              <a:gd name="connsiteX1" fmla="*/ 1536520 w 1536520"/>
              <a:gd name="connsiteY1" fmla="*/ 0 h 921912"/>
              <a:gd name="connsiteX2" fmla="*/ 1536520 w 1536520"/>
              <a:gd name="connsiteY2" fmla="*/ 921912 h 921912"/>
              <a:gd name="connsiteX3" fmla="*/ 0 w 1536520"/>
              <a:gd name="connsiteY3" fmla="*/ 921912 h 921912"/>
              <a:gd name="connsiteX4" fmla="*/ 0 w 1536520"/>
              <a:gd name="connsiteY4" fmla="*/ 0 h 9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20" h="921912">
                <a:moveTo>
                  <a:pt x="0" y="0"/>
                </a:moveTo>
                <a:lnTo>
                  <a:pt x="1536520" y="0"/>
                </a:lnTo>
                <a:lnTo>
                  <a:pt x="1536520" y="921912"/>
                </a:lnTo>
                <a:lnTo>
                  <a:pt x="0" y="9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 dirty="0"/>
              <a:t>Continuous Monitoring and Evaluation</a:t>
            </a:r>
            <a:endParaRPr lang="en-US" sz="1700" kern="1200" dirty="0"/>
          </a:p>
        </p:txBody>
      </p:sp>
      <p:sp>
        <p:nvSpPr>
          <p:cNvPr id="24" name="Free-form: Shape 23">
            <a:extLst>
              <a:ext uri="{FF2B5EF4-FFF2-40B4-BE49-F238E27FC236}">
                <a16:creationId xmlns:a16="http://schemas.microsoft.com/office/drawing/2014/main" id="{0984F16F-9FC4-D46C-D316-98932DA043EB}"/>
              </a:ext>
            </a:extLst>
          </p:cNvPr>
          <p:cNvSpPr/>
          <p:nvPr/>
        </p:nvSpPr>
        <p:spPr>
          <a:xfrm>
            <a:off x="4148350" y="3704130"/>
            <a:ext cx="1545841" cy="962447"/>
          </a:xfrm>
          <a:custGeom>
            <a:avLst/>
            <a:gdLst>
              <a:gd name="connsiteX0" fmla="*/ 0 w 1536520"/>
              <a:gd name="connsiteY0" fmla="*/ 0 h 921912"/>
              <a:gd name="connsiteX1" fmla="*/ 1536520 w 1536520"/>
              <a:gd name="connsiteY1" fmla="*/ 0 h 921912"/>
              <a:gd name="connsiteX2" fmla="*/ 1536520 w 1536520"/>
              <a:gd name="connsiteY2" fmla="*/ 921912 h 921912"/>
              <a:gd name="connsiteX3" fmla="*/ 0 w 1536520"/>
              <a:gd name="connsiteY3" fmla="*/ 921912 h 921912"/>
              <a:gd name="connsiteX4" fmla="*/ 0 w 1536520"/>
              <a:gd name="connsiteY4" fmla="*/ 0 h 9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20" h="921912">
                <a:moveTo>
                  <a:pt x="0" y="0"/>
                </a:moveTo>
                <a:lnTo>
                  <a:pt x="1536520" y="0"/>
                </a:lnTo>
                <a:lnTo>
                  <a:pt x="1536520" y="921912"/>
                </a:lnTo>
                <a:lnTo>
                  <a:pt x="0" y="9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 dirty="0"/>
              <a:t>Interpretability and Transparency</a:t>
            </a:r>
            <a:endParaRPr lang="en-US" sz="1700" kern="1200" dirty="0"/>
          </a:p>
        </p:txBody>
      </p:sp>
      <p:sp>
        <p:nvSpPr>
          <p:cNvPr id="25" name="Free-form: Shape 24">
            <a:extLst>
              <a:ext uri="{FF2B5EF4-FFF2-40B4-BE49-F238E27FC236}">
                <a16:creationId xmlns:a16="http://schemas.microsoft.com/office/drawing/2014/main" id="{16EBD342-B700-C382-5310-1A538F8A0985}"/>
              </a:ext>
            </a:extLst>
          </p:cNvPr>
          <p:cNvSpPr/>
          <p:nvPr/>
        </p:nvSpPr>
        <p:spPr>
          <a:xfrm>
            <a:off x="5848775" y="3704130"/>
            <a:ext cx="1545841" cy="962447"/>
          </a:xfrm>
          <a:custGeom>
            <a:avLst/>
            <a:gdLst>
              <a:gd name="connsiteX0" fmla="*/ 0 w 1536520"/>
              <a:gd name="connsiteY0" fmla="*/ 0 h 921912"/>
              <a:gd name="connsiteX1" fmla="*/ 1536520 w 1536520"/>
              <a:gd name="connsiteY1" fmla="*/ 0 h 921912"/>
              <a:gd name="connsiteX2" fmla="*/ 1536520 w 1536520"/>
              <a:gd name="connsiteY2" fmla="*/ 921912 h 921912"/>
              <a:gd name="connsiteX3" fmla="*/ 0 w 1536520"/>
              <a:gd name="connsiteY3" fmla="*/ 921912 h 921912"/>
              <a:gd name="connsiteX4" fmla="*/ 0 w 1536520"/>
              <a:gd name="connsiteY4" fmla="*/ 0 h 9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20" h="921912">
                <a:moveTo>
                  <a:pt x="0" y="0"/>
                </a:moveTo>
                <a:lnTo>
                  <a:pt x="1536520" y="0"/>
                </a:lnTo>
                <a:lnTo>
                  <a:pt x="1536520" y="921912"/>
                </a:lnTo>
                <a:lnTo>
                  <a:pt x="0" y="9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 dirty="0"/>
              <a:t>Data Privacy and Security</a:t>
            </a:r>
            <a:endParaRPr lang="en-US" sz="1700" kern="1200" dirty="0"/>
          </a:p>
        </p:txBody>
      </p: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75382663-3A67-8898-8311-77AB5DCBC21C}"/>
              </a:ext>
            </a:extLst>
          </p:cNvPr>
          <p:cNvSpPr/>
          <p:nvPr/>
        </p:nvSpPr>
        <p:spPr>
          <a:xfrm>
            <a:off x="7549200" y="3704130"/>
            <a:ext cx="1545841" cy="962447"/>
          </a:xfrm>
          <a:custGeom>
            <a:avLst/>
            <a:gdLst>
              <a:gd name="connsiteX0" fmla="*/ 0 w 1536520"/>
              <a:gd name="connsiteY0" fmla="*/ 0 h 921912"/>
              <a:gd name="connsiteX1" fmla="*/ 1536520 w 1536520"/>
              <a:gd name="connsiteY1" fmla="*/ 0 h 921912"/>
              <a:gd name="connsiteX2" fmla="*/ 1536520 w 1536520"/>
              <a:gd name="connsiteY2" fmla="*/ 921912 h 921912"/>
              <a:gd name="connsiteX3" fmla="*/ 0 w 1536520"/>
              <a:gd name="connsiteY3" fmla="*/ 921912 h 921912"/>
              <a:gd name="connsiteX4" fmla="*/ 0 w 1536520"/>
              <a:gd name="connsiteY4" fmla="*/ 0 h 9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20" h="921912">
                <a:moveTo>
                  <a:pt x="0" y="0"/>
                </a:moveTo>
                <a:lnTo>
                  <a:pt x="1536520" y="0"/>
                </a:lnTo>
                <a:lnTo>
                  <a:pt x="1536520" y="921912"/>
                </a:lnTo>
                <a:lnTo>
                  <a:pt x="0" y="9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 dirty="0"/>
              <a:t>Resource Allocation</a:t>
            </a:r>
            <a:endParaRPr lang="en-US" sz="1700" kern="1200" dirty="0"/>
          </a:p>
        </p:txBody>
      </p:sp>
      <p:sp>
        <p:nvSpPr>
          <p:cNvPr id="27" name="Free-form: Shape 26">
            <a:extLst>
              <a:ext uri="{FF2B5EF4-FFF2-40B4-BE49-F238E27FC236}">
                <a16:creationId xmlns:a16="http://schemas.microsoft.com/office/drawing/2014/main" id="{D1770F09-048B-DFB5-2694-671ECA322769}"/>
              </a:ext>
            </a:extLst>
          </p:cNvPr>
          <p:cNvSpPr/>
          <p:nvPr/>
        </p:nvSpPr>
        <p:spPr>
          <a:xfrm>
            <a:off x="9249625" y="3704130"/>
            <a:ext cx="1545841" cy="962447"/>
          </a:xfrm>
          <a:custGeom>
            <a:avLst/>
            <a:gdLst>
              <a:gd name="connsiteX0" fmla="*/ 0 w 1536520"/>
              <a:gd name="connsiteY0" fmla="*/ 0 h 921912"/>
              <a:gd name="connsiteX1" fmla="*/ 1536520 w 1536520"/>
              <a:gd name="connsiteY1" fmla="*/ 0 h 921912"/>
              <a:gd name="connsiteX2" fmla="*/ 1536520 w 1536520"/>
              <a:gd name="connsiteY2" fmla="*/ 921912 h 921912"/>
              <a:gd name="connsiteX3" fmla="*/ 0 w 1536520"/>
              <a:gd name="connsiteY3" fmla="*/ 921912 h 921912"/>
              <a:gd name="connsiteX4" fmla="*/ 0 w 1536520"/>
              <a:gd name="connsiteY4" fmla="*/ 0 h 9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20" h="921912">
                <a:moveTo>
                  <a:pt x="0" y="0"/>
                </a:moveTo>
                <a:lnTo>
                  <a:pt x="1536520" y="0"/>
                </a:lnTo>
                <a:lnTo>
                  <a:pt x="1536520" y="921912"/>
                </a:lnTo>
                <a:lnTo>
                  <a:pt x="0" y="9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/>
              <a:t>Training and Education</a:t>
            </a:r>
            <a:endParaRPr lang="en-US" sz="1700" kern="1200"/>
          </a:p>
        </p:txBody>
      </p:sp>
      <p:sp>
        <p:nvSpPr>
          <p:cNvPr id="28" name="Free-form: Shape 27">
            <a:extLst>
              <a:ext uri="{FF2B5EF4-FFF2-40B4-BE49-F238E27FC236}">
                <a16:creationId xmlns:a16="http://schemas.microsoft.com/office/drawing/2014/main" id="{61CCE322-9374-0782-7536-A98904D991E1}"/>
              </a:ext>
            </a:extLst>
          </p:cNvPr>
          <p:cNvSpPr/>
          <p:nvPr/>
        </p:nvSpPr>
        <p:spPr>
          <a:xfrm>
            <a:off x="5848775" y="4826984"/>
            <a:ext cx="1545841" cy="962447"/>
          </a:xfrm>
          <a:custGeom>
            <a:avLst/>
            <a:gdLst>
              <a:gd name="connsiteX0" fmla="*/ 0 w 1536520"/>
              <a:gd name="connsiteY0" fmla="*/ 0 h 921912"/>
              <a:gd name="connsiteX1" fmla="*/ 1536520 w 1536520"/>
              <a:gd name="connsiteY1" fmla="*/ 0 h 921912"/>
              <a:gd name="connsiteX2" fmla="*/ 1536520 w 1536520"/>
              <a:gd name="connsiteY2" fmla="*/ 921912 h 921912"/>
              <a:gd name="connsiteX3" fmla="*/ 0 w 1536520"/>
              <a:gd name="connsiteY3" fmla="*/ 921912 h 921912"/>
              <a:gd name="connsiteX4" fmla="*/ 0 w 1536520"/>
              <a:gd name="connsiteY4" fmla="*/ 0 h 9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520" h="921912">
                <a:moveTo>
                  <a:pt x="0" y="0"/>
                </a:moveTo>
                <a:lnTo>
                  <a:pt x="1536520" y="0"/>
                </a:lnTo>
                <a:lnTo>
                  <a:pt x="1536520" y="921912"/>
                </a:lnTo>
                <a:lnTo>
                  <a:pt x="0" y="921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i="0" kern="1200" dirty="0"/>
              <a:t>User Feedback and Iteration</a:t>
            </a:r>
            <a:endParaRPr lang="en-US" sz="1700" kern="1200" dirty="0"/>
          </a:p>
        </p:txBody>
      </p:sp>
    </p:spTree>
    <p:extLst>
      <p:ext uri="{BB962C8B-B14F-4D97-AF65-F5344CB8AC3E}">
        <p14:creationId xmlns:p14="http://schemas.microsoft.com/office/powerpoint/2010/main" val="148445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94</TotalTime>
  <Words>372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Söhne</vt:lpstr>
      <vt:lpstr>Parallax</vt:lpstr>
      <vt:lpstr>Hotel Occupancy Prediction</vt:lpstr>
      <vt:lpstr>Introduction</vt:lpstr>
      <vt:lpstr>Challenges in Linen Supply Management</vt:lpstr>
      <vt:lpstr>Predictive Occupancy Modelling</vt:lpstr>
      <vt:lpstr>Benefits</vt:lpstr>
      <vt:lpstr>Data Collection and Analysis</vt:lpstr>
      <vt:lpstr>Model Development</vt:lpstr>
      <vt:lpstr>Implementation of Model</vt:lpstr>
      <vt:lpstr>Best Practices and Recommendations</vt:lpstr>
      <vt:lpstr>Conclusion</vt:lpstr>
      <vt:lpstr>Q&amp;A Session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Occupancy Prediction</dc:title>
  <dc:creator>Anjali Dharmik</dc:creator>
  <cp:lastModifiedBy>Anjali Dharmik</cp:lastModifiedBy>
  <cp:revision>7</cp:revision>
  <dcterms:created xsi:type="dcterms:W3CDTF">2023-07-26T23:35:59Z</dcterms:created>
  <dcterms:modified xsi:type="dcterms:W3CDTF">2023-07-27T19:46:57Z</dcterms:modified>
</cp:coreProperties>
</file>