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9" r:id="rId6"/>
    <p:sldId id="268" r:id="rId7"/>
    <p:sldId id="270" r:id="rId8"/>
    <p:sldId id="278" r:id="rId9"/>
    <p:sldId id="275" r:id="rId10"/>
    <p:sldId id="274" r:id="rId11"/>
    <p:sldId id="276" r:id="rId12"/>
    <p:sldId id="277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291" autoAdjust="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18.03.2023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18.03.2023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6E-BE91-4B90-BBD7-C0C16F53FA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5726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5712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134372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08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216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28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0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3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6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9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7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8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30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07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80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MSIPCMContentMarking" descr="{&quot;HashCode&quot;:-54214931,&quot;Placement&quot;:&quot;Footer&quot;,&quot;Top&quot;:522.862549,&quot;Left&quot;:0.0,&quot;SlideWidth&quot;:960,&quot;SlideHeight&quot;:540}"/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7921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6" r:id="rId13"/>
    <p:sldLayoutId id="2147483693" r:id="rId14"/>
    <p:sldLayoutId id="2147483694" r:id="rId15"/>
    <p:sldLayoutId id="2147483697" r:id="rId16"/>
    <p:sldLayoutId id="2147483698" r:id="rId17"/>
    <p:sldLayoutId id="2147483699" r:id="rId18"/>
    <p:sldLayoutId id="2147483701" r:id="rId19"/>
    <p:sldLayoutId id="2147483700" r:id="rId20"/>
    <p:sldLayoutId id="2147483687" r:id="rId21"/>
    <p:sldLayoutId id="2147483696" r:id="rId22"/>
    <p:sldLayoutId id="2147483688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online.stat.psu.edu/statprogram/" TargetMode="External"/><Relationship Id="rId7" Type="http://schemas.openxmlformats.org/officeDocument/2006/relationships/hyperlink" Target="https://pixabay.com/en/robotic-arm-hand-mechanical-3113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hyperlink" Target="https://www.pickpik.com/job-job-offer-workplace-job-search-colleagues-job-placement-71158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www.pngall.com/true-and-false-p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Home Loan Space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18-03-2023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02"/>
    </mc:Choice>
    <mc:Fallback xmlns="">
      <p:transition spd="slow" advTm="1380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882900"/>
            <a:ext cx="4369468" cy="26797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Bespoke ML &gt; </a:t>
            </a:r>
            <a:r>
              <a:rPr lang="en-US" dirty="0" err="1">
                <a:solidFill>
                  <a:schemeClr val="tx1"/>
                </a:solidFill>
              </a:rPr>
              <a:t>AutoML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We understand/know exactly what went in, how it went in and what algorithm was used to achieve the objective </a:t>
            </a:r>
          </a:p>
          <a:p>
            <a:r>
              <a:rPr lang="en-US" dirty="0">
                <a:solidFill>
                  <a:schemeClr val="tx1"/>
                </a:solidFill>
              </a:rPr>
              <a:t>Less time training (works in our </a:t>
            </a:r>
            <a:r>
              <a:rPr lang="en-US" dirty="0" err="1">
                <a:solidFill>
                  <a:schemeClr val="tx1"/>
                </a:solidFill>
              </a:rPr>
              <a:t>favour</a:t>
            </a:r>
            <a:r>
              <a:rPr lang="en-US" dirty="0">
                <a:solidFill>
                  <a:schemeClr val="tx1"/>
                </a:solidFill>
              </a:rPr>
              <a:t> if we train and predict in real time – maybe not applicable in this use case)</a:t>
            </a:r>
          </a:p>
          <a:p>
            <a:r>
              <a:rPr lang="en-US" dirty="0" err="1">
                <a:solidFill>
                  <a:schemeClr val="tx1"/>
                </a:solidFill>
              </a:rPr>
              <a:t>AutoML</a:t>
            </a:r>
            <a:r>
              <a:rPr lang="en-US" dirty="0">
                <a:solidFill>
                  <a:schemeClr val="tx1"/>
                </a:solidFill>
              </a:rPr>
              <a:t> is best used as a baseline model.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Recommendations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687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05"/>
    </mc:Choice>
    <mc:Fallback xmlns="">
      <p:transition spd="slow" advTm="2230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800" dirty="0">
                <a:solidFill>
                  <a:schemeClr val="tx1"/>
                </a:solidFill>
              </a:rPr>
              <a:t>Data Science Lifecycle​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Project Overview​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Process Overview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Data 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Analysis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Modeling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Model Evaluation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Recommendations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Agenda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5479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31"/>
    </mc:Choice>
    <mc:Fallback xmlns="">
      <p:transition spd="slow" advTm="1543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07000"/>
              </a:lnSpc>
              <a:buClr>
                <a:srgbClr val="000000"/>
              </a:buClr>
              <a:buSzPts val="1100"/>
              <a:buNone/>
            </a:pPr>
            <a:r>
              <a:rPr lang="en-I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Understanding</a:t>
            </a:r>
          </a:p>
          <a:p>
            <a:pPr marL="0" lvl="0" indent="0">
              <a:lnSpc>
                <a:spcPct val="107000"/>
              </a:lnSpc>
              <a:buClr>
                <a:srgbClr val="000000"/>
              </a:buClr>
              <a:buSzPts val="1100"/>
              <a:buNone/>
            </a:pPr>
            <a:r>
              <a:rPr lang="en-I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Understanding</a:t>
            </a:r>
          </a:p>
          <a:p>
            <a:pPr marL="0" lvl="0" indent="0">
              <a:lnSpc>
                <a:spcPct val="107000"/>
              </a:lnSpc>
              <a:buClr>
                <a:srgbClr val="000000"/>
              </a:buClr>
              <a:buSzPts val="1100"/>
              <a:buNone/>
            </a:pPr>
            <a:r>
              <a:rPr lang="en-I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Preparation</a:t>
            </a:r>
          </a:p>
          <a:p>
            <a:pPr marL="0" lvl="0" indent="0">
              <a:lnSpc>
                <a:spcPct val="107000"/>
              </a:lnSpc>
              <a:buClr>
                <a:srgbClr val="000000"/>
              </a:buClr>
              <a:buSzPts val="1100"/>
              <a:buNone/>
            </a:pPr>
            <a:r>
              <a:rPr lang="en-I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Modelling</a:t>
            </a:r>
          </a:p>
          <a:p>
            <a:pPr marL="0" lvl="0" indent="0">
              <a:lnSpc>
                <a:spcPct val="107000"/>
              </a:lnSpc>
              <a:buClr>
                <a:srgbClr val="000000"/>
              </a:buClr>
              <a:buSzPts val="1100"/>
              <a:buNone/>
            </a:pPr>
            <a:r>
              <a:rPr lang="en-I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100"/>
              <a:buNone/>
            </a:pPr>
            <a:r>
              <a:rPr lang="en-I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Science Lifecycle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5246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23"/>
    </mc:Choice>
    <mc:Fallback xmlns="">
      <p:transition spd="slow" advTm="422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1" y="3074529"/>
            <a:ext cx="11417969" cy="2588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Business Problem: </a:t>
            </a:r>
            <a:r>
              <a:rPr lang="en-IN" sz="2400" kern="1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current home loan applications require loan officers to process manually, which takes 2 to 3 days to make the decision and notified outcome to the applicant.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Business Objective: </a:t>
            </a:r>
            <a:r>
              <a:rPr lang="en-I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improve the manual process and reduce the amount of application processing time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Hypothesis</a:t>
            </a:r>
            <a:r>
              <a:rPr lang="en-US" sz="2400" dirty="0">
                <a:solidFill>
                  <a:schemeClr val="tx1"/>
                </a:solidFill>
              </a:rPr>
              <a:t>: Based on historical data we can use machine learning to predict the loan status of a potential borrower such that the time taken for them to receive their respective statuses is reduced significantly. </a:t>
            </a:r>
            <a:endParaRPr lang="en-IN" sz="2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Overview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4045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00"/>
    </mc:Choice>
    <mc:Fallback xmlns="">
      <p:transition spd="slow" advTm="442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Process Overview</a:t>
            </a:r>
            <a:endParaRPr lang="ru-RU" sz="3200" dirty="0"/>
          </a:p>
        </p:txBody>
      </p:sp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D5D0A8C3-A4F0-BA8B-30E8-6D43A8AC7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40240" y="3147912"/>
            <a:ext cx="1478336" cy="147129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6FBA9A6-CC37-4F4F-79D3-4111D74A527B}"/>
              </a:ext>
            </a:extLst>
          </p:cNvPr>
          <p:cNvGrpSpPr/>
          <p:nvPr/>
        </p:nvGrpSpPr>
        <p:grpSpPr>
          <a:xfrm>
            <a:off x="1219200" y="3321089"/>
            <a:ext cx="10047494" cy="1042270"/>
            <a:chOff x="1219200" y="3321089"/>
            <a:chExt cx="10047494" cy="104227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6B80B8-43A0-C89E-FFCC-585C9A650AB7}"/>
                </a:ext>
              </a:extLst>
            </p:cNvPr>
            <p:cNvSpPr/>
            <p:nvPr/>
          </p:nvSpPr>
          <p:spPr>
            <a:xfrm>
              <a:off x="1219200" y="3429000"/>
              <a:ext cx="1647825" cy="8572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Applicant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E9D91720-8B55-3819-4AA0-827A6FAD48D3}"/>
                </a:ext>
              </a:extLst>
            </p:cNvPr>
            <p:cNvSpPr/>
            <p:nvPr/>
          </p:nvSpPr>
          <p:spPr>
            <a:xfrm>
              <a:off x="2984960" y="3667125"/>
              <a:ext cx="663115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994E0399-51E3-52F3-CA49-972CD4F81E98}"/>
                </a:ext>
              </a:extLst>
            </p:cNvPr>
            <p:cNvSpPr/>
            <p:nvPr/>
          </p:nvSpPr>
          <p:spPr>
            <a:xfrm>
              <a:off x="5498557" y="3697823"/>
              <a:ext cx="663115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" name="Picture 15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2E056335-E207-2FC6-0671-03DE67659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756495" y="3403764"/>
              <a:ext cx="1439393" cy="959595"/>
            </a:xfrm>
            <a:prstGeom prst="rect">
              <a:avLst/>
            </a:prstGeom>
          </p:spPr>
        </p:pic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F177700-335E-7BA6-FF9F-DAAF0109B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6464341" y="3321089"/>
              <a:ext cx="1042270" cy="1042270"/>
            </a:xfrm>
            <a:prstGeom prst="rect">
              <a:avLst/>
            </a:prstGeom>
          </p:spPr>
        </p:pic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2B88976D-15AD-158D-DF36-CD4ED10BFD21}"/>
                </a:ext>
              </a:extLst>
            </p:cNvPr>
            <p:cNvSpPr/>
            <p:nvPr/>
          </p:nvSpPr>
          <p:spPr>
            <a:xfrm>
              <a:off x="7659227" y="3697823"/>
              <a:ext cx="663115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3DC41FBC-5B4A-9253-5105-2F3641A34C15}"/>
                </a:ext>
              </a:extLst>
            </p:cNvPr>
            <p:cNvSpPr/>
            <p:nvPr/>
          </p:nvSpPr>
          <p:spPr>
            <a:xfrm>
              <a:off x="9436474" y="3735923"/>
              <a:ext cx="663115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AE3C8E48-036B-85D0-9790-39CE8C4D7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0296439" y="3647757"/>
              <a:ext cx="970255" cy="597535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3FE0D9D-2562-57DC-5050-940687DAFDE1}"/>
              </a:ext>
            </a:extLst>
          </p:cNvPr>
          <p:cNvSpPr txBox="1"/>
          <p:nvPr/>
        </p:nvSpPr>
        <p:spPr>
          <a:xfrm>
            <a:off x="838200" y="5320874"/>
            <a:ext cx="10428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applicant can apply on any device by filling his/her information (Gender, Marital Status, Income etc.). Upon completion the machine learning model will be triggered to make a predict (based on historical data that it has been trained). The prediction will appear on the device as Accept or Decline on the same device within few seconds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71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20"/>
    </mc:Choice>
    <mc:Fallback xmlns="">
      <p:transition spd="slow" advTm="2922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10579768" cy="2588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 number of historical data records: 614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 number of new data records: 367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 number of columns: 13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 number of numerical columns: 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 number of categorical columns: 8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Target/Loan Status – Y(422) and N(192)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5024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75"/>
    </mc:Choice>
    <mc:Fallback xmlns="">
      <p:transition spd="slow" advTm="3307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2234917"/>
            <a:ext cx="4421856" cy="74904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Analysis</a:t>
            </a:r>
            <a:endParaRPr lang="ru-RU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E445B2-23A5-97A2-7317-388A5936B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15" y="3271837"/>
            <a:ext cx="3400425" cy="2524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CE87E3-B208-EAF7-92C2-6BB746158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4050"/>
            <a:ext cx="45624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9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88"/>
    </mc:Choice>
    <mc:Fallback xmlns="">
      <p:transition spd="slow" advTm="286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10579768" cy="2588637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One machine learning model trained and </a:t>
            </a:r>
            <a:r>
              <a:rPr lang="en-US" sz="1400" dirty="0" err="1">
                <a:solidFill>
                  <a:schemeClr val="tx1"/>
                </a:solidFill>
              </a:rPr>
              <a:t>AutoML</a:t>
            </a:r>
            <a:r>
              <a:rPr lang="en-US" sz="1400" dirty="0">
                <a:solidFill>
                  <a:schemeClr val="tx1"/>
                </a:solidFill>
              </a:rPr>
              <a:t> used as well. </a:t>
            </a:r>
          </a:p>
          <a:p>
            <a:r>
              <a:rPr lang="en-US" sz="1400" dirty="0">
                <a:solidFill>
                  <a:schemeClr val="tx1"/>
                </a:solidFill>
              </a:rPr>
              <a:t>-Bespoke model required preprocessing </a:t>
            </a:r>
          </a:p>
          <a:p>
            <a:r>
              <a:rPr lang="en-US" sz="1400" dirty="0">
                <a:solidFill>
                  <a:schemeClr val="tx1"/>
                </a:solidFill>
              </a:rPr>
              <a:t>-</a:t>
            </a:r>
            <a:r>
              <a:rPr lang="en-US" sz="1400" dirty="0" err="1">
                <a:solidFill>
                  <a:schemeClr val="tx1"/>
                </a:solidFill>
              </a:rPr>
              <a:t>AutoML</a:t>
            </a:r>
            <a:r>
              <a:rPr lang="en-US" sz="1400" dirty="0">
                <a:solidFill>
                  <a:schemeClr val="tx1"/>
                </a:solidFill>
              </a:rPr>
              <a:t> did not </a:t>
            </a:r>
          </a:p>
          <a:p>
            <a:r>
              <a:rPr lang="en-US" sz="1400" dirty="0">
                <a:solidFill>
                  <a:schemeClr val="tx1"/>
                </a:solidFill>
              </a:rPr>
              <a:t>-Results fairly similar </a:t>
            </a:r>
            <a:endParaRPr lang="en-US" sz="11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8360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29"/>
    </mc:Choice>
    <mc:Fallback xmlns="">
      <p:transition spd="slow" advTm="1662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4632608"/>
            <a:ext cx="4421856" cy="10305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- where accuracy is the sum of all the correct predictions made by the model over all predictions made.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 Evaluation</a:t>
            </a:r>
            <a:endParaRPr lang="ru-RU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06210-B193-48D3-46FB-ACFE53657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889123"/>
            <a:ext cx="70294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51"/>
    </mc:Choice>
    <mc:Fallback xmlns="">
      <p:transition spd="slow" advTm="2295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381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PRESENTATION TITLE</vt:lpstr>
      <vt:lpstr>TEXT LAYOUT 1</vt:lpstr>
      <vt:lpstr>TEXT LAYOUT 1</vt:lpstr>
      <vt:lpstr>TEXT LAYOUT 1</vt:lpstr>
      <vt:lpstr>TEXT LAYOUT 1</vt:lpstr>
      <vt:lpstr>TEXT LAYOUT 1</vt:lpstr>
      <vt:lpstr>PowerPoint Presentation</vt:lpstr>
      <vt:lpstr>TEXT LAYOUT 1</vt:lpstr>
      <vt:lpstr>TEXT LAYOUT 1</vt:lpstr>
      <vt:lpstr>TEXT LAYOUT 1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2022-05-18T22:38:45Z</dcterms:created>
  <dcterms:modified xsi:type="dcterms:W3CDTF">2023-03-18T19:58:12Z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b1c9b508-7c6e-42bd-bedf-808292653d6c_Enabled">
    <vt:lpwstr>true</vt:lpwstr>
  </property>
  <property fmtid="{D5CDD505-2E9C-101B-9397-08002B2CF9AE}" pid="4" name="MSIP_Label_b1c9b508-7c6e-42bd-bedf-808292653d6c_SetDate">
    <vt:lpwstr>2022-05-19T01:22:06Z</vt:lpwstr>
  </property>
  <property fmtid="{D5CDD505-2E9C-101B-9397-08002B2CF9AE}" pid="5" name="MSIP_Label_b1c9b508-7c6e-42bd-bedf-808292653d6c_Method">
    <vt:lpwstr>Standard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iteId">
    <vt:lpwstr>2882be50-2012-4d88-ac86-544124e120c8</vt:lpwstr>
  </property>
  <property fmtid="{D5CDD505-2E9C-101B-9397-08002B2CF9AE}" pid="8" name="MSIP_Label_b1c9b508-7c6e-42bd-bedf-808292653d6c_ActionId">
    <vt:lpwstr>c3df17d2-40a2-4bd4-9a6b-f03faab2d8c2</vt:lpwstr>
  </property>
  <property fmtid="{D5CDD505-2E9C-101B-9397-08002B2CF9AE}" pid="9" name="MSIP_Label_b1c9b508-7c6e-42bd-bedf-808292653d6c_ContentBits">
    <vt:lpwstr>3</vt:lpwstr>
  </property>
</Properties>
</file>