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64" r:id="rId4"/>
    <p:sldId id="282" r:id="rId5"/>
    <p:sldId id="263" r:id="rId6"/>
    <p:sldId id="305" r:id="rId7"/>
    <p:sldId id="306" r:id="rId8"/>
    <p:sldId id="307" r:id="rId9"/>
    <p:sldId id="308" r:id="rId10"/>
    <p:sldId id="309" r:id="rId11"/>
    <p:sldId id="310" r:id="rId12"/>
    <p:sldId id="265" r:id="rId13"/>
    <p:sldId id="311" r:id="rId14"/>
    <p:sldId id="270" r:id="rId15"/>
    <p:sldId id="313" r:id="rId16"/>
    <p:sldId id="312" r:id="rId17"/>
    <p:sldId id="315" r:id="rId18"/>
    <p:sldId id="316" r:id="rId19"/>
    <p:sldId id="317" r:id="rId20"/>
    <p:sldId id="318" r:id="rId21"/>
    <p:sldId id="319" r:id="rId22"/>
    <p:sldId id="320" r:id="rId23"/>
    <p:sldId id="321" r:id="rId24"/>
    <p:sldId id="314" r:id="rId25"/>
    <p:sldId id="304" r:id="rId26"/>
    <p:sldId id="322" r:id="rId27"/>
    <p:sldId id="283" r:id="rId28"/>
    <p:sldId id="323"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D2313-AFF7-44FE-8A97-F630AA10682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F35D1F9-F4A2-4A73-8191-F454AE4362CC}">
      <dgm:prSet/>
      <dgm:spPr/>
      <dgm:t>
        <a:bodyPr/>
        <a:lstStyle/>
        <a:p>
          <a:pPr>
            <a:lnSpc>
              <a:spcPct val="100000"/>
            </a:lnSpc>
          </a:pPr>
          <a:r>
            <a:rPr lang="en-US" dirty="0"/>
            <a:t>Plot histogram and Boxplot to data distribution representation and detect Outliers values in data</a:t>
          </a:r>
        </a:p>
      </dgm:t>
    </dgm:pt>
    <dgm:pt modelId="{C5A697B5-DDE4-4961-8F96-A637E179D11D}" type="parTrans" cxnId="{1890C4E3-9CEA-44D0-9804-46106A4CFF25}">
      <dgm:prSet/>
      <dgm:spPr/>
      <dgm:t>
        <a:bodyPr/>
        <a:lstStyle/>
        <a:p>
          <a:endParaRPr lang="en-US"/>
        </a:p>
      </dgm:t>
    </dgm:pt>
    <dgm:pt modelId="{AEB61BED-96A1-40F8-BF81-212A779302AA}" type="sibTrans" cxnId="{1890C4E3-9CEA-44D0-9804-46106A4CFF25}">
      <dgm:prSet/>
      <dgm:spPr/>
      <dgm:t>
        <a:bodyPr/>
        <a:lstStyle/>
        <a:p>
          <a:endParaRPr lang="en-US"/>
        </a:p>
      </dgm:t>
    </dgm:pt>
    <dgm:pt modelId="{FE5D3B0E-EC34-439C-B6EB-58D41F79B8A0}">
      <dgm:prSet/>
      <dgm:spPr/>
      <dgm:t>
        <a:bodyPr/>
        <a:lstStyle/>
        <a:p>
          <a:pPr>
            <a:lnSpc>
              <a:spcPct val="100000"/>
            </a:lnSpc>
          </a:pPr>
          <a:r>
            <a:rPr lang="en-US" dirty="0"/>
            <a:t>Find Duplicates and Missing records in data. </a:t>
          </a:r>
        </a:p>
      </dgm:t>
    </dgm:pt>
    <dgm:pt modelId="{66B12707-DF19-4C4B-88DF-E8326EABC2AA}" type="parTrans" cxnId="{340C546E-93E8-4845-AA64-BD26B118D161}">
      <dgm:prSet/>
      <dgm:spPr/>
      <dgm:t>
        <a:bodyPr/>
        <a:lstStyle/>
        <a:p>
          <a:endParaRPr lang="en-US"/>
        </a:p>
      </dgm:t>
    </dgm:pt>
    <dgm:pt modelId="{D3D03CA9-025A-4FB9-986F-1F3ACC03BB7C}" type="sibTrans" cxnId="{340C546E-93E8-4845-AA64-BD26B118D161}">
      <dgm:prSet/>
      <dgm:spPr/>
      <dgm:t>
        <a:bodyPr/>
        <a:lstStyle/>
        <a:p>
          <a:endParaRPr lang="en-US"/>
        </a:p>
      </dgm:t>
    </dgm:pt>
    <dgm:pt modelId="{7749D6B8-AA55-4557-84C3-2879A769A02F}">
      <dgm:prSet/>
      <dgm:spPr/>
      <dgm:t>
        <a:bodyPr/>
        <a:lstStyle/>
        <a:p>
          <a:pPr>
            <a:lnSpc>
              <a:spcPct val="100000"/>
            </a:lnSpc>
          </a:pPr>
          <a:r>
            <a:rPr lang="en-US" dirty="0"/>
            <a:t>The Dataset has total 76606 records includes the details for a sample of historic Airbnb listings for London data with 19 features </a:t>
          </a:r>
        </a:p>
      </dgm:t>
    </dgm:pt>
    <dgm:pt modelId="{DB8F9CAA-ED4F-4ACD-9D00-A95DC7FEFCEE}" type="parTrans" cxnId="{A5AB2926-27C7-4612-B9B2-6AF2E44300A9}">
      <dgm:prSet/>
      <dgm:spPr/>
      <dgm:t>
        <a:bodyPr/>
        <a:lstStyle/>
        <a:p>
          <a:endParaRPr lang="en-US"/>
        </a:p>
      </dgm:t>
    </dgm:pt>
    <dgm:pt modelId="{E13196A9-1CC5-46D0-A391-7CB996DCC3EC}" type="sibTrans" cxnId="{A5AB2926-27C7-4612-B9B2-6AF2E44300A9}">
      <dgm:prSet/>
      <dgm:spPr/>
      <dgm:t>
        <a:bodyPr/>
        <a:lstStyle/>
        <a:p>
          <a:endParaRPr lang="en-US"/>
        </a:p>
      </dgm:t>
    </dgm:pt>
    <dgm:pt modelId="{86F8D16C-2CF0-4494-9703-3BB5C5E17BCE}">
      <dgm:prSet/>
      <dgm:spPr/>
      <dgm:t>
        <a:bodyPr/>
        <a:lstStyle/>
        <a:p>
          <a:pPr>
            <a:lnSpc>
              <a:spcPct val="100000"/>
            </a:lnSpc>
          </a:pPr>
          <a:r>
            <a:rPr lang="en-US" dirty="0"/>
            <a:t>we use </a:t>
          </a:r>
          <a:r>
            <a:rPr lang="en-US" dirty="0" err="1"/>
            <a:t>Winsorize</a:t>
          </a:r>
          <a:r>
            <a:rPr lang="en-US" dirty="0"/>
            <a:t> Method and make our upper and lower limits for data our new maximum and minimum points.</a:t>
          </a:r>
        </a:p>
      </dgm:t>
    </dgm:pt>
    <dgm:pt modelId="{9EAF5B42-F977-42BE-8111-25BBFAD537B9}" type="parTrans" cxnId="{E6C6AE1C-9248-49E9-915A-F3CFE238AF0A}">
      <dgm:prSet/>
      <dgm:spPr/>
      <dgm:t>
        <a:bodyPr/>
        <a:lstStyle/>
        <a:p>
          <a:endParaRPr lang="en-US"/>
        </a:p>
      </dgm:t>
    </dgm:pt>
    <dgm:pt modelId="{F06B8071-6058-4BEC-BD86-0AA9A26BCE74}" type="sibTrans" cxnId="{E6C6AE1C-9248-49E9-915A-F3CFE238AF0A}">
      <dgm:prSet/>
      <dgm:spPr/>
      <dgm:t>
        <a:bodyPr/>
        <a:lstStyle/>
        <a:p>
          <a:endParaRPr lang="en-US"/>
        </a:p>
      </dgm:t>
    </dgm:pt>
    <dgm:pt modelId="{F3543679-319D-4359-80D0-109FBF613EA0}" type="pres">
      <dgm:prSet presAssocID="{B55D2313-AFF7-44FE-8A97-F630AA106827}" presName="root" presStyleCnt="0">
        <dgm:presLayoutVars>
          <dgm:dir/>
          <dgm:resizeHandles val="exact"/>
        </dgm:presLayoutVars>
      </dgm:prSet>
      <dgm:spPr/>
    </dgm:pt>
    <dgm:pt modelId="{E1EEF498-7C29-4C79-9A65-4C4F19B1C653}" type="pres">
      <dgm:prSet presAssocID="{FF35D1F9-F4A2-4A73-8191-F454AE4362CC}" presName="compNode" presStyleCnt="0"/>
      <dgm:spPr/>
    </dgm:pt>
    <dgm:pt modelId="{C02D4F15-2539-4C82-9EBE-1AEEA635206A}" type="pres">
      <dgm:prSet presAssocID="{FF35D1F9-F4A2-4A73-8191-F454AE4362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8409191-E6E8-487E-8EDE-26DE9F75EC08}" type="pres">
      <dgm:prSet presAssocID="{FF35D1F9-F4A2-4A73-8191-F454AE4362CC}" presName="spaceRect" presStyleCnt="0"/>
      <dgm:spPr/>
    </dgm:pt>
    <dgm:pt modelId="{4D90CEB1-0AF2-41B2-B0AC-73511C1271BB}" type="pres">
      <dgm:prSet presAssocID="{FF35D1F9-F4A2-4A73-8191-F454AE4362CC}" presName="textRect" presStyleLbl="revTx" presStyleIdx="0" presStyleCnt="4">
        <dgm:presLayoutVars>
          <dgm:chMax val="1"/>
          <dgm:chPref val="1"/>
        </dgm:presLayoutVars>
      </dgm:prSet>
      <dgm:spPr/>
    </dgm:pt>
    <dgm:pt modelId="{B3636219-4A5E-44CD-B77B-6EDF39D3049E}" type="pres">
      <dgm:prSet presAssocID="{AEB61BED-96A1-40F8-BF81-212A779302AA}" presName="sibTrans" presStyleCnt="0"/>
      <dgm:spPr/>
    </dgm:pt>
    <dgm:pt modelId="{02606974-9DF6-4A12-8D63-3822BF8E8476}" type="pres">
      <dgm:prSet presAssocID="{FE5D3B0E-EC34-439C-B6EB-58D41F79B8A0}" presName="compNode" presStyleCnt="0"/>
      <dgm:spPr/>
    </dgm:pt>
    <dgm:pt modelId="{D65648E5-6141-41EB-B1EB-6F6EC994CE76}" type="pres">
      <dgm:prSet presAssocID="{FE5D3B0E-EC34-439C-B6EB-58D41F79B8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83969372-AFDA-4373-9DF7-1F0D6BCE49F0}" type="pres">
      <dgm:prSet presAssocID="{FE5D3B0E-EC34-439C-B6EB-58D41F79B8A0}" presName="spaceRect" presStyleCnt="0"/>
      <dgm:spPr/>
    </dgm:pt>
    <dgm:pt modelId="{43AF47D9-E7AB-4469-A989-23F66C3EC6F7}" type="pres">
      <dgm:prSet presAssocID="{FE5D3B0E-EC34-439C-B6EB-58D41F79B8A0}" presName="textRect" presStyleLbl="revTx" presStyleIdx="1" presStyleCnt="4">
        <dgm:presLayoutVars>
          <dgm:chMax val="1"/>
          <dgm:chPref val="1"/>
        </dgm:presLayoutVars>
      </dgm:prSet>
      <dgm:spPr/>
    </dgm:pt>
    <dgm:pt modelId="{C68CC9C3-E3FC-40D5-BBD8-F53A4DE5408D}" type="pres">
      <dgm:prSet presAssocID="{D3D03CA9-025A-4FB9-986F-1F3ACC03BB7C}" presName="sibTrans" presStyleCnt="0"/>
      <dgm:spPr/>
    </dgm:pt>
    <dgm:pt modelId="{19200598-9EAE-4230-921F-D50B94AA50C6}" type="pres">
      <dgm:prSet presAssocID="{7749D6B8-AA55-4557-84C3-2879A769A02F}" presName="compNode" presStyleCnt="0"/>
      <dgm:spPr/>
    </dgm:pt>
    <dgm:pt modelId="{C3DBA0CC-EA77-49F7-82E8-591D82804C0D}" type="pres">
      <dgm:prSet presAssocID="{7749D6B8-AA55-4557-84C3-2879A769A0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2FA4EC20-F05E-4325-B9B0-A23CD1605C29}" type="pres">
      <dgm:prSet presAssocID="{7749D6B8-AA55-4557-84C3-2879A769A02F}" presName="spaceRect" presStyleCnt="0"/>
      <dgm:spPr/>
    </dgm:pt>
    <dgm:pt modelId="{3848E9A0-4CA3-47F9-8E55-90F3405EB677}" type="pres">
      <dgm:prSet presAssocID="{7749D6B8-AA55-4557-84C3-2879A769A02F}" presName="textRect" presStyleLbl="revTx" presStyleIdx="2" presStyleCnt="4">
        <dgm:presLayoutVars>
          <dgm:chMax val="1"/>
          <dgm:chPref val="1"/>
        </dgm:presLayoutVars>
      </dgm:prSet>
      <dgm:spPr/>
    </dgm:pt>
    <dgm:pt modelId="{F029A175-BEBE-4639-BD72-2C55C0575AB0}" type="pres">
      <dgm:prSet presAssocID="{E13196A9-1CC5-46D0-A391-7CB996DCC3EC}" presName="sibTrans" presStyleCnt="0"/>
      <dgm:spPr/>
    </dgm:pt>
    <dgm:pt modelId="{3FCCEEE3-F0FA-4B5C-BB25-A44DF22F2C0A}" type="pres">
      <dgm:prSet presAssocID="{86F8D16C-2CF0-4494-9703-3BB5C5E17BCE}" presName="compNode" presStyleCnt="0"/>
      <dgm:spPr/>
    </dgm:pt>
    <dgm:pt modelId="{F86F6C71-7520-4548-B0F7-E98138D9B291}" type="pres">
      <dgm:prSet presAssocID="{86F8D16C-2CF0-4494-9703-3BB5C5E17B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enn Diagram"/>
        </a:ext>
      </dgm:extLst>
    </dgm:pt>
    <dgm:pt modelId="{ED31268B-8A96-403B-8FAB-AFDE7EB09201}" type="pres">
      <dgm:prSet presAssocID="{86F8D16C-2CF0-4494-9703-3BB5C5E17BCE}" presName="spaceRect" presStyleCnt="0"/>
      <dgm:spPr/>
    </dgm:pt>
    <dgm:pt modelId="{6FABFA88-8D00-42B0-977D-43033185CD38}" type="pres">
      <dgm:prSet presAssocID="{86F8D16C-2CF0-4494-9703-3BB5C5E17BCE}" presName="textRect" presStyleLbl="revTx" presStyleIdx="3" presStyleCnt="4">
        <dgm:presLayoutVars>
          <dgm:chMax val="1"/>
          <dgm:chPref val="1"/>
        </dgm:presLayoutVars>
      </dgm:prSet>
      <dgm:spPr/>
    </dgm:pt>
  </dgm:ptLst>
  <dgm:cxnLst>
    <dgm:cxn modelId="{47B82115-0F19-4F0A-A315-560684E14CD3}" type="presOf" srcId="{FF35D1F9-F4A2-4A73-8191-F454AE4362CC}" destId="{4D90CEB1-0AF2-41B2-B0AC-73511C1271BB}" srcOrd="0" destOrd="0" presId="urn:microsoft.com/office/officeart/2018/2/layout/IconLabelList"/>
    <dgm:cxn modelId="{E6C6AE1C-9248-49E9-915A-F3CFE238AF0A}" srcId="{B55D2313-AFF7-44FE-8A97-F630AA106827}" destId="{86F8D16C-2CF0-4494-9703-3BB5C5E17BCE}" srcOrd="3" destOrd="0" parTransId="{9EAF5B42-F977-42BE-8111-25BBFAD537B9}" sibTransId="{F06B8071-6058-4BEC-BD86-0AA9A26BCE74}"/>
    <dgm:cxn modelId="{A5AB2926-27C7-4612-B9B2-6AF2E44300A9}" srcId="{B55D2313-AFF7-44FE-8A97-F630AA106827}" destId="{7749D6B8-AA55-4557-84C3-2879A769A02F}" srcOrd="2" destOrd="0" parTransId="{DB8F9CAA-ED4F-4ACD-9D00-A95DC7FEFCEE}" sibTransId="{E13196A9-1CC5-46D0-A391-7CB996DCC3EC}"/>
    <dgm:cxn modelId="{1217CA63-CEC0-4073-B88B-5A5BF2E1A7D2}" type="presOf" srcId="{B55D2313-AFF7-44FE-8A97-F630AA106827}" destId="{F3543679-319D-4359-80D0-109FBF613EA0}" srcOrd="0" destOrd="0" presId="urn:microsoft.com/office/officeart/2018/2/layout/IconLabelList"/>
    <dgm:cxn modelId="{16DEC96C-826C-4C2A-8747-36B4DD3C1C38}" type="presOf" srcId="{7749D6B8-AA55-4557-84C3-2879A769A02F}" destId="{3848E9A0-4CA3-47F9-8E55-90F3405EB677}" srcOrd="0" destOrd="0" presId="urn:microsoft.com/office/officeart/2018/2/layout/IconLabelList"/>
    <dgm:cxn modelId="{340C546E-93E8-4845-AA64-BD26B118D161}" srcId="{B55D2313-AFF7-44FE-8A97-F630AA106827}" destId="{FE5D3B0E-EC34-439C-B6EB-58D41F79B8A0}" srcOrd="1" destOrd="0" parTransId="{66B12707-DF19-4C4B-88DF-E8326EABC2AA}" sibTransId="{D3D03CA9-025A-4FB9-986F-1F3ACC03BB7C}"/>
    <dgm:cxn modelId="{A01D06AB-44D0-454A-973F-91771F9DED99}" type="presOf" srcId="{86F8D16C-2CF0-4494-9703-3BB5C5E17BCE}" destId="{6FABFA88-8D00-42B0-977D-43033185CD38}" srcOrd="0" destOrd="0" presId="urn:microsoft.com/office/officeart/2018/2/layout/IconLabelList"/>
    <dgm:cxn modelId="{5171F4B3-9F3B-4D14-9F7C-C745940CFAD1}" type="presOf" srcId="{FE5D3B0E-EC34-439C-B6EB-58D41F79B8A0}" destId="{43AF47D9-E7AB-4469-A989-23F66C3EC6F7}" srcOrd="0" destOrd="0" presId="urn:microsoft.com/office/officeart/2018/2/layout/IconLabelList"/>
    <dgm:cxn modelId="{1890C4E3-9CEA-44D0-9804-46106A4CFF25}" srcId="{B55D2313-AFF7-44FE-8A97-F630AA106827}" destId="{FF35D1F9-F4A2-4A73-8191-F454AE4362CC}" srcOrd="0" destOrd="0" parTransId="{C5A697B5-DDE4-4961-8F96-A637E179D11D}" sibTransId="{AEB61BED-96A1-40F8-BF81-212A779302AA}"/>
    <dgm:cxn modelId="{AD61A34C-C11D-429B-86F4-5919868797C6}" type="presParOf" srcId="{F3543679-319D-4359-80D0-109FBF613EA0}" destId="{E1EEF498-7C29-4C79-9A65-4C4F19B1C653}" srcOrd="0" destOrd="0" presId="urn:microsoft.com/office/officeart/2018/2/layout/IconLabelList"/>
    <dgm:cxn modelId="{86686672-AD3E-431B-9E89-F31CA8137CC6}" type="presParOf" srcId="{E1EEF498-7C29-4C79-9A65-4C4F19B1C653}" destId="{C02D4F15-2539-4C82-9EBE-1AEEA635206A}" srcOrd="0" destOrd="0" presId="urn:microsoft.com/office/officeart/2018/2/layout/IconLabelList"/>
    <dgm:cxn modelId="{A4DDA297-A07E-4757-9C9B-CC0E217B58E2}" type="presParOf" srcId="{E1EEF498-7C29-4C79-9A65-4C4F19B1C653}" destId="{78409191-E6E8-487E-8EDE-26DE9F75EC08}" srcOrd="1" destOrd="0" presId="urn:microsoft.com/office/officeart/2018/2/layout/IconLabelList"/>
    <dgm:cxn modelId="{4A7F2FA3-A498-4626-88AF-A9F6BB9AF5FF}" type="presParOf" srcId="{E1EEF498-7C29-4C79-9A65-4C4F19B1C653}" destId="{4D90CEB1-0AF2-41B2-B0AC-73511C1271BB}" srcOrd="2" destOrd="0" presId="urn:microsoft.com/office/officeart/2018/2/layout/IconLabelList"/>
    <dgm:cxn modelId="{B48525FE-6F85-4B4F-9222-94EFE33FF483}" type="presParOf" srcId="{F3543679-319D-4359-80D0-109FBF613EA0}" destId="{B3636219-4A5E-44CD-B77B-6EDF39D3049E}" srcOrd="1" destOrd="0" presId="urn:microsoft.com/office/officeart/2018/2/layout/IconLabelList"/>
    <dgm:cxn modelId="{229C700A-9CAE-45D1-A844-7493E1229830}" type="presParOf" srcId="{F3543679-319D-4359-80D0-109FBF613EA0}" destId="{02606974-9DF6-4A12-8D63-3822BF8E8476}" srcOrd="2" destOrd="0" presId="urn:microsoft.com/office/officeart/2018/2/layout/IconLabelList"/>
    <dgm:cxn modelId="{89D417E8-5E1C-406B-AD45-8FBCA70BD6A3}" type="presParOf" srcId="{02606974-9DF6-4A12-8D63-3822BF8E8476}" destId="{D65648E5-6141-41EB-B1EB-6F6EC994CE76}" srcOrd="0" destOrd="0" presId="urn:microsoft.com/office/officeart/2018/2/layout/IconLabelList"/>
    <dgm:cxn modelId="{494F1C86-686F-4704-8948-65E04E8FD649}" type="presParOf" srcId="{02606974-9DF6-4A12-8D63-3822BF8E8476}" destId="{83969372-AFDA-4373-9DF7-1F0D6BCE49F0}" srcOrd="1" destOrd="0" presId="urn:microsoft.com/office/officeart/2018/2/layout/IconLabelList"/>
    <dgm:cxn modelId="{4C42ADF4-5AF6-4DF8-A29D-66362D4B157E}" type="presParOf" srcId="{02606974-9DF6-4A12-8D63-3822BF8E8476}" destId="{43AF47D9-E7AB-4469-A989-23F66C3EC6F7}" srcOrd="2" destOrd="0" presId="urn:microsoft.com/office/officeart/2018/2/layout/IconLabelList"/>
    <dgm:cxn modelId="{8C56B429-8AF2-4D9D-AE82-7A819E8B6082}" type="presParOf" srcId="{F3543679-319D-4359-80D0-109FBF613EA0}" destId="{C68CC9C3-E3FC-40D5-BBD8-F53A4DE5408D}" srcOrd="3" destOrd="0" presId="urn:microsoft.com/office/officeart/2018/2/layout/IconLabelList"/>
    <dgm:cxn modelId="{90678169-9C16-4CAF-B15C-0A137C096331}" type="presParOf" srcId="{F3543679-319D-4359-80D0-109FBF613EA0}" destId="{19200598-9EAE-4230-921F-D50B94AA50C6}" srcOrd="4" destOrd="0" presId="urn:microsoft.com/office/officeart/2018/2/layout/IconLabelList"/>
    <dgm:cxn modelId="{4E5F02FE-24EB-4CE0-BE60-57D4CF830666}" type="presParOf" srcId="{19200598-9EAE-4230-921F-D50B94AA50C6}" destId="{C3DBA0CC-EA77-49F7-82E8-591D82804C0D}" srcOrd="0" destOrd="0" presId="urn:microsoft.com/office/officeart/2018/2/layout/IconLabelList"/>
    <dgm:cxn modelId="{C308EEB2-EEB7-4E2C-B87D-11481FD9FCF8}" type="presParOf" srcId="{19200598-9EAE-4230-921F-D50B94AA50C6}" destId="{2FA4EC20-F05E-4325-B9B0-A23CD1605C29}" srcOrd="1" destOrd="0" presId="urn:microsoft.com/office/officeart/2018/2/layout/IconLabelList"/>
    <dgm:cxn modelId="{8EB99AF7-CF3D-4569-BAAD-D44B9E474ADA}" type="presParOf" srcId="{19200598-9EAE-4230-921F-D50B94AA50C6}" destId="{3848E9A0-4CA3-47F9-8E55-90F3405EB677}" srcOrd="2" destOrd="0" presId="urn:microsoft.com/office/officeart/2018/2/layout/IconLabelList"/>
    <dgm:cxn modelId="{AB0474D1-8825-4CFA-85D1-71EE4B1E7B4C}" type="presParOf" srcId="{F3543679-319D-4359-80D0-109FBF613EA0}" destId="{F029A175-BEBE-4639-BD72-2C55C0575AB0}" srcOrd="5" destOrd="0" presId="urn:microsoft.com/office/officeart/2018/2/layout/IconLabelList"/>
    <dgm:cxn modelId="{8BF30850-2621-4993-A7F7-5D98CEF203BB}" type="presParOf" srcId="{F3543679-319D-4359-80D0-109FBF613EA0}" destId="{3FCCEEE3-F0FA-4B5C-BB25-A44DF22F2C0A}" srcOrd="6" destOrd="0" presId="urn:microsoft.com/office/officeart/2018/2/layout/IconLabelList"/>
    <dgm:cxn modelId="{3E789218-951B-4E78-B51E-12FC86E5667F}" type="presParOf" srcId="{3FCCEEE3-F0FA-4B5C-BB25-A44DF22F2C0A}" destId="{F86F6C71-7520-4548-B0F7-E98138D9B291}" srcOrd="0" destOrd="0" presId="urn:microsoft.com/office/officeart/2018/2/layout/IconLabelList"/>
    <dgm:cxn modelId="{B2FF3C13-C0D4-457A-BAB0-CCE17AB2D7DF}" type="presParOf" srcId="{3FCCEEE3-F0FA-4B5C-BB25-A44DF22F2C0A}" destId="{ED31268B-8A96-403B-8FAB-AFDE7EB09201}" srcOrd="1" destOrd="0" presId="urn:microsoft.com/office/officeart/2018/2/layout/IconLabelList"/>
    <dgm:cxn modelId="{C962584F-F079-47E2-982B-831C8BE7700E}" type="presParOf" srcId="{3FCCEEE3-F0FA-4B5C-BB25-A44DF22F2C0A}" destId="{6FABFA88-8D00-42B0-977D-43033185CD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D4F15-2539-4C82-9EBE-1AEEA635206A}">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0CEB1-0AF2-41B2-B0AC-73511C1271BB}">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Plot histogram and Boxplot to data distribution representation and detect Outliers values in data</a:t>
          </a:r>
        </a:p>
      </dsp:txBody>
      <dsp:txXfrm>
        <a:off x="569079" y="2427788"/>
        <a:ext cx="2072362" cy="720000"/>
      </dsp:txXfrm>
    </dsp:sp>
    <dsp:sp modelId="{D65648E5-6141-41EB-B1EB-6F6EC994CE76}">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F47D9-E7AB-4469-A989-23F66C3EC6F7}">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Find Duplicates and Missing records in data. </a:t>
          </a:r>
        </a:p>
      </dsp:txBody>
      <dsp:txXfrm>
        <a:off x="3004105" y="2427788"/>
        <a:ext cx="2072362" cy="720000"/>
      </dsp:txXfrm>
    </dsp:sp>
    <dsp:sp modelId="{C3DBA0CC-EA77-49F7-82E8-591D82804C0D}">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48E9A0-4CA3-47F9-8E55-90F3405EB677}">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Dataset has total 76606 records includes the details for a sample of historic Airbnb listings for London data with 19 features </a:t>
          </a:r>
        </a:p>
      </dsp:txBody>
      <dsp:txXfrm>
        <a:off x="5439131" y="2427788"/>
        <a:ext cx="2072362" cy="720000"/>
      </dsp:txXfrm>
    </dsp:sp>
    <dsp:sp modelId="{F86F6C71-7520-4548-B0F7-E98138D9B291}">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BFA88-8D00-42B0-977D-43033185CD38}">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we use </a:t>
          </a:r>
          <a:r>
            <a:rPr lang="en-US" sz="1100" kern="1200" dirty="0" err="1"/>
            <a:t>Winsorize</a:t>
          </a:r>
          <a:r>
            <a:rPr lang="en-US" sz="1100" kern="1200" dirty="0"/>
            <a:t> Method and make our upper and lower limits for data our new maximum and minimum points.</a:t>
          </a:r>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7C723-FFC5-4AA8-B26D-188ABD7FE363}" type="datetimeFigureOut">
              <a:rPr lang="en-IN" smtClean="0"/>
              <a:t>07-03-2023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9CD28-2CE5-4A26-BDBF-9F104A06ABC8}" type="slidenum">
              <a:rPr lang="en-IN" smtClean="0"/>
              <a:t>‹#›</a:t>
            </a:fld>
            <a:endParaRPr lang="en-IN"/>
          </a:p>
        </p:txBody>
      </p:sp>
    </p:spTree>
    <p:extLst>
      <p:ext uri="{BB962C8B-B14F-4D97-AF65-F5344CB8AC3E}">
        <p14:creationId xmlns:p14="http://schemas.microsoft.com/office/powerpoint/2010/main" val="227204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15</a:t>
            </a:fld>
            <a:endParaRPr lang="en-IN"/>
          </a:p>
        </p:txBody>
      </p:sp>
    </p:spTree>
    <p:extLst>
      <p:ext uri="{BB962C8B-B14F-4D97-AF65-F5344CB8AC3E}">
        <p14:creationId xmlns:p14="http://schemas.microsoft.com/office/powerpoint/2010/main" val="228566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16</a:t>
            </a:fld>
            <a:endParaRPr lang="en-IN"/>
          </a:p>
        </p:txBody>
      </p:sp>
    </p:spTree>
    <p:extLst>
      <p:ext uri="{BB962C8B-B14F-4D97-AF65-F5344CB8AC3E}">
        <p14:creationId xmlns:p14="http://schemas.microsoft.com/office/powerpoint/2010/main" val="138455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17</a:t>
            </a:fld>
            <a:endParaRPr lang="en-IN"/>
          </a:p>
        </p:txBody>
      </p:sp>
    </p:spTree>
    <p:extLst>
      <p:ext uri="{BB962C8B-B14F-4D97-AF65-F5344CB8AC3E}">
        <p14:creationId xmlns:p14="http://schemas.microsoft.com/office/powerpoint/2010/main" val="247890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18</a:t>
            </a:fld>
            <a:endParaRPr lang="en-IN"/>
          </a:p>
        </p:txBody>
      </p:sp>
    </p:spTree>
    <p:extLst>
      <p:ext uri="{BB962C8B-B14F-4D97-AF65-F5344CB8AC3E}">
        <p14:creationId xmlns:p14="http://schemas.microsoft.com/office/powerpoint/2010/main" val="1956963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19</a:t>
            </a:fld>
            <a:endParaRPr lang="en-IN"/>
          </a:p>
        </p:txBody>
      </p:sp>
    </p:spTree>
    <p:extLst>
      <p:ext uri="{BB962C8B-B14F-4D97-AF65-F5344CB8AC3E}">
        <p14:creationId xmlns:p14="http://schemas.microsoft.com/office/powerpoint/2010/main" val="113355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20</a:t>
            </a:fld>
            <a:endParaRPr lang="en-IN"/>
          </a:p>
        </p:txBody>
      </p:sp>
    </p:spTree>
    <p:extLst>
      <p:ext uri="{BB962C8B-B14F-4D97-AF65-F5344CB8AC3E}">
        <p14:creationId xmlns:p14="http://schemas.microsoft.com/office/powerpoint/2010/main" val="1436275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21</a:t>
            </a:fld>
            <a:endParaRPr lang="en-IN"/>
          </a:p>
        </p:txBody>
      </p:sp>
    </p:spTree>
    <p:extLst>
      <p:ext uri="{BB962C8B-B14F-4D97-AF65-F5344CB8AC3E}">
        <p14:creationId xmlns:p14="http://schemas.microsoft.com/office/powerpoint/2010/main" val="121881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22</a:t>
            </a:fld>
            <a:endParaRPr lang="en-IN"/>
          </a:p>
        </p:txBody>
      </p:sp>
    </p:spTree>
    <p:extLst>
      <p:ext uri="{BB962C8B-B14F-4D97-AF65-F5344CB8AC3E}">
        <p14:creationId xmlns:p14="http://schemas.microsoft.com/office/powerpoint/2010/main" val="50791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9CD28-2CE5-4A26-BDBF-9F104A06ABC8}" type="slidenum">
              <a:rPr lang="en-IN" smtClean="0"/>
              <a:t>23</a:t>
            </a:fld>
            <a:endParaRPr lang="en-IN"/>
          </a:p>
        </p:txBody>
      </p:sp>
    </p:spTree>
    <p:extLst>
      <p:ext uri="{BB962C8B-B14F-4D97-AF65-F5344CB8AC3E}">
        <p14:creationId xmlns:p14="http://schemas.microsoft.com/office/powerpoint/2010/main" val="295798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B96D-F00E-CBCF-4AC9-4830DE513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05C8E9-B77F-6BB9-D438-5F92500FE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20621B-010C-8291-FD5F-BBAB17F8EBCD}"/>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5" name="Footer Placeholder 4">
            <a:extLst>
              <a:ext uri="{FF2B5EF4-FFF2-40B4-BE49-F238E27FC236}">
                <a16:creationId xmlns:a16="http://schemas.microsoft.com/office/drawing/2014/main" id="{1DBEFA4E-750A-5B98-4F9F-97743F990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555DC-0C0B-20AD-0DEE-6436BC99D769}"/>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3375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C905-6275-B1E6-1D85-C102FCB49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F0CC4E-9405-C31B-7AB9-D0525D59E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095F9-A842-88B4-CD5C-6B9079BDCA4D}"/>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5" name="Footer Placeholder 4">
            <a:extLst>
              <a:ext uri="{FF2B5EF4-FFF2-40B4-BE49-F238E27FC236}">
                <a16:creationId xmlns:a16="http://schemas.microsoft.com/office/drawing/2014/main" id="{CFE31DA1-0BD1-9808-31B0-8BA55313C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73070-66D9-999B-799D-082E63D86446}"/>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78270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1F87B-9813-FB68-2D70-AC189C51DC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1F3BC-4D83-887E-D65E-CB56064422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86CFE-9857-69D2-AF4B-2F526E9B4D79}"/>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5" name="Footer Placeholder 4">
            <a:extLst>
              <a:ext uri="{FF2B5EF4-FFF2-40B4-BE49-F238E27FC236}">
                <a16:creationId xmlns:a16="http://schemas.microsoft.com/office/drawing/2014/main" id="{27F564C9-38A4-EB4D-828D-2115C95561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C843B-7E26-1E98-F948-44E64868BC07}"/>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456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5B46-C57B-5DF6-83B8-5BF3180CB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DDBC94-25BA-A826-89F8-38D1C4826D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C5023-FA7C-2158-BD7E-1B6DDFC1CCB2}"/>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5" name="Footer Placeholder 4">
            <a:extLst>
              <a:ext uri="{FF2B5EF4-FFF2-40B4-BE49-F238E27FC236}">
                <a16:creationId xmlns:a16="http://schemas.microsoft.com/office/drawing/2014/main" id="{29451721-FDD6-2722-ADDE-178785C3A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DE947-6E73-9C7F-BB22-77A0ED98BF0D}"/>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314435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094B-0662-55BB-EA04-D323EBAE5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216326-0F63-0EE2-4EB4-88ADCA1D53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0B4A8-83BC-3E4F-DF21-9DBCBCEAF0BE}"/>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5" name="Footer Placeholder 4">
            <a:extLst>
              <a:ext uri="{FF2B5EF4-FFF2-40B4-BE49-F238E27FC236}">
                <a16:creationId xmlns:a16="http://schemas.microsoft.com/office/drawing/2014/main" id="{DA33D45D-A0F0-891A-8834-A4E5F232F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EF7B6-2ADA-527F-6475-3E44FEEF9AED}"/>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253577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E470-44E7-1CF6-65BA-1BC60B0A4A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EC7104-07FC-735E-86EA-1A0DBEA6C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7AB7FD-7908-B900-D72E-C0799A76B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EBAAA1-0D87-B67D-BEF3-D07D46BCD260}"/>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6" name="Footer Placeholder 5">
            <a:extLst>
              <a:ext uri="{FF2B5EF4-FFF2-40B4-BE49-F238E27FC236}">
                <a16:creationId xmlns:a16="http://schemas.microsoft.com/office/drawing/2014/main" id="{4A56F045-05FE-66FC-D04E-A42C94A081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0DD245-8BAF-EBD0-9495-AA4BD00FC7D2}"/>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50069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0791-1E4C-D555-43B7-BF96285F34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4AAE8E-6F96-0F6F-BE30-A58AA7B7D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53CFA-65F5-3A1E-BCC6-D20403986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DC1487-4612-C1D2-2BEE-14E3B9CD2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63925-8ECE-D226-8D8F-DE8C97B64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016ED6-26A5-09DB-8A61-37C2F8E43BA7}"/>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8" name="Footer Placeholder 7">
            <a:extLst>
              <a:ext uri="{FF2B5EF4-FFF2-40B4-BE49-F238E27FC236}">
                <a16:creationId xmlns:a16="http://schemas.microsoft.com/office/drawing/2014/main" id="{63D8A5E2-77A6-F4ED-84E9-599E675353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FCE903-EA48-5F0E-EE62-4421E8BFD8CA}"/>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228745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D8A0-6155-EF0E-C91F-15056FDF1C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4B052-9E23-6523-2019-657D32D750BE}"/>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4" name="Footer Placeholder 3">
            <a:extLst>
              <a:ext uri="{FF2B5EF4-FFF2-40B4-BE49-F238E27FC236}">
                <a16:creationId xmlns:a16="http://schemas.microsoft.com/office/drawing/2014/main" id="{EA1F8DEB-2699-AC9F-3C6A-8CFCA9E2F7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85E6FA-62C6-F1F7-3D6E-E9E9E98038D3}"/>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208760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7D278-AA3D-F128-5860-739756439808}"/>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3" name="Footer Placeholder 2">
            <a:extLst>
              <a:ext uri="{FF2B5EF4-FFF2-40B4-BE49-F238E27FC236}">
                <a16:creationId xmlns:a16="http://schemas.microsoft.com/office/drawing/2014/main" id="{41197746-FAFE-9648-47F1-474B01C4AC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7AE84A-6FB3-6992-8BF1-C12FAA62B222}"/>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59813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B472-F30A-2C97-B2C0-99E84F884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361762-1775-A0A4-FD0E-0EA752981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955603-0EAE-A78E-BBB7-4107E3119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C0BF8-94E1-A0E6-1510-44D8137CC79E}"/>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6" name="Footer Placeholder 5">
            <a:extLst>
              <a:ext uri="{FF2B5EF4-FFF2-40B4-BE49-F238E27FC236}">
                <a16:creationId xmlns:a16="http://schemas.microsoft.com/office/drawing/2014/main" id="{C0E05B4F-01A8-111C-B315-670F4AB0E2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32E14-5CC6-99C5-953C-58FCD395962E}"/>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91447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640-A55A-5B4E-058B-47C253B02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0C1847-9617-C400-5EC5-729CF69E0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803E31-DE06-C4B7-116D-2D5DF816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589F4-57BC-BEDC-59A2-CEB982E06AB8}"/>
              </a:ext>
            </a:extLst>
          </p:cNvPr>
          <p:cNvSpPr>
            <a:spLocks noGrp="1"/>
          </p:cNvSpPr>
          <p:nvPr>
            <p:ph type="dt" sz="half" idx="10"/>
          </p:nvPr>
        </p:nvSpPr>
        <p:spPr/>
        <p:txBody>
          <a:bodyPr/>
          <a:lstStyle/>
          <a:p>
            <a:fld id="{88C98016-1F76-4EA0-B7A2-410053FD2CE8}" type="datetimeFigureOut">
              <a:rPr lang="en-IN" smtClean="0"/>
              <a:t>07-03-2023</a:t>
            </a:fld>
            <a:endParaRPr lang="en-IN"/>
          </a:p>
        </p:txBody>
      </p:sp>
      <p:sp>
        <p:nvSpPr>
          <p:cNvPr id="6" name="Footer Placeholder 5">
            <a:extLst>
              <a:ext uri="{FF2B5EF4-FFF2-40B4-BE49-F238E27FC236}">
                <a16:creationId xmlns:a16="http://schemas.microsoft.com/office/drawing/2014/main" id="{74E5A261-3EB5-27E9-6F3A-F4C8B0ABE4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CD23C-C4F8-E307-B693-9B461E84CB89}"/>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74172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97031F-4333-3699-A553-1D1B7ACBC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377BF7-C779-FE55-CE69-81F89305C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1096E-4267-2094-A39D-76B0D5E70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98016-1F76-4EA0-B7A2-410053FD2CE8}" type="datetimeFigureOut">
              <a:rPr lang="en-IN" smtClean="0"/>
              <a:t>07-03-2023</a:t>
            </a:fld>
            <a:endParaRPr lang="en-IN"/>
          </a:p>
        </p:txBody>
      </p:sp>
      <p:sp>
        <p:nvSpPr>
          <p:cNvPr id="5" name="Footer Placeholder 4">
            <a:extLst>
              <a:ext uri="{FF2B5EF4-FFF2-40B4-BE49-F238E27FC236}">
                <a16:creationId xmlns:a16="http://schemas.microsoft.com/office/drawing/2014/main" id="{0D4EE339-C9CE-BD97-6592-2A55C0995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C23B9B-DEFD-533F-289B-A64CC263E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4A5CD-6FFA-4CC1-B433-0902F83705FB}" type="slidenum">
              <a:rPr lang="en-IN" smtClean="0"/>
              <a:t>‹#›</a:t>
            </a:fld>
            <a:endParaRPr lang="en-IN"/>
          </a:p>
        </p:txBody>
      </p:sp>
    </p:spTree>
    <p:extLst>
      <p:ext uri="{BB962C8B-B14F-4D97-AF65-F5344CB8AC3E}">
        <p14:creationId xmlns:p14="http://schemas.microsoft.com/office/powerpoint/2010/main" val="6460040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59B6-0B22-709C-2B48-88BF0DB347F5}"/>
              </a:ext>
            </a:extLst>
          </p:cNvPr>
          <p:cNvSpPr>
            <a:spLocks noGrp="1"/>
          </p:cNvSpPr>
          <p:nvPr>
            <p:ph type="title"/>
          </p:nvPr>
        </p:nvSpPr>
        <p:spPr>
          <a:xfrm>
            <a:off x="1166973" y="2766218"/>
            <a:ext cx="10515600" cy="1325563"/>
          </a:xfrm>
        </p:spPr>
        <p:txBody>
          <a:bodyPr anchor="ctr">
            <a:normAutofit/>
          </a:bodyPr>
          <a:lstStyle/>
          <a:p>
            <a:pPr algn="ctr"/>
            <a:r>
              <a:rPr lang="en-GB" kern="1400" spc="-50" dirty="0">
                <a:effectLst/>
                <a:latin typeface="+mn-lt"/>
                <a:ea typeface="Times New Roman" panose="02020603050405020304" pitchFamily="18" charset="0"/>
                <a:cs typeface="Times New Roman" panose="02020603050405020304" pitchFamily="18" charset="0"/>
              </a:rPr>
              <a:t>Property Analysis</a:t>
            </a:r>
            <a:endParaRPr lang="en-IN" kern="1400" spc="-5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54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D77C-C5F7-A0BA-ECFC-3F8D558A3096}"/>
              </a:ext>
            </a:extLst>
          </p:cNvPr>
          <p:cNvSpPr>
            <a:spLocks noGrp="1"/>
          </p:cNvSpPr>
          <p:nvPr>
            <p:ph type="title"/>
          </p:nvPr>
        </p:nvSpPr>
        <p:spPr>
          <a:xfrm>
            <a:off x="1023937" y="282829"/>
            <a:ext cx="10515600" cy="1325563"/>
          </a:xfrm>
        </p:spPr>
        <p:txBody>
          <a:bodyPr/>
          <a:lstStyle/>
          <a:p>
            <a:pPr algn="ctr"/>
            <a:r>
              <a:rPr lang="en-IN" dirty="0"/>
              <a:t>Number of Reviews</a:t>
            </a:r>
          </a:p>
        </p:txBody>
      </p:sp>
      <p:pic>
        <p:nvPicPr>
          <p:cNvPr id="15362" name="Picture 2">
            <a:extLst>
              <a:ext uri="{FF2B5EF4-FFF2-40B4-BE49-F238E27FC236}">
                <a16:creationId xmlns:a16="http://schemas.microsoft.com/office/drawing/2014/main" id="{0B7703F1-CDC2-3BDF-EFF2-E9E8438B5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52" y="1608392"/>
            <a:ext cx="4848449" cy="154628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8FA754B7-7524-D979-5A81-0F9259416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2" y="3350790"/>
            <a:ext cx="4848449" cy="1817456"/>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E3B8C00A-49B7-BA33-6D5E-42A801E9F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314" y="2333804"/>
            <a:ext cx="5104830" cy="181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7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D77C-C5F7-A0BA-ECFC-3F8D558A3096}"/>
              </a:ext>
            </a:extLst>
          </p:cNvPr>
          <p:cNvSpPr>
            <a:spLocks noGrp="1"/>
          </p:cNvSpPr>
          <p:nvPr>
            <p:ph type="title"/>
          </p:nvPr>
        </p:nvSpPr>
        <p:spPr>
          <a:xfrm>
            <a:off x="1023937" y="282829"/>
            <a:ext cx="10515600" cy="1325563"/>
          </a:xfrm>
        </p:spPr>
        <p:txBody>
          <a:bodyPr/>
          <a:lstStyle/>
          <a:p>
            <a:pPr algn="ctr"/>
            <a:r>
              <a:rPr lang="en-IN" dirty="0"/>
              <a:t>Minimum Nights</a:t>
            </a:r>
          </a:p>
        </p:txBody>
      </p:sp>
      <p:pic>
        <p:nvPicPr>
          <p:cNvPr id="16386" name="Picture 2">
            <a:extLst>
              <a:ext uri="{FF2B5EF4-FFF2-40B4-BE49-F238E27FC236}">
                <a16:creationId xmlns:a16="http://schemas.microsoft.com/office/drawing/2014/main" id="{CAE1342A-BD19-143D-5D95-6F330E951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56" y="1496461"/>
            <a:ext cx="4703817" cy="167468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DCEEAF47-3A7B-C90A-189C-147871353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55" y="3171146"/>
            <a:ext cx="4703817" cy="205873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6303FDA6-3A2D-2FD4-408F-B6036C064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7591" y="2355475"/>
            <a:ext cx="4989924" cy="1788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17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8428-46F2-F9F6-64C7-D3B1B7B99526}"/>
              </a:ext>
            </a:extLst>
          </p:cNvPr>
          <p:cNvSpPr>
            <a:spLocks noGrp="1"/>
          </p:cNvSpPr>
          <p:nvPr>
            <p:ph type="title"/>
          </p:nvPr>
        </p:nvSpPr>
        <p:spPr>
          <a:xfrm>
            <a:off x="643467" y="270363"/>
            <a:ext cx="10905066" cy="1135737"/>
          </a:xfrm>
        </p:spPr>
        <p:txBody>
          <a:bodyPr>
            <a:normAutofit/>
          </a:bodyPr>
          <a:lstStyle/>
          <a:p>
            <a:pPr algn="ctr"/>
            <a:r>
              <a:rPr lang="en-IN" sz="3600" dirty="0"/>
              <a:t>Initial Findings</a:t>
            </a:r>
          </a:p>
        </p:txBody>
      </p:sp>
      <p:sp>
        <p:nvSpPr>
          <p:cNvPr id="3" name="Content Placeholder 2">
            <a:extLst>
              <a:ext uri="{FF2B5EF4-FFF2-40B4-BE49-F238E27FC236}">
                <a16:creationId xmlns:a16="http://schemas.microsoft.com/office/drawing/2014/main" id="{BE2641D0-A360-C741-B716-8C745B29E19F}"/>
              </a:ext>
            </a:extLst>
          </p:cNvPr>
          <p:cNvSpPr>
            <a:spLocks noGrp="1"/>
          </p:cNvSpPr>
          <p:nvPr>
            <p:ph idx="1"/>
          </p:nvPr>
        </p:nvSpPr>
        <p:spPr>
          <a:xfrm>
            <a:off x="636998" y="1818525"/>
            <a:ext cx="10911535" cy="4358437"/>
          </a:xfrm>
        </p:spPr>
        <p:txBody>
          <a:bodyPr>
            <a:normAutofit/>
          </a:bodyPr>
          <a:lstStyle/>
          <a:p>
            <a:r>
              <a:rPr lang="en-US" sz="1700" dirty="0"/>
              <a:t>75438 properties 'price' are between range 0-500 GBP. However, Prices are greatly skewed to the right. This causes a non-linear relationship between the price and features. We take the natural logarithm of the price to make the effective relationship non-linear, while still preserving the linear model. After taking price log we detect the outliers and handle outliers using </a:t>
            </a:r>
            <a:r>
              <a:rPr lang="en-US" sz="1700" dirty="0" err="1"/>
              <a:t>winsorize</a:t>
            </a:r>
            <a:r>
              <a:rPr lang="en-US" sz="1700" dirty="0"/>
              <a:t> method and set new limits.</a:t>
            </a:r>
          </a:p>
          <a:p>
            <a:r>
              <a:rPr lang="en-US" sz="1700" dirty="0"/>
              <a:t>According to the Data Distribution and the boxplot, we explored the 'accommodates' has some outliers (e.g., 8 to 16). Because the property records are less with the range of 8-16 people as compared to other accommodates count.</a:t>
            </a:r>
          </a:p>
          <a:p>
            <a:r>
              <a:rPr lang="en-US" sz="1700" dirty="0"/>
              <a:t>1-3 'bedrooms' properties are highly available as compared to 4 or more than 'bedrooms' properties. With the 1-3 'beds' properties are highly available as compared to 4 or more than 'beds' properties same case as 'bedrooms'. Bedrooms and Beds features has same impact on the model. Therefore, we can choose one.</a:t>
            </a:r>
          </a:p>
          <a:p>
            <a:r>
              <a:rPr lang="en-US" sz="1700" dirty="0"/>
              <a:t>property host allows for 1 to 240 '</a:t>
            </a:r>
            <a:r>
              <a:rPr lang="en-US" sz="1700" dirty="0" err="1"/>
              <a:t>minimum_nights</a:t>
            </a:r>
            <a:r>
              <a:rPr lang="en-US" sz="1700" dirty="0"/>
              <a:t>' stay. Whereas 32.16% host allows for 1 and 27.15% host allows for 2 </a:t>
            </a:r>
            <a:r>
              <a:rPr lang="en-US" sz="1700" dirty="0" err="1"/>
              <a:t>minimum_nights</a:t>
            </a:r>
            <a:r>
              <a:rPr lang="en-US" sz="1700" dirty="0"/>
              <a:t> stay.</a:t>
            </a:r>
          </a:p>
          <a:p>
            <a:r>
              <a:rPr lang="en-US" sz="1700" dirty="0"/>
              <a:t>28.79% of host has 0 </a:t>
            </a:r>
            <a:r>
              <a:rPr lang="en-US" sz="1700" dirty="0" err="1"/>
              <a:t>number_of_reviews</a:t>
            </a:r>
            <a:r>
              <a:rPr lang="en-US" sz="1700" dirty="0"/>
              <a:t>. However, different host has different </a:t>
            </a:r>
            <a:r>
              <a:rPr lang="en-US" sz="1700" dirty="0" err="1"/>
              <a:t>number_of_reviews</a:t>
            </a:r>
            <a:r>
              <a:rPr lang="en-US" sz="1700" dirty="0"/>
              <a:t>.</a:t>
            </a:r>
          </a:p>
        </p:txBody>
      </p:sp>
    </p:spTree>
    <p:extLst>
      <p:ext uri="{BB962C8B-B14F-4D97-AF65-F5344CB8AC3E}">
        <p14:creationId xmlns:p14="http://schemas.microsoft.com/office/powerpoint/2010/main" val="98671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8428-46F2-F9F6-64C7-D3B1B7B99526}"/>
              </a:ext>
            </a:extLst>
          </p:cNvPr>
          <p:cNvSpPr>
            <a:spLocks noGrp="1"/>
          </p:cNvSpPr>
          <p:nvPr>
            <p:ph type="title"/>
          </p:nvPr>
        </p:nvSpPr>
        <p:spPr>
          <a:xfrm>
            <a:off x="643467" y="270363"/>
            <a:ext cx="10905066" cy="1135737"/>
          </a:xfrm>
        </p:spPr>
        <p:txBody>
          <a:bodyPr>
            <a:normAutofit/>
          </a:bodyPr>
          <a:lstStyle/>
          <a:p>
            <a:pPr algn="ctr"/>
            <a:r>
              <a:rPr lang="en-IN" sz="3600" dirty="0"/>
              <a:t>Feature Engineering</a:t>
            </a:r>
          </a:p>
        </p:txBody>
      </p:sp>
      <p:sp>
        <p:nvSpPr>
          <p:cNvPr id="3" name="Content Placeholder 2">
            <a:extLst>
              <a:ext uri="{FF2B5EF4-FFF2-40B4-BE49-F238E27FC236}">
                <a16:creationId xmlns:a16="http://schemas.microsoft.com/office/drawing/2014/main" id="{BE2641D0-A360-C741-B716-8C745B29E19F}"/>
              </a:ext>
            </a:extLst>
          </p:cNvPr>
          <p:cNvSpPr>
            <a:spLocks noGrp="1"/>
          </p:cNvSpPr>
          <p:nvPr>
            <p:ph idx="1"/>
          </p:nvPr>
        </p:nvSpPr>
        <p:spPr>
          <a:xfrm>
            <a:off x="636998" y="1891677"/>
            <a:ext cx="10911535" cy="4358437"/>
          </a:xfrm>
        </p:spPr>
        <p:txBody>
          <a:bodyPr>
            <a:normAutofit/>
          </a:bodyPr>
          <a:lstStyle/>
          <a:p>
            <a:r>
              <a:rPr lang="en-US" sz="1700" dirty="0"/>
              <a:t>We extracted number of nearby location from </a:t>
            </a:r>
            <a:r>
              <a:rPr lang="en-US" sz="1700" dirty="0" err="1"/>
              <a:t>neighborhood_overview</a:t>
            </a:r>
            <a:r>
              <a:rPr lang="en-US" sz="1700" dirty="0"/>
              <a:t> using Natural Language Processing.</a:t>
            </a:r>
          </a:p>
          <a:p>
            <a:r>
              <a:rPr lang="en-US" sz="1700" dirty="0"/>
              <a:t>Host Location Status by country and city from </a:t>
            </a:r>
            <a:r>
              <a:rPr lang="en-US" sz="1700" dirty="0" err="1"/>
              <a:t>host_location</a:t>
            </a:r>
            <a:r>
              <a:rPr lang="en-US" sz="1700" dirty="0"/>
              <a:t>. According to the dataset 70.37% Host lives in United Kingdom. Where, 59.30% of Native Host lives in London.</a:t>
            </a:r>
          </a:p>
          <a:p>
            <a:r>
              <a:rPr lang="en-US" sz="1700" dirty="0" err="1"/>
              <a:t>host_verifications_status</a:t>
            </a:r>
            <a:r>
              <a:rPr lang="en-US" sz="1700" dirty="0"/>
              <a:t> from </a:t>
            </a:r>
            <a:r>
              <a:rPr lang="en-US" sz="1700" dirty="0" err="1"/>
              <a:t>host_verifications</a:t>
            </a:r>
            <a:r>
              <a:rPr lang="en-US" sz="1700" dirty="0"/>
              <a:t>. 99.90% of Host accounts are not Verified</a:t>
            </a:r>
          </a:p>
          <a:p>
            <a:r>
              <a:rPr lang="en-US" sz="1700" dirty="0" err="1"/>
              <a:t>Property_Location</a:t>
            </a:r>
            <a:r>
              <a:rPr lang="en-US" sz="1700" dirty="0"/>
              <a:t> from </a:t>
            </a:r>
            <a:r>
              <a:rPr lang="en-US" sz="1700" dirty="0" err="1"/>
              <a:t>neighbourhood</a:t>
            </a:r>
            <a:r>
              <a:rPr lang="en-US" sz="1700" dirty="0"/>
              <a:t>.</a:t>
            </a:r>
          </a:p>
          <a:p>
            <a:r>
              <a:rPr lang="en-US" sz="1700" dirty="0"/>
              <a:t>Extracted Number of </a:t>
            </a:r>
            <a:r>
              <a:rPr lang="en-US" sz="1700" dirty="0" err="1"/>
              <a:t>amentity</a:t>
            </a:r>
            <a:r>
              <a:rPr lang="en-US" sz="1700" dirty="0"/>
              <a:t>, Entertainment, Kitchen and dining, Internet and office, Bathroom, Bedroom and laundry, safety, Facilities, Heating and cooling from amenities.</a:t>
            </a:r>
          </a:p>
          <a:p>
            <a:r>
              <a:rPr lang="en-US" sz="1700" dirty="0"/>
              <a:t>price per bedrooms using following formula:</a:t>
            </a:r>
          </a:p>
          <a:p>
            <a:pPr marL="0" indent="0">
              <a:buNone/>
            </a:pPr>
            <a:r>
              <a:rPr lang="en-US" sz="1700" dirty="0"/>
              <a:t>	</a:t>
            </a:r>
            <a:r>
              <a:rPr lang="en-US" sz="1700" dirty="0" err="1"/>
              <a:t>price_per_room</a:t>
            </a:r>
            <a:r>
              <a:rPr lang="en-US" sz="1700" dirty="0"/>
              <a:t> = price / bedrooms</a:t>
            </a:r>
          </a:p>
          <a:p>
            <a:r>
              <a:rPr lang="en-US" sz="1700" dirty="0"/>
              <a:t>Property from </a:t>
            </a:r>
            <a:r>
              <a:rPr lang="en-US" sz="1700" dirty="0" err="1"/>
              <a:t>property_type</a:t>
            </a:r>
            <a:r>
              <a:rPr lang="en-US" sz="1700" dirty="0"/>
              <a:t>. 65.56% of </a:t>
            </a:r>
            <a:r>
              <a:rPr lang="en-US" sz="1700" dirty="0" err="1"/>
              <a:t>properities</a:t>
            </a:r>
            <a:r>
              <a:rPr lang="en-US" sz="1700" dirty="0"/>
              <a:t> are available in apartment type. Where, 63.93% of the properties are entire apartment, 35.51% properties has private room available.</a:t>
            </a:r>
          </a:p>
          <a:p>
            <a:r>
              <a:rPr lang="en-US" sz="1700" dirty="0"/>
              <a:t>After Feature Engineering data has 32 features.</a:t>
            </a:r>
          </a:p>
        </p:txBody>
      </p:sp>
    </p:spTree>
    <p:extLst>
      <p:ext uri="{BB962C8B-B14F-4D97-AF65-F5344CB8AC3E}">
        <p14:creationId xmlns:p14="http://schemas.microsoft.com/office/powerpoint/2010/main" val="150617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p:txBody>
          <a:bodyPr/>
          <a:lstStyle/>
          <a:p>
            <a:r>
              <a:rPr lang="en-IN" dirty="0"/>
              <a:t>Exploratory Data Analysis</a:t>
            </a:r>
          </a:p>
        </p:txBody>
      </p:sp>
      <p:sp>
        <p:nvSpPr>
          <p:cNvPr id="5" name="Content Placeholder 2">
            <a:extLst>
              <a:ext uri="{FF2B5EF4-FFF2-40B4-BE49-F238E27FC236}">
                <a16:creationId xmlns:a16="http://schemas.microsoft.com/office/drawing/2014/main" id="{198DC17D-2217-CEB8-A02E-729C2BAA8931}"/>
              </a:ext>
            </a:extLst>
          </p:cNvPr>
          <p:cNvSpPr>
            <a:spLocks noGrp="1"/>
          </p:cNvSpPr>
          <p:nvPr>
            <p:ph idx="1"/>
          </p:nvPr>
        </p:nvSpPr>
        <p:spPr>
          <a:xfrm>
            <a:off x="636999" y="1891677"/>
            <a:ext cx="5297458" cy="4358437"/>
          </a:xfrm>
        </p:spPr>
        <p:txBody>
          <a:bodyPr>
            <a:normAutofit/>
          </a:bodyPr>
          <a:lstStyle/>
          <a:p>
            <a:r>
              <a:rPr lang="en-US" sz="1700" dirty="0" err="1"/>
              <a:t>host_is_superhost</a:t>
            </a:r>
            <a:r>
              <a:rPr lang="en-US" sz="1700" dirty="0"/>
              <a:t> feature is not impactful for property price change.</a:t>
            </a:r>
          </a:p>
          <a:p>
            <a:r>
              <a:rPr lang="en-US" sz="1700" dirty="0"/>
              <a:t>beds available in bedroom in property:</a:t>
            </a:r>
          </a:p>
          <a:p>
            <a:pPr marL="0" indent="0">
              <a:buNone/>
            </a:pPr>
            <a:endParaRPr lang="en-US" sz="1700" dirty="0"/>
          </a:p>
        </p:txBody>
      </p:sp>
      <p:pic>
        <p:nvPicPr>
          <p:cNvPr id="7" name="Picture 6">
            <a:extLst>
              <a:ext uri="{FF2B5EF4-FFF2-40B4-BE49-F238E27FC236}">
                <a16:creationId xmlns:a16="http://schemas.microsoft.com/office/drawing/2014/main" id="{70E1C785-EB0B-E994-5580-E4CEB07EA577}"/>
              </a:ext>
            </a:extLst>
          </p:cNvPr>
          <p:cNvPicPr>
            <a:picLocks noChangeAspect="1"/>
          </p:cNvPicPr>
          <p:nvPr/>
        </p:nvPicPr>
        <p:blipFill>
          <a:blip r:embed="rId2"/>
          <a:stretch>
            <a:fillRect/>
          </a:stretch>
        </p:blipFill>
        <p:spPr>
          <a:xfrm>
            <a:off x="984885" y="2717101"/>
            <a:ext cx="2724150" cy="2447925"/>
          </a:xfrm>
          <a:prstGeom prst="rect">
            <a:avLst/>
          </a:prstGeom>
        </p:spPr>
      </p:pic>
      <p:sp>
        <p:nvSpPr>
          <p:cNvPr id="8" name="Content Placeholder 2">
            <a:extLst>
              <a:ext uri="{FF2B5EF4-FFF2-40B4-BE49-F238E27FC236}">
                <a16:creationId xmlns:a16="http://schemas.microsoft.com/office/drawing/2014/main" id="{03E9A71C-5000-4F36-E716-96A4D8E70F25}"/>
              </a:ext>
            </a:extLst>
          </p:cNvPr>
          <p:cNvSpPr txBox="1">
            <a:spLocks/>
          </p:cNvSpPr>
          <p:nvPr/>
        </p:nvSpPr>
        <p:spPr>
          <a:xfrm>
            <a:off x="5834238" y="1891676"/>
            <a:ext cx="5297458" cy="4358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beds available in bedroom in property and allowed accommodates:</a:t>
            </a:r>
          </a:p>
          <a:p>
            <a:pPr marL="0" indent="0">
              <a:buNone/>
            </a:pPr>
            <a:endParaRPr lang="en-US" sz="1700" dirty="0"/>
          </a:p>
          <a:p>
            <a:pPr marL="0" indent="0">
              <a:buFont typeface="Arial" panose="020B0604020202020204" pitchFamily="34" charset="0"/>
              <a:buNone/>
            </a:pPr>
            <a:endParaRPr lang="en-US" sz="1700" dirty="0"/>
          </a:p>
        </p:txBody>
      </p:sp>
      <p:pic>
        <p:nvPicPr>
          <p:cNvPr id="11" name="Picture 10">
            <a:extLst>
              <a:ext uri="{FF2B5EF4-FFF2-40B4-BE49-F238E27FC236}">
                <a16:creationId xmlns:a16="http://schemas.microsoft.com/office/drawing/2014/main" id="{240B31F3-CF6C-CBCD-CDA6-7D49713E8E38}"/>
              </a:ext>
            </a:extLst>
          </p:cNvPr>
          <p:cNvPicPr>
            <a:picLocks noChangeAspect="1"/>
          </p:cNvPicPr>
          <p:nvPr/>
        </p:nvPicPr>
        <p:blipFill>
          <a:blip r:embed="rId3"/>
          <a:stretch>
            <a:fillRect/>
          </a:stretch>
        </p:blipFill>
        <p:spPr>
          <a:xfrm>
            <a:off x="6257545" y="2594519"/>
            <a:ext cx="4238625" cy="2952750"/>
          </a:xfrm>
          <a:prstGeom prst="rect">
            <a:avLst/>
          </a:prstGeom>
        </p:spPr>
      </p:pic>
    </p:spTree>
    <p:extLst>
      <p:ext uri="{BB962C8B-B14F-4D97-AF65-F5344CB8AC3E}">
        <p14:creationId xmlns:p14="http://schemas.microsoft.com/office/powerpoint/2010/main" val="14127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bedroom, beds and accommodates impact on property price</a:t>
            </a:r>
          </a:p>
        </p:txBody>
      </p:sp>
      <p:pic>
        <p:nvPicPr>
          <p:cNvPr id="17412" name="Picture 4" descr="Chart, bar chart&#10;&#10;Description automatically generated">
            <a:extLst>
              <a:ext uri="{FF2B5EF4-FFF2-40B4-BE49-F238E27FC236}">
                <a16:creationId xmlns:a16="http://schemas.microsoft.com/office/drawing/2014/main" id="{DC4DE0A1-E198-B348-C81E-F89E553ECB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2505" y="2139696"/>
            <a:ext cx="5828261" cy="367888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a:extLst>
              <a:ext uri="{FF2B5EF4-FFF2-40B4-BE49-F238E27FC236}">
                <a16:creationId xmlns:a16="http://schemas.microsoft.com/office/drawing/2014/main" id="{A26DC50B-6E6A-9D89-E222-FE8147B04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44" y="2139696"/>
            <a:ext cx="5618416"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487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Minimum Nights Stay</a:t>
            </a:r>
          </a:p>
        </p:txBody>
      </p:sp>
      <p:pic>
        <p:nvPicPr>
          <p:cNvPr id="17420" name="Picture 12">
            <a:extLst>
              <a:ext uri="{FF2B5EF4-FFF2-40B4-BE49-F238E27FC236}">
                <a16:creationId xmlns:a16="http://schemas.microsoft.com/office/drawing/2014/main" id="{91F7ECB9-5918-5D86-26BC-9AA00490D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43" y="1957483"/>
            <a:ext cx="5269675" cy="3038379"/>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4">
            <a:extLst>
              <a:ext uri="{FF2B5EF4-FFF2-40B4-BE49-F238E27FC236}">
                <a16:creationId xmlns:a16="http://schemas.microsoft.com/office/drawing/2014/main" id="{8D992855-28E4-DC26-4B9F-378E950AD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119" y="1909809"/>
            <a:ext cx="4465129"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27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Review Scores Rating Impact On Price</a:t>
            </a:r>
          </a:p>
        </p:txBody>
      </p:sp>
      <p:pic>
        <p:nvPicPr>
          <p:cNvPr id="19458" name="Picture 2">
            <a:extLst>
              <a:ext uri="{FF2B5EF4-FFF2-40B4-BE49-F238E27FC236}">
                <a16:creationId xmlns:a16="http://schemas.microsoft.com/office/drawing/2014/main" id="{578EE458-B631-7BCC-34BD-D45C7BF34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712" y="1757362"/>
            <a:ext cx="83915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The Location Of The Property Impact On Price</a:t>
            </a:r>
          </a:p>
        </p:txBody>
      </p:sp>
      <p:pic>
        <p:nvPicPr>
          <p:cNvPr id="20484" name="Picture 4">
            <a:extLst>
              <a:ext uri="{FF2B5EF4-FFF2-40B4-BE49-F238E27FC236}">
                <a16:creationId xmlns:a16="http://schemas.microsoft.com/office/drawing/2014/main" id="{FC3AE4B2-A223-5142-71E2-AB832E10F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929" y="1864043"/>
            <a:ext cx="85629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85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The Type Of Property Impact On Price</a:t>
            </a:r>
          </a:p>
        </p:txBody>
      </p:sp>
      <p:pic>
        <p:nvPicPr>
          <p:cNvPr id="21510" name="Picture 6">
            <a:extLst>
              <a:ext uri="{FF2B5EF4-FFF2-40B4-BE49-F238E27FC236}">
                <a16:creationId xmlns:a16="http://schemas.microsoft.com/office/drawing/2014/main" id="{7943BB07-1FE2-5366-ACF5-799D8D1AA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215" y="1982533"/>
            <a:ext cx="5414962" cy="3971925"/>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20FC938A-E40A-0B5A-FED0-8822B116F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25" y="1982532"/>
            <a:ext cx="5204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25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BE90-5C7A-9FF7-F931-DEAEB2E79AF6}"/>
              </a:ext>
            </a:extLst>
          </p:cNvPr>
          <p:cNvSpPr>
            <a:spLocks noGrp="1"/>
          </p:cNvSpPr>
          <p:nvPr>
            <p:ph type="title"/>
          </p:nvPr>
        </p:nvSpPr>
        <p:spPr>
          <a:xfrm>
            <a:off x="643467" y="321734"/>
            <a:ext cx="10905066" cy="1135737"/>
          </a:xfrm>
        </p:spPr>
        <p:txBody>
          <a:bodyPr>
            <a:normAutofit/>
          </a:bodyPr>
          <a:lstStyle/>
          <a:p>
            <a:pPr algn="ctr"/>
            <a:r>
              <a:rPr lang="en-IN" sz="3600" dirty="0"/>
              <a:t>Project </a:t>
            </a:r>
            <a:r>
              <a:rPr lang="en-IN" sz="3600" dirty="0">
                <a:ea typeface="Calibri" panose="020F0502020204030204" pitchFamily="34" charset="0"/>
                <a:cs typeface="Times New Roman" panose="02020603050405020304" pitchFamily="18" charset="0"/>
              </a:rPr>
              <a:t>Overview</a:t>
            </a:r>
            <a:endParaRPr lang="en-IN" sz="3600" dirty="0"/>
          </a:p>
        </p:txBody>
      </p:sp>
      <p:sp>
        <p:nvSpPr>
          <p:cNvPr id="3" name="Content Placeholder 2">
            <a:extLst>
              <a:ext uri="{FF2B5EF4-FFF2-40B4-BE49-F238E27FC236}">
                <a16:creationId xmlns:a16="http://schemas.microsoft.com/office/drawing/2014/main" id="{17E39626-F7D7-E002-F51F-EB6927300285}"/>
              </a:ext>
            </a:extLst>
          </p:cNvPr>
          <p:cNvSpPr>
            <a:spLocks noGrp="1"/>
          </p:cNvSpPr>
          <p:nvPr>
            <p:ph idx="1"/>
          </p:nvPr>
        </p:nvSpPr>
        <p:spPr>
          <a:xfrm>
            <a:off x="643467" y="1782981"/>
            <a:ext cx="10905066" cy="4393982"/>
          </a:xfrm>
        </p:spPr>
        <p:txBody>
          <a:bodyPr>
            <a:normAutofit fontScale="77500" lnSpcReduction="20000"/>
          </a:bodyPr>
          <a:lstStyle/>
          <a:p>
            <a:pPr marL="0" indent="0" algn="just">
              <a:lnSpc>
                <a:spcPct val="107000"/>
              </a:lnSpc>
              <a:spcAft>
                <a:spcPts val="800"/>
              </a:spcAft>
              <a:buNone/>
            </a:pPr>
            <a:r>
              <a:rPr lang="en-GB" sz="1800" b="1" dirty="0">
                <a:effectLst/>
                <a:latin typeface="Verdana" panose="020B0604030504040204" pitchFamily="34" charset="0"/>
                <a:ea typeface="Times New Roman" panose="02020603050405020304" pitchFamily="18" charset="0"/>
                <a:cs typeface="Calibri" panose="020F0502020204030204" pitchFamily="34" charset="0"/>
              </a:rPr>
              <a:t>Role</a:t>
            </a:r>
            <a:r>
              <a:rPr lang="en-GB" sz="1800" dirty="0">
                <a:effectLst/>
                <a:latin typeface="Verdana" panose="020B0604030504040204" pitchFamily="34" charset="0"/>
                <a:ea typeface="Times New Roman" panose="02020603050405020304" pitchFamily="18" charset="0"/>
                <a:cs typeface="Calibri" panose="020F0502020204030204" pitchFamily="34" charset="0"/>
              </a:rPr>
              <a:t>: data scientist at Airbnb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GB" sz="1800" b="1" dirty="0">
                <a:effectLst/>
                <a:latin typeface="Verdana" panose="020B0604030504040204" pitchFamily="34" charset="0"/>
                <a:ea typeface="Times New Roman" panose="02020603050405020304" pitchFamily="18" charset="0"/>
                <a:cs typeface="Calibri" panose="020F0502020204030204" pitchFamily="34" charset="0"/>
              </a:rPr>
              <a:t>Project Description: </a:t>
            </a:r>
            <a:r>
              <a:rPr lang="en-GB" sz="1800" dirty="0">
                <a:effectLst/>
                <a:latin typeface="Verdana" panose="020B0604030504040204" pitchFamily="34" charset="0"/>
                <a:ea typeface="Times New Roman" panose="02020603050405020304" pitchFamily="18" charset="0"/>
                <a:cs typeface="Calibri" panose="020F0502020204030204" pitchFamily="34" charset="0"/>
              </a:rPr>
              <a:t>a start-up that lists properties on behalf of Airbnb hosts.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GB" sz="1800" b="1" dirty="0">
                <a:effectLst/>
                <a:latin typeface="Verdana" panose="020B0604030504040204" pitchFamily="34" charset="0"/>
                <a:ea typeface="Times New Roman" panose="02020603050405020304" pitchFamily="18" charset="0"/>
                <a:cs typeface="Calibri" panose="020F0502020204030204" pitchFamily="34" charset="0"/>
              </a:rPr>
              <a:t>Data Description: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Verdana" panose="020B0604030504040204" pitchFamily="34" charset="0"/>
                <a:ea typeface="Times New Roman" panose="02020603050405020304" pitchFamily="18" charset="0"/>
                <a:cs typeface="Calibri" panose="020F0502020204030204" pitchFamily="34" charset="0"/>
              </a:rPr>
              <a:t>dataset </a:t>
            </a:r>
            <a:r>
              <a:rPr lang="en-GB" sz="1800" i="1" dirty="0">
                <a:effectLst/>
                <a:latin typeface="Verdana" panose="020B0604030504040204" pitchFamily="34" charset="0"/>
                <a:ea typeface="Times New Roman" panose="02020603050405020304" pitchFamily="18" charset="0"/>
                <a:cs typeface="Calibri" panose="020F0502020204030204" pitchFamily="34" charset="0"/>
              </a:rPr>
              <a:t>airbnb_listings_information.csv </a:t>
            </a:r>
            <a:r>
              <a:rPr lang="en-GB" sz="1800" dirty="0">
                <a:effectLst/>
                <a:latin typeface="Verdana" panose="020B0604030504040204" pitchFamily="34" charset="0"/>
                <a:ea typeface="Times New Roman" panose="02020603050405020304" pitchFamily="18" charset="0"/>
                <a:cs typeface="Calibri" panose="020F0502020204030204" pitchFamily="34" charset="0"/>
              </a:rPr>
              <a:t>includes the details for a sample of historic Airbnb listings for London.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1800" i="1" dirty="0">
                <a:effectLst/>
                <a:latin typeface="Verdana" panose="020B0604030504040204" pitchFamily="34" charset="0"/>
                <a:ea typeface="Times New Roman" panose="02020603050405020304" pitchFamily="18" charset="0"/>
                <a:cs typeface="Calibri" panose="020F0502020204030204" pitchFamily="34" charset="0"/>
              </a:rPr>
              <a:t>data_dictionary_airbnb.xlsx</a:t>
            </a:r>
            <a:r>
              <a:rPr lang="en-GB" sz="1800" dirty="0">
                <a:effectLst/>
                <a:latin typeface="Verdana" panose="020B0604030504040204" pitchFamily="34" charset="0"/>
                <a:ea typeface="Times New Roman" panose="02020603050405020304" pitchFamily="18" charset="0"/>
                <a:cs typeface="Calibri" panose="020F0502020204030204" pitchFamily="34" charset="0"/>
              </a:rPr>
              <a:t> data dictionary describing the fields within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dirty="0">
                <a:effectLst/>
                <a:latin typeface="Verdana" panose="020B0604030504040204" pitchFamily="34" charset="0"/>
                <a:ea typeface="Times New Roman" panose="02020603050405020304" pitchFamily="18" charset="0"/>
                <a:cs typeface="Calibri" panose="020F0502020204030204" pitchFamily="34" charset="0"/>
              </a:rPr>
              <a:t>Problem Statement: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effectLst/>
                <a:latin typeface="Verdana" panose="020B0604030504040204" pitchFamily="34" charset="0"/>
                <a:ea typeface="Times New Roman" panose="02020603050405020304" pitchFamily="18" charset="0"/>
                <a:cs typeface="Calibri" panose="020F0502020204030204" pitchFamily="34" charset="0"/>
              </a:rPr>
              <a:t>The firm intends to use a model to advise their clients on how to set a competitive price for their first listing on Airbnb. The model must predict the expected price of a new listing using at least the features of the property itself (including location and amenities) and listing parameters (e.g. min nights, accommodates and availabilities).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dirty="0">
                <a:effectLst/>
                <a:latin typeface="Verdana" panose="020B0604030504040204" pitchFamily="34" charset="0"/>
                <a:ea typeface="Times New Roman" panose="02020603050405020304" pitchFamily="18" charset="0"/>
                <a:cs typeface="Calibri" panose="020F0502020204030204" pitchFamily="34" charset="0"/>
              </a:rPr>
              <a:t>Objective: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Verdana" panose="020B0604030504040204" pitchFamily="34" charset="0"/>
                <a:ea typeface="Times New Roman" panose="02020603050405020304" pitchFamily="18" charset="0"/>
                <a:cs typeface="Calibri" panose="020F0502020204030204" pitchFamily="34" charset="0"/>
              </a:rPr>
              <a:t>To prepare a model to advise the clients to set competitive price for their first listing on Airbnb based on the features of the property (including location and amenities) and listing parameters (e.g. min nights, accommodates and availabilities).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082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The Type Of Room Impact On Price</a:t>
            </a:r>
          </a:p>
        </p:txBody>
      </p:sp>
      <p:pic>
        <p:nvPicPr>
          <p:cNvPr id="22530" name="Picture 2">
            <a:extLst>
              <a:ext uri="{FF2B5EF4-FFF2-40B4-BE49-F238E27FC236}">
                <a16:creationId xmlns:a16="http://schemas.microsoft.com/office/drawing/2014/main" id="{E048542E-393A-B05C-5BB5-BB890C96E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32" y="1982533"/>
            <a:ext cx="5684044" cy="3819525"/>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53557003-6D3F-3023-CCD6-FA77CEFBF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909" y="1999064"/>
            <a:ext cx="5250561"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614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Host Verification Impact On Price</a:t>
            </a:r>
          </a:p>
        </p:txBody>
      </p:sp>
      <p:pic>
        <p:nvPicPr>
          <p:cNvPr id="23554" name="Picture 2">
            <a:extLst>
              <a:ext uri="{FF2B5EF4-FFF2-40B4-BE49-F238E27FC236}">
                <a16:creationId xmlns:a16="http://schemas.microsoft.com/office/drawing/2014/main" id="{1615CD15-839C-3C41-8747-5DFFCD3F4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712" y="2058162"/>
            <a:ext cx="83915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2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Number Of Amenities Impact On Property Price</a:t>
            </a:r>
          </a:p>
        </p:txBody>
      </p:sp>
      <p:pic>
        <p:nvPicPr>
          <p:cNvPr id="24578" name="Picture 2">
            <a:extLst>
              <a:ext uri="{FF2B5EF4-FFF2-40B4-BE49-F238E27FC236}">
                <a16:creationId xmlns:a16="http://schemas.microsoft.com/office/drawing/2014/main" id="{08CC3BDA-3A19-FFF6-8F73-F6A48E7D2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712" y="2098739"/>
            <a:ext cx="83915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91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174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3C2D58-A0B8-024F-DF6D-B404C2CB144A}"/>
              </a:ext>
            </a:extLst>
          </p:cNvPr>
          <p:cNvSpPr>
            <a:spLocks noGrp="1"/>
          </p:cNvSpPr>
          <p:nvPr>
            <p:ph type="title"/>
          </p:nvPr>
        </p:nvSpPr>
        <p:spPr>
          <a:xfrm>
            <a:off x="1198181" y="1039411"/>
            <a:ext cx="9795638" cy="635849"/>
          </a:xfrm>
        </p:spPr>
        <p:txBody>
          <a:bodyPr vert="horz" lIns="91440" tIns="45720" rIns="91440" bIns="45720" rtlCol="0" anchor="b">
            <a:normAutofit/>
          </a:bodyPr>
          <a:lstStyle/>
          <a:p>
            <a:pPr algn="ctr"/>
            <a:r>
              <a:rPr lang="en-US" sz="3600" dirty="0"/>
              <a:t>Number Of Nearby Impact On Property Price</a:t>
            </a:r>
          </a:p>
        </p:txBody>
      </p:sp>
      <p:pic>
        <p:nvPicPr>
          <p:cNvPr id="25604" name="Picture 4">
            <a:extLst>
              <a:ext uri="{FF2B5EF4-FFF2-40B4-BE49-F238E27FC236}">
                <a16:creationId xmlns:a16="http://schemas.microsoft.com/office/drawing/2014/main" id="{A29C4035-FB6F-B9BB-74DE-FE6FF0302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712" y="2290763"/>
            <a:ext cx="83915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643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8428-46F2-F9F6-64C7-D3B1B7B99526}"/>
              </a:ext>
            </a:extLst>
          </p:cNvPr>
          <p:cNvSpPr>
            <a:spLocks noGrp="1"/>
          </p:cNvSpPr>
          <p:nvPr>
            <p:ph type="title"/>
          </p:nvPr>
        </p:nvSpPr>
        <p:spPr>
          <a:xfrm>
            <a:off x="643467" y="270363"/>
            <a:ext cx="10905066" cy="1135737"/>
          </a:xfrm>
        </p:spPr>
        <p:txBody>
          <a:bodyPr>
            <a:normAutofit/>
          </a:bodyPr>
          <a:lstStyle/>
          <a:p>
            <a:pPr algn="ctr"/>
            <a:r>
              <a:rPr lang="en-IN" sz="3600" dirty="0"/>
              <a:t>EDA Conclusion</a:t>
            </a:r>
          </a:p>
        </p:txBody>
      </p:sp>
      <p:sp>
        <p:nvSpPr>
          <p:cNvPr id="3" name="Content Placeholder 2">
            <a:extLst>
              <a:ext uri="{FF2B5EF4-FFF2-40B4-BE49-F238E27FC236}">
                <a16:creationId xmlns:a16="http://schemas.microsoft.com/office/drawing/2014/main" id="{BE2641D0-A360-C741-B716-8C745B29E19F}"/>
              </a:ext>
            </a:extLst>
          </p:cNvPr>
          <p:cNvSpPr>
            <a:spLocks noGrp="1"/>
          </p:cNvSpPr>
          <p:nvPr>
            <p:ph idx="1"/>
          </p:nvPr>
        </p:nvSpPr>
        <p:spPr>
          <a:xfrm>
            <a:off x="636998" y="1891677"/>
            <a:ext cx="10911535" cy="4358437"/>
          </a:xfrm>
        </p:spPr>
        <p:txBody>
          <a:bodyPr>
            <a:normAutofit lnSpcReduction="10000"/>
          </a:bodyPr>
          <a:lstStyle/>
          <a:p>
            <a:r>
              <a:rPr lang="en-US" sz="1700" dirty="0"/>
              <a:t>Properties are available in all types. However, Most properties has 1 bedroom and if we increased number of bedrooms property’s price decreased. </a:t>
            </a:r>
          </a:p>
          <a:p>
            <a:r>
              <a:rPr lang="en-US" sz="1700" dirty="0"/>
              <a:t>Minimum Night stay does not provide variance on price. However, 4 Night stay is popular.</a:t>
            </a:r>
          </a:p>
          <a:p>
            <a:r>
              <a:rPr lang="en-US" sz="1700" dirty="0"/>
              <a:t>21.93% of host achieved 100% reviews. However, 07.30% of host has 1 review recorded.</a:t>
            </a:r>
          </a:p>
          <a:p>
            <a:r>
              <a:rPr lang="en-US" sz="1700" dirty="0"/>
              <a:t>63.80% of host allows instant bookings.</a:t>
            </a:r>
          </a:p>
          <a:p>
            <a:r>
              <a:rPr lang="en-US" sz="1700" dirty="0"/>
              <a:t>Property Location has high impact on property price. Where, barn, boutique hotel, castle, home/apt, lighthouse, serviced apartment and villa has high prices and boutique hotel, castle has costly rooms. '</a:t>
            </a:r>
            <a:r>
              <a:rPr lang="en-US" sz="1700" dirty="0" err="1"/>
              <a:t>york</a:t>
            </a:r>
            <a:r>
              <a:rPr lang="en-US" sz="1700" dirty="0"/>
              <a:t> way estate' is a location with the highest price of the property.</a:t>
            </a:r>
          </a:p>
          <a:p>
            <a:r>
              <a:rPr lang="en-US" sz="1700" dirty="0"/>
              <a:t>Entire Apartment or house has high price property as compared to other. Whereas Hotel rooms are costly rooms.</a:t>
            </a:r>
          </a:p>
          <a:p>
            <a:r>
              <a:rPr lang="en-US" sz="1700" dirty="0"/>
              <a:t>Verified Host has high priced property.</a:t>
            </a:r>
          </a:p>
          <a:p>
            <a:r>
              <a:rPr lang="en-US" sz="1700" dirty="0"/>
              <a:t>When host provides the greater number of  amenities, the price of property is increases as well.</a:t>
            </a:r>
          </a:p>
          <a:p>
            <a:pPr marL="0" indent="0">
              <a:buNone/>
            </a:pPr>
            <a:r>
              <a:rPr lang="en-US" sz="1700" dirty="0"/>
              <a:t>68.87% host provides Entertainment, 93.60% Kitchen and dining, 97.14% Internet and office, 86.71% Bathroom, 93.63% Bedroom and laundry, 66.46% safety, 91.69% Facilities, 94.26% Heating and cooling.</a:t>
            </a:r>
          </a:p>
          <a:p>
            <a:r>
              <a:rPr lang="en-US" sz="1700" dirty="0"/>
              <a:t>The nearby location is effective for property prices.</a:t>
            </a:r>
          </a:p>
        </p:txBody>
      </p:sp>
    </p:spTree>
    <p:extLst>
      <p:ext uri="{BB962C8B-B14F-4D97-AF65-F5344CB8AC3E}">
        <p14:creationId xmlns:p14="http://schemas.microsoft.com/office/powerpoint/2010/main" val="2458888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7B08F27-8B16-AE5F-9D31-87D3C6BB464C}"/>
              </a:ext>
            </a:extLst>
          </p:cNvPr>
          <p:cNvGrpSpPr/>
          <p:nvPr/>
        </p:nvGrpSpPr>
        <p:grpSpPr>
          <a:xfrm>
            <a:off x="2642616" y="1161288"/>
            <a:ext cx="6432805" cy="4535424"/>
            <a:chOff x="3364992" y="1655064"/>
            <a:chExt cx="6432805" cy="4535424"/>
          </a:xfrm>
        </p:grpSpPr>
        <p:sp>
          <p:nvSpPr>
            <p:cNvPr id="9" name="Rectangle: Rounded Corners 8">
              <a:extLst>
                <a:ext uri="{FF2B5EF4-FFF2-40B4-BE49-F238E27FC236}">
                  <a16:creationId xmlns:a16="http://schemas.microsoft.com/office/drawing/2014/main" id="{44EC5FD6-E08B-9B8E-E0B1-710BFAEDA034}"/>
                </a:ext>
              </a:extLst>
            </p:cNvPr>
            <p:cNvSpPr/>
            <p:nvPr/>
          </p:nvSpPr>
          <p:spPr>
            <a:xfrm>
              <a:off x="3364992" y="1655064"/>
              <a:ext cx="2240280" cy="850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Define Target</a:t>
              </a:r>
            </a:p>
          </p:txBody>
        </p:sp>
        <p:sp>
          <p:nvSpPr>
            <p:cNvPr id="10" name="Rectangle: Rounded Corners 9">
              <a:extLst>
                <a:ext uri="{FF2B5EF4-FFF2-40B4-BE49-F238E27FC236}">
                  <a16:creationId xmlns:a16="http://schemas.microsoft.com/office/drawing/2014/main" id="{422BBE08-8F0A-31A6-C951-EF89FCDB3492}"/>
                </a:ext>
              </a:extLst>
            </p:cNvPr>
            <p:cNvSpPr/>
            <p:nvPr/>
          </p:nvSpPr>
          <p:spPr>
            <a:xfrm>
              <a:off x="4248912" y="2569464"/>
              <a:ext cx="2240280" cy="8503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Feature Handling</a:t>
              </a:r>
            </a:p>
          </p:txBody>
        </p:sp>
        <p:sp>
          <p:nvSpPr>
            <p:cNvPr id="11" name="Rectangle: Rounded Corners 10">
              <a:extLst>
                <a:ext uri="{FF2B5EF4-FFF2-40B4-BE49-F238E27FC236}">
                  <a16:creationId xmlns:a16="http://schemas.microsoft.com/office/drawing/2014/main" id="{BD2DD78F-B2B2-D7F8-98E8-1802D8D37E5B}"/>
                </a:ext>
              </a:extLst>
            </p:cNvPr>
            <p:cNvSpPr/>
            <p:nvPr/>
          </p:nvSpPr>
          <p:spPr>
            <a:xfrm>
              <a:off x="7557517" y="5340096"/>
              <a:ext cx="2240280" cy="8503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Data Scaling</a:t>
              </a:r>
            </a:p>
          </p:txBody>
        </p:sp>
        <p:sp>
          <p:nvSpPr>
            <p:cNvPr id="12" name="Rectangle: Rounded Corners 11">
              <a:extLst>
                <a:ext uri="{FF2B5EF4-FFF2-40B4-BE49-F238E27FC236}">
                  <a16:creationId xmlns:a16="http://schemas.microsoft.com/office/drawing/2014/main" id="{C2662F2D-52D6-0308-29D4-ECC441713754}"/>
                </a:ext>
              </a:extLst>
            </p:cNvPr>
            <p:cNvSpPr/>
            <p:nvPr/>
          </p:nvSpPr>
          <p:spPr>
            <a:xfrm>
              <a:off x="6437377" y="4416552"/>
              <a:ext cx="2240280" cy="85039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Cross Validation</a:t>
              </a:r>
            </a:p>
          </p:txBody>
        </p:sp>
        <p:sp>
          <p:nvSpPr>
            <p:cNvPr id="13" name="Rectangle: Rounded Corners 12">
              <a:extLst>
                <a:ext uri="{FF2B5EF4-FFF2-40B4-BE49-F238E27FC236}">
                  <a16:creationId xmlns:a16="http://schemas.microsoft.com/office/drawing/2014/main" id="{7555366D-3198-726C-5259-12F5E8D9A21D}"/>
                </a:ext>
              </a:extLst>
            </p:cNvPr>
            <p:cNvSpPr/>
            <p:nvPr/>
          </p:nvSpPr>
          <p:spPr>
            <a:xfrm>
              <a:off x="5436109" y="3493008"/>
              <a:ext cx="2240280" cy="85039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Feature Selection</a:t>
              </a:r>
            </a:p>
          </p:txBody>
        </p:sp>
      </p:grpSp>
    </p:spTree>
    <p:extLst>
      <p:ext uri="{BB962C8B-B14F-4D97-AF65-F5344CB8AC3E}">
        <p14:creationId xmlns:p14="http://schemas.microsoft.com/office/powerpoint/2010/main" val="1786154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8428-46F2-F9F6-64C7-D3B1B7B99526}"/>
              </a:ext>
            </a:extLst>
          </p:cNvPr>
          <p:cNvSpPr>
            <a:spLocks noGrp="1"/>
          </p:cNvSpPr>
          <p:nvPr>
            <p:ph type="title"/>
          </p:nvPr>
        </p:nvSpPr>
        <p:spPr>
          <a:xfrm>
            <a:off x="643467" y="270363"/>
            <a:ext cx="10905066" cy="1135737"/>
          </a:xfrm>
        </p:spPr>
        <p:txBody>
          <a:bodyPr>
            <a:normAutofit/>
          </a:bodyPr>
          <a:lstStyle/>
          <a:p>
            <a:pPr algn="ctr"/>
            <a:r>
              <a:rPr lang="en-IN" sz="3600" dirty="0"/>
              <a:t>Approach</a:t>
            </a:r>
          </a:p>
        </p:txBody>
      </p:sp>
      <p:sp>
        <p:nvSpPr>
          <p:cNvPr id="5" name="Content Placeholder 4">
            <a:extLst>
              <a:ext uri="{FF2B5EF4-FFF2-40B4-BE49-F238E27FC236}">
                <a16:creationId xmlns:a16="http://schemas.microsoft.com/office/drawing/2014/main" id="{A650670D-CBE7-7F15-B53F-364E06D80F01}"/>
              </a:ext>
            </a:extLst>
          </p:cNvPr>
          <p:cNvSpPr>
            <a:spLocks noGrp="1"/>
          </p:cNvSpPr>
          <p:nvPr>
            <p:ph idx="1"/>
          </p:nvPr>
        </p:nvSpPr>
        <p:spPr/>
        <p:txBody>
          <a:bodyPr>
            <a:normAutofit fontScale="70000" lnSpcReduction="20000"/>
          </a:bodyPr>
          <a:lstStyle/>
          <a:p>
            <a:r>
              <a:rPr lang="en-IN" b="1" dirty="0"/>
              <a:t>Define Target: </a:t>
            </a:r>
          </a:p>
          <a:p>
            <a:pPr marL="0" indent="0">
              <a:buNone/>
            </a:pPr>
            <a:r>
              <a:rPr lang="en-US" dirty="0"/>
              <a:t>	- Prediction Type: forecasting</a:t>
            </a:r>
          </a:p>
          <a:p>
            <a:pPr marL="0" indent="0">
              <a:buNone/>
            </a:pPr>
            <a:r>
              <a:rPr lang="en-US" dirty="0"/>
              <a:t>	- Target Variable: </a:t>
            </a:r>
            <a:r>
              <a:rPr lang="en-US" dirty="0" err="1"/>
              <a:t>log_price</a:t>
            </a:r>
            <a:endParaRPr lang="en-US" dirty="0"/>
          </a:p>
          <a:p>
            <a:r>
              <a:rPr lang="en-IN" b="1" dirty="0"/>
              <a:t>Feature Handling:</a:t>
            </a:r>
          </a:p>
          <a:p>
            <a:pPr marL="0" indent="0">
              <a:buNone/>
            </a:pPr>
            <a:r>
              <a:rPr lang="en-IN" dirty="0"/>
              <a:t>	Data Encoding for </a:t>
            </a:r>
            <a:r>
              <a:rPr lang="en-IN" dirty="0" err="1"/>
              <a:t>Property_Location</a:t>
            </a:r>
            <a:r>
              <a:rPr lang="en-IN" dirty="0"/>
              <a:t>, property using label encoding. Then applied dummy 	encoding on data. After encoding we got 37 features in data.</a:t>
            </a:r>
          </a:p>
          <a:p>
            <a:r>
              <a:rPr lang="en-IN" b="1" dirty="0"/>
              <a:t>Feature Selection:</a:t>
            </a:r>
          </a:p>
          <a:p>
            <a:pPr marL="0" indent="0">
              <a:buNone/>
            </a:pPr>
            <a:r>
              <a:rPr lang="en-IN" dirty="0"/>
              <a:t>	check correlation between features and </a:t>
            </a:r>
            <a:r>
              <a:rPr lang="en-US" dirty="0"/>
              <a:t>eliminated '</a:t>
            </a:r>
            <a:r>
              <a:rPr lang="en-US" dirty="0" err="1"/>
              <a:t>bedrooms','Internet</a:t>
            </a:r>
            <a:r>
              <a:rPr lang="en-US" dirty="0"/>
              <a:t> and 	office','Facilities','</a:t>
            </a:r>
            <a:r>
              <a:rPr lang="en-US" dirty="0" err="1"/>
              <a:t>minimum_nights</a:t>
            </a:r>
            <a:r>
              <a:rPr lang="en-US" dirty="0"/>
              <a:t>'. Then Lasso Regression for dimensionality 	reeducation. After we got 31 final features.</a:t>
            </a:r>
          </a:p>
          <a:p>
            <a:r>
              <a:rPr lang="en-IN" b="1" dirty="0"/>
              <a:t>Cross Validation:</a:t>
            </a:r>
          </a:p>
          <a:p>
            <a:pPr marL="0" indent="0">
              <a:buNone/>
            </a:pPr>
            <a:r>
              <a:rPr lang="en-IN" dirty="0"/>
              <a:t>	Split data into training and testing dataset.</a:t>
            </a:r>
          </a:p>
          <a:p>
            <a:r>
              <a:rPr lang="en-IN" b="1" dirty="0"/>
              <a:t>Data Scaling:</a:t>
            </a:r>
          </a:p>
          <a:p>
            <a:pPr marL="0" indent="0">
              <a:buNone/>
            </a:pPr>
            <a:r>
              <a:rPr lang="en-IN" dirty="0"/>
              <a:t>	Scaled dataset using Standard Scaler.</a:t>
            </a:r>
          </a:p>
          <a:p>
            <a:pPr marL="0" indent="0">
              <a:buNone/>
            </a:pPr>
            <a:endParaRPr lang="en-IN" dirty="0"/>
          </a:p>
        </p:txBody>
      </p:sp>
    </p:spTree>
    <p:extLst>
      <p:ext uri="{BB962C8B-B14F-4D97-AF65-F5344CB8AC3E}">
        <p14:creationId xmlns:p14="http://schemas.microsoft.com/office/powerpoint/2010/main" val="700510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8" name="Rectangle 1742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E9894-2942-BCE8-D150-2CF021B3824D}"/>
              </a:ext>
            </a:extLst>
          </p:cNvPr>
          <p:cNvSpPr>
            <a:spLocks noGrp="1"/>
          </p:cNvSpPr>
          <p:nvPr>
            <p:ph type="title"/>
          </p:nvPr>
        </p:nvSpPr>
        <p:spPr>
          <a:xfrm>
            <a:off x="637032" y="914409"/>
            <a:ext cx="10515600" cy="1505883"/>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Model Performance</a:t>
            </a:r>
          </a:p>
        </p:txBody>
      </p:sp>
      <p:sp>
        <p:nvSpPr>
          <p:cNvPr id="9" name="TextBox 8">
            <a:extLst>
              <a:ext uri="{FF2B5EF4-FFF2-40B4-BE49-F238E27FC236}">
                <a16:creationId xmlns:a16="http://schemas.microsoft.com/office/drawing/2014/main" id="{707067EF-24C8-2193-B3EC-CE75007F6BE9}"/>
              </a:ext>
            </a:extLst>
          </p:cNvPr>
          <p:cNvSpPr txBox="1"/>
          <p:nvPr/>
        </p:nvSpPr>
        <p:spPr>
          <a:xfrm>
            <a:off x="1298448" y="4932120"/>
            <a:ext cx="10119360" cy="1538883"/>
          </a:xfrm>
          <a:prstGeom prst="rect">
            <a:avLst/>
          </a:prstGeom>
          <a:noFill/>
        </p:spPr>
        <p:txBody>
          <a:bodyPr wrap="square">
            <a:spAutoFit/>
          </a:bodyPr>
          <a:lstStyle/>
          <a:p>
            <a:pPr algn="ctr"/>
            <a:r>
              <a:rPr lang="en-IN" sz="4000" dirty="0"/>
              <a:t>Conclusion</a:t>
            </a:r>
            <a:endParaRPr lang="en-IN" sz="1700" dirty="0"/>
          </a:p>
          <a:p>
            <a:r>
              <a:rPr lang="en-IN" dirty="0"/>
              <a:t>The Gradient Boosting Regressor Model </a:t>
            </a:r>
            <a:r>
              <a:rPr lang="en-IN" dirty="0" err="1"/>
              <a:t>rsquare_score</a:t>
            </a:r>
            <a:r>
              <a:rPr lang="en-IN" dirty="0"/>
              <a:t> is highest, and Root Mean Squared Error is lowest as compared to another model. Therefore, Gradient Boosting Regressor Model is the best model based on performance comparisons.</a:t>
            </a:r>
          </a:p>
        </p:txBody>
      </p:sp>
      <p:pic>
        <p:nvPicPr>
          <p:cNvPr id="11" name="Picture 10">
            <a:extLst>
              <a:ext uri="{FF2B5EF4-FFF2-40B4-BE49-F238E27FC236}">
                <a16:creationId xmlns:a16="http://schemas.microsoft.com/office/drawing/2014/main" id="{19D041B7-5155-2389-436D-B181CA6F921F}"/>
              </a:ext>
            </a:extLst>
          </p:cNvPr>
          <p:cNvPicPr>
            <a:picLocks noChangeAspect="1"/>
          </p:cNvPicPr>
          <p:nvPr/>
        </p:nvPicPr>
        <p:blipFill>
          <a:blip r:embed="rId2"/>
          <a:stretch>
            <a:fillRect/>
          </a:stretch>
        </p:blipFill>
        <p:spPr>
          <a:xfrm>
            <a:off x="637032" y="2997502"/>
            <a:ext cx="11249025" cy="1657350"/>
          </a:xfrm>
          <a:prstGeom prst="rect">
            <a:avLst/>
          </a:prstGeom>
        </p:spPr>
      </p:pic>
    </p:spTree>
    <p:extLst>
      <p:ext uri="{BB962C8B-B14F-4D97-AF65-F5344CB8AC3E}">
        <p14:creationId xmlns:p14="http://schemas.microsoft.com/office/powerpoint/2010/main" val="3307406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8428-46F2-F9F6-64C7-D3B1B7B99526}"/>
              </a:ext>
            </a:extLst>
          </p:cNvPr>
          <p:cNvSpPr>
            <a:spLocks noGrp="1"/>
          </p:cNvSpPr>
          <p:nvPr>
            <p:ph type="title"/>
          </p:nvPr>
        </p:nvSpPr>
        <p:spPr>
          <a:xfrm>
            <a:off x="643467" y="270363"/>
            <a:ext cx="10905066" cy="1135737"/>
          </a:xfrm>
        </p:spPr>
        <p:txBody>
          <a:bodyPr>
            <a:normAutofit/>
          </a:bodyPr>
          <a:lstStyle/>
          <a:p>
            <a:pPr algn="ctr"/>
            <a:r>
              <a:rPr lang="en-IN" sz="3600" dirty="0"/>
              <a:t>Future Improvements</a:t>
            </a:r>
          </a:p>
        </p:txBody>
      </p:sp>
      <p:sp>
        <p:nvSpPr>
          <p:cNvPr id="3" name="Content Placeholder 2">
            <a:extLst>
              <a:ext uri="{FF2B5EF4-FFF2-40B4-BE49-F238E27FC236}">
                <a16:creationId xmlns:a16="http://schemas.microsoft.com/office/drawing/2014/main" id="{BE2641D0-A360-C741-B716-8C745B29E19F}"/>
              </a:ext>
            </a:extLst>
          </p:cNvPr>
          <p:cNvSpPr>
            <a:spLocks noGrp="1"/>
          </p:cNvSpPr>
          <p:nvPr>
            <p:ph idx="1"/>
          </p:nvPr>
        </p:nvSpPr>
        <p:spPr>
          <a:xfrm>
            <a:off x="636998" y="1891677"/>
            <a:ext cx="10911535" cy="4358437"/>
          </a:xfrm>
        </p:spPr>
        <p:txBody>
          <a:bodyPr>
            <a:normAutofit/>
          </a:bodyPr>
          <a:lstStyle/>
          <a:p>
            <a:r>
              <a:rPr lang="en-US" sz="1700" dirty="0"/>
              <a:t>Include List of nearby location and convert into an array of all the individual location with one-hot (True, False) representations.</a:t>
            </a:r>
          </a:p>
          <a:p>
            <a:r>
              <a:rPr lang="en-US" sz="1700" dirty="0"/>
              <a:t>Extract nearest facilities as well from </a:t>
            </a:r>
            <a:r>
              <a:rPr lang="en-US" sz="1700" dirty="0" err="1"/>
              <a:t>neighborhood_overview</a:t>
            </a:r>
            <a:r>
              <a:rPr lang="en-US" sz="1700" dirty="0"/>
              <a:t>.</a:t>
            </a:r>
          </a:p>
          <a:p>
            <a:r>
              <a:rPr lang="en-US" sz="1700" dirty="0"/>
              <a:t>Extract host characteristics from </a:t>
            </a:r>
            <a:r>
              <a:rPr lang="en-US" sz="1700" dirty="0" err="1"/>
              <a:t>host_about</a:t>
            </a:r>
            <a:r>
              <a:rPr lang="en-US" sz="1700" dirty="0"/>
              <a:t>.</a:t>
            </a:r>
          </a:p>
          <a:p>
            <a:r>
              <a:rPr lang="en-US" sz="1700" dirty="0"/>
              <a:t>Expand </a:t>
            </a:r>
            <a:r>
              <a:rPr lang="en-US" sz="1700" dirty="0" err="1"/>
              <a:t>host_verifications</a:t>
            </a:r>
            <a:r>
              <a:rPr lang="en-US" sz="1700" dirty="0"/>
              <a:t> and convert into an array of all the individual location with one-hot (True, False) representations.</a:t>
            </a:r>
          </a:p>
        </p:txBody>
      </p:sp>
    </p:spTree>
    <p:extLst>
      <p:ext uri="{BB962C8B-B14F-4D97-AF65-F5344CB8AC3E}">
        <p14:creationId xmlns:p14="http://schemas.microsoft.com/office/powerpoint/2010/main" val="1769416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17680F-2628-B2CD-3B88-D39A9D1705C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77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3AA4-E7DC-2623-DF73-C0D849443B6A}"/>
              </a:ext>
            </a:extLst>
          </p:cNvPr>
          <p:cNvSpPr>
            <a:spLocks noGrp="1"/>
          </p:cNvSpPr>
          <p:nvPr>
            <p:ph type="title"/>
          </p:nvPr>
        </p:nvSpPr>
        <p:spPr>
          <a:xfrm>
            <a:off x="838200" y="262383"/>
            <a:ext cx="10515600" cy="1325563"/>
          </a:xfrm>
        </p:spPr>
        <p:txBody>
          <a:bodyPr>
            <a:normAutofit/>
          </a:bodyPr>
          <a:lstStyle/>
          <a:p>
            <a:pPr algn="ctr"/>
            <a:r>
              <a:rPr lang="en-IN" sz="3600" dirty="0"/>
              <a:t>Project Flow</a:t>
            </a:r>
          </a:p>
        </p:txBody>
      </p:sp>
      <p:grpSp>
        <p:nvGrpSpPr>
          <p:cNvPr id="48" name="Group 47">
            <a:extLst>
              <a:ext uri="{FF2B5EF4-FFF2-40B4-BE49-F238E27FC236}">
                <a16:creationId xmlns:a16="http://schemas.microsoft.com/office/drawing/2014/main" id="{09966226-59FB-D847-6F95-294D9427A183}"/>
              </a:ext>
            </a:extLst>
          </p:cNvPr>
          <p:cNvGrpSpPr/>
          <p:nvPr/>
        </p:nvGrpSpPr>
        <p:grpSpPr>
          <a:xfrm>
            <a:off x="547419" y="1587946"/>
            <a:ext cx="10687067" cy="4238099"/>
            <a:chOff x="547419" y="1587946"/>
            <a:chExt cx="10687067" cy="4238099"/>
          </a:xfrm>
        </p:grpSpPr>
        <p:pic>
          <p:nvPicPr>
            <p:cNvPr id="1028" name="Picture 4" descr="Orange data configuration icon - Free orange database icons">
              <a:extLst>
                <a:ext uri="{FF2B5EF4-FFF2-40B4-BE49-F238E27FC236}">
                  <a16:creationId xmlns:a16="http://schemas.microsoft.com/office/drawing/2014/main" id="{50A48C85-9A17-4865-B7C5-03A860E47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839" y="2748229"/>
              <a:ext cx="712529" cy="9362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D8D8256-D444-AFBD-A21E-4E822DADA00B}"/>
                </a:ext>
              </a:extLst>
            </p:cNvPr>
            <p:cNvSpPr txBox="1"/>
            <p:nvPr/>
          </p:nvSpPr>
          <p:spPr>
            <a:xfrm>
              <a:off x="2369221" y="3679232"/>
              <a:ext cx="1313763" cy="261610"/>
            </a:xfrm>
            <a:prstGeom prst="rect">
              <a:avLst/>
            </a:prstGeom>
            <a:noFill/>
          </p:spPr>
          <p:txBody>
            <a:bodyPr wrap="square" rtlCol="0">
              <a:spAutoFit/>
            </a:bodyPr>
            <a:lstStyle/>
            <a:p>
              <a:r>
                <a:rPr lang="en-IN" sz="1100" dirty="0"/>
                <a:t>Data </a:t>
              </a:r>
              <a:r>
                <a:rPr lang="en-IN" sz="1100" dirty="0" err="1"/>
                <a:t>preprocessing</a:t>
              </a:r>
              <a:endParaRPr lang="en-IN" sz="1100" dirty="0"/>
            </a:p>
          </p:txBody>
        </p:sp>
        <p:sp>
          <p:nvSpPr>
            <p:cNvPr id="28" name="Rectangle: Rounded Corners 27">
              <a:extLst>
                <a:ext uri="{FF2B5EF4-FFF2-40B4-BE49-F238E27FC236}">
                  <a16:creationId xmlns:a16="http://schemas.microsoft.com/office/drawing/2014/main" id="{3C789BCB-9A6A-68CB-5066-67E87FD82F21}"/>
                </a:ext>
              </a:extLst>
            </p:cNvPr>
            <p:cNvSpPr/>
            <p:nvPr/>
          </p:nvSpPr>
          <p:spPr>
            <a:xfrm>
              <a:off x="547419" y="2803318"/>
              <a:ext cx="1425938"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airbnb_listings_information.csv</a:t>
              </a:r>
            </a:p>
          </p:txBody>
        </p:sp>
        <p:cxnSp>
          <p:nvCxnSpPr>
            <p:cNvPr id="47" name="Straight Arrow Connector 46">
              <a:extLst>
                <a:ext uri="{FF2B5EF4-FFF2-40B4-BE49-F238E27FC236}">
                  <a16:creationId xmlns:a16="http://schemas.microsoft.com/office/drawing/2014/main" id="{4025740C-AAF5-39CA-B4EC-B23754D980B6}"/>
                </a:ext>
              </a:extLst>
            </p:cNvPr>
            <p:cNvCxnSpPr>
              <a:cxnSpLocks/>
              <a:stCxn id="28" idx="3"/>
              <a:endCxn id="1028" idx="1"/>
            </p:cNvCxnSpPr>
            <p:nvPr/>
          </p:nvCxnSpPr>
          <p:spPr>
            <a:xfrm>
              <a:off x="1973357" y="3212849"/>
              <a:ext cx="696482" cy="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5AC74649-BF86-39EB-6FCA-672C4AAFAEAE}"/>
                </a:ext>
              </a:extLst>
            </p:cNvPr>
            <p:cNvSpPr/>
            <p:nvPr/>
          </p:nvSpPr>
          <p:spPr>
            <a:xfrm>
              <a:off x="4303980" y="2809873"/>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airbnb_listings_information_processed.csv</a:t>
              </a:r>
            </a:p>
          </p:txBody>
        </p:sp>
        <p:sp>
          <p:nvSpPr>
            <p:cNvPr id="61" name="Rectangle: Rounded Corners 60">
              <a:extLst>
                <a:ext uri="{FF2B5EF4-FFF2-40B4-BE49-F238E27FC236}">
                  <a16:creationId xmlns:a16="http://schemas.microsoft.com/office/drawing/2014/main" id="{D46C9FF1-00A3-6481-B03B-EFFE2C65B998}"/>
                </a:ext>
              </a:extLst>
            </p:cNvPr>
            <p:cNvSpPr/>
            <p:nvPr/>
          </p:nvSpPr>
          <p:spPr>
            <a:xfrm>
              <a:off x="7000786" y="1587946"/>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Training Data</a:t>
              </a:r>
            </a:p>
          </p:txBody>
        </p:sp>
        <p:cxnSp>
          <p:nvCxnSpPr>
            <p:cNvPr id="1037" name="Straight Arrow Connector 1036">
              <a:extLst>
                <a:ext uri="{FF2B5EF4-FFF2-40B4-BE49-F238E27FC236}">
                  <a16:creationId xmlns:a16="http://schemas.microsoft.com/office/drawing/2014/main" id="{FAF3D9E3-6748-FC00-79F6-585BEFEC25E4}"/>
                </a:ext>
              </a:extLst>
            </p:cNvPr>
            <p:cNvCxnSpPr>
              <a:cxnSpLocks/>
              <a:stCxn id="1028" idx="3"/>
              <a:endCxn id="60" idx="1"/>
            </p:cNvCxnSpPr>
            <p:nvPr/>
          </p:nvCxnSpPr>
          <p:spPr>
            <a:xfrm>
              <a:off x="3382368" y="3216352"/>
              <a:ext cx="921612" cy="3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03" name="Picture 18" descr="Research Data Analysis Vector Design Images, Analysis Data Information  Research Science Flat Color Icon V, Data Icons, Information Icons, Color  Icons PNG Image For Free Download">
              <a:extLst>
                <a:ext uri="{FF2B5EF4-FFF2-40B4-BE49-F238E27FC236}">
                  <a16:creationId xmlns:a16="http://schemas.microsoft.com/office/drawing/2014/main" id="{4D62C217-E226-1ACA-50C0-CC944D76E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424" y="2767076"/>
              <a:ext cx="849120" cy="849120"/>
            </a:xfrm>
            <a:prstGeom prst="rect">
              <a:avLst/>
            </a:prstGeom>
            <a:noFill/>
            <a:extLst>
              <a:ext uri="{909E8E84-426E-40DD-AFC4-6F175D3DCCD1}">
                <a14:hiddenFill xmlns:a14="http://schemas.microsoft.com/office/drawing/2010/main">
                  <a:solidFill>
                    <a:srgbClr val="FFFFFF"/>
                  </a:solidFill>
                </a14:hiddenFill>
              </a:ext>
            </a:extLst>
          </p:spPr>
        </p:pic>
        <p:sp>
          <p:nvSpPr>
            <p:cNvPr id="1204" name="TextBox 1203">
              <a:extLst>
                <a:ext uri="{FF2B5EF4-FFF2-40B4-BE49-F238E27FC236}">
                  <a16:creationId xmlns:a16="http://schemas.microsoft.com/office/drawing/2014/main" id="{C3399BF2-A837-D2EF-4635-969D8D8A911C}"/>
                </a:ext>
              </a:extLst>
            </p:cNvPr>
            <p:cNvSpPr txBox="1"/>
            <p:nvPr/>
          </p:nvSpPr>
          <p:spPr>
            <a:xfrm>
              <a:off x="8571876" y="3679232"/>
              <a:ext cx="1130502" cy="261610"/>
            </a:xfrm>
            <a:prstGeom prst="rect">
              <a:avLst/>
            </a:prstGeom>
            <a:noFill/>
          </p:spPr>
          <p:txBody>
            <a:bodyPr wrap="square" rtlCol="0">
              <a:spAutoFit/>
            </a:bodyPr>
            <a:lstStyle/>
            <a:p>
              <a:r>
                <a:rPr lang="en-IN" sz="1100" dirty="0"/>
                <a:t>Data </a:t>
              </a:r>
              <a:r>
                <a:rPr lang="en-IN" sz="1100" dirty="0" err="1"/>
                <a:t>Modeling</a:t>
              </a:r>
              <a:endParaRPr lang="en-IN" sz="1100" dirty="0"/>
            </a:p>
          </p:txBody>
        </p:sp>
        <p:cxnSp>
          <p:nvCxnSpPr>
            <p:cNvPr id="1209" name="Straight Arrow Connector 1208">
              <a:extLst>
                <a:ext uri="{FF2B5EF4-FFF2-40B4-BE49-F238E27FC236}">
                  <a16:creationId xmlns:a16="http://schemas.microsoft.com/office/drawing/2014/main" id="{D18E7DAE-2EAC-0E80-243A-AD79A909A2F3}"/>
                </a:ext>
              </a:extLst>
            </p:cNvPr>
            <p:cNvCxnSpPr>
              <a:cxnSpLocks/>
              <a:stCxn id="60" idx="3"/>
              <a:endCxn id="23" idx="1"/>
            </p:cNvCxnSpPr>
            <p:nvPr/>
          </p:nvCxnSpPr>
          <p:spPr>
            <a:xfrm flipV="1">
              <a:off x="5746397" y="3204246"/>
              <a:ext cx="402552" cy="15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2" name="Rectangle: Rounded Corners 1211">
              <a:extLst>
                <a:ext uri="{FF2B5EF4-FFF2-40B4-BE49-F238E27FC236}">
                  <a16:creationId xmlns:a16="http://schemas.microsoft.com/office/drawing/2014/main" id="{9BE11CD7-FBF9-C217-5F71-B1D7E6E11788}"/>
                </a:ext>
              </a:extLst>
            </p:cNvPr>
            <p:cNvSpPr/>
            <p:nvPr/>
          </p:nvSpPr>
          <p:spPr>
            <a:xfrm>
              <a:off x="9792069" y="2773235"/>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Evaluation</a:t>
              </a:r>
            </a:p>
          </p:txBody>
        </p:sp>
        <p:cxnSp>
          <p:nvCxnSpPr>
            <p:cNvPr id="1215" name="Straight Arrow Connector 1214">
              <a:extLst>
                <a:ext uri="{FF2B5EF4-FFF2-40B4-BE49-F238E27FC236}">
                  <a16:creationId xmlns:a16="http://schemas.microsoft.com/office/drawing/2014/main" id="{EF808F5B-9259-B94F-27E9-382AD5DEBFF1}"/>
                </a:ext>
              </a:extLst>
            </p:cNvPr>
            <p:cNvCxnSpPr>
              <a:cxnSpLocks/>
            </p:cNvCxnSpPr>
            <p:nvPr/>
          </p:nvCxnSpPr>
          <p:spPr>
            <a:xfrm flipV="1">
              <a:off x="9456544" y="3182766"/>
              <a:ext cx="335525" cy="8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3" name="Rectangle: Rounded Corners 1222">
              <a:extLst>
                <a:ext uri="{FF2B5EF4-FFF2-40B4-BE49-F238E27FC236}">
                  <a16:creationId xmlns:a16="http://schemas.microsoft.com/office/drawing/2014/main" id="{353F0759-0E26-A3D1-4D06-86F0C2FCD112}"/>
                </a:ext>
              </a:extLst>
            </p:cNvPr>
            <p:cNvSpPr/>
            <p:nvPr/>
          </p:nvSpPr>
          <p:spPr>
            <a:xfrm>
              <a:off x="9788082" y="3881544"/>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Save Best Model</a:t>
              </a:r>
            </a:p>
          </p:txBody>
        </p:sp>
        <p:cxnSp>
          <p:nvCxnSpPr>
            <p:cNvPr id="7" name="Straight Arrow Connector 6">
              <a:extLst>
                <a:ext uri="{FF2B5EF4-FFF2-40B4-BE49-F238E27FC236}">
                  <a16:creationId xmlns:a16="http://schemas.microsoft.com/office/drawing/2014/main" id="{20AED2EB-006C-BDD4-761D-20D7AD4A8D00}"/>
                </a:ext>
              </a:extLst>
            </p:cNvPr>
            <p:cNvCxnSpPr/>
            <p:nvPr/>
          </p:nvCxnSpPr>
          <p:spPr>
            <a:xfrm flipH="1">
              <a:off x="10509291" y="3592297"/>
              <a:ext cx="3987" cy="28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6065A4B-77C6-500A-EDB7-F50D864EB4BF}"/>
                </a:ext>
              </a:extLst>
            </p:cNvPr>
            <p:cNvSpPr/>
            <p:nvPr/>
          </p:nvSpPr>
          <p:spPr>
            <a:xfrm>
              <a:off x="9788082" y="5006983"/>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Deploy Save Model</a:t>
              </a:r>
            </a:p>
          </p:txBody>
        </p:sp>
        <p:cxnSp>
          <p:nvCxnSpPr>
            <p:cNvPr id="20" name="Straight Arrow Connector 19">
              <a:extLst>
                <a:ext uri="{FF2B5EF4-FFF2-40B4-BE49-F238E27FC236}">
                  <a16:creationId xmlns:a16="http://schemas.microsoft.com/office/drawing/2014/main" id="{FB87F0D5-D597-B114-24DF-87648597C389}"/>
                </a:ext>
              </a:extLst>
            </p:cNvPr>
            <p:cNvCxnSpPr/>
            <p:nvPr/>
          </p:nvCxnSpPr>
          <p:spPr>
            <a:xfrm>
              <a:off x="10509291" y="4700606"/>
              <a:ext cx="0" cy="3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4" descr="Orange data configuration icon - Free orange database icons">
              <a:extLst>
                <a:ext uri="{FF2B5EF4-FFF2-40B4-BE49-F238E27FC236}">
                  <a16:creationId xmlns:a16="http://schemas.microsoft.com/office/drawing/2014/main" id="{0D33A3C1-35F7-0020-9187-DC4258287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949" y="2736123"/>
              <a:ext cx="712529" cy="93624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11A065C-E518-466E-5C46-C52A56B591AC}"/>
                </a:ext>
              </a:extLst>
            </p:cNvPr>
            <p:cNvSpPr txBox="1"/>
            <p:nvPr/>
          </p:nvSpPr>
          <p:spPr>
            <a:xfrm>
              <a:off x="5887247" y="3810037"/>
              <a:ext cx="1313763" cy="261610"/>
            </a:xfrm>
            <a:prstGeom prst="rect">
              <a:avLst/>
            </a:prstGeom>
            <a:noFill/>
          </p:spPr>
          <p:txBody>
            <a:bodyPr wrap="square" rtlCol="0">
              <a:spAutoFit/>
            </a:bodyPr>
            <a:lstStyle/>
            <a:p>
              <a:r>
                <a:rPr lang="en-IN" sz="1100" dirty="0"/>
                <a:t>Feature Handling</a:t>
              </a:r>
            </a:p>
          </p:txBody>
        </p:sp>
        <p:sp>
          <p:nvSpPr>
            <p:cNvPr id="35" name="Rectangle: Rounded Corners 34">
              <a:extLst>
                <a:ext uri="{FF2B5EF4-FFF2-40B4-BE49-F238E27FC236}">
                  <a16:creationId xmlns:a16="http://schemas.microsoft.com/office/drawing/2014/main" id="{A24FF5DF-1B23-6FAE-B1E9-A5DBB2592E21}"/>
                </a:ext>
              </a:extLst>
            </p:cNvPr>
            <p:cNvSpPr/>
            <p:nvPr/>
          </p:nvSpPr>
          <p:spPr>
            <a:xfrm>
              <a:off x="7000785" y="4187921"/>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Testing Data</a:t>
              </a:r>
            </a:p>
          </p:txBody>
        </p:sp>
        <p:cxnSp>
          <p:nvCxnSpPr>
            <p:cNvPr id="37" name="Connector: Elbow 36">
              <a:extLst>
                <a:ext uri="{FF2B5EF4-FFF2-40B4-BE49-F238E27FC236}">
                  <a16:creationId xmlns:a16="http://schemas.microsoft.com/office/drawing/2014/main" id="{55C47124-44F6-992E-3A12-EA8C1EE736A3}"/>
                </a:ext>
              </a:extLst>
            </p:cNvPr>
            <p:cNvCxnSpPr>
              <a:cxnSpLocks/>
              <a:stCxn id="23" idx="3"/>
              <a:endCxn id="61" idx="2"/>
            </p:cNvCxnSpPr>
            <p:nvPr/>
          </p:nvCxnSpPr>
          <p:spPr>
            <a:xfrm flipV="1">
              <a:off x="6861478" y="2407008"/>
              <a:ext cx="860517" cy="797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1A7782-3AE4-C1E1-5B1F-5499C94E7D49}"/>
                </a:ext>
              </a:extLst>
            </p:cNvPr>
            <p:cNvCxnSpPr>
              <a:endCxn id="35" idx="0"/>
            </p:cNvCxnSpPr>
            <p:nvPr/>
          </p:nvCxnSpPr>
          <p:spPr>
            <a:xfrm>
              <a:off x="7721993" y="3219404"/>
              <a:ext cx="1" cy="96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01A2F7-59AE-21A3-0643-B9FCF948C862}"/>
                </a:ext>
              </a:extLst>
            </p:cNvPr>
            <p:cNvCxnSpPr>
              <a:stCxn id="61" idx="3"/>
              <a:endCxn id="1203" idx="1"/>
            </p:cNvCxnSpPr>
            <p:nvPr/>
          </p:nvCxnSpPr>
          <p:spPr>
            <a:xfrm>
              <a:off x="8443203" y="1997477"/>
              <a:ext cx="164221" cy="119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54ACEB-8682-19CC-9610-02F0692E167B}"/>
                </a:ext>
              </a:extLst>
            </p:cNvPr>
            <p:cNvCxnSpPr>
              <a:stCxn id="35" idx="3"/>
              <a:endCxn id="1203" idx="1"/>
            </p:cNvCxnSpPr>
            <p:nvPr/>
          </p:nvCxnSpPr>
          <p:spPr>
            <a:xfrm flipV="1">
              <a:off x="8443202" y="3191636"/>
              <a:ext cx="164222" cy="140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989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FCE2-F9FC-7CFE-D46D-1A5F3046D656}"/>
              </a:ext>
            </a:extLst>
          </p:cNvPr>
          <p:cNvSpPr>
            <a:spLocks noGrp="1"/>
          </p:cNvSpPr>
          <p:nvPr>
            <p:ph type="title"/>
          </p:nvPr>
        </p:nvSpPr>
        <p:spPr/>
        <p:txBody>
          <a:bodyPr/>
          <a:lstStyle/>
          <a:p>
            <a:pPr algn="ctr"/>
            <a:r>
              <a:rPr lang="en-IN" dirty="0"/>
              <a:t>Data Cleaning</a:t>
            </a:r>
          </a:p>
        </p:txBody>
      </p:sp>
      <p:graphicFrame>
        <p:nvGraphicFramePr>
          <p:cNvPr id="5" name="Content Placeholder 2">
            <a:extLst>
              <a:ext uri="{FF2B5EF4-FFF2-40B4-BE49-F238E27FC236}">
                <a16:creationId xmlns:a16="http://schemas.microsoft.com/office/drawing/2014/main" id="{D82E90F1-740D-67C2-1E40-E2821D83DBF4}"/>
              </a:ext>
            </a:extLst>
          </p:cNvPr>
          <p:cNvGraphicFramePr>
            <a:graphicFrameLocks noGrp="1"/>
          </p:cNvGraphicFramePr>
          <p:nvPr>
            <p:ph idx="1"/>
            <p:extLst>
              <p:ext uri="{D42A27DB-BD31-4B8C-83A1-F6EECF244321}">
                <p14:modId xmlns:p14="http://schemas.microsoft.com/office/powerpoint/2010/main" val="2729983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1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9A39-42D0-A587-A699-961EFB18CEE9}"/>
              </a:ext>
            </a:extLst>
          </p:cNvPr>
          <p:cNvSpPr>
            <a:spLocks noGrp="1"/>
          </p:cNvSpPr>
          <p:nvPr>
            <p:ph type="title"/>
          </p:nvPr>
        </p:nvSpPr>
        <p:spPr>
          <a:xfrm>
            <a:off x="643467" y="270364"/>
            <a:ext cx="10905066" cy="1135737"/>
          </a:xfrm>
        </p:spPr>
        <p:txBody>
          <a:bodyPr>
            <a:normAutofit/>
          </a:bodyPr>
          <a:lstStyle/>
          <a:p>
            <a:pPr algn="ctr"/>
            <a:r>
              <a:rPr lang="en-IN" sz="3600" dirty="0"/>
              <a:t>Data Acquisition</a:t>
            </a:r>
          </a:p>
        </p:txBody>
      </p:sp>
      <p:sp>
        <p:nvSpPr>
          <p:cNvPr id="3" name="Content Placeholder 2">
            <a:extLst>
              <a:ext uri="{FF2B5EF4-FFF2-40B4-BE49-F238E27FC236}">
                <a16:creationId xmlns:a16="http://schemas.microsoft.com/office/drawing/2014/main" id="{DE391E18-5AFA-4827-D55D-CAADD32B80AB}"/>
              </a:ext>
            </a:extLst>
          </p:cNvPr>
          <p:cNvSpPr>
            <a:spLocks noGrp="1"/>
          </p:cNvSpPr>
          <p:nvPr>
            <p:ph idx="1"/>
          </p:nvPr>
        </p:nvSpPr>
        <p:spPr>
          <a:xfrm>
            <a:off x="503434" y="1406101"/>
            <a:ext cx="10911535" cy="2539175"/>
          </a:xfrm>
        </p:spPr>
        <p:txBody>
          <a:bodyPr>
            <a:normAutofit/>
          </a:bodyPr>
          <a:lstStyle/>
          <a:p>
            <a:r>
              <a:rPr lang="en-US" sz="1700" dirty="0"/>
              <a:t>The Dataset has total 76606 records includes the details for a sample of historic Airbnb listings for London data with 19 features ('</a:t>
            </a:r>
            <a:r>
              <a:rPr lang="en-US" sz="1700" dirty="0" err="1"/>
              <a:t>neighborhood_overview</a:t>
            </a:r>
            <a:r>
              <a:rPr lang="en-US" sz="1700" dirty="0"/>
              <a:t>', '</a:t>
            </a:r>
            <a:r>
              <a:rPr lang="en-US" sz="1700" dirty="0" err="1"/>
              <a:t>host_name</a:t>
            </a:r>
            <a:r>
              <a:rPr lang="en-US" sz="1700" dirty="0"/>
              <a:t>', '</a:t>
            </a:r>
            <a:r>
              <a:rPr lang="en-US" sz="1700" dirty="0" err="1"/>
              <a:t>host_location</a:t>
            </a:r>
            <a:r>
              <a:rPr lang="en-US" sz="1700" dirty="0"/>
              <a:t>', 'host_about','</a:t>
            </a:r>
            <a:r>
              <a:rPr lang="en-US" sz="1700" dirty="0" err="1"/>
              <a:t>host_response_time</a:t>
            </a:r>
            <a:r>
              <a:rPr lang="en-US" sz="1700" dirty="0"/>
              <a:t>', '</a:t>
            </a:r>
            <a:r>
              <a:rPr lang="en-US" sz="1700" dirty="0" err="1"/>
              <a:t>host_verifications</a:t>
            </a:r>
            <a:r>
              <a:rPr lang="en-US" sz="1700" dirty="0"/>
              <a:t>', '</a:t>
            </a:r>
            <a:r>
              <a:rPr lang="en-US" sz="1700" dirty="0" err="1"/>
              <a:t>neighbourhood</a:t>
            </a:r>
            <a:r>
              <a:rPr lang="en-US" sz="1700" dirty="0"/>
              <a:t>','</a:t>
            </a:r>
            <a:r>
              <a:rPr lang="en-US" sz="1700" dirty="0" err="1"/>
              <a:t>property_type</a:t>
            </a:r>
            <a:r>
              <a:rPr lang="en-US" sz="1700" dirty="0"/>
              <a:t>', '</a:t>
            </a:r>
            <a:r>
              <a:rPr lang="en-US" sz="1700" dirty="0" err="1"/>
              <a:t>room_type</a:t>
            </a:r>
            <a:r>
              <a:rPr lang="en-US" sz="1700" dirty="0"/>
              <a:t>', 'amenities', 'host_is_</a:t>
            </a:r>
            <a:r>
              <a:rPr lang="en-US" sz="1700" dirty="0" err="1"/>
              <a:t>superhost</a:t>
            </a:r>
            <a:r>
              <a:rPr lang="en-US" sz="1700" dirty="0"/>
              <a:t>','accommodates', 'bedrooms', 'beds', 'price', 'minimum_nights','</a:t>
            </a:r>
            <a:r>
              <a:rPr lang="en-US" sz="1700" dirty="0" err="1"/>
              <a:t>number_of_reviews</a:t>
            </a:r>
            <a:r>
              <a:rPr lang="en-US" sz="1700" dirty="0"/>
              <a:t>', '</a:t>
            </a:r>
            <a:r>
              <a:rPr lang="en-US" sz="1700" dirty="0" err="1"/>
              <a:t>review_scores_rating</a:t>
            </a:r>
            <a:r>
              <a:rPr lang="en-US" sz="1700" dirty="0"/>
              <a:t>', '</a:t>
            </a:r>
            <a:r>
              <a:rPr lang="en-US" sz="1700" dirty="0" err="1"/>
              <a:t>instant_bookable</a:t>
            </a:r>
            <a:r>
              <a:rPr lang="en-US" sz="1700" dirty="0"/>
              <a:t>’). </a:t>
            </a:r>
          </a:p>
          <a:p>
            <a:r>
              <a:rPr lang="en-US" sz="1700" dirty="0"/>
              <a:t>After removing redundant index, </a:t>
            </a:r>
            <a:r>
              <a:rPr lang="en-US" sz="1700" dirty="0" err="1"/>
              <a:t>host_name</a:t>
            </a:r>
            <a:r>
              <a:rPr lang="en-US" sz="1700" dirty="0"/>
              <a:t> and </a:t>
            </a:r>
            <a:r>
              <a:rPr lang="en-US" sz="1700" dirty="0" err="1"/>
              <a:t>host_about</a:t>
            </a:r>
            <a:r>
              <a:rPr lang="en-US" sz="1700" dirty="0"/>
              <a:t>, there is 17 features.</a:t>
            </a:r>
          </a:p>
          <a:p>
            <a:r>
              <a:rPr lang="en-US" sz="1700" dirty="0"/>
              <a:t>Where we explore 251 data records has duplicated values and handle this redundancy by remove duplicate data.</a:t>
            </a:r>
          </a:p>
          <a:p>
            <a:r>
              <a:rPr lang="en-US" sz="1700" dirty="0"/>
              <a:t>Handled missing data filling by 0 for </a:t>
            </a:r>
            <a:r>
              <a:rPr lang="en-US" sz="1700" dirty="0" err="1"/>
              <a:t>review_scores_rating</a:t>
            </a:r>
            <a:r>
              <a:rPr lang="en-US" sz="1700" dirty="0"/>
              <a:t>, by 'No Overview' for </a:t>
            </a:r>
            <a:r>
              <a:rPr lang="en-US" sz="1700" dirty="0" err="1"/>
              <a:t>neighborhood_overview</a:t>
            </a:r>
            <a:r>
              <a:rPr lang="en-US" sz="1700" dirty="0"/>
              <a:t>, </a:t>
            </a:r>
            <a:r>
              <a:rPr lang="en-US" sz="1700" dirty="0" err="1"/>
              <a:t>host_location</a:t>
            </a:r>
            <a:r>
              <a:rPr lang="en-US" sz="1700" dirty="0"/>
              <a:t> record by 'Other', by 'unknown' for </a:t>
            </a:r>
            <a:r>
              <a:rPr lang="en-US" sz="1700" dirty="0" err="1"/>
              <a:t>host_response_time,by</a:t>
            </a:r>
            <a:r>
              <a:rPr lang="en-US" sz="1700" dirty="0"/>
              <a:t> 'Other' for </a:t>
            </a:r>
            <a:r>
              <a:rPr lang="en-US" sz="1700" dirty="0" err="1"/>
              <a:t>neighbourhood</a:t>
            </a:r>
            <a:endParaRPr lang="en-US" sz="1700" dirty="0"/>
          </a:p>
          <a:p>
            <a:pPr marL="0" indent="0">
              <a:buNone/>
            </a:pPr>
            <a:endParaRPr lang="en-IN" sz="1700" dirty="0"/>
          </a:p>
        </p:txBody>
      </p:sp>
      <p:pic>
        <p:nvPicPr>
          <p:cNvPr id="27" name="Picture 26">
            <a:extLst>
              <a:ext uri="{FF2B5EF4-FFF2-40B4-BE49-F238E27FC236}">
                <a16:creationId xmlns:a16="http://schemas.microsoft.com/office/drawing/2014/main" id="{CD01152B-233D-7AA7-39AF-823882330434}"/>
              </a:ext>
            </a:extLst>
          </p:cNvPr>
          <p:cNvPicPr>
            <a:picLocks noChangeAspect="1"/>
          </p:cNvPicPr>
          <p:nvPr/>
        </p:nvPicPr>
        <p:blipFill>
          <a:blip r:embed="rId2"/>
          <a:stretch>
            <a:fillRect/>
          </a:stretch>
        </p:blipFill>
        <p:spPr>
          <a:xfrm>
            <a:off x="3033712" y="3945276"/>
            <a:ext cx="6124575" cy="2590800"/>
          </a:xfrm>
          <a:prstGeom prst="rect">
            <a:avLst/>
          </a:prstGeom>
        </p:spPr>
      </p:pic>
    </p:spTree>
    <p:extLst>
      <p:ext uri="{BB962C8B-B14F-4D97-AF65-F5344CB8AC3E}">
        <p14:creationId xmlns:p14="http://schemas.microsoft.com/office/powerpoint/2010/main" val="19034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F736-9C8F-6F7E-07EB-D5944AD48A3C}"/>
              </a:ext>
            </a:extLst>
          </p:cNvPr>
          <p:cNvSpPr>
            <a:spLocks noGrp="1"/>
          </p:cNvSpPr>
          <p:nvPr>
            <p:ph type="title"/>
          </p:nvPr>
        </p:nvSpPr>
        <p:spPr/>
        <p:txBody>
          <a:bodyPr/>
          <a:lstStyle/>
          <a:p>
            <a:pPr algn="ctr"/>
            <a:r>
              <a:rPr lang="en-IN" dirty="0"/>
              <a:t>Property Price</a:t>
            </a:r>
          </a:p>
        </p:txBody>
      </p:sp>
      <p:pic>
        <p:nvPicPr>
          <p:cNvPr id="10242" name="Picture 2">
            <a:extLst>
              <a:ext uri="{FF2B5EF4-FFF2-40B4-BE49-F238E27FC236}">
                <a16:creationId xmlns:a16="http://schemas.microsoft.com/office/drawing/2014/main" id="{5F4D5557-951B-5756-F0DE-6D74E32EE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33" y="2022843"/>
            <a:ext cx="5274511" cy="1865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BF5640-E887-C6E1-5700-02BF37102390}"/>
              </a:ext>
            </a:extLst>
          </p:cNvPr>
          <p:cNvSpPr txBox="1"/>
          <p:nvPr/>
        </p:nvSpPr>
        <p:spPr>
          <a:xfrm>
            <a:off x="563933" y="3789487"/>
            <a:ext cx="5215074" cy="430887"/>
          </a:xfrm>
          <a:prstGeom prst="rect">
            <a:avLst/>
          </a:prstGeom>
          <a:noFill/>
        </p:spPr>
        <p:txBody>
          <a:bodyPr wrap="square">
            <a:spAutoFit/>
          </a:bodyPr>
          <a:lstStyle/>
          <a:p>
            <a:pPr algn="l"/>
            <a:r>
              <a:rPr lang="en-US" sz="1100" b="0" i="0" dirty="0">
                <a:solidFill>
                  <a:srgbClr val="606C71"/>
                </a:solidFill>
                <a:effectLst/>
              </a:rPr>
              <a:t>We take the natural logarithm of the price to make the effective relationship non-linear, while still preserving the linear model. </a:t>
            </a:r>
            <a:endParaRPr lang="en-IN" sz="1100" dirty="0"/>
          </a:p>
        </p:txBody>
      </p:sp>
      <p:pic>
        <p:nvPicPr>
          <p:cNvPr id="10244" name="Picture 4">
            <a:extLst>
              <a:ext uri="{FF2B5EF4-FFF2-40B4-BE49-F238E27FC236}">
                <a16:creationId xmlns:a16="http://schemas.microsoft.com/office/drawing/2014/main" id="{FF68AA8C-F9FE-1C64-25A9-B36AC524F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33" y="4392361"/>
            <a:ext cx="5215074" cy="18692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175C61-3EEA-F495-8B1E-9870F9113A86}"/>
              </a:ext>
            </a:extLst>
          </p:cNvPr>
          <p:cNvSpPr txBox="1"/>
          <p:nvPr/>
        </p:nvSpPr>
        <p:spPr>
          <a:xfrm flipH="1">
            <a:off x="838200" y="1490007"/>
            <a:ext cx="4940807" cy="430887"/>
          </a:xfrm>
          <a:prstGeom prst="rect">
            <a:avLst/>
          </a:prstGeom>
          <a:noFill/>
        </p:spPr>
        <p:txBody>
          <a:bodyPr wrap="square" rtlCol="0">
            <a:spAutoFit/>
          </a:bodyPr>
          <a:lstStyle/>
          <a:p>
            <a:pPr algn="l"/>
            <a:r>
              <a:rPr lang="en-US" sz="1100" b="0" i="0" dirty="0">
                <a:solidFill>
                  <a:srgbClr val="606C71"/>
                </a:solidFill>
                <a:effectLst/>
              </a:rPr>
              <a:t>The prices for the listings in the dataset are greatly skewed to the right as shown below. This causes a non-linear relationship between the price and features.</a:t>
            </a:r>
          </a:p>
        </p:txBody>
      </p:sp>
      <p:sp>
        <p:nvSpPr>
          <p:cNvPr id="9" name="TextBox 8">
            <a:extLst>
              <a:ext uri="{FF2B5EF4-FFF2-40B4-BE49-F238E27FC236}">
                <a16:creationId xmlns:a16="http://schemas.microsoft.com/office/drawing/2014/main" id="{90AAA0F3-FF0E-F6BE-8AA2-415F5E3B2C40}"/>
              </a:ext>
            </a:extLst>
          </p:cNvPr>
          <p:cNvSpPr txBox="1"/>
          <p:nvPr/>
        </p:nvSpPr>
        <p:spPr>
          <a:xfrm>
            <a:off x="5779007" y="1531027"/>
            <a:ext cx="5215074" cy="261610"/>
          </a:xfrm>
          <a:prstGeom prst="rect">
            <a:avLst/>
          </a:prstGeom>
          <a:noFill/>
        </p:spPr>
        <p:txBody>
          <a:bodyPr wrap="square">
            <a:spAutoFit/>
          </a:bodyPr>
          <a:lstStyle/>
          <a:p>
            <a:pPr algn="l"/>
            <a:r>
              <a:rPr lang="en-US" sz="1100" b="0" i="0" dirty="0">
                <a:solidFill>
                  <a:srgbClr val="606C71"/>
                </a:solidFill>
                <a:effectLst/>
              </a:rPr>
              <a:t>Detect Outliers in Price</a:t>
            </a:r>
            <a:endParaRPr lang="en-IN" sz="1100" dirty="0"/>
          </a:p>
        </p:txBody>
      </p:sp>
      <p:pic>
        <p:nvPicPr>
          <p:cNvPr id="10250" name="Picture 10">
            <a:extLst>
              <a:ext uri="{FF2B5EF4-FFF2-40B4-BE49-F238E27FC236}">
                <a16:creationId xmlns:a16="http://schemas.microsoft.com/office/drawing/2014/main" id="{CC02A717-A686-8B07-2901-F66CF636E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8968" y="4307682"/>
            <a:ext cx="5687574" cy="203858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2915EEDA-3C74-4FA2-0DA6-8A1112BC2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968" y="1920894"/>
            <a:ext cx="4965788" cy="18614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0AE9007-5D3C-0EC4-16AE-57EE7BC78883}"/>
              </a:ext>
            </a:extLst>
          </p:cNvPr>
          <p:cNvSpPr txBox="1"/>
          <p:nvPr/>
        </p:nvSpPr>
        <p:spPr>
          <a:xfrm>
            <a:off x="6096000" y="3910592"/>
            <a:ext cx="5215074" cy="261610"/>
          </a:xfrm>
          <a:prstGeom prst="rect">
            <a:avLst/>
          </a:prstGeom>
          <a:noFill/>
        </p:spPr>
        <p:txBody>
          <a:bodyPr wrap="square">
            <a:spAutoFit/>
          </a:bodyPr>
          <a:lstStyle/>
          <a:p>
            <a:pPr algn="l"/>
            <a:r>
              <a:rPr lang="en-US" sz="1100" b="0" i="0" dirty="0">
                <a:solidFill>
                  <a:srgbClr val="606C71"/>
                </a:solidFill>
                <a:effectLst/>
              </a:rPr>
              <a:t>After Handling Outliers</a:t>
            </a:r>
            <a:endParaRPr lang="en-IN" sz="1100" dirty="0"/>
          </a:p>
        </p:txBody>
      </p:sp>
    </p:spTree>
    <p:extLst>
      <p:ext uri="{BB962C8B-B14F-4D97-AF65-F5344CB8AC3E}">
        <p14:creationId xmlns:p14="http://schemas.microsoft.com/office/powerpoint/2010/main" val="12130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D77C-C5F7-A0BA-ECFC-3F8D558A3096}"/>
              </a:ext>
            </a:extLst>
          </p:cNvPr>
          <p:cNvSpPr>
            <a:spLocks noGrp="1"/>
          </p:cNvSpPr>
          <p:nvPr>
            <p:ph type="title"/>
          </p:nvPr>
        </p:nvSpPr>
        <p:spPr>
          <a:xfrm>
            <a:off x="1023937" y="282829"/>
            <a:ext cx="10515600" cy="1325563"/>
          </a:xfrm>
        </p:spPr>
        <p:txBody>
          <a:bodyPr/>
          <a:lstStyle/>
          <a:p>
            <a:pPr algn="ctr"/>
            <a:r>
              <a:rPr lang="en-IN" dirty="0"/>
              <a:t>accommodates</a:t>
            </a:r>
          </a:p>
        </p:txBody>
      </p:sp>
      <p:pic>
        <p:nvPicPr>
          <p:cNvPr id="12290" name="Picture 2">
            <a:extLst>
              <a:ext uri="{FF2B5EF4-FFF2-40B4-BE49-F238E27FC236}">
                <a16:creationId xmlns:a16="http://schemas.microsoft.com/office/drawing/2014/main" id="{0D03968E-9E82-588E-8564-F0216715D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56" y="3531029"/>
            <a:ext cx="4689961" cy="141720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7DD60E28-3DC9-54D9-4748-ACFB609BE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7" y="1909763"/>
            <a:ext cx="4799879" cy="172040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C127A13A-E33D-CD7F-7840-1CD3A767A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189" y="2516467"/>
            <a:ext cx="5091874" cy="182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2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D77C-C5F7-A0BA-ECFC-3F8D558A3096}"/>
              </a:ext>
            </a:extLst>
          </p:cNvPr>
          <p:cNvSpPr>
            <a:spLocks noGrp="1"/>
          </p:cNvSpPr>
          <p:nvPr>
            <p:ph type="title"/>
          </p:nvPr>
        </p:nvSpPr>
        <p:spPr>
          <a:xfrm>
            <a:off x="1023937" y="282829"/>
            <a:ext cx="10515600" cy="1325563"/>
          </a:xfrm>
        </p:spPr>
        <p:txBody>
          <a:bodyPr/>
          <a:lstStyle/>
          <a:p>
            <a:pPr algn="ctr"/>
            <a:r>
              <a:rPr lang="en-IN" dirty="0"/>
              <a:t>Bedrooms</a:t>
            </a:r>
          </a:p>
        </p:txBody>
      </p:sp>
      <p:pic>
        <p:nvPicPr>
          <p:cNvPr id="13314" name="Picture 2">
            <a:extLst>
              <a:ext uri="{FF2B5EF4-FFF2-40B4-BE49-F238E27FC236}">
                <a16:creationId xmlns:a16="http://schemas.microsoft.com/office/drawing/2014/main" id="{58BC5957-C00B-8A6F-977B-2287ADC05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195" y="1870092"/>
            <a:ext cx="4606622" cy="162126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7F82BBF-F031-4AA4-DDA4-D5B7BDC56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3555683"/>
            <a:ext cx="4799880" cy="149180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FA37F395-FE85-E402-EF06-1C08E5946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89908"/>
            <a:ext cx="4799881" cy="172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6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D77C-C5F7-A0BA-ECFC-3F8D558A3096}"/>
              </a:ext>
            </a:extLst>
          </p:cNvPr>
          <p:cNvSpPr>
            <a:spLocks noGrp="1"/>
          </p:cNvSpPr>
          <p:nvPr>
            <p:ph type="title"/>
          </p:nvPr>
        </p:nvSpPr>
        <p:spPr>
          <a:xfrm>
            <a:off x="1023937" y="282829"/>
            <a:ext cx="10515600" cy="1325563"/>
          </a:xfrm>
        </p:spPr>
        <p:txBody>
          <a:bodyPr/>
          <a:lstStyle/>
          <a:p>
            <a:pPr algn="ctr"/>
            <a:r>
              <a:rPr lang="en-IN" dirty="0"/>
              <a:t>Beds</a:t>
            </a:r>
          </a:p>
        </p:txBody>
      </p:sp>
      <p:pic>
        <p:nvPicPr>
          <p:cNvPr id="14340" name="Picture 4">
            <a:extLst>
              <a:ext uri="{FF2B5EF4-FFF2-40B4-BE49-F238E27FC236}">
                <a16:creationId xmlns:a16="http://schemas.microsoft.com/office/drawing/2014/main" id="{F3079EB5-8ABA-50EE-9A02-BCB99A984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7" y="1909765"/>
            <a:ext cx="4799880" cy="1491806"/>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9B2FA074-F605-F7C8-5F37-344E7E7EF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7" y="3518554"/>
            <a:ext cx="4799880" cy="181745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C9053E51-BF49-8DA1-D138-F85BA63DA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25945"/>
            <a:ext cx="5053550" cy="181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4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824</TotalTime>
  <Words>1493</Words>
  <Application>Microsoft Office PowerPoint</Application>
  <PresentationFormat>Widescreen</PresentationFormat>
  <Paragraphs>117</Paragraphs>
  <Slides>29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Verdana</vt:lpstr>
      <vt:lpstr>Office Theme</vt:lpstr>
      <vt:lpstr>Property Analysis</vt:lpstr>
      <vt:lpstr>Project Overview</vt:lpstr>
      <vt:lpstr>Project Flow</vt:lpstr>
      <vt:lpstr>Data Cleaning</vt:lpstr>
      <vt:lpstr>Data Acquisition</vt:lpstr>
      <vt:lpstr>Property Price</vt:lpstr>
      <vt:lpstr>accommodates</vt:lpstr>
      <vt:lpstr>Bedrooms</vt:lpstr>
      <vt:lpstr>Beds</vt:lpstr>
      <vt:lpstr>Number of Reviews</vt:lpstr>
      <vt:lpstr>Minimum Nights</vt:lpstr>
      <vt:lpstr>Initial Findings</vt:lpstr>
      <vt:lpstr>Feature Engineering</vt:lpstr>
      <vt:lpstr>Exploratory Data Analysis</vt:lpstr>
      <vt:lpstr>bedroom, beds and accommodates impact on property price</vt:lpstr>
      <vt:lpstr>Minimum Nights Stay</vt:lpstr>
      <vt:lpstr>Review Scores Rating Impact On Price</vt:lpstr>
      <vt:lpstr>The Location Of The Property Impact On Price</vt:lpstr>
      <vt:lpstr>The Type Of Property Impact On Price</vt:lpstr>
      <vt:lpstr>The Type Of Room Impact On Price</vt:lpstr>
      <vt:lpstr>Host Verification Impact On Price</vt:lpstr>
      <vt:lpstr>Number Of Amenities Impact On Property Price</vt:lpstr>
      <vt:lpstr>Number Of Nearby Impact On Property Price</vt:lpstr>
      <vt:lpstr>EDA Conclusion</vt:lpstr>
      <vt:lpstr>PowerPoint Presentation</vt:lpstr>
      <vt:lpstr>Approach</vt:lpstr>
      <vt:lpstr>Model Performance</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Level Classification using census bureau database</dc:title>
  <dc:creator>Anjali Dharmik</dc:creator>
  <cp:lastModifiedBy>Anjali Dharmik</cp:lastModifiedBy>
  <cp:revision>21</cp:revision>
  <dcterms:created xsi:type="dcterms:W3CDTF">2023-01-25T20:48:36Z</dcterms:created>
  <dcterms:modified xsi:type="dcterms:W3CDTF">2023-03-07T23:24:01Z</dcterms:modified>
</cp:coreProperties>
</file>