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59" r:id="rId6"/>
    <p:sldId id="264" r:id="rId7"/>
    <p:sldId id="261" r:id="rId8"/>
    <p:sldId id="262" r:id="rId9"/>
    <p:sldId id="263" r:id="rId10"/>
    <p:sldId id="281" r:id="rId11"/>
    <p:sldId id="265" r:id="rId12"/>
    <p:sldId id="270"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2" r:id="rId26"/>
    <p:sldId id="284" r:id="rId27"/>
    <p:sldId id="283" r:id="rId28"/>
    <p:sldId id="285" r:id="rId29"/>
    <p:sldId id="286" r:id="rId30"/>
    <p:sldId id="287" r:id="rId31"/>
    <p:sldId id="289" r:id="rId32"/>
    <p:sldId id="290" r:id="rId33"/>
    <p:sldId id="291" r:id="rId34"/>
    <p:sldId id="288" r:id="rId35"/>
    <p:sldId id="292" r:id="rId36"/>
    <p:sldId id="293" r:id="rId37"/>
    <p:sldId id="301" r:id="rId38"/>
    <p:sldId id="294" r:id="rId39"/>
    <p:sldId id="295" r:id="rId40"/>
    <p:sldId id="296" r:id="rId41"/>
    <p:sldId id="297" r:id="rId42"/>
    <p:sldId id="298" r:id="rId43"/>
    <p:sldId id="299" r:id="rId44"/>
    <p:sldId id="266"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5D2313-AFF7-44FE-8A97-F630AA10682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F35D1F9-F4A2-4A73-8191-F454AE4362CC}">
      <dgm:prSet/>
      <dgm:spPr/>
      <dgm:t>
        <a:bodyPr/>
        <a:lstStyle/>
        <a:p>
          <a:pPr>
            <a:lnSpc>
              <a:spcPct val="100000"/>
            </a:lnSpc>
          </a:pPr>
          <a:r>
            <a:rPr lang="en-US"/>
            <a:t>Plot histogram and Boxplot to data distribution representation and detect Outliers values in data</a:t>
          </a:r>
        </a:p>
      </dgm:t>
    </dgm:pt>
    <dgm:pt modelId="{C5A697B5-DDE4-4961-8F96-A637E179D11D}" type="parTrans" cxnId="{1890C4E3-9CEA-44D0-9804-46106A4CFF25}">
      <dgm:prSet/>
      <dgm:spPr/>
      <dgm:t>
        <a:bodyPr/>
        <a:lstStyle/>
        <a:p>
          <a:endParaRPr lang="en-US"/>
        </a:p>
      </dgm:t>
    </dgm:pt>
    <dgm:pt modelId="{AEB61BED-96A1-40F8-BF81-212A779302AA}" type="sibTrans" cxnId="{1890C4E3-9CEA-44D0-9804-46106A4CFF25}">
      <dgm:prSet/>
      <dgm:spPr/>
      <dgm:t>
        <a:bodyPr/>
        <a:lstStyle/>
        <a:p>
          <a:endParaRPr lang="en-US"/>
        </a:p>
      </dgm:t>
    </dgm:pt>
    <dgm:pt modelId="{FE5D3B0E-EC34-439C-B6EB-58D41F79B8A0}">
      <dgm:prSet/>
      <dgm:spPr/>
      <dgm:t>
        <a:bodyPr/>
        <a:lstStyle/>
        <a:p>
          <a:pPr>
            <a:lnSpc>
              <a:spcPct val="100000"/>
            </a:lnSpc>
          </a:pPr>
          <a:r>
            <a:rPr lang="en-US"/>
            <a:t>Find Duplicates and Missing records in data.</a:t>
          </a:r>
        </a:p>
      </dgm:t>
    </dgm:pt>
    <dgm:pt modelId="{66B12707-DF19-4C4B-88DF-E8326EABC2AA}" type="parTrans" cxnId="{340C546E-93E8-4845-AA64-BD26B118D161}">
      <dgm:prSet/>
      <dgm:spPr/>
      <dgm:t>
        <a:bodyPr/>
        <a:lstStyle/>
        <a:p>
          <a:endParaRPr lang="en-US"/>
        </a:p>
      </dgm:t>
    </dgm:pt>
    <dgm:pt modelId="{D3D03CA9-025A-4FB9-986F-1F3ACC03BB7C}" type="sibTrans" cxnId="{340C546E-93E8-4845-AA64-BD26B118D161}">
      <dgm:prSet/>
      <dgm:spPr/>
      <dgm:t>
        <a:bodyPr/>
        <a:lstStyle/>
        <a:p>
          <a:endParaRPr lang="en-US"/>
        </a:p>
      </dgm:t>
    </dgm:pt>
    <dgm:pt modelId="{7749D6B8-AA55-4557-84C3-2879A769A02F}">
      <dgm:prSet/>
      <dgm:spPr/>
      <dgm:t>
        <a:bodyPr/>
        <a:lstStyle/>
        <a:p>
          <a:pPr>
            <a:lnSpc>
              <a:spcPct val="100000"/>
            </a:lnSpc>
          </a:pPr>
          <a:r>
            <a:rPr lang="en-US"/>
            <a:t>The learning data has 199523 number of instances in Learning and 99762 instances in test dataset with 42 number of features. whereas 3229 records in learning and 883 records in test dataset are duplicated and missing data. Therefore, drop duplicates records and replace NA and ? by Other. The Data has 12 numeric and 29 categorical features.</a:t>
          </a:r>
        </a:p>
      </dgm:t>
    </dgm:pt>
    <dgm:pt modelId="{DB8F9CAA-ED4F-4ACD-9D00-A95DC7FEFCEE}" type="parTrans" cxnId="{A5AB2926-27C7-4612-B9B2-6AF2E44300A9}">
      <dgm:prSet/>
      <dgm:spPr/>
      <dgm:t>
        <a:bodyPr/>
        <a:lstStyle/>
        <a:p>
          <a:endParaRPr lang="en-US"/>
        </a:p>
      </dgm:t>
    </dgm:pt>
    <dgm:pt modelId="{E13196A9-1CC5-46D0-A391-7CB996DCC3EC}" type="sibTrans" cxnId="{A5AB2926-27C7-4612-B9B2-6AF2E44300A9}">
      <dgm:prSet/>
      <dgm:spPr/>
      <dgm:t>
        <a:bodyPr/>
        <a:lstStyle/>
        <a:p>
          <a:endParaRPr lang="en-US"/>
        </a:p>
      </dgm:t>
    </dgm:pt>
    <dgm:pt modelId="{86F8D16C-2CF0-4494-9703-3BB5C5E17BCE}">
      <dgm:prSet/>
      <dgm:spPr/>
      <dgm:t>
        <a:bodyPr/>
        <a:lstStyle/>
        <a:p>
          <a:pPr>
            <a:lnSpc>
              <a:spcPct val="100000"/>
            </a:lnSpc>
          </a:pPr>
          <a:r>
            <a:rPr lang="en-US"/>
            <a:t>We detected Outliers in [AHRSPAY, CAPGAIN, CAPLOSS, DIVVAL, MARSUPWT, SEOTR] features. To handle outliers, we use Winsorize Method and make our upper and lower limits for data our new maximum and minimum points.</a:t>
          </a:r>
        </a:p>
      </dgm:t>
    </dgm:pt>
    <dgm:pt modelId="{9EAF5B42-F977-42BE-8111-25BBFAD537B9}" type="parTrans" cxnId="{E6C6AE1C-9248-49E9-915A-F3CFE238AF0A}">
      <dgm:prSet/>
      <dgm:spPr/>
      <dgm:t>
        <a:bodyPr/>
        <a:lstStyle/>
        <a:p>
          <a:endParaRPr lang="en-US"/>
        </a:p>
      </dgm:t>
    </dgm:pt>
    <dgm:pt modelId="{F06B8071-6058-4BEC-BD86-0AA9A26BCE74}" type="sibTrans" cxnId="{E6C6AE1C-9248-49E9-915A-F3CFE238AF0A}">
      <dgm:prSet/>
      <dgm:spPr/>
      <dgm:t>
        <a:bodyPr/>
        <a:lstStyle/>
        <a:p>
          <a:endParaRPr lang="en-US"/>
        </a:p>
      </dgm:t>
    </dgm:pt>
    <dgm:pt modelId="{F3543679-319D-4359-80D0-109FBF613EA0}" type="pres">
      <dgm:prSet presAssocID="{B55D2313-AFF7-44FE-8A97-F630AA106827}" presName="root" presStyleCnt="0">
        <dgm:presLayoutVars>
          <dgm:dir/>
          <dgm:resizeHandles val="exact"/>
        </dgm:presLayoutVars>
      </dgm:prSet>
      <dgm:spPr/>
    </dgm:pt>
    <dgm:pt modelId="{E1EEF498-7C29-4C79-9A65-4C4F19B1C653}" type="pres">
      <dgm:prSet presAssocID="{FF35D1F9-F4A2-4A73-8191-F454AE4362CC}" presName="compNode" presStyleCnt="0"/>
      <dgm:spPr/>
    </dgm:pt>
    <dgm:pt modelId="{C02D4F15-2539-4C82-9EBE-1AEEA635206A}" type="pres">
      <dgm:prSet presAssocID="{FF35D1F9-F4A2-4A73-8191-F454AE4362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8409191-E6E8-487E-8EDE-26DE9F75EC08}" type="pres">
      <dgm:prSet presAssocID="{FF35D1F9-F4A2-4A73-8191-F454AE4362CC}" presName="spaceRect" presStyleCnt="0"/>
      <dgm:spPr/>
    </dgm:pt>
    <dgm:pt modelId="{4D90CEB1-0AF2-41B2-B0AC-73511C1271BB}" type="pres">
      <dgm:prSet presAssocID="{FF35D1F9-F4A2-4A73-8191-F454AE4362CC}" presName="textRect" presStyleLbl="revTx" presStyleIdx="0" presStyleCnt="4">
        <dgm:presLayoutVars>
          <dgm:chMax val="1"/>
          <dgm:chPref val="1"/>
        </dgm:presLayoutVars>
      </dgm:prSet>
      <dgm:spPr/>
    </dgm:pt>
    <dgm:pt modelId="{B3636219-4A5E-44CD-B77B-6EDF39D3049E}" type="pres">
      <dgm:prSet presAssocID="{AEB61BED-96A1-40F8-BF81-212A779302AA}" presName="sibTrans" presStyleCnt="0"/>
      <dgm:spPr/>
    </dgm:pt>
    <dgm:pt modelId="{02606974-9DF6-4A12-8D63-3822BF8E8476}" type="pres">
      <dgm:prSet presAssocID="{FE5D3B0E-EC34-439C-B6EB-58D41F79B8A0}" presName="compNode" presStyleCnt="0"/>
      <dgm:spPr/>
    </dgm:pt>
    <dgm:pt modelId="{D65648E5-6141-41EB-B1EB-6F6EC994CE76}" type="pres">
      <dgm:prSet presAssocID="{FE5D3B0E-EC34-439C-B6EB-58D41F79B8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83969372-AFDA-4373-9DF7-1F0D6BCE49F0}" type="pres">
      <dgm:prSet presAssocID="{FE5D3B0E-EC34-439C-B6EB-58D41F79B8A0}" presName="spaceRect" presStyleCnt="0"/>
      <dgm:spPr/>
    </dgm:pt>
    <dgm:pt modelId="{43AF47D9-E7AB-4469-A989-23F66C3EC6F7}" type="pres">
      <dgm:prSet presAssocID="{FE5D3B0E-EC34-439C-B6EB-58D41F79B8A0}" presName="textRect" presStyleLbl="revTx" presStyleIdx="1" presStyleCnt="4">
        <dgm:presLayoutVars>
          <dgm:chMax val="1"/>
          <dgm:chPref val="1"/>
        </dgm:presLayoutVars>
      </dgm:prSet>
      <dgm:spPr/>
    </dgm:pt>
    <dgm:pt modelId="{C68CC9C3-E3FC-40D5-BBD8-F53A4DE5408D}" type="pres">
      <dgm:prSet presAssocID="{D3D03CA9-025A-4FB9-986F-1F3ACC03BB7C}" presName="sibTrans" presStyleCnt="0"/>
      <dgm:spPr/>
    </dgm:pt>
    <dgm:pt modelId="{19200598-9EAE-4230-921F-D50B94AA50C6}" type="pres">
      <dgm:prSet presAssocID="{7749D6B8-AA55-4557-84C3-2879A769A02F}" presName="compNode" presStyleCnt="0"/>
      <dgm:spPr/>
    </dgm:pt>
    <dgm:pt modelId="{C3DBA0CC-EA77-49F7-82E8-591D82804C0D}" type="pres">
      <dgm:prSet presAssocID="{7749D6B8-AA55-4557-84C3-2879A769A0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2FA4EC20-F05E-4325-B9B0-A23CD1605C29}" type="pres">
      <dgm:prSet presAssocID="{7749D6B8-AA55-4557-84C3-2879A769A02F}" presName="spaceRect" presStyleCnt="0"/>
      <dgm:spPr/>
    </dgm:pt>
    <dgm:pt modelId="{3848E9A0-4CA3-47F9-8E55-90F3405EB677}" type="pres">
      <dgm:prSet presAssocID="{7749D6B8-AA55-4557-84C3-2879A769A02F}" presName="textRect" presStyleLbl="revTx" presStyleIdx="2" presStyleCnt="4">
        <dgm:presLayoutVars>
          <dgm:chMax val="1"/>
          <dgm:chPref val="1"/>
        </dgm:presLayoutVars>
      </dgm:prSet>
      <dgm:spPr/>
    </dgm:pt>
    <dgm:pt modelId="{F029A175-BEBE-4639-BD72-2C55C0575AB0}" type="pres">
      <dgm:prSet presAssocID="{E13196A9-1CC5-46D0-A391-7CB996DCC3EC}" presName="sibTrans" presStyleCnt="0"/>
      <dgm:spPr/>
    </dgm:pt>
    <dgm:pt modelId="{3FCCEEE3-F0FA-4B5C-BB25-A44DF22F2C0A}" type="pres">
      <dgm:prSet presAssocID="{86F8D16C-2CF0-4494-9703-3BB5C5E17BCE}" presName="compNode" presStyleCnt="0"/>
      <dgm:spPr/>
    </dgm:pt>
    <dgm:pt modelId="{F86F6C71-7520-4548-B0F7-E98138D9B291}" type="pres">
      <dgm:prSet presAssocID="{86F8D16C-2CF0-4494-9703-3BB5C5E17BC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enn Diagram"/>
        </a:ext>
      </dgm:extLst>
    </dgm:pt>
    <dgm:pt modelId="{ED31268B-8A96-403B-8FAB-AFDE7EB09201}" type="pres">
      <dgm:prSet presAssocID="{86F8D16C-2CF0-4494-9703-3BB5C5E17BCE}" presName="spaceRect" presStyleCnt="0"/>
      <dgm:spPr/>
    </dgm:pt>
    <dgm:pt modelId="{6FABFA88-8D00-42B0-977D-43033185CD38}" type="pres">
      <dgm:prSet presAssocID="{86F8D16C-2CF0-4494-9703-3BB5C5E17BCE}" presName="textRect" presStyleLbl="revTx" presStyleIdx="3" presStyleCnt="4">
        <dgm:presLayoutVars>
          <dgm:chMax val="1"/>
          <dgm:chPref val="1"/>
        </dgm:presLayoutVars>
      </dgm:prSet>
      <dgm:spPr/>
    </dgm:pt>
  </dgm:ptLst>
  <dgm:cxnLst>
    <dgm:cxn modelId="{47B82115-0F19-4F0A-A315-560684E14CD3}" type="presOf" srcId="{FF35D1F9-F4A2-4A73-8191-F454AE4362CC}" destId="{4D90CEB1-0AF2-41B2-B0AC-73511C1271BB}" srcOrd="0" destOrd="0" presId="urn:microsoft.com/office/officeart/2018/2/layout/IconLabelList"/>
    <dgm:cxn modelId="{E6C6AE1C-9248-49E9-915A-F3CFE238AF0A}" srcId="{B55D2313-AFF7-44FE-8A97-F630AA106827}" destId="{86F8D16C-2CF0-4494-9703-3BB5C5E17BCE}" srcOrd="3" destOrd="0" parTransId="{9EAF5B42-F977-42BE-8111-25BBFAD537B9}" sibTransId="{F06B8071-6058-4BEC-BD86-0AA9A26BCE74}"/>
    <dgm:cxn modelId="{A5AB2926-27C7-4612-B9B2-6AF2E44300A9}" srcId="{B55D2313-AFF7-44FE-8A97-F630AA106827}" destId="{7749D6B8-AA55-4557-84C3-2879A769A02F}" srcOrd="2" destOrd="0" parTransId="{DB8F9CAA-ED4F-4ACD-9D00-A95DC7FEFCEE}" sibTransId="{E13196A9-1CC5-46D0-A391-7CB996DCC3EC}"/>
    <dgm:cxn modelId="{1217CA63-CEC0-4073-B88B-5A5BF2E1A7D2}" type="presOf" srcId="{B55D2313-AFF7-44FE-8A97-F630AA106827}" destId="{F3543679-319D-4359-80D0-109FBF613EA0}" srcOrd="0" destOrd="0" presId="urn:microsoft.com/office/officeart/2018/2/layout/IconLabelList"/>
    <dgm:cxn modelId="{16DEC96C-826C-4C2A-8747-36B4DD3C1C38}" type="presOf" srcId="{7749D6B8-AA55-4557-84C3-2879A769A02F}" destId="{3848E9A0-4CA3-47F9-8E55-90F3405EB677}" srcOrd="0" destOrd="0" presId="urn:microsoft.com/office/officeart/2018/2/layout/IconLabelList"/>
    <dgm:cxn modelId="{340C546E-93E8-4845-AA64-BD26B118D161}" srcId="{B55D2313-AFF7-44FE-8A97-F630AA106827}" destId="{FE5D3B0E-EC34-439C-B6EB-58D41F79B8A0}" srcOrd="1" destOrd="0" parTransId="{66B12707-DF19-4C4B-88DF-E8326EABC2AA}" sibTransId="{D3D03CA9-025A-4FB9-986F-1F3ACC03BB7C}"/>
    <dgm:cxn modelId="{A01D06AB-44D0-454A-973F-91771F9DED99}" type="presOf" srcId="{86F8D16C-2CF0-4494-9703-3BB5C5E17BCE}" destId="{6FABFA88-8D00-42B0-977D-43033185CD38}" srcOrd="0" destOrd="0" presId="urn:microsoft.com/office/officeart/2018/2/layout/IconLabelList"/>
    <dgm:cxn modelId="{5171F4B3-9F3B-4D14-9F7C-C745940CFAD1}" type="presOf" srcId="{FE5D3B0E-EC34-439C-B6EB-58D41F79B8A0}" destId="{43AF47D9-E7AB-4469-A989-23F66C3EC6F7}" srcOrd="0" destOrd="0" presId="urn:microsoft.com/office/officeart/2018/2/layout/IconLabelList"/>
    <dgm:cxn modelId="{1890C4E3-9CEA-44D0-9804-46106A4CFF25}" srcId="{B55D2313-AFF7-44FE-8A97-F630AA106827}" destId="{FF35D1F9-F4A2-4A73-8191-F454AE4362CC}" srcOrd="0" destOrd="0" parTransId="{C5A697B5-DDE4-4961-8F96-A637E179D11D}" sibTransId="{AEB61BED-96A1-40F8-BF81-212A779302AA}"/>
    <dgm:cxn modelId="{AD61A34C-C11D-429B-86F4-5919868797C6}" type="presParOf" srcId="{F3543679-319D-4359-80D0-109FBF613EA0}" destId="{E1EEF498-7C29-4C79-9A65-4C4F19B1C653}" srcOrd="0" destOrd="0" presId="urn:microsoft.com/office/officeart/2018/2/layout/IconLabelList"/>
    <dgm:cxn modelId="{86686672-AD3E-431B-9E89-F31CA8137CC6}" type="presParOf" srcId="{E1EEF498-7C29-4C79-9A65-4C4F19B1C653}" destId="{C02D4F15-2539-4C82-9EBE-1AEEA635206A}" srcOrd="0" destOrd="0" presId="urn:microsoft.com/office/officeart/2018/2/layout/IconLabelList"/>
    <dgm:cxn modelId="{A4DDA297-A07E-4757-9C9B-CC0E217B58E2}" type="presParOf" srcId="{E1EEF498-7C29-4C79-9A65-4C4F19B1C653}" destId="{78409191-E6E8-487E-8EDE-26DE9F75EC08}" srcOrd="1" destOrd="0" presId="urn:microsoft.com/office/officeart/2018/2/layout/IconLabelList"/>
    <dgm:cxn modelId="{4A7F2FA3-A498-4626-88AF-A9F6BB9AF5FF}" type="presParOf" srcId="{E1EEF498-7C29-4C79-9A65-4C4F19B1C653}" destId="{4D90CEB1-0AF2-41B2-B0AC-73511C1271BB}" srcOrd="2" destOrd="0" presId="urn:microsoft.com/office/officeart/2018/2/layout/IconLabelList"/>
    <dgm:cxn modelId="{B48525FE-6F85-4B4F-9222-94EFE33FF483}" type="presParOf" srcId="{F3543679-319D-4359-80D0-109FBF613EA0}" destId="{B3636219-4A5E-44CD-B77B-6EDF39D3049E}" srcOrd="1" destOrd="0" presId="urn:microsoft.com/office/officeart/2018/2/layout/IconLabelList"/>
    <dgm:cxn modelId="{229C700A-9CAE-45D1-A844-7493E1229830}" type="presParOf" srcId="{F3543679-319D-4359-80D0-109FBF613EA0}" destId="{02606974-9DF6-4A12-8D63-3822BF8E8476}" srcOrd="2" destOrd="0" presId="urn:microsoft.com/office/officeart/2018/2/layout/IconLabelList"/>
    <dgm:cxn modelId="{89D417E8-5E1C-406B-AD45-8FBCA70BD6A3}" type="presParOf" srcId="{02606974-9DF6-4A12-8D63-3822BF8E8476}" destId="{D65648E5-6141-41EB-B1EB-6F6EC994CE76}" srcOrd="0" destOrd="0" presId="urn:microsoft.com/office/officeart/2018/2/layout/IconLabelList"/>
    <dgm:cxn modelId="{494F1C86-686F-4704-8948-65E04E8FD649}" type="presParOf" srcId="{02606974-9DF6-4A12-8D63-3822BF8E8476}" destId="{83969372-AFDA-4373-9DF7-1F0D6BCE49F0}" srcOrd="1" destOrd="0" presId="urn:microsoft.com/office/officeart/2018/2/layout/IconLabelList"/>
    <dgm:cxn modelId="{4C42ADF4-5AF6-4DF8-A29D-66362D4B157E}" type="presParOf" srcId="{02606974-9DF6-4A12-8D63-3822BF8E8476}" destId="{43AF47D9-E7AB-4469-A989-23F66C3EC6F7}" srcOrd="2" destOrd="0" presId="urn:microsoft.com/office/officeart/2018/2/layout/IconLabelList"/>
    <dgm:cxn modelId="{8C56B429-8AF2-4D9D-AE82-7A819E8B6082}" type="presParOf" srcId="{F3543679-319D-4359-80D0-109FBF613EA0}" destId="{C68CC9C3-E3FC-40D5-BBD8-F53A4DE5408D}" srcOrd="3" destOrd="0" presId="urn:microsoft.com/office/officeart/2018/2/layout/IconLabelList"/>
    <dgm:cxn modelId="{90678169-9C16-4CAF-B15C-0A137C096331}" type="presParOf" srcId="{F3543679-319D-4359-80D0-109FBF613EA0}" destId="{19200598-9EAE-4230-921F-D50B94AA50C6}" srcOrd="4" destOrd="0" presId="urn:microsoft.com/office/officeart/2018/2/layout/IconLabelList"/>
    <dgm:cxn modelId="{4E5F02FE-24EB-4CE0-BE60-57D4CF830666}" type="presParOf" srcId="{19200598-9EAE-4230-921F-D50B94AA50C6}" destId="{C3DBA0CC-EA77-49F7-82E8-591D82804C0D}" srcOrd="0" destOrd="0" presId="urn:microsoft.com/office/officeart/2018/2/layout/IconLabelList"/>
    <dgm:cxn modelId="{C308EEB2-EEB7-4E2C-B87D-11481FD9FCF8}" type="presParOf" srcId="{19200598-9EAE-4230-921F-D50B94AA50C6}" destId="{2FA4EC20-F05E-4325-B9B0-A23CD1605C29}" srcOrd="1" destOrd="0" presId="urn:microsoft.com/office/officeart/2018/2/layout/IconLabelList"/>
    <dgm:cxn modelId="{8EB99AF7-CF3D-4569-BAAD-D44B9E474ADA}" type="presParOf" srcId="{19200598-9EAE-4230-921F-D50B94AA50C6}" destId="{3848E9A0-4CA3-47F9-8E55-90F3405EB677}" srcOrd="2" destOrd="0" presId="urn:microsoft.com/office/officeart/2018/2/layout/IconLabelList"/>
    <dgm:cxn modelId="{AB0474D1-8825-4CFA-85D1-71EE4B1E7B4C}" type="presParOf" srcId="{F3543679-319D-4359-80D0-109FBF613EA0}" destId="{F029A175-BEBE-4639-BD72-2C55C0575AB0}" srcOrd="5" destOrd="0" presId="urn:microsoft.com/office/officeart/2018/2/layout/IconLabelList"/>
    <dgm:cxn modelId="{8BF30850-2621-4993-A7F7-5D98CEF203BB}" type="presParOf" srcId="{F3543679-319D-4359-80D0-109FBF613EA0}" destId="{3FCCEEE3-F0FA-4B5C-BB25-A44DF22F2C0A}" srcOrd="6" destOrd="0" presId="urn:microsoft.com/office/officeart/2018/2/layout/IconLabelList"/>
    <dgm:cxn modelId="{3E789218-951B-4E78-B51E-12FC86E5667F}" type="presParOf" srcId="{3FCCEEE3-F0FA-4B5C-BB25-A44DF22F2C0A}" destId="{F86F6C71-7520-4548-B0F7-E98138D9B291}" srcOrd="0" destOrd="0" presId="urn:microsoft.com/office/officeart/2018/2/layout/IconLabelList"/>
    <dgm:cxn modelId="{B2FF3C13-C0D4-457A-BAB0-CCE17AB2D7DF}" type="presParOf" srcId="{3FCCEEE3-F0FA-4B5C-BB25-A44DF22F2C0A}" destId="{ED31268B-8A96-403B-8FAB-AFDE7EB09201}" srcOrd="1" destOrd="0" presId="urn:microsoft.com/office/officeart/2018/2/layout/IconLabelList"/>
    <dgm:cxn modelId="{C962584F-F079-47E2-982B-831C8BE7700E}" type="presParOf" srcId="{3FCCEEE3-F0FA-4B5C-BB25-A44DF22F2C0A}" destId="{6FABFA88-8D00-42B0-977D-43033185CD3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CB62FD-0F98-49C1-A11B-5C16BBCDA55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3E96EAF-3B3C-46D9-B00D-D88BCBEDAF1F}">
      <dgm:prSet/>
      <dgm:spPr/>
      <dgm:t>
        <a:bodyPr/>
        <a:lstStyle/>
        <a:p>
          <a:r>
            <a:rPr lang="en-IN"/>
            <a:t>Data Encoding using label encoding method</a:t>
          </a:r>
          <a:endParaRPr lang="en-US"/>
        </a:p>
      </dgm:t>
    </dgm:pt>
    <dgm:pt modelId="{81F3DAF3-C0F5-4774-B160-FC8AB744585E}" type="parTrans" cxnId="{D2A4C5FA-A451-4D94-AACE-6E1B533B5FB9}">
      <dgm:prSet/>
      <dgm:spPr/>
      <dgm:t>
        <a:bodyPr/>
        <a:lstStyle/>
        <a:p>
          <a:endParaRPr lang="en-US"/>
        </a:p>
      </dgm:t>
    </dgm:pt>
    <dgm:pt modelId="{9A77B490-53C2-4DA8-B2DD-5CE4DC198E58}" type="sibTrans" cxnId="{D2A4C5FA-A451-4D94-AACE-6E1B533B5FB9}">
      <dgm:prSet/>
      <dgm:spPr/>
      <dgm:t>
        <a:bodyPr/>
        <a:lstStyle/>
        <a:p>
          <a:endParaRPr lang="en-US"/>
        </a:p>
      </dgm:t>
    </dgm:pt>
    <dgm:pt modelId="{C449CCB2-EC43-4765-ADB0-0B3E0280113C}">
      <dgm:prSet/>
      <dgm:spPr/>
      <dgm:t>
        <a:bodyPr/>
        <a:lstStyle/>
        <a:p>
          <a:r>
            <a:rPr lang="en-US"/>
            <a:t>Define Train and Test Dataset</a:t>
          </a:r>
        </a:p>
      </dgm:t>
    </dgm:pt>
    <dgm:pt modelId="{C9559A44-0362-4872-8AFB-F9F39B410738}" type="parTrans" cxnId="{E8E81F38-3862-473C-8246-13C772765C4F}">
      <dgm:prSet/>
      <dgm:spPr/>
      <dgm:t>
        <a:bodyPr/>
        <a:lstStyle/>
        <a:p>
          <a:endParaRPr lang="en-US"/>
        </a:p>
      </dgm:t>
    </dgm:pt>
    <dgm:pt modelId="{DDD72756-C645-457C-80EE-A6D5AED33755}" type="sibTrans" cxnId="{E8E81F38-3862-473C-8246-13C772765C4F}">
      <dgm:prSet/>
      <dgm:spPr/>
      <dgm:t>
        <a:bodyPr/>
        <a:lstStyle/>
        <a:p>
          <a:endParaRPr lang="en-US"/>
        </a:p>
      </dgm:t>
    </dgm:pt>
    <dgm:pt modelId="{452BAAE7-A180-4706-9088-3D6DC7243673}">
      <dgm:prSet/>
      <dgm:spPr/>
      <dgm:t>
        <a:bodyPr/>
        <a:lstStyle/>
        <a:p>
          <a:r>
            <a:rPr lang="en-IN"/>
            <a:t>Data Scaling using MinMaxScaler</a:t>
          </a:r>
          <a:endParaRPr lang="en-US"/>
        </a:p>
      </dgm:t>
    </dgm:pt>
    <dgm:pt modelId="{D9A4E156-9BD2-4973-804A-1BFC7F6B2D2A}" type="parTrans" cxnId="{DF726491-7150-44C7-BD42-3936CAA85EC9}">
      <dgm:prSet/>
      <dgm:spPr/>
      <dgm:t>
        <a:bodyPr/>
        <a:lstStyle/>
        <a:p>
          <a:endParaRPr lang="en-US"/>
        </a:p>
      </dgm:t>
    </dgm:pt>
    <dgm:pt modelId="{5E8CF1AD-3D8E-45CB-86DA-300A765842AB}" type="sibTrans" cxnId="{DF726491-7150-44C7-BD42-3936CAA85EC9}">
      <dgm:prSet/>
      <dgm:spPr/>
      <dgm:t>
        <a:bodyPr/>
        <a:lstStyle/>
        <a:p>
          <a:endParaRPr lang="en-US"/>
        </a:p>
      </dgm:t>
    </dgm:pt>
    <dgm:pt modelId="{0DEDD772-490E-49D9-A289-129F2EEE827C}" type="pres">
      <dgm:prSet presAssocID="{BDCB62FD-0F98-49C1-A11B-5C16BBCDA555}" presName="hierChild1" presStyleCnt="0">
        <dgm:presLayoutVars>
          <dgm:chPref val="1"/>
          <dgm:dir/>
          <dgm:animOne val="branch"/>
          <dgm:animLvl val="lvl"/>
          <dgm:resizeHandles/>
        </dgm:presLayoutVars>
      </dgm:prSet>
      <dgm:spPr/>
    </dgm:pt>
    <dgm:pt modelId="{B94B9480-1E87-4F04-9D20-94F6BCE8CDFF}" type="pres">
      <dgm:prSet presAssocID="{13E96EAF-3B3C-46D9-B00D-D88BCBEDAF1F}" presName="hierRoot1" presStyleCnt="0"/>
      <dgm:spPr/>
    </dgm:pt>
    <dgm:pt modelId="{EEA9AC4E-F618-4801-8134-ED9E9DA9F1FB}" type="pres">
      <dgm:prSet presAssocID="{13E96EAF-3B3C-46D9-B00D-D88BCBEDAF1F}" presName="composite" presStyleCnt="0"/>
      <dgm:spPr/>
    </dgm:pt>
    <dgm:pt modelId="{B8E6D572-C46C-42D3-B8BC-EEE2A3AC3A79}" type="pres">
      <dgm:prSet presAssocID="{13E96EAF-3B3C-46D9-B00D-D88BCBEDAF1F}" presName="background" presStyleLbl="node0" presStyleIdx="0" presStyleCnt="3"/>
      <dgm:spPr/>
    </dgm:pt>
    <dgm:pt modelId="{A6A5C609-1EDB-46B6-BF9A-B34646E54FC1}" type="pres">
      <dgm:prSet presAssocID="{13E96EAF-3B3C-46D9-B00D-D88BCBEDAF1F}" presName="text" presStyleLbl="fgAcc0" presStyleIdx="0" presStyleCnt="3">
        <dgm:presLayoutVars>
          <dgm:chPref val="3"/>
        </dgm:presLayoutVars>
      </dgm:prSet>
      <dgm:spPr/>
    </dgm:pt>
    <dgm:pt modelId="{E85E10A9-41BD-4302-AE72-BCBCF73A0269}" type="pres">
      <dgm:prSet presAssocID="{13E96EAF-3B3C-46D9-B00D-D88BCBEDAF1F}" presName="hierChild2" presStyleCnt="0"/>
      <dgm:spPr/>
    </dgm:pt>
    <dgm:pt modelId="{C2782925-8659-4D65-8CD4-EB98E6BAEB97}" type="pres">
      <dgm:prSet presAssocID="{C449CCB2-EC43-4765-ADB0-0B3E0280113C}" presName="hierRoot1" presStyleCnt="0"/>
      <dgm:spPr/>
    </dgm:pt>
    <dgm:pt modelId="{5961C997-98B1-4083-B8FF-964C2130772D}" type="pres">
      <dgm:prSet presAssocID="{C449CCB2-EC43-4765-ADB0-0B3E0280113C}" presName="composite" presStyleCnt="0"/>
      <dgm:spPr/>
    </dgm:pt>
    <dgm:pt modelId="{8E18EB6B-1799-4BD6-BE90-8E63D7C51A7E}" type="pres">
      <dgm:prSet presAssocID="{C449CCB2-EC43-4765-ADB0-0B3E0280113C}" presName="background" presStyleLbl="node0" presStyleIdx="1" presStyleCnt="3"/>
      <dgm:spPr/>
    </dgm:pt>
    <dgm:pt modelId="{7C554612-D902-43F3-B219-BEE1E468A4D5}" type="pres">
      <dgm:prSet presAssocID="{C449CCB2-EC43-4765-ADB0-0B3E0280113C}" presName="text" presStyleLbl="fgAcc0" presStyleIdx="1" presStyleCnt="3">
        <dgm:presLayoutVars>
          <dgm:chPref val="3"/>
        </dgm:presLayoutVars>
      </dgm:prSet>
      <dgm:spPr/>
    </dgm:pt>
    <dgm:pt modelId="{11B4EFB3-40B6-4ECB-B168-FE5B4B5DD471}" type="pres">
      <dgm:prSet presAssocID="{C449CCB2-EC43-4765-ADB0-0B3E0280113C}" presName="hierChild2" presStyleCnt="0"/>
      <dgm:spPr/>
    </dgm:pt>
    <dgm:pt modelId="{C3406EC1-F65F-43EE-AD2E-24CCF94B251F}" type="pres">
      <dgm:prSet presAssocID="{452BAAE7-A180-4706-9088-3D6DC7243673}" presName="hierRoot1" presStyleCnt="0"/>
      <dgm:spPr/>
    </dgm:pt>
    <dgm:pt modelId="{3EDA46C9-9B19-484E-A709-9604B5EE77D1}" type="pres">
      <dgm:prSet presAssocID="{452BAAE7-A180-4706-9088-3D6DC7243673}" presName="composite" presStyleCnt="0"/>
      <dgm:spPr/>
    </dgm:pt>
    <dgm:pt modelId="{D40D6570-5348-4F06-BE4C-16DA48E31588}" type="pres">
      <dgm:prSet presAssocID="{452BAAE7-A180-4706-9088-3D6DC7243673}" presName="background" presStyleLbl="node0" presStyleIdx="2" presStyleCnt="3"/>
      <dgm:spPr/>
    </dgm:pt>
    <dgm:pt modelId="{60BB7489-55F6-4F7B-B0F9-0516289BBF45}" type="pres">
      <dgm:prSet presAssocID="{452BAAE7-A180-4706-9088-3D6DC7243673}" presName="text" presStyleLbl="fgAcc0" presStyleIdx="2" presStyleCnt="3">
        <dgm:presLayoutVars>
          <dgm:chPref val="3"/>
        </dgm:presLayoutVars>
      </dgm:prSet>
      <dgm:spPr/>
    </dgm:pt>
    <dgm:pt modelId="{B0C42845-D63F-4CC6-984E-1D23A84D3567}" type="pres">
      <dgm:prSet presAssocID="{452BAAE7-A180-4706-9088-3D6DC7243673}" presName="hierChild2" presStyleCnt="0"/>
      <dgm:spPr/>
    </dgm:pt>
  </dgm:ptLst>
  <dgm:cxnLst>
    <dgm:cxn modelId="{43363E1D-1ECC-45BB-80BC-82D5BD43E167}" type="presOf" srcId="{452BAAE7-A180-4706-9088-3D6DC7243673}" destId="{60BB7489-55F6-4F7B-B0F9-0516289BBF45}" srcOrd="0" destOrd="0" presId="urn:microsoft.com/office/officeart/2005/8/layout/hierarchy1"/>
    <dgm:cxn modelId="{E8E81F38-3862-473C-8246-13C772765C4F}" srcId="{BDCB62FD-0F98-49C1-A11B-5C16BBCDA555}" destId="{C449CCB2-EC43-4765-ADB0-0B3E0280113C}" srcOrd="1" destOrd="0" parTransId="{C9559A44-0362-4872-8AFB-F9F39B410738}" sibTransId="{DDD72756-C645-457C-80EE-A6D5AED33755}"/>
    <dgm:cxn modelId="{00D55846-8925-4FE7-8092-B959CAF50F73}" type="presOf" srcId="{BDCB62FD-0F98-49C1-A11B-5C16BBCDA555}" destId="{0DEDD772-490E-49D9-A289-129F2EEE827C}" srcOrd="0" destOrd="0" presId="urn:microsoft.com/office/officeart/2005/8/layout/hierarchy1"/>
    <dgm:cxn modelId="{F311B17B-1CED-46D2-8E15-C5BA00D783ED}" type="presOf" srcId="{C449CCB2-EC43-4765-ADB0-0B3E0280113C}" destId="{7C554612-D902-43F3-B219-BEE1E468A4D5}" srcOrd="0" destOrd="0" presId="urn:microsoft.com/office/officeart/2005/8/layout/hierarchy1"/>
    <dgm:cxn modelId="{DF726491-7150-44C7-BD42-3936CAA85EC9}" srcId="{BDCB62FD-0F98-49C1-A11B-5C16BBCDA555}" destId="{452BAAE7-A180-4706-9088-3D6DC7243673}" srcOrd="2" destOrd="0" parTransId="{D9A4E156-9BD2-4973-804A-1BFC7F6B2D2A}" sibTransId="{5E8CF1AD-3D8E-45CB-86DA-300A765842AB}"/>
    <dgm:cxn modelId="{524D6392-1B7E-4091-A2DC-1A806DE499FA}" type="presOf" srcId="{13E96EAF-3B3C-46D9-B00D-D88BCBEDAF1F}" destId="{A6A5C609-1EDB-46B6-BF9A-B34646E54FC1}" srcOrd="0" destOrd="0" presId="urn:microsoft.com/office/officeart/2005/8/layout/hierarchy1"/>
    <dgm:cxn modelId="{D2A4C5FA-A451-4D94-AACE-6E1B533B5FB9}" srcId="{BDCB62FD-0F98-49C1-A11B-5C16BBCDA555}" destId="{13E96EAF-3B3C-46D9-B00D-D88BCBEDAF1F}" srcOrd="0" destOrd="0" parTransId="{81F3DAF3-C0F5-4774-B160-FC8AB744585E}" sibTransId="{9A77B490-53C2-4DA8-B2DD-5CE4DC198E58}"/>
    <dgm:cxn modelId="{1B10283A-8301-4D06-B5DA-C1143325D9BC}" type="presParOf" srcId="{0DEDD772-490E-49D9-A289-129F2EEE827C}" destId="{B94B9480-1E87-4F04-9D20-94F6BCE8CDFF}" srcOrd="0" destOrd="0" presId="urn:microsoft.com/office/officeart/2005/8/layout/hierarchy1"/>
    <dgm:cxn modelId="{19F7CA64-E4ED-41A4-9667-1519976680CB}" type="presParOf" srcId="{B94B9480-1E87-4F04-9D20-94F6BCE8CDFF}" destId="{EEA9AC4E-F618-4801-8134-ED9E9DA9F1FB}" srcOrd="0" destOrd="0" presId="urn:microsoft.com/office/officeart/2005/8/layout/hierarchy1"/>
    <dgm:cxn modelId="{FCFFFAD0-FA0C-45A7-BDF4-AA1D67BEAC8D}" type="presParOf" srcId="{EEA9AC4E-F618-4801-8134-ED9E9DA9F1FB}" destId="{B8E6D572-C46C-42D3-B8BC-EEE2A3AC3A79}" srcOrd="0" destOrd="0" presId="urn:microsoft.com/office/officeart/2005/8/layout/hierarchy1"/>
    <dgm:cxn modelId="{8ED99264-39A2-4315-B20E-326560467209}" type="presParOf" srcId="{EEA9AC4E-F618-4801-8134-ED9E9DA9F1FB}" destId="{A6A5C609-1EDB-46B6-BF9A-B34646E54FC1}" srcOrd="1" destOrd="0" presId="urn:microsoft.com/office/officeart/2005/8/layout/hierarchy1"/>
    <dgm:cxn modelId="{8087FF67-2E7B-4038-ABE4-498135211D63}" type="presParOf" srcId="{B94B9480-1E87-4F04-9D20-94F6BCE8CDFF}" destId="{E85E10A9-41BD-4302-AE72-BCBCF73A0269}" srcOrd="1" destOrd="0" presId="urn:microsoft.com/office/officeart/2005/8/layout/hierarchy1"/>
    <dgm:cxn modelId="{0B9375ED-78B6-4DDE-AC70-737932536B97}" type="presParOf" srcId="{0DEDD772-490E-49D9-A289-129F2EEE827C}" destId="{C2782925-8659-4D65-8CD4-EB98E6BAEB97}" srcOrd="1" destOrd="0" presId="urn:microsoft.com/office/officeart/2005/8/layout/hierarchy1"/>
    <dgm:cxn modelId="{B141B8DC-2407-427E-8CF7-879F12C7D766}" type="presParOf" srcId="{C2782925-8659-4D65-8CD4-EB98E6BAEB97}" destId="{5961C997-98B1-4083-B8FF-964C2130772D}" srcOrd="0" destOrd="0" presId="urn:microsoft.com/office/officeart/2005/8/layout/hierarchy1"/>
    <dgm:cxn modelId="{14E5C040-D3F8-4225-B2EB-CA9C11B6DA5F}" type="presParOf" srcId="{5961C997-98B1-4083-B8FF-964C2130772D}" destId="{8E18EB6B-1799-4BD6-BE90-8E63D7C51A7E}" srcOrd="0" destOrd="0" presId="urn:microsoft.com/office/officeart/2005/8/layout/hierarchy1"/>
    <dgm:cxn modelId="{0A6EC3D4-A86E-4E1F-8DCD-71CE6D0F17BA}" type="presParOf" srcId="{5961C997-98B1-4083-B8FF-964C2130772D}" destId="{7C554612-D902-43F3-B219-BEE1E468A4D5}" srcOrd="1" destOrd="0" presId="urn:microsoft.com/office/officeart/2005/8/layout/hierarchy1"/>
    <dgm:cxn modelId="{E2013A7A-B3AC-4B76-B645-B801F15BFD05}" type="presParOf" srcId="{C2782925-8659-4D65-8CD4-EB98E6BAEB97}" destId="{11B4EFB3-40B6-4ECB-B168-FE5B4B5DD471}" srcOrd="1" destOrd="0" presId="urn:microsoft.com/office/officeart/2005/8/layout/hierarchy1"/>
    <dgm:cxn modelId="{6C95CD1C-9521-4CB6-B7A1-5B22EFB64126}" type="presParOf" srcId="{0DEDD772-490E-49D9-A289-129F2EEE827C}" destId="{C3406EC1-F65F-43EE-AD2E-24CCF94B251F}" srcOrd="2" destOrd="0" presId="urn:microsoft.com/office/officeart/2005/8/layout/hierarchy1"/>
    <dgm:cxn modelId="{5F495894-0945-4965-B026-E624268926D1}" type="presParOf" srcId="{C3406EC1-F65F-43EE-AD2E-24CCF94B251F}" destId="{3EDA46C9-9B19-484E-A709-9604B5EE77D1}" srcOrd="0" destOrd="0" presId="urn:microsoft.com/office/officeart/2005/8/layout/hierarchy1"/>
    <dgm:cxn modelId="{E6AD2DE7-6E6F-4894-9981-67B0DEE5821D}" type="presParOf" srcId="{3EDA46C9-9B19-484E-A709-9604B5EE77D1}" destId="{D40D6570-5348-4F06-BE4C-16DA48E31588}" srcOrd="0" destOrd="0" presId="urn:microsoft.com/office/officeart/2005/8/layout/hierarchy1"/>
    <dgm:cxn modelId="{4A37ACC8-CE75-424D-A776-3205F8E31D90}" type="presParOf" srcId="{3EDA46C9-9B19-484E-A709-9604B5EE77D1}" destId="{60BB7489-55F6-4F7B-B0F9-0516289BBF45}" srcOrd="1" destOrd="0" presId="urn:microsoft.com/office/officeart/2005/8/layout/hierarchy1"/>
    <dgm:cxn modelId="{505A5575-2D5E-4404-B4E8-B87B163871E2}" type="presParOf" srcId="{C3406EC1-F65F-43EE-AD2E-24CCF94B251F}" destId="{B0C42845-D63F-4CC6-984E-1D23A84D356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101299-5F76-409F-988E-976E67AC36B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4CA3B0F-CCB8-4BE3-81B9-6EF684548CE4}">
      <dgm:prSet/>
      <dgm:spPr/>
      <dgm:t>
        <a:bodyPr/>
        <a:lstStyle/>
        <a:p>
          <a:r>
            <a:rPr lang="en-US"/>
            <a:t>Metric used to find the best model during hyperparameters optimization and K-Fold cross test Optimize model hyperparameters for ROC_AUC</a:t>
          </a:r>
        </a:p>
      </dgm:t>
    </dgm:pt>
    <dgm:pt modelId="{41FDD0EF-1CDB-4CD1-B300-46D491BA774D}" type="parTrans" cxnId="{0A6EF1F9-4160-45BC-8C61-BA6C8F5499DD}">
      <dgm:prSet/>
      <dgm:spPr/>
      <dgm:t>
        <a:bodyPr/>
        <a:lstStyle/>
        <a:p>
          <a:endParaRPr lang="en-US"/>
        </a:p>
      </dgm:t>
    </dgm:pt>
    <dgm:pt modelId="{64B5CF55-9E9A-43FF-A0E0-416C449015DC}" type="sibTrans" cxnId="{0A6EF1F9-4160-45BC-8C61-BA6C8F5499DD}">
      <dgm:prSet/>
      <dgm:spPr/>
      <dgm:t>
        <a:bodyPr/>
        <a:lstStyle/>
        <a:p>
          <a:endParaRPr lang="en-US"/>
        </a:p>
      </dgm:t>
    </dgm:pt>
    <dgm:pt modelId="{61E700DB-CB24-481C-875F-EE2AE8130674}">
      <dgm:prSet/>
      <dgm:spPr/>
      <dgm:t>
        <a:bodyPr/>
        <a:lstStyle/>
        <a:p>
          <a:r>
            <a:rPr lang="en-US"/>
            <a:t>Metric used to find the best threshold after building the model optimize threshold for F1 Score</a:t>
          </a:r>
        </a:p>
      </dgm:t>
    </dgm:pt>
    <dgm:pt modelId="{70AC0BC3-0C0E-4584-9583-21A2B11CA76C}" type="parTrans" cxnId="{477BFF44-F438-4278-852B-3F559558648F}">
      <dgm:prSet/>
      <dgm:spPr/>
      <dgm:t>
        <a:bodyPr/>
        <a:lstStyle/>
        <a:p>
          <a:endParaRPr lang="en-US"/>
        </a:p>
      </dgm:t>
    </dgm:pt>
    <dgm:pt modelId="{49EF8D1C-DC1D-49A6-AD30-EC8CAFE607EA}" type="sibTrans" cxnId="{477BFF44-F438-4278-852B-3F559558648F}">
      <dgm:prSet/>
      <dgm:spPr/>
      <dgm:t>
        <a:bodyPr/>
        <a:lstStyle/>
        <a:p>
          <a:endParaRPr lang="en-US"/>
        </a:p>
      </dgm:t>
    </dgm:pt>
    <dgm:pt modelId="{50BAB86C-FA89-4835-85AF-BFBAE6E93667}" type="pres">
      <dgm:prSet presAssocID="{7A101299-5F76-409F-988E-976E67AC36BB}" presName="hierChild1" presStyleCnt="0">
        <dgm:presLayoutVars>
          <dgm:chPref val="1"/>
          <dgm:dir/>
          <dgm:animOne val="branch"/>
          <dgm:animLvl val="lvl"/>
          <dgm:resizeHandles/>
        </dgm:presLayoutVars>
      </dgm:prSet>
      <dgm:spPr/>
    </dgm:pt>
    <dgm:pt modelId="{3AFEF5D3-086F-453B-9127-8B05A30DA22D}" type="pres">
      <dgm:prSet presAssocID="{14CA3B0F-CCB8-4BE3-81B9-6EF684548CE4}" presName="hierRoot1" presStyleCnt="0"/>
      <dgm:spPr/>
    </dgm:pt>
    <dgm:pt modelId="{728E8872-19C9-4726-9688-370A700241BB}" type="pres">
      <dgm:prSet presAssocID="{14CA3B0F-CCB8-4BE3-81B9-6EF684548CE4}" presName="composite" presStyleCnt="0"/>
      <dgm:spPr/>
    </dgm:pt>
    <dgm:pt modelId="{8806D0A3-2EDF-47FE-8A9D-02FF8AC20ADE}" type="pres">
      <dgm:prSet presAssocID="{14CA3B0F-CCB8-4BE3-81B9-6EF684548CE4}" presName="background" presStyleLbl="node0" presStyleIdx="0" presStyleCnt="2"/>
      <dgm:spPr/>
    </dgm:pt>
    <dgm:pt modelId="{9A850038-78B1-4571-90A9-CDB6255CA02A}" type="pres">
      <dgm:prSet presAssocID="{14CA3B0F-CCB8-4BE3-81B9-6EF684548CE4}" presName="text" presStyleLbl="fgAcc0" presStyleIdx="0" presStyleCnt="2">
        <dgm:presLayoutVars>
          <dgm:chPref val="3"/>
        </dgm:presLayoutVars>
      </dgm:prSet>
      <dgm:spPr/>
    </dgm:pt>
    <dgm:pt modelId="{C7947EB6-8C79-4794-B3F5-CEE984510A13}" type="pres">
      <dgm:prSet presAssocID="{14CA3B0F-CCB8-4BE3-81B9-6EF684548CE4}" presName="hierChild2" presStyleCnt="0"/>
      <dgm:spPr/>
    </dgm:pt>
    <dgm:pt modelId="{B868C30E-8A01-4ED2-B4CD-2D45F647BC0E}" type="pres">
      <dgm:prSet presAssocID="{61E700DB-CB24-481C-875F-EE2AE8130674}" presName="hierRoot1" presStyleCnt="0"/>
      <dgm:spPr/>
    </dgm:pt>
    <dgm:pt modelId="{C36376B8-CFF9-4FD8-B5E5-224247F82C1F}" type="pres">
      <dgm:prSet presAssocID="{61E700DB-CB24-481C-875F-EE2AE8130674}" presName="composite" presStyleCnt="0"/>
      <dgm:spPr/>
    </dgm:pt>
    <dgm:pt modelId="{840AECD6-908D-4940-9835-5ED7E613BEC8}" type="pres">
      <dgm:prSet presAssocID="{61E700DB-CB24-481C-875F-EE2AE8130674}" presName="background" presStyleLbl="node0" presStyleIdx="1" presStyleCnt="2"/>
      <dgm:spPr/>
    </dgm:pt>
    <dgm:pt modelId="{B36F5E97-1E8C-40F2-B13A-A5D6001FAC8A}" type="pres">
      <dgm:prSet presAssocID="{61E700DB-CB24-481C-875F-EE2AE8130674}" presName="text" presStyleLbl="fgAcc0" presStyleIdx="1" presStyleCnt="2">
        <dgm:presLayoutVars>
          <dgm:chPref val="3"/>
        </dgm:presLayoutVars>
      </dgm:prSet>
      <dgm:spPr/>
    </dgm:pt>
    <dgm:pt modelId="{3B13A878-F100-4C67-9BE1-9B0F92557F82}" type="pres">
      <dgm:prSet presAssocID="{61E700DB-CB24-481C-875F-EE2AE8130674}" presName="hierChild2" presStyleCnt="0"/>
      <dgm:spPr/>
    </dgm:pt>
  </dgm:ptLst>
  <dgm:cxnLst>
    <dgm:cxn modelId="{A034652B-13BF-46D8-971E-9FEE73418402}" type="presOf" srcId="{61E700DB-CB24-481C-875F-EE2AE8130674}" destId="{B36F5E97-1E8C-40F2-B13A-A5D6001FAC8A}" srcOrd="0" destOrd="0" presId="urn:microsoft.com/office/officeart/2005/8/layout/hierarchy1"/>
    <dgm:cxn modelId="{477BFF44-F438-4278-852B-3F559558648F}" srcId="{7A101299-5F76-409F-988E-976E67AC36BB}" destId="{61E700DB-CB24-481C-875F-EE2AE8130674}" srcOrd="1" destOrd="0" parTransId="{70AC0BC3-0C0E-4584-9583-21A2B11CA76C}" sibTransId="{49EF8D1C-DC1D-49A6-AD30-EC8CAFE607EA}"/>
    <dgm:cxn modelId="{99D5FC77-E068-48D0-8125-1733E202183B}" type="presOf" srcId="{7A101299-5F76-409F-988E-976E67AC36BB}" destId="{50BAB86C-FA89-4835-85AF-BFBAE6E93667}" srcOrd="0" destOrd="0" presId="urn:microsoft.com/office/officeart/2005/8/layout/hierarchy1"/>
    <dgm:cxn modelId="{45EC11E3-EE06-4DF9-A43C-E669B2BF59DA}" type="presOf" srcId="{14CA3B0F-CCB8-4BE3-81B9-6EF684548CE4}" destId="{9A850038-78B1-4571-90A9-CDB6255CA02A}" srcOrd="0" destOrd="0" presId="urn:microsoft.com/office/officeart/2005/8/layout/hierarchy1"/>
    <dgm:cxn modelId="{0A6EF1F9-4160-45BC-8C61-BA6C8F5499DD}" srcId="{7A101299-5F76-409F-988E-976E67AC36BB}" destId="{14CA3B0F-CCB8-4BE3-81B9-6EF684548CE4}" srcOrd="0" destOrd="0" parTransId="{41FDD0EF-1CDB-4CD1-B300-46D491BA774D}" sibTransId="{64B5CF55-9E9A-43FF-A0E0-416C449015DC}"/>
    <dgm:cxn modelId="{80D0A673-C25F-443E-9659-486FB499F857}" type="presParOf" srcId="{50BAB86C-FA89-4835-85AF-BFBAE6E93667}" destId="{3AFEF5D3-086F-453B-9127-8B05A30DA22D}" srcOrd="0" destOrd="0" presId="urn:microsoft.com/office/officeart/2005/8/layout/hierarchy1"/>
    <dgm:cxn modelId="{9AABB3EF-4E6F-4201-B590-3D70B0A64F86}" type="presParOf" srcId="{3AFEF5D3-086F-453B-9127-8B05A30DA22D}" destId="{728E8872-19C9-4726-9688-370A700241BB}" srcOrd="0" destOrd="0" presId="urn:microsoft.com/office/officeart/2005/8/layout/hierarchy1"/>
    <dgm:cxn modelId="{66606BE2-3667-49E3-8691-F038284E02C7}" type="presParOf" srcId="{728E8872-19C9-4726-9688-370A700241BB}" destId="{8806D0A3-2EDF-47FE-8A9D-02FF8AC20ADE}" srcOrd="0" destOrd="0" presId="urn:microsoft.com/office/officeart/2005/8/layout/hierarchy1"/>
    <dgm:cxn modelId="{02C89D72-8E49-487B-AF3D-CE6EE032DC64}" type="presParOf" srcId="{728E8872-19C9-4726-9688-370A700241BB}" destId="{9A850038-78B1-4571-90A9-CDB6255CA02A}" srcOrd="1" destOrd="0" presId="urn:microsoft.com/office/officeart/2005/8/layout/hierarchy1"/>
    <dgm:cxn modelId="{0A7F4231-064D-4C81-A580-B34EF4EA3211}" type="presParOf" srcId="{3AFEF5D3-086F-453B-9127-8B05A30DA22D}" destId="{C7947EB6-8C79-4794-B3F5-CEE984510A13}" srcOrd="1" destOrd="0" presId="urn:microsoft.com/office/officeart/2005/8/layout/hierarchy1"/>
    <dgm:cxn modelId="{DA137E71-A2B6-47EB-9F49-8129BB554EFF}" type="presParOf" srcId="{50BAB86C-FA89-4835-85AF-BFBAE6E93667}" destId="{B868C30E-8A01-4ED2-B4CD-2D45F647BC0E}" srcOrd="1" destOrd="0" presId="urn:microsoft.com/office/officeart/2005/8/layout/hierarchy1"/>
    <dgm:cxn modelId="{CBDAF05A-122B-413D-A58F-0BFBED5A7D7B}" type="presParOf" srcId="{B868C30E-8A01-4ED2-B4CD-2D45F647BC0E}" destId="{C36376B8-CFF9-4FD8-B5E5-224247F82C1F}" srcOrd="0" destOrd="0" presId="urn:microsoft.com/office/officeart/2005/8/layout/hierarchy1"/>
    <dgm:cxn modelId="{9823EF02-C521-4F96-93F2-C4B134C09A1F}" type="presParOf" srcId="{C36376B8-CFF9-4FD8-B5E5-224247F82C1F}" destId="{840AECD6-908D-4940-9835-5ED7E613BEC8}" srcOrd="0" destOrd="0" presId="urn:microsoft.com/office/officeart/2005/8/layout/hierarchy1"/>
    <dgm:cxn modelId="{B37386D4-77C3-410E-B75C-3C9B73385D85}" type="presParOf" srcId="{C36376B8-CFF9-4FD8-B5E5-224247F82C1F}" destId="{B36F5E97-1E8C-40F2-B13A-A5D6001FAC8A}" srcOrd="1" destOrd="0" presId="urn:microsoft.com/office/officeart/2005/8/layout/hierarchy1"/>
    <dgm:cxn modelId="{579118B2-1723-4709-8CB4-AF5AF0FCC6DA}" type="presParOf" srcId="{B868C30E-8A01-4ED2-B4CD-2D45F647BC0E}" destId="{3B13A878-F100-4C67-9BE1-9B0F92557F8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D4F15-2539-4C82-9EBE-1AEEA635206A}">
      <dsp:nvSpPr>
        <dsp:cNvPr id="0" name=""/>
        <dsp:cNvSpPr/>
      </dsp:nvSpPr>
      <dsp:spPr>
        <a:xfrm>
          <a:off x="1138979" y="515086"/>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0CEB1-0AF2-41B2-B0AC-73511C1271BB}">
      <dsp:nvSpPr>
        <dsp:cNvPr id="0" name=""/>
        <dsp:cNvSpPr/>
      </dsp:nvSpPr>
      <dsp:spPr>
        <a:xfrm>
          <a:off x="569079" y="1946251"/>
          <a:ext cx="2072362" cy="18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Plot histogram and Boxplot to data distribution representation and detect Outliers values in data</a:t>
          </a:r>
        </a:p>
      </dsp:txBody>
      <dsp:txXfrm>
        <a:off x="569079" y="1946251"/>
        <a:ext cx="2072362" cy="1890000"/>
      </dsp:txXfrm>
    </dsp:sp>
    <dsp:sp modelId="{D65648E5-6141-41EB-B1EB-6F6EC994CE76}">
      <dsp:nvSpPr>
        <dsp:cNvPr id="0" name=""/>
        <dsp:cNvSpPr/>
      </dsp:nvSpPr>
      <dsp:spPr>
        <a:xfrm>
          <a:off x="3574005" y="515086"/>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AF47D9-E7AB-4469-A989-23F66C3EC6F7}">
      <dsp:nvSpPr>
        <dsp:cNvPr id="0" name=""/>
        <dsp:cNvSpPr/>
      </dsp:nvSpPr>
      <dsp:spPr>
        <a:xfrm>
          <a:off x="3004105" y="1946251"/>
          <a:ext cx="2072362" cy="18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Find Duplicates and Missing records in data.</a:t>
          </a:r>
        </a:p>
      </dsp:txBody>
      <dsp:txXfrm>
        <a:off x="3004105" y="1946251"/>
        <a:ext cx="2072362" cy="1890000"/>
      </dsp:txXfrm>
    </dsp:sp>
    <dsp:sp modelId="{C3DBA0CC-EA77-49F7-82E8-591D82804C0D}">
      <dsp:nvSpPr>
        <dsp:cNvPr id="0" name=""/>
        <dsp:cNvSpPr/>
      </dsp:nvSpPr>
      <dsp:spPr>
        <a:xfrm>
          <a:off x="6009031" y="515086"/>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48E9A0-4CA3-47F9-8E55-90F3405EB677}">
      <dsp:nvSpPr>
        <dsp:cNvPr id="0" name=""/>
        <dsp:cNvSpPr/>
      </dsp:nvSpPr>
      <dsp:spPr>
        <a:xfrm>
          <a:off x="5439131" y="1946251"/>
          <a:ext cx="2072362" cy="18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learning data has 199523 number of instances in Learning and 99762 instances in test dataset with 42 number of features. whereas 3229 records in learning and 883 records in test dataset are duplicated and missing data. Therefore, drop duplicates records and replace NA and ? by Other. The Data has 12 numeric and 29 categorical features.</a:t>
          </a:r>
        </a:p>
      </dsp:txBody>
      <dsp:txXfrm>
        <a:off x="5439131" y="1946251"/>
        <a:ext cx="2072362" cy="1890000"/>
      </dsp:txXfrm>
    </dsp:sp>
    <dsp:sp modelId="{F86F6C71-7520-4548-B0F7-E98138D9B291}">
      <dsp:nvSpPr>
        <dsp:cNvPr id="0" name=""/>
        <dsp:cNvSpPr/>
      </dsp:nvSpPr>
      <dsp:spPr>
        <a:xfrm>
          <a:off x="8444057" y="515086"/>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ABFA88-8D00-42B0-977D-43033185CD38}">
      <dsp:nvSpPr>
        <dsp:cNvPr id="0" name=""/>
        <dsp:cNvSpPr/>
      </dsp:nvSpPr>
      <dsp:spPr>
        <a:xfrm>
          <a:off x="7874157" y="1946251"/>
          <a:ext cx="2072362" cy="18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detected Outliers in [AHRSPAY, CAPGAIN, CAPLOSS, DIVVAL, MARSUPWT, SEOTR] features. To handle outliers, we use Winsorize Method and make our upper and lower limits for data our new maximum and minimum points.</a:t>
          </a:r>
        </a:p>
      </dsp:txBody>
      <dsp:txXfrm>
        <a:off x="7874157" y="1946251"/>
        <a:ext cx="2072362" cy="189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6D572-C46C-42D3-B8BC-EEE2A3AC3A79}">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A5C609-1EDB-46B6-BF9A-B34646E54FC1}">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Data Encoding using label encoding method</a:t>
          </a:r>
          <a:endParaRPr lang="en-US" sz="2800" kern="1200"/>
        </a:p>
      </dsp:txBody>
      <dsp:txXfrm>
        <a:off x="383617" y="1447754"/>
        <a:ext cx="2847502" cy="1768010"/>
      </dsp:txXfrm>
    </dsp:sp>
    <dsp:sp modelId="{8E18EB6B-1799-4BD6-BE90-8E63D7C51A7E}">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554612-D902-43F3-B219-BEE1E468A4D5}">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Define Train and Test Dataset</a:t>
          </a:r>
        </a:p>
      </dsp:txBody>
      <dsp:txXfrm>
        <a:off x="3998355" y="1447754"/>
        <a:ext cx="2847502" cy="1768010"/>
      </dsp:txXfrm>
    </dsp:sp>
    <dsp:sp modelId="{D40D6570-5348-4F06-BE4C-16DA48E31588}">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BB7489-55F6-4F7B-B0F9-0516289BBF45}">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Data Scaling using MinMaxScaler</a:t>
          </a:r>
          <a:endParaRPr lang="en-US" sz="2800" kern="1200"/>
        </a:p>
      </dsp:txBody>
      <dsp:txXfrm>
        <a:off x="7613092" y="1447754"/>
        <a:ext cx="2847502" cy="176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6D0A3-2EDF-47FE-8A9D-02FF8AC20ADE}">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50038-78B1-4571-90A9-CDB6255CA02A}">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Metric used to find the best model during hyperparameters optimization and K-Fold cross test Optimize model hyperparameters for ROC_AUC</a:t>
          </a:r>
        </a:p>
      </dsp:txBody>
      <dsp:txXfrm>
        <a:off x="696297" y="538547"/>
        <a:ext cx="4171627" cy="2590157"/>
      </dsp:txXfrm>
    </dsp:sp>
    <dsp:sp modelId="{840AECD6-908D-4940-9835-5ED7E613BEC8}">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F5E97-1E8C-40F2-B13A-A5D6001FAC8A}">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Metric used to find the best threshold after building the model optimize threshold for F1 Score</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B96D-F00E-CBCF-4AC9-4830DE513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05C8E9-B77F-6BB9-D438-5F92500FE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20621B-010C-8291-FD5F-BBAB17F8EBCD}"/>
              </a:ext>
            </a:extLst>
          </p:cNvPr>
          <p:cNvSpPr>
            <a:spLocks noGrp="1"/>
          </p:cNvSpPr>
          <p:nvPr>
            <p:ph type="dt" sz="half" idx="10"/>
          </p:nvPr>
        </p:nvSpPr>
        <p:spPr/>
        <p:txBody>
          <a:bodyPr/>
          <a:lstStyle/>
          <a:p>
            <a:fld id="{88C98016-1F76-4EA0-B7A2-410053FD2CE8}" type="datetimeFigureOut">
              <a:rPr lang="en-IN" smtClean="0"/>
              <a:t>26-01-2023</a:t>
            </a:fld>
            <a:endParaRPr lang="en-IN"/>
          </a:p>
        </p:txBody>
      </p:sp>
      <p:sp>
        <p:nvSpPr>
          <p:cNvPr id="5" name="Footer Placeholder 4">
            <a:extLst>
              <a:ext uri="{FF2B5EF4-FFF2-40B4-BE49-F238E27FC236}">
                <a16:creationId xmlns:a16="http://schemas.microsoft.com/office/drawing/2014/main" id="{1DBEFA4E-750A-5B98-4F9F-97743F9904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555DC-0C0B-20AD-0DEE-6436BC99D769}"/>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3375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C905-6275-B1E6-1D85-C102FCB498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F0CC4E-9405-C31B-7AB9-D0525D59E3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5095F9-A842-88B4-CD5C-6B9079BDCA4D}"/>
              </a:ext>
            </a:extLst>
          </p:cNvPr>
          <p:cNvSpPr>
            <a:spLocks noGrp="1"/>
          </p:cNvSpPr>
          <p:nvPr>
            <p:ph type="dt" sz="half" idx="10"/>
          </p:nvPr>
        </p:nvSpPr>
        <p:spPr/>
        <p:txBody>
          <a:bodyPr/>
          <a:lstStyle/>
          <a:p>
            <a:fld id="{88C98016-1F76-4EA0-B7A2-410053FD2CE8}" type="datetimeFigureOut">
              <a:rPr lang="en-IN" smtClean="0"/>
              <a:t>26-01-2023</a:t>
            </a:fld>
            <a:endParaRPr lang="en-IN"/>
          </a:p>
        </p:txBody>
      </p:sp>
      <p:sp>
        <p:nvSpPr>
          <p:cNvPr id="5" name="Footer Placeholder 4">
            <a:extLst>
              <a:ext uri="{FF2B5EF4-FFF2-40B4-BE49-F238E27FC236}">
                <a16:creationId xmlns:a16="http://schemas.microsoft.com/office/drawing/2014/main" id="{CFE31DA1-0BD1-9808-31B0-8BA55313C3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73070-66D9-999B-799D-082E63D86446}"/>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78270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D1F87B-9813-FB68-2D70-AC189C51DC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A1F3BC-4D83-887E-D65E-CB56064422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86CFE-9857-69D2-AF4B-2F526E9B4D79}"/>
              </a:ext>
            </a:extLst>
          </p:cNvPr>
          <p:cNvSpPr>
            <a:spLocks noGrp="1"/>
          </p:cNvSpPr>
          <p:nvPr>
            <p:ph type="dt" sz="half" idx="10"/>
          </p:nvPr>
        </p:nvSpPr>
        <p:spPr/>
        <p:txBody>
          <a:bodyPr/>
          <a:lstStyle/>
          <a:p>
            <a:fld id="{88C98016-1F76-4EA0-B7A2-410053FD2CE8}" type="datetimeFigureOut">
              <a:rPr lang="en-IN" smtClean="0"/>
              <a:t>26-01-2023</a:t>
            </a:fld>
            <a:endParaRPr lang="en-IN"/>
          </a:p>
        </p:txBody>
      </p:sp>
      <p:sp>
        <p:nvSpPr>
          <p:cNvPr id="5" name="Footer Placeholder 4">
            <a:extLst>
              <a:ext uri="{FF2B5EF4-FFF2-40B4-BE49-F238E27FC236}">
                <a16:creationId xmlns:a16="http://schemas.microsoft.com/office/drawing/2014/main" id="{27F564C9-38A4-EB4D-828D-2115C95561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C843B-7E26-1E98-F948-44E64868BC07}"/>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456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5B46-C57B-5DF6-83B8-5BF3180CB6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DDBC94-25BA-A826-89F8-38D1C4826D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8C5023-FA7C-2158-BD7E-1B6DDFC1CCB2}"/>
              </a:ext>
            </a:extLst>
          </p:cNvPr>
          <p:cNvSpPr>
            <a:spLocks noGrp="1"/>
          </p:cNvSpPr>
          <p:nvPr>
            <p:ph type="dt" sz="half" idx="10"/>
          </p:nvPr>
        </p:nvSpPr>
        <p:spPr/>
        <p:txBody>
          <a:bodyPr/>
          <a:lstStyle/>
          <a:p>
            <a:fld id="{88C98016-1F76-4EA0-B7A2-410053FD2CE8}" type="datetimeFigureOut">
              <a:rPr lang="en-IN" smtClean="0"/>
              <a:t>26-01-2023</a:t>
            </a:fld>
            <a:endParaRPr lang="en-IN"/>
          </a:p>
        </p:txBody>
      </p:sp>
      <p:sp>
        <p:nvSpPr>
          <p:cNvPr id="5" name="Footer Placeholder 4">
            <a:extLst>
              <a:ext uri="{FF2B5EF4-FFF2-40B4-BE49-F238E27FC236}">
                <a16:creationId xmlns:a16="http://schemas.microsoft.com/office/drawing/2014/main" id="{29451721-FDD6-2722-ADDE-178785C3A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9DE947-6E73-9C7F-BB22-77A0ED98BF0D}"/>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3144350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094B-0662-55BB-EA04-D323EBAE52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216326-0F63-0EE2-4EB4-88ADCA1D53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0B4A8-83BC-3E4F-DF21-9DBCBCEAF0BE}"/>
              </a:ext>
            </a:extLst>
          </p:cNvPr>
          <p:cNvSpPr>
            <a:spLocks noGrp="1"/>
          </p:cNvSpPr>
          <p:nvPr>
            <p:ph type="dt" sz="half" idx="10"/>
          </p:nvPr>
        </p:nvSpPr>
        <p:spPr/>
        <p:txBody>
          <a:bodyPr/>
          <a:lstStyle/>
          <a:p>
            <a:fld id="{88C98016-1F76-4EA0-B7A2-410053FD2CE8}" type="datetimeFigureOut">
              <a:rPr lang="en-IN" smtClean="0"/>
              <a:t>26-01-2023</a:t>
            </a:fld>
            <a:endParaRPr lang="en-IN"/>
          </a:p>
        </p:txBody>
      </p:sp>
      <p:sp>
        <p:nvSpPr>
          <p:cNvPr id="5" name="Footer Placeholder 4">
            <a:extLst>
              <a:ext uri="{FF2B5EF4-FFF2-40B4-BE49-F238E27FC236}">
                <a16:creationId xmlns:a16="http://schemas.microsoft.com/office/drawing/2014/main" id="{DA33D45D-A0F0-891A-8834-A4E5F232F7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EF7B6-2ADA-527F-6475-3E44FEEF9AED}"/>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253577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E470-44E7-1CF6-65BA-1BC60B0A4A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EC7104-07FC-735E-86EA-1A0DBEA6C7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7AB7FD-7908-B900-D72E-C0799A76B6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EBAAA1-0D87-B67D-BEF3-D07D46BCD260}"/>
              </a:ext>
            </a:extLst>
          </p:cNvPr>
          <p:cNvSpPr>
            <a:spLocks noGrp="1"/>
          </p:cNvSpPr>
          <p:nvPr>
            <p:ph type="dt" sz="half" idx="10"/>
          </p:nvPr>
        </p:nvSpPr>
        <p:spPr/>
        <p:txBody>
          <a:bodyPr/>
          <a:lstStyle/>
          <a:p>
            <a:fld id="{88C98016-1F76-4EA0-B7A2-410053FD2CE8}" type="datetimeFigureOut">
              <a:rPr lang="en-IN" smtClean="0"/>
              <a:t>26-01-2023</a:t>
            </a:fld>
            <a:endParaRPr lang="en-IN"/>
          </a:p>
        </p:txBody>
      </p:sp>
      <p:sp>
        <p:nvSpPr>
          <p:cNvPr id="6" name="Footer Placeholder 5">
            <a:extLst>
              <a:ext uri="{FF2B5EF4-FFF2-40B4-BE49-F238E27FC236}">
                <a16:creationId xmlns:a16="http://schemas.microsoft.com/office/drawing/2014/main" id="{4A56F045-05FE-66FC-D04E-A42C94A081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0DD245-8BAF-EBD0-9495-AA4BD00FC7D2}"/>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50069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0791-1E4C-D555-43B7-BF96285F34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4AAE8E-6F96-0F6F-BE30-A58AA7B7D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C53CFA-65F5-3A1E-BCC6-D20403986D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DC1487-4612-C1D2-2BEE-14E3B9CD2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63925-8ECE-D226-8D8F-DE8C97B647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016ED6-26A5-09DB-8A61-37C2F8E43BA7}"/>
              </a:ext>
            </a:extLst>
          </p:cNvPr>
          <p:cNvSpPr>
            <a:spLocks noGrp="1"/>
          </p:cNvSpPr>
          <p:nvPr>
            <p:ph type="dt" sz="half" idx="10"/>
          </p:nvPr>
        </p:nvSpPr>
        <p:spPr/>
        <p:txBody>
          <a:bodyPr/>
          <a:lstStyle/>
          <a:p>
            <a:fld id="{88C98016-1F76-4EA0-B7A2-410053FD2CE8}" type="datetimeFigureOut">
              <a:rPr lang="en-IN" smtClean="0"/>
              <a:t>26-01-2023</a:t>
            </a:fld>
            <a:endParaRPr lang="en-IN"/>
          </a:p>
        </p:txBody>
      </p:sp>
      <p:sp>
        <p:nvSpPr>
          <p:cNvPr id="8" name="Footer Placeholder 7">
            <a:extLst>
              <a:ext uri="{FF2B5EF4-FFF2-40B4-BE49-F238E27FC236}">
                <a16:creationId xmlns:a16="http://schemas.microsoft.com/office/drawing/2014/main" id="{63D8A5E2-77A6-F4ED-84E9-599E675353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FCE903-EA48-5F0E-EE62-4421E8BFD8CA}"/>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228745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D8A0-6155-EF0E-C91F-15056FDF1C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14B052-9E23-6523-2019-657D32D750BE}"/>
              </a:ext>
            </a:extLst>
          </p:cNvPr>
          <p:cNvSpPr>
            <a:spLocks noGrp="1"/>
          </p:cNvSpPr>
          <p:nvPr>
            <p:ph type="dt" sz="half" idx="10"/>
          </p:nvPr>
        </p:nvSpPr>
        <p:spPr/>
        <p:txBody>
          <a:bodyPr/>
          <a:lstStyle/>
          <a:p>
            <a:fld id="{88C98016-1F76-4EA0-B7A2-410053FD2CE8}" type="datetimeFigureOut">
              <a:rPr lang="en-IN" smtClean="0"/>
              <a:t>26-01-2023</a:t>
            </a:fld>
            <a:endParaRPr lang="en-IN"/>
          </a:p>
        </p:txBody>
      </p:sp>
      <p:sp>
        <p:nvSpPr>
          <p:cNvPr id="4" name="Footer Placeholder 3">
            <a:extLst>
              <a:ext uri="{FF2B5EF4-FFF2-40B4-BE49-F238E27FC236}">
                <a16:creationId xmlns:a16="http://schemas.microsoft.com/office/drawing/2014/main" id="{EA1F8DEB-2699-AC9F-3C6A-8CFCA9E2F7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85E6FA-62C6-F1F7-3D6E-E9E9E98038D3}"/>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208760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7D278-AA3D-F128-5860-739756439808}"/>
              </a:ext>
            </a:extLst>
          </p:cNvPr>
          <p:cNvSpPr>
            <a:spLocks noGrp="1"/>
          </p:cNvSpPr>
          <p:nvPr>
            <p:ph type="dt" sz="half" idx="10"/>
          </p:nvPr>
        </p:nvSpPr>
        <p:spPr/>
        <p:txBody>
          <a:bodyPr/>
          <a:lstStyle/>
          <a:p>
            <a:fld id="{88C98016-1F76-4EA0-B7A2-410053FD2CE8}" type="datetimeFigureOut">
              <a:rPr lang="en-IN" smtClean="0"/>
              <a:t>26-01-2023</a:t>
            </a:fld>
            <a:endParaRPr lang="en-IN"/>
          </a:p>
        </p:txBody>
      </p:sp>
      <p:sp>
        <p:nvSpPr>
          <p:cNvPr id="3" name="Footer Placeholder 2">
            <a:extLst>
              <a:ext uri="{FF2B5EF4-FFF2-40B4-BE49-F238E27FC236}">
                <a16:creationId xmlns:a16="http://schemas.microsoft.com/office/drawing/2014/main" id="{41197746-FAFE-9648-47F1-474B01C4AC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7AE84A-6FB3-6992-8BF1-C12FAA62B222}"/>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59813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B472-F30A-2C97-B2C0-99E84F884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361762-1775-A0A4-FD0E-0EA752981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955603-0EAE-A78E-BBB7-4107E3119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C0BF8-94E1-A0E6-1510-44D8137CC79E}"/>
              </a:ext>
            </a:extLst>
          </p:cNvPr>
          <p:cNvSpPr>
            <a:spLocks noGrp="1"/>
          </p:cNvSpPr>
          <p:nvPr>
            <p:ph type="dt" sz="half" idx="10"/>
          </p:nvPr>
        </p:nvSpPr>
        <p:spPr/>
        <p:txBody>
          <a:bodyPr/>
          <a:lstStyle/>
          <a:p>
            <a:fld id="{88C98016-1F76-4EA0-B7A2-410053FD2CE8}" type="datetimeFigureOut">
              <a:rPr lang="en-IN" smtClean="0"/>
              <a:t>26-01-2023</a:t>
            </a:fld>
            <a:endParaRPr lang="en-IN"/>
          </a:p>
        </p:txBody>
      </p:sp>
      <p:sp>
        <p:nvSpPr>
          <p:cNvPr id="6" name="Footer Placeholder 5">
            <a:extLst>
              <a:ext uri="{FF2B5EF4-FFF2-40B4-BE49-F238E27FC236}">
                <a16:creationId xmlns:a16="http://schemas.microsoft.com/office/drawing/2014/main" id="{C0E05B4F-01A8-111C-B315-670F4AB0E2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A32E14-5CC6-99C5-953C-58FCD395962E}"/>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91447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6640-A55A-5B4E-058B-47C253B02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0C1847-9617-C400-5EC5-729CF69E0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803E31-DE06-C4B7-116D-2D5DF8164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589F4-57BC-BEDC-59A2-CEB982E06AB8}"/>
              </a:ext>
            </a:extLst>
          </p:cNvPr>
          <p:cNvSpPr>
            <a:spLocks noGrp="1"/>
          </p:cNvSpPr>
          <p:nvPr>
            <p:ph type="dt" sz="half" idx="10"/>
          </p:nvPr>
        </p:nvSpPr>
        <p:spPr/>
        <p:txBody>
          <a:bodyPr/>
          <a:lstStyle/>
          <a:p>
            <a:fld id="{88C98016-1F76-4EA0-B7A2-410053FD2CE8}" type="datetimeFigureOut">
              <a:rPr lang="en-IN" smtClean="0"/>
              <a:t>26-01-2023</a:t>
            </a:fld>
            <a:endParaRPr lang="en-IN"/>
          </a:p>
        </p:txBody>
      </p:sp>
      <p:sp>
        <p:nvSpPr>
          <p:cNvPr id="6" name="Footer Placeholder 5">
            <a:extLst>
              <a:ext uri="{FF2B5EF4-FFF2-40B4-BE49-F238E27FC236}">
                <a16:creationId xmlns:a16="http://schemas.microsoft.com/office/drawing/2014/main" id="{74E5A261-3EB5-27E9-6F3A-F4C8B0ABE4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CCD23C-C4F8-E307-B693-9B461E84CB89}"/>
              </a:ext>
            </a:extLst>
          </p:cNvPr>
          <p:cNvSpPr>
            <a:spLocks noGrp="1"/>
          </p:cNvSpPr>
          <p:nvPr>
            <p:ph type="sldNum" sz="quarter" idx="12"/>
          </p:nvPr>
        </p:nvSpPr>
        <p:spPr/>
        <p:txBody>
          <a:bodyPr/>
          <a:lstStyle/>
          <a:p>
            <a:fld id="{C104A5CD-6FFA-4CC1-B433-0902F83705FB}" type="slidenum">
              <a:rPr lang="en-IN" smtClean="0"/>
              <a:t>‹#›</a:t>
            </a:fld>
            <a:endParaRPr lang="en-IN"/>
          </a:p>
        </p:txBody>
      </p:sp>
    </p:spTree>
    <p:extLst>
      <p:ext uri="{BB962C8B-B14F-4D97-AF65-F5344CB8AC3E}">
        <p14:creationId xmlns:p14="http://schemas.microsoft.com/office/powerpoint/2010/main" val="174172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97031F-4333-3699-A553-1D1B7ACBC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377BF7-C779-FE55-CE69-81F89305CB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1096E-4267-2094-A39D-76B0D5E705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98016-1F76-4EA0-B7A2-410053FD2CE8}" type="datetimeFigureOut">
              <a:rPr lang="en-IN" smtClean="0"/>
              <a:t>26-01-2023</a:t>
            </a:fld>
            <a:endParaRPr lang="en-IN"/>
          </a:p>
        </p:txBody>
      </p:sp>
      <p:sp>
        <p:nvSpPr>
          <p:cNvPr id="5" name="Footer Placeholder 4">
            <a:extLst>
              <a:ext uri="{FF2B5EF4-FFF2-40B4-BE49-F238E27FC236}">
                <a16:creationId xmlns:a16="http://schemas.microsoft.com/office/drawing/2014/main" id="{0D4EE339-C9CE-BD97-6592-2A55C0995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C23B9B-DEFD-533F-289B-A64CC263E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4A5CD-6FFA-4CC1-B433-0902F83705FB}" type="slidenum">
              <a:rPr lang="en-IN" smtClean="0"/>
              <a:t>‹#›</a:t>
            </a:fld>
            <a:endParaRPr lang="en-IN"/>
          </a:p>
        </p:txBody>
      </p:sp>
    </p:spTree>
    <p:extLst>
      <p:ext uri="{BB962C8B-B14F-4D97-AF65-F5344CB8AC3E}">
        <p14:creationId xmlns:p14="http://schemas.microsoft.com/office/powerpoint/2010/main" val="64600403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59B6-0B22-709C-2B48-88BF0DB347F5}"/>
              </a:ext>
            </a:extLst>
          </p:cNvPr>
          <p:cNvSpPr>
            <a:spLocks noGrp="1"/>
          </p:cNvSpPr>
          <p:nvPr>
            <p:ph type="title"/>
          </p:nvPr>
        </p:nvSpPr>
        <p:spPr/>
        <p:txBody>
          <a:bodyPr anchor="ctr">
            <a:normAutofit/>
          </a:bodyPr>
          <a:lstStyle/>
          <a:p>
            <a:pPr algn="ctr"/>
            <a:r>
              <a:rPr lang="en-IN" dirty="0"/>
              <a:t>Income Level Classification using census bureau database</a:t>
            </a:r>
          </a:p>
        </p:txBody>
      </p:sp>
      <p:pic>
        <p:nvPicPr>
          <p:cNvPr id="6146" name="Picture 2" descr="Using US Census Data to Predict Housing Prices">
            <a:extLst>
              <a:ext uri="{FF2B5EF4-FFF2-40B4-BE49-F238E27FC236}">
                <a16:creationId xmlns:a16="http://schemas.microsoft.com/office/drawing/2014/main" id="{65868FF7-1585-FBA9-9852-F76E4A65C4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44662" y="1825625"/>
            <a:ext cx="8702676" cy="4351338"/>
          </a:xfrm>
          <a:prstGeom prst="rect">
            <a:avLst/>
          </a:prstGeom>
          <a:solidFill>
            <a:srgbClr val="FFFFFF"/>
          </a:solidFill>
        </p:spPr>
      </p:pic>
    </p:spTree>
    <p:extLst>
      <p:ext uri="{BB962C8B-B14F-4D97-AF65-F5344CB8AC3E}">
        <p14:creationId xmlns:p14="http://schemas.microsoft.com/office/powerpoint/2010/main" val="170154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5D5D-D77E-E3FE-729C-99B83C2AE4D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dirty="0"/>
              <a:t>Data Exploration</a:t>
            </a:r>
          </a:p>
        </p:txBody>
      </p:sp>
      <p:pic>
        <p:nvPicPr>
          <p:cNvPr id="5122" name="Picture 2" descr="Learning Data Science: Day 6 - Data Exploration on Titanic Datasets | by  Haydar Ali Ismail | Medium">
            <a:extLst>
              <a:ext uri="{FF2B5EF4-FFF2-40B4-BE49-F238E27FC236}">
                <a16:creationId xmlns:a16="http://schemas.microsoft.com/office/drawing/2014/main" id="{C42671BE-0905-A5B7-D21A-DD779C8305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69" b="39813"/>
          <a:stretch/>
        </p:blipFill>
        <p:spPr bwMode="auto">
          <a:xfrm>
            <a:off x="838200" y="1825625"/>
            <a:ext cx="10515600" cy="4351338"/>
          </a:xfrm>
          <a:prstGeom prst="rect">
            <a:avLst/>
          </a:prstGeom>
          <a:solidFill>
            <a:srgbClr val="FFFFFF"/>
          </a:solidFill>
        </p:spPr>
      </p:pic>
    </p:spTree>
    <p:extLst>
      <p:ext uri="{BB962C8B-B14F-4D97-AF65-F5344CB8AC3E}">
        <p14:creationId xmlns:p14="http://schemas.microsoft.com/office/powerpoint/2010/main" val="263619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8428-46F2-F9F6-64C7-D3B1B7B99526}"/>
              </a:ext>
            </a:extLst>
          </p:cNvPr>
          <p:cNvSpPr>
            <a:spLocks noGrp="1"/>
          </p:cNvSpPr>
          <p:nvPr>
            <p:ph type="title"/>
          </p:nvPr>
        </p:nvSpPr>
        <p:spPr>
          <a:xfrm>
            <a:off x="643467" y="270363"/>
            <a:ext cx="10905066" cy="1135737"/>
          </a:xfrm>
        </p:spPr>
        <p:txBody>
          <a:bodyPr>
            <a:normAutofit/>
          </a:bodyPr>
          <a:lstStyle/>
          <a:p>
            <a:pPr algn="ctr"/>
            <a:r>
              <a:rPr lang="en-IN" sz="3600"/>
              <a:t>Data Exploration</a:t>
            </a:r>
          </a:p>
        </p:txBody>
      </p:sp>
      <p:sp>
        <p:nvSpPr>
          <p:cNvPr id="3" name="Content Placeholder 2">
            <a:extLst>
              <a:ext uri="{FF2B5EF4-FFF2-40B4-BE49-F238E27FC236}">
                <a16:creationId xmlns:a16="http://schemas.microsoft.com/office/drawing/2014/main" id="{BE2641D0-A360-C741-B716-8C745B29E19F}"/>
              </a:ext>
            </a:extLst>
          </p:cNvPr>
          <p:cNvSpPr>
            <a:spLocks noGrp="1"/>
          </p:cNvSpPr>
          <p:nvPr>
            <p:ph idx="1"/>
          </p:nvPr>
        </p:nvSpPr>
        <p:spPr>
          <a:xfrm>
            <a:off x="636998" y="1818525"/>
            <a:ext cx="10911535" cy="4358437"/>
          </a:xfrm>
        </p:spPr>
        <p:txBody>
          <a:bodyPr>
            <a:normAutofit/>
          </a:bodyPr>
          <a:lstStyle/>
          <a:p>
            <a:r>
              <a:rPr lang="en-IN" sz="1700" dirty="0"/>
              <a:t>Descriptive Analysis: perform Statistical Analysis for Numerical and Categorical Variables.</a:t>
            </a:r>
          </a:p>
          <a:p>
            <a:r>
              <a:rPr lang="en-IN" sz="1700" dirty="0"/>
              <a:t>Univariate Analysis: </a:t>
            </a:r>
          </a:p>
          <a:p>
            <a:pPr lvl="1"/>
            <a:r>
              <a:rPr lang="en-US" sz="1700" dirty="0"/>
              <a:t>Plot histogram and Box plot is a representation of the distribution of dataset</a:t>
            </a:r>
            <a:endParaRPr lang="en-IN" sz="1700" dirty="0"/>
          </a:p>
          <a:p>
            <a:r>
              <a:rPr lang="en-IN" sz="1700" dirty="0"/>
              <a:t>Bivariate Analysis:</a:t>
            </a:r>
          </a:p>
          <a:p>
            <a:pPr lvl="1"/>
            <a:r>
              <a:rPr lang="en-US" sz="1700" dirty="0"/>
              <a:t>graphical representations of the data to explore relationship between independent and target variable.</a:t>
            </a:r>
            <a:endParaRPr lang="en-IN" sz="1700" dirty="0"/>
          </a:p>
        </p:txBody>
      </p:sp>
    </p:spTree>
    <p:extLst>
      <p:ext uri="{BB962C8B-B14F-4D97-AF65-F5344CB8AC3E}">
        <p14:creationId xmlns:p14="http://schemas.microsoft.com/office/powerpoint/2010/main" val="98671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CCF-6C0F-8CFB-E16E-0757B9F5C47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Compare Class of Worker who earn more than 50K</a:t>
            </a:r>
          </a:p>
        </p:txBody>
      </p:sp>
      <p:pic>
        <p:nvPicPr>
          <p:cNvPr id="7170" name="Picture 2">
            <a:extLst>
              <a:ext uri="{FF2B5EF4-FFF2-40B4-BE49-F238E27FC236}">
                <a16:creationId xmlns:a16="http://schemas.microsoft.com/office/drawing/2014/main" id="{1BD0FB31-E831-7C1F-FA4B-6343DA19B5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47382" y="2684843"/>
            <a:ext cx="8694187"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71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Chart, waterfall chart&#10;&#10;Description automatically generated">
            <a:extLst>
              <a:ext uri="{FF2B5EF4-FFF2-40B4-BE49-F238E27FC236}">
                <a16:creationId xmlns:a16="http://schemas.microsoft.com/office/drawing/2014/main" id="{EA83777E-151E-BD7D-3CE4-F045A59CC3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288881"/>
            <a:ext cx="10905066" cy="428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846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AAD6-C26B-4111-D4D1-AAE43C9F5251}"/>
              </a:ext>
            </a:extLst>
          </p:cNvPr>
          <p:cNvSpPr>
            <a:spLocks noGrp="1"/>
          </p:cNvSpPr>
          <p:nvPr>
            <p:ph type="title"/>
          </p:nvPr>
        </p:nvSpPr>
        <p:spPr>
          <a:xfrm>
            <a:off x="838200" y="211014"/>
            <a:ext cx="10515600" cy="600646"/>
          </a:xfrm>
        </p:spPr>
        <p:txBody>
          <a:bodyPr>
            <a:normAutofit/>
          </a:bodyPr>
          <a:lstStyle/>
          <a:p>
            <a:pPr algn="ctr"/>
            <a:r>
              <a:rPr lang="en-IN" sz="3600" dirty="0"/>
              <a:t>Minimum Age of Working</a:t>
            </a:r>
          </a:p>
        </p:txBody>
      </p:sp>
      <p:pic>
        <p:nvPicPr>
          <p:cNvPr id="6146" name="Picture 2">
            <a:extLst>
              <a:ext uri="{FF2B5EF4-FFF2-40B4-BE49-F238E27FC236}">
                <a16:creationId xmlns:a16="http://schemas.microsoft.com/office/drawing/2014/main" id="{03ADF138-67E1-3277-3844-8227AFFE7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590" y="1171255"/>
            <a:ext cx="6118153" cy="530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4533-080A-00C1-639B-8ED9916C5552}"/>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Impact of Education on Income Level</a:t>
            </a:r>
          </a:p>
        </p:txBody>
      </p:sp>
      <p:pic>
        <p:nvPicPr>
          <p:cNvPr id="8194" name="Picture 2">
            <a:extLst>
              <a:ext uri="{FF2B5EF4-FFF2-40B4-BE49-F238E27FC236}">
                <a16:creationId xmlns:a16="http://schemas.microsoft.com/office/drawing/2014/main" id="{990250D6-1756-5475-61CB-CE4B79EDAC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42726" y="1863801"/>
            <a:ext cx="9706547"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59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9EE78812-B361-B558-3193-928450DC72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34019" y="643466"/>
            <a:ext cx="9323961"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51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2EE4-4B85-0BF1-CCA3-6531F9FDC4F3}"/>
              </a:ext>
            </a:extLst>
          </p:cNvPr>
          <p:cNvSpPr>
            <a:spLocks noGrp="1"/>
          </p:cNvSpPr>
          <p:nvPr>
            <p:ph type="title"/>
          </p:nvPr>
        </p:nvSpPr>
        <p:spPr>
          <a:xfrm>
            <a:off x="852755" y="277402"/>
            <a:ext cx="10501043" cy="946376"/>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Impact of spouse in income level</a:t>
            </a:r>
          </a:p>
        </p:txBody>
      </p:sp>
      <p:pic>
        <p:nvPicPr>
          <p:cNvPr id="10242" name="Picture 2">
            <a:extLst>
              <a:ext uri="{FF2B5EF4-FFF2-40B4-BE49-F238E27FC236}">
                <a16:creationId xmlns:a16="http://schemas.microsoft.com/office/drawing/2014/main" id="{6091B941-E8D9-31AA-C77E-EA8EEFD7D6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1994199"/>
            <a:ext cx="10515599" cy="4179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831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EB8B-E9B1-0731-A1F4-1C12D3CC89E0}"/>
              </a:ext>
            </a:extLst>
          </p:cNvPr>
          <p:cNvSpPr>
            <a:spLocks noGrp="1"/>
          </p:cNvSpPr>
          <p:nvPr>
            <p:ph type="title"/>
          </p:nvPr>
        </p:nvSpPr>
        <p:spPr>
          <a:xfrm>
            <a:off x="791111" y="349320"/>
            <a:ext cx="10562688" cy="874457"/>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Industry Pays more income</a:t>
            </a:r>
          </a:p>
        </p:txBody>
      </p:sp>
      <p:pic>
        <p:nvPicPr>
          <p:cNvPr id="11266" name="Picture 2">
            <a:extLst>
              <a:ext uri="{FF2B5EF4-FFF2-40B4-BE49-F238E27FC236}">
                <a16:creationId xmlns:a16="http://schemas.microsoft.com/office/drawing/2014/main" id="{E0976940-B94C-40C8-1EBC-6467994EBE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1920" y="1863801"/>
            <a:ext cx="8148158"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625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5361-7BB4-7970-367E-4662A54CEE76}"/>
              </a:ext>
            </a:extLst>
          </p:cNvPr>
          <p:cNvSpPr>
            <a:spLocks noGrp="1"/>
          </p:cNvSpPr>
          <p:nvPr>
            <p:ph type="title"/>
          </p:nvPr>
        </p:nvSpPr>
        <p:spPr>
          <a:xfrm>
            <a:off x="821933" y="256854"/>
            <a:ext cx="10531865" cy="966924"/>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Occupation Earns more income</a:t>
            </a:r>
          </a:p>
        </p:txBody>
      </p:sp>
      <p:pic>
        <p:nvPicPr>
          <p:cNvPr id="12290" name="Picture 2">
            <a:extLst>
              <a:ext uri="{FF2B5EF4-FFF2-40B4-BE49-F238E27FC236}">
                <a16:creationId xmlns:a16="http://schemas.microsoft.com/office/drawing/2014/main" id="{DC7FBCB6-6C01-DF6C-65D7-7696B007A5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1047" y="1863801"/>
            <a:ext cx="7929904"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57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BE90-5C7A-9FF7-F931-DEAEB2E79AF6}"/>
              </a:ext>
            </a:extLst>
          </p:cNvPr>
          <p:cNvSpPr>
            <a:spLocks noGrp="1"/>
          </p:cNvSpPr>
          <p:nvPr>
            <p:ph type="title"/>
          </p:nvPr>
        </p:nvSpPr>
        <p:spPr>
          <a:xfrm>
            <a:off x="643467" y="321734"/>
            <a:ext cx="10905066" cy="1135737"/>
          </a:xfrm>
        </p:spPr>
        <p:txBody>
          <a:bodyPr>
            <a:normAutofit/>
          </a:bodyPr>
          <a:lstStyle/>
          <a:p>
            <a:pPr algn="ctr"/>
            <a:r>
              <a:rPr lang="en-IN" sz="3600" dirty="0"/>
              <a:t>Census Bureau </a:t>
            </a:r>
            <a:r>
              <a:rPr lang="en-IN" sz="3600" dirty="0">
                <a:effectLst/>
                <a:ea typeface="Calibri" panose="020F0502020204030204" pitchFamily="34" charset="0"/>
                <a:cs typeface="Times New Roman" panose="02020603050405020304" pitchFamily="18" charset="0"/>
              </a:rPr>
              <a:t>Current Population Survey (CPS) </a:t>
            </a:r>
            <a:r>
              <a:rPr lang="en-IN" sz="3600" dirty="0">
                <a:ea typeface="Calibri" panose="020F0502020204030204" pitchFamily="34" charset="0"/>
                <a:cs typeface="Times New Roman" panose="02020603050405020304" pitchFamily="18" charset="0"/>
              </a:rPr>
              <a:t>Overview</a:t>
            </a:r>
            <a:endParaRPr lang="en-IN" sz="3600" dirty="0"/>
          </a:p>
        </p:txBody>
      </p:sp>
      <p:sp>
        <p:nvSpPr>
          <p:cNvPr id="3" name="Content Placeholder 2">
            <a:extLst>
              <a:ext uri="{FF2B5EF4-FFF2-40B4-BE49-F238E27FC236}">
                <a16:creationId xmlns:a16="http://schemas.microsoft.com/office/drawing/2014/main" id="{17E39626-F7D7-E002-F51F-EB6927300285}"/>
              </a:ext>
            </a:extLst>
          </p:cNvPr>
          <p:cNvSpPr>
            <a:spLocks noGrp="1"/>
          </p:cNvSpPr>
          <p:nvPr>
            <p:ph idx="1"/>
          </p:nvPr>
        </p:nvSpPr>
        <p:spPr>
          <a:xfrm>
            <a:off x="643467" y="1782981"/>
            <a:ext cx="10905066" cy="4393982"/>
          </a:xfrm>
        </p:spPr>
        <p:txBody>
          <a:bodyPr>
            <a:normAutofit fontScale="92500" lnSpcReduction="10000"/>
          </a:bodyPr>
          <a:lstStyle/>
          <a:p>
            <a:pPr marL="342900" lvl="0" indent="-342900">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Current Population Survey (CPS) is the source of the official Government statistics on employment and unemployment. The CPS has been conducted monthly for over 50 years. Currently, CPS interviews about 54,000 households monthly, scientifically selected on the basis of area of residence to represent the nation as a whole, individual states, and other specified areas. Each household is interviewed once a month for four consecutive months one year, and again for the corresponding time period a year later. This technique enables CPS to obtain month-to-month and year-to-year comparisons at a reasonable cost while minimizing the inconvenience to any one household. </a:t>
            </a:r>
          </a:p>
          <a:p>
            <a:pPr marL="342900" lvl="0" indent="-342900">
              <a:buFont typeface="+mj-lt"/>
              <a:buAutoNum type="arabicPeriod"/>
            </a:pPr>
            <a:r>
              <a:rPr lang="en-IN" sz="1800" b="1" dirty="0">
                <a:effectLst/>
                <a:latin typeface="Calibri" panose="020F0502020204030204" pitchFamily="34" charset="0"/>
                <a:ea typeface="Calibri" panose="020F0502020204030204" pitchFamily="34" charset="0"/>
                <a:cs typeface="Times New Roman" panose="02020603050405020304" pitchFamily="18" charset="0"/>
              </a:rPr>
              <a:t>purpose of the survey</a:t>
            </a:r>
            <a:r>
              <a:rPr lang="en-IN" sz="1800" dirty="0">
                <a:effectLst/>
                <a:latin typeface="Calibri" panose="020F0502020204030204" pitchFamily="34" charset="0"/>
                <a:ea typeface="Calibri" panose="020F0502020204030204" pitchFamily="34" charset="0"/>
                <a:cs typeface="Times New Roman" panose="02020603050405020304" pitchFamily="18" charset="0"/>
              </a:rPr>
              <a:t>: Although the main purpose of the survey is to collect information on the employment situation, a very important secondary purpose is to collect information on the demographic status of the population, information such as age, sex, race, marital status, educational attainment, and family structure. </a:t>
            </a:r>
          </a:p>
          <a:p>
            <a:pPr marL="342900" lvl="0" indent="-342900">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time-to-time additional questions are included on such important subjects as health, education, income, and previous work experience. </a:t>
            </a:r>
          </a:p>
          <a:p>
            <a:pPr marL="342900" lvl="0" indent="-342900">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statistics resulting from these questions serve to update similar information collected once every 10 years through the decennial census and are used by government policymakers and legislators as important indicators of our nations economic situation and for planning and evaluating many government programs. </a:t>
            </a:r>
          </a:p>
          <a:p>
            <a:pPr marL="342900" indent="-342900">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CPS provides current estimates of the economic status and activities of the population of the United States. Because it is not possible to develop one or two overall figures (such as the number of unemployed) that would adequately describe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labor</a:t>
            </a:r>
            <a:r>
              <a:rPr lang="en-IN" sz="1800" dirty="0">
                <a:effectLst/>
                <a:latin typeface="Calibri" panose="020F0502020204030204" pitchFamily="34" charset="0"/>
                <a:ea typeface="Calibri" panose="020F0502020204030204" pitchFamily="34" charset="0"/>
                <a:cs typeface="Times New Roman" panose="02020603050405020304" pitchFamily="18" charset="0"/>
              </a:rPr>
              <a:t> market, the CPS is designed to provide a large amount of detailed and supplementary data. Such data are made available to meet a wide variety of needs on the part of users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labor</a:t>
            </a:r>
            <a:r>
              <a:rPr lang="en-IN" sz="1800" dirty="0">
                <a:effectLst/>
                <a:latin typeface="Calibri" panose="020F0502020204030204" pitchFamily="34" charset="0"/>
                <a:ea typeface="Calibri" panose="020F0502020204030204" pitchFamily="34" charset="0"/>
                <a:cs typeface="Times New Roman" panose="02020603050405020304" pitchFamily="18" charset="0"/>
              </a:rPr>
              <a:t> market information.</a:t>
            </a:r>
          </a:p>
        </p:txBody>
      </p:sp>
    </p:spTree>
    <p:extLst>
      <p:ext uri="{BB962C8B-B14F-4D97-AF65-F5344CB8AC3E}">
        <p14:creationId xmlns:p14="http://schemas.microsoft.com/office/powerpoint/2010/main" val="1600827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919E-9E12-3960-4CDC-FDD5CA24BAF3}"/>
              </a:ext>
            </a:extLst>
          </p:cNvPr>
          <p:cNvSpPr>
            <a:spLocks noGrp="1"/>
          </p:cNvSpPr>
          <p:nvPr>
            <p:ph type="title"/>
          </p:nvPr>
        </p:nvSpPr>
        <p:spPr>
          <a:xfrm>
            <a:off x="739739" y="267128"/>
            <a:ext cx="10614059" cy="956650"/>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Gender impact on income level</a:t>
            </a:r>
          </a:p>
        </p:txBody>
      </p:sp>
      <p:pic>
        <p:nvPicPr>
          <p:cNvPr id="13314" name="Picture 2">
            <a:extLst>
              <a:ext uri="{FF2B5EF4-FFF2-40B4-BE49-F238E27FC236}">
                <a16:creationId xmlns:a16="http://schemas.microsoft.com/office/drawing/2014/main" id="{F0DB1ED5-C1B7-119C-0661-5BD61256DC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2085003"/>
            <a:ext cx="10515599" cy="410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90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C7B8-6A22-2B90-E42A-C016D8F930B9}"/>
              </a:ext>
            </a:extLst>
          </p:cNvPr>
          <p:cNvSpPr>
            <a:spLocks noGrp="1"/>
          </p:cNvSpPr>
          <p:nvPr>
            <p:ph type="title"/>
          </p:nvPr>
        </p:nvSpPr>
        <p:spPr>
          <a:xfrm>
            <a:off x="842481" y="277402"/>
            <a:ext cx="10511317" cy="946376"/>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impact of membership of a labor union on income level</a:t>
            </a:r>
          </a:p>
        </p:txBody>
      </p:sp>
      <p:pic>
        <p:nvPicPr>
          <p:cNvPr id="14338" name="Picture 2">
            <a:extLst>
              <a:ext uri="{FF2B5EF4-FFF2-40B4-BE49-F238E27FC236}">
                <a16:creationId xmlns:a16="http://schemas.microsoft.com/office/drawing/2014/main" id="{AB35B62C-24AF-53CB-8497-5D464BD7DC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1994199"/>
            <a:ext cx="10515599" cy="4179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101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24D8-1B02-8DFC-D4D8-87055E1540EB}"/>
              </a:ext>
            </a:extLst>
          </p:cNvPr>
          <p:cNvSpPr>
            <a:spLocks noGrp="1"/>
          </p:cNvSpPr>
          <p:nvPr>
            <p:ph type="title"/>
          </p:nvPr>
        </p:nvSpPr>
        <p:spPr>
          <a:xfrm>
            <a:off x="852755" y="215757"/>
            <a:ext cx="10501043" cy="1008021"/>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Impact of Job Type on income level</a:t>
            </a:r>
          </a:p>
        </p:txBody>
      </p:sp>
      <p:pic>
        <p:nvPicPr>
          <p:cNvPr id="15362" name="Picture 2">
            <a:extLst>
              <a:ext uri="{FF2B5EF4-FFF2-40B4-BE49-F238E27FC236}">
                <a16:creationId xmlns:a16="http://schemas.microsoft.com/office/drawing/2014/main" id="{583DDF83-CFA9-EC57-0D47-78AB601574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6397" y="1863801"/>
            <a:ext cx="9979205"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164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F359-0883-F0C7-7E9F-D2CE7FC073AC}"/>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Citizenship impact on income level</a:t>
            </a:r>
          </a:p>
        </p:txBody>
      </p:sp>
      <p:pic>
        <p:nvPicPr>
          <p:cNvPr id="16386" name="Picture 2">
            <a:extLst>
              <a:ext uri="{FF2B5EF4-FFF2-40B4-BE49-F238E27FC236}">
                <a16:creationId xmlns:a16="http://schemas.microsoft.com/office/drawing/2014/main" id="{86A3E044-8925-85C6-FE92-E8246E8899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46538" y="1863801"/>
            <a:ext cx="9498923"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51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5D5D-D77E-E3FE-729C-99B83C2AE4DF}"/>
              </a:ext>
            </a:extLst>
          </p:cNvPr>
          <p:cNvSpPr>
            <a:spLocks noGrp="1"/>
          </p:cNvSpPr>
          <p:nvPr>
            <p:ph type="title"/>
          </p:nvPr>
        </p:nvSpPr>
        <p:spPr/>
        <p:txBody>
          <a:bodyPr vert="horz" lIns="91440" tIns="45720" rIns="91440" bIns="45720" rtlCol="0" anchor="ctr">
            <a:normAutofit/>
          </a:bodyPr>
          <a:lstStyle/>
          <a:p>
            <a:pPr algn="ctr"/>
            <a:r>
              <a:rPr lang="en-US" dirty="0"/>
              <a:t>Data Pre-processing</a:t>
            </a:r>
          </a:p>
        </p:txBody>
      </p:sp>
      <p:pic>
        <p:nvPicPr>
          <p:cNvPr id="4100" name="Picture 4" descr="Machine Learning: Data Preprocessing | by Gaurav Parihar | Analytics Vidhya  | Medium">
            <a:extLst>
              <a:ext uri="{FF2B5EF4-FFF2-40B4-BE49-F238E27FC236}">
                <a16:creationId xmlns:a16="http://schemas.microsoft.com/office/drawing/2014/main" id="{DD7725A8-9D34-04C7-12CD-C465EC3C0F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93454" y="1825625"/>
            <a:ext cx="7805092" cy="4351338"/>
          </a:xfrm>
          <a:prstGeom prst="rect">
            <a:avLst/>
          </a:prstGeom>
          <a:solidFill>
            <a:srgbClr val="FFFFFF"/>
          </a:solidFill>
        </p:spPr>
      </p:pic>
    </p:spTree>
    <p:extLst>
      <p:ext uri="{BB962C8B-B14F-4D97-AF65-F5344CB8AC3E}">
        <p14:creationId xmlns:p14="http://schemas.microsoft.com/office/powerpoint/2010/main" val="4211320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FCE2-F9FC-7CFE-D46D-1A5F3046D656}"/>
              </a:ext>
            </a:extLst>
          </p:cNvPr>
          <p:cNvSpPr>
            <a:spLocks noGrp="1"/>
          </p:cNvSpPr>
          <p:nvPr>
            <p:ph type="title"/>
          </p:nvPr>
        </p:nvSpPr>
        <p:spPr/>
        <p:txBody>
          <a:bodyPr/>
          <a:lstStyle/>
          <a:p>
            <a:pPr algn="ctr"/>
            <a:r>
              <a:rPr lang="en-IN" dirty="0"/>
              <a:t>Data Cleaning</a:t>
            </a:r>
          </a:p>
        </p:txBody>
      </p:sp>
      <p:graphicFrame>
        <p:nvGraphicFramePr>
          <p:cNvPr id="5" name="Content Placeholder 2">
            <a:extLst>
              <a:ext uri="{FF2B5EF4-FFF2-40B4-BE49-F238E27FC236}">
                <a16:creationId xmlns:a16="http://schemas.microsoft.com/office/drawing/2014/main" id="{D82E90F1-740D-67C2-1E40-E2821D83DBF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011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5D5D-D77E-E3FE-729C-99B83C2AE4DF}"/>
              </a:ext>
            </a:extLst>
          </p:cNvPr>
          <p:cNvSpPr>
            <a:spLocks noGrp="1"/>
          </p:cNvSpPr>
          <p:nvPr>
            <p:ph type="title"/>
          </p:nvPr>
        </p:nvSpPr>
        <p:spPr/>
        <p:txBody>
          <a:bodyPr vert="horz" lIns="91440" tIns="45720" rIns="91440" bIns="45720" rtlCol="0" anchor="ctr">
            <a:normAutofit/>
          </a:bodyPr>
          <a:lstStyle/>
          <a:p>
            <a:pPr algn="ctr"/>
            <a:r>
              <a:rPr lang="en-US" kern="1200" dirty="0"/>
              <a:t>Feature Engineering</a:t>
            </a:r>
          </a:p>
        </p:txBody>
      </p:sp>
      <p:pic>
        <p:nvPicPr>
          <p:cNvPr id="3074" name="Picture 2" descr="Pros And Cons Of Feature Engineering - Big Data Analytics News">
            <a:extLst>
              <a:ext uri="{FF2B5EF4-FFF2-40B4-BE49-F238E27FC236}">
                <a16:creationId xmlns:a16="http://schemas.microsoft.com/office/drawing/2014/main" id="{93A60228-4FA0-D8F9-1487-E95DA3951A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44662" y="1825625"/>
            <a:ext cx="8702676" cy="4351338"/>
          </a:xfrm>
          <a:prstGeom prst="rect">
            <a:avLst/>
          </a:prstGeom>
          <a:solidFill>
            <a:srgbClr val="FFFFFF"/>
          </a:solidFill>
        </p:spPr>
      </p:pic>
    </p:spTree>
    <p:extLst>
      <p:ext uri="{BB962C8B-B14F-4D97-AF65-F5344CB8AC3E}">
        <p14:creationId xmlns:p14="http://schemas.microsoft.com/office/powerpoint/2010/main" val="2848218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5" name="Rectangle 174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1E9894-2942-BCE8-D150-2CF021B3824D}"/>
              </a:ext>
            </a:extLst>
          </p:cNvPr>
          <p:cNvSpPr>
            <a:spLocks noGrp="1"/>
          </p:cNvSpPr>
          <p:nvPr>
            <p:ph type="title"/>
          </p:nvPr>
        </p:nvSpPr>
        <p:spPr>
          <a:xfrm>
            <a:off x="643467" y="321734"/>
            <a:ext cx="10905066" cy="1135737"/>
          </a:xfrm>
        </p:spPr>
        <p:txBody>
          <a:bodyPr>
            <a:normAutofit/>
          </a:bodyPr>
          <a:lstStyle/>
          <a:p>
            <a:r>
              <a:rPr lang="en-IN" sz="3600" dirty="0"/>
              <a:t>Age</a:t>
            </a:r>
          </a:p>
        </p:txBody>
      </p:sp>
      <p:sp>
        <p:nvSpPr>
          <p:cNvPr id="3" name="Content Placeholder 2">
            <a:extLst>
              <a:ext uri="{FF2B5EF4-FFF2-40B4-BE49-F238E27FC236}">
                <a16:creationId xmlns:a16="http://schemas.microsoft.com/office/drawing/2014/main" id="{8CAA8584-5B2A-202C-0A7B-111313451EC7}"/>
              </a:ext>
            </a:extLst>
          </p:cNvPr>
          <p:cNvSpPr>
            <a:spLocks noGrp="1"/>
          </p:cNvSpPr>
          <p:nvPr>
            <p:ph idx="1"/>
          </p:nvPr>
        </p:nvSpPr>
        <p:spPr>
          <a:xfrm>
            <a:off x="643469" y="1782981"/>
            <a:ext cx="4008384" cy="4393982"/>
          </a:xfrm>
        </p:spPr>
        <p:txBody>
          <a:bodyPr>
            <a:normAutofit/>
          </a:bodyPr>
          <a:lstStyle/>
          <a:p>
            <a:pPr marL="0" indent="0">
              <a:buNone/>
            </a:pPr>
            <a:r>
              <a:rPr lang="en-US" sz="2000"/>
              <a:t>Divide Person Age into Bins:</a:t>
            </a:r>
          </a:p>
          <a:p>
            <a:r>
              <a:rPr lang="en-US" sz="2000"/>
              <a:t>00-79 = 0-79 years of age</a:t>
            </a:r>
          </a:p>
          <a:p>
            <a:r>
              <a:rPr lang="en-US" sz="2000"/>
              <a:t>80 = 80-84 years of age</a:t>
            </a:r>
          </a:p>
          <a:p>
            <a:r>
              <a:rPr lang="en-US" sz="2000"/>
              <a:t>85-90 = 85+ years of age</a:t>
            </a:r>
            <a:endParaRPr lang="en-IN" sz="2000" dirty="0"/>
          </a:p>
        </p:txBody>
      </p:sp>
      <p:grpSp>
        <p:nvGrpSpPr>
          <p:cNvPr id="17417" name="Group 174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418" name="Isosceles Triangle 174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9" name="Rectangle 174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410" name="Picture 2">
            <a:extLst>
              <a:ext uri="{FF2B5EF4-FFF2-40B4-BE49-F238E27FC236}">
                <a16:creationId xmlns:a16="http://schemas.microsoft.com/office/drawing/2014/main" id="{A369B9CF-B9D1-AD82-D808-2AACCB4A35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893065"/>
            <a:ext cx="6253212" cy="2141724"/>
          </a:xfrm>
          <a:prstGeom prst="rect">
            <a:avLst/>
          </a:prstGeom>
          <a:noFill/>
          <a:extLst>
            <a:ext uri="{909E8E84-426E-40DD-AFC4-6F175D3DCCD1}">
              <a14:hiddenFill xmlns:a14="http://schemas.microsoft.com/office/drawing/2010/main">
                <a:solidFill>
                  <a:srgbClr val="FFFFFF"/>
                </a:solidFill>
              </a14:hiddenFill>
            </a:ext>
          </a:extLst>
        </p:spPr>
      </p:pic>
      <p:grpSp>
        <p:nvGrpSpPr>
          <p:cNvPr id="17421" name="Group 174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422" name="Rectangle 174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3" name="Isosceles Triangle 174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07406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1" name="Rectangle 1844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5D2719-B6E6-6FE3-0463-8C1B54D2A9D3}"/>
              </a:ext>
            </a:extLst>
          </p:cNvPr>
          <p:cNvSpPr>
            <a:spLocks noGrp="1"/>
          </p:cNvSpPr>
          <p:nvPr>
            <p:ph type="title"/>
          </p:nvPr>
        </p:nvSpPr>
        <p:spPr>
          <a:xfrm>
            <a:off x="643467" y="321734"/>
            <a:ext cx="10905066" cy="1135737"/>
          </a:xfrm>
        </p:spPr>
        <p:txBody>
          <a:bodyPr>
            <a:normAutofit/>
          </a:bodyPr>
          <a:lstStyle/>
          <a:p>
            <a:r>
              <a:rPr lang="en-IN" sz="3600" dirty="0"/>
              <a:t>Worker Class</a:t>
            </a:r>
          </a:p>
        </p:txBody>
      </p:sp>
      <p:sp>
        <p:nvSpPr>
          <p:cNvPr id="3" name="Content Placeholder 2">
            <a:extLst>
              <a:ext uri="{FF2B5EF4-FFF2-40B4-BE49-F238E27FC236}">
                <a16:creationId xmlns:a16="http://schemas.microsoft.com/office/drawing/2014/main" id="{F003A6BC-BDE9-C60D-DB84-41EAEFF2266A}"/>
              </a:ext>
            </a:extLst>
          </p:cNvPr>
          <p:cNvSpPr>
            <a:spLocks noGrp="1"/>
          </p:cNvSpPr>
          <p:nvPr>
            <p:ph idx="1"/>
          </p:nvPr>
        </p:nvSpPr>
        <p:spPr>
          <a:xfrm>
            <a:off x="643469" y="1782981"/>
            <a:ext cx="4008384" cy="4393982"/>
          </a:xfrm>
        </p:spPr>
        <p:txBody>
          <a:bodyPr>
            <a:normAutofit/>
          </a:bodyPr>
          <a:lstStyle/>
          <a:p>
            <a:pPr marL="0" indent="0">
              <a:buNone/>
            </a:pPr>
            <a:r>
              <a:rPr lang="en-US" sz="2000"/>
              <a:t>Self-employed-not incorporated – Private</a:t>
            </a:r>
          </a:p>
          <a:p>
            <a:pPr marL="0" indent="0">
              <a:buNone/>
            </a:pPr>
            <a:r>
              <a:rPr lang="en-US" sz="2000"/>
              <a:t>Local government – Government</a:t>
            </a:r>
          </a:p>
          <a:p>
            <a:pPr marL="0" indent="0">
              <a:buNone/>
            </a:pPr>
            <a:r>
              <a:rPr lang="en-US" sz="2000"/>
              <a:t>State government – Government</a:t>
            </a:r>
          </a:p>
          <a:p>
            <a:pPr marL="0" indent="0">
              <a:buNone/>
            </a:pPr>
            <a:r>
              <a:rPr lang="en-US" sz="2000"/>
              <a:t>Self-employed-incorporated-Private</a:t>
            </a:r>
          </a:p>
          <a:p>
            <a:pPr marL="0" indent="0">
              <a:buNone/>
            </a:pPr>
            <a:r>
              <a:rPr lang="en-US" sz="2000"/>
              <a:t>Federal government-Government</a:t>
            </a:r>
            <a:endParaRPr lang="en-IN" sz="2000"/>
          </a:p>
        </p:txBody>
      </p:sp>
      <p:grpSp>
        <p:nvGrpSpPr>
          <p:cNvPr id="18443" name="Group 1844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444" name="Isosceles Triangle 184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5" name="Rectangle 1844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436" name="Picture 4">
            <a:extLst>
              <a:ext uri="{FF2B5EF4-FFF2-40B4-BE49-F238E27FC236}">
                <a16:creationId xmlns:a16="http://schemas.microsoft.com/office/drawing/2014/main" id="{99C03794-F09B-9ED1-1A7F-C52088BB34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947780"/>
            <a:ext cx="6253212" cy="2032293"/>
          </a:xfrm>
          <a:prstGeom prst="rect">
            <a:avLst/>
          </a:prstGeom>
          <a:noFill/>
          <a:extLst>
            <a:ext uri="{909E8E84-426E-40DD-AFC4-6F175D3DCCD1}">
              <a14:hiddenFill xmlns:a14="http://schemas.microsoft.com/office/drawing/2010/main">
                <a:solidFill>
                  <a:srgbClr val="FFFFFF"/>
                </a:solidFill>
              </a14:hiddenFill>
            </a:ext>
          </a:extLst>
        </p:spPr>
      </p:pic>
      <p:grpSp>
        <p:nvGrpSpPr>
          <p:cNvPr id="18447" name="Group 1844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448" name="Rectangle 1844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9" name="Isosceles Triangle 1844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08170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3" name="Rectangle 1946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3F43B-066D-B7E7-6F6E-7AFDCE810B8B}"/>
              </a:ext>
            </a:extLst>
          </p:cNvPr>
          <p:cNvSpPr>
            <a:spLocks noGrp="1"/>
          </p:cNvSpPr>
          <p:nvPr>
            <p:ph type="title"/>
          </p:nvPr>
        </p:nvSpPr>
        <p:spPr>
          <a:xfrm>
            <a:off x="801384" y="215757"/>
            <a:ext cx="10552416" cy="1474931"/>
          </a:xfrm>
        </p:spPr>
        <p:txBody>
          <a:bodyPr vert="horz" lIns="91440" tIns="45720" rIns="91440" bIns="45720" rtlCol="0" anchor="ctr">
            <a:normAutofit/>
          </a:bodyPr>
          <a:lstStyle/>
          <a:p>
            <a:r>
              <a:rPr lang="en-US" sz="3600" kern="1200" dirty="0">
                <a:solidFill>
                  <a:schemeClr val="tx1"/>
                </a:solidFill>
                <a:latin typeface="+mj-lt"/>
                <a:ea typeface="+mj-ea"/>
                <a:cs typeface="+mj-cs"/>
              </a:rPr>
              <a:t>Education</a:t>
            </a:r>
          </a:p>
        </p:txBody>
      </p:sp>
      <p:pic>
        <p:nvPicPr>
          <p:cNvPr id="19458" name="Picture 2" descr="Graphical user interface, application&#10;&#10;Description automatically generated">
            <a:extLst>
              <a:ext uri="{FF2B5EF4-FFF2-40B4-BE49-F238E27FC236}">
                <a16:creationId xmlns:a16="http://schemas.microsoft.com/office/drawing/2014/main" id="{8222DF11-01DB-06A2-596E-B29701921F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2598821"/>
            <a:ext cx="10512547" cy="294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27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FB4C-4340-C0EB-1595-B7338E05DA5F}"/>
              </a:ext>
            </a:extLst>
          </p:cNvPr>
          <p:cNvSpPr>
            <a:spLocks noGrp="1"/>
          </p:cNvSpPr>
          <p:nvPr>
            <p:ph type="title"/>
          </p:nvPr>
        </p:nvSpPr>
        <p:spPr>
          <a:xfrm>
            <a:off x="643467" y="321734"/>
            <a:ext cx="10905066" cy="1135737"/>
          </a:xfrm>
        </p:spPr>
        <p:txBody>
          <a:bodyPr>
            <a:normAutofit/>
          </a:bodyPr>
          <a:lstStyle/>
          <a:p>
            <a:pPr algn="ctr"/>
            <a:r>
              <a:rPr lang="en-IN" sz="3600" dirty="0"/>
              <a:t>CPS – Overview Continue</a:t>
            </a:r>
          </a:p>
        </p:txBody>
      </p:sp>
      <p:sp>
        <p:nvSpPr>
          <p:cNvPr id="3" name="Content Placeholder 2">
            <a:extLst>
              <a:ext uri="{FF2B5EF4-FFF2-40B4-BE49-F238E27FC236}">
                <a16:creationId xmlns:a16="http://schemas.microsoft.com/office/drawing/2014/main" id="{36A54DA2-8F9D-0400-5838-F779B9F69E70}"/>
              </a:ext>
            </a:extLst>
          </p:cNvPr>
          <p:cNvSpPr>
            <a:spLocks noGrp="1"/>
          </p:cNvSpPr>
          <p:nvPr>
            <p:ph idx="1"/>
          </p:nvPr>
        </p:nvSpPr>
        <p:spPr>
          <a:xfrm>
            <a:off x="643467" y="1782981"/>
            <a:ext cx="10905066" cy="4393982"/>
          </a:xfrm>
        </p:spPr>
        <p:txBody>
          <a:bodyPr>
            <a:normAutofit/>
          </a:bodyPr>
          <a:lstStyle/>
          <a:p>
            <a:pPr marL="342900" lvl="0" indent="-342900">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The CPS sample is based on the civilian noninstitutional population of the United States. The sample is in approximately 826 sample areas comprising 1,328 counties and independent cities with coverage in every State and in the District of Columbia. In all, some 70,000 housing units or other living quarters are assigned for interview each month; about 50,000 of them containing approximately 100,000 persons 15 years old and over are interviewed. CPS survey included demographic data for approximately 22,000 children 0- 14 years old and 400 Armed Forces members living with civilians either on or off base within these households. </a:t>
            </a:r>
          </a:p>
          <a:p>
            <a:pPr marL="342900" lvl="0" indent="-342900">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The remainder of the assigned housing units are found to be vacant, converted to non-residential use, contain persons with residence elsewhere, or are not interviewed because the residents are not found at home after repeated calls, are temporarily absent, or are unavailable for other reasons.</a:t>
            </a:r>
          </a:p>
          <a:p>
            <a:pPr marL="342900" lvl="0" indent="-342900">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Approximately 20,000 non-interview households are present each month. The resulting file size is approximately 142,000 records. Each year in the ASEC supplement, data are collected for armed forces members residing with their families in civilian housing units or on a military base. The armed forces members, however, are not asked the monthly </a:t>
            </a:r>
            <a:r>
              <a:rPr lang="en-IN" sz="1700" dirty="0" err="1">
                <a:effectLst/>
                <a:latin typeface="Calibri" panose="020F0502020204030204" pitchFamily="34" charset="0"/>
                <a:ea typeface="Calibri" panose="020F0502020204030204" pitchFamily="34" charset="0"/>
                <a:cs typeface="Times New Roman" panose="02020603050405020304" pitchFamily="18" charset="0"/>
              </a:rPr>
              <a:t>labor</a:t>
            </a:r>
            <a:r>
              <a:rPr lang="en-IN" sz="1700" dirty="0">
                <a:effectLst/>
                <a:latin typeface="Calibri" panose="020F0502020204030204" pitchFamily="34" charset="0"/>
                <a:ea typeface="Calibri" panose="020F0502020204030204" pitchFamily="34" charset="0"/>
                <a:cs typeface="Times New Roman" panose="02020603050405020304" pitchFamily="18" charset="0"/>
              </a:rPr>
              <a:t> force questions. </a:t>
            </a:r>
          </a:p>
          <a:p>
            <a:pPr marL="342900" lvl="0" indent="-342900">
              <a:spcAft>
                <a:spcPts val="800"/>
              </a:spcAft>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In addition, the ASEC is supplemented with a sample of Hispanic households identified the previous November. This results in the addition of about 6,000 households (4,500 interviewed). The inclusion of the additional sample of Hispanic households began in 1976. </a:t>
            </a:r>
          </a:p>
        </p:txBody>
      </p:sp>
    </p:spTree>
    <p:extLst>
      <p:ext uri="{BB962C8B-B14F-4D97-AF65-F5344CB8AC3E}">
        <p14:creationId xmlns:p14="http://schemas.microsoft.com/office/powerpoint/2010/main" val="1862769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50D21-C7F2-FFE3-7106-EE0845323B63}"/>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3600" kern="1200" dirty="0">
                <a:solidFill>
                  <a:schemeClr val="tx1"/>
                </a:solidFill>
                <a:latin typeface="+mj-lt"/>
                <a:ea typeface="+mj-ea"/>
                <a:cs typeface="+mj-cs"/>
              </a:rPr>
              <a:t>Spouse</a:t>
            </a:r>
            <a:r>
              <a:rPr lang="en-US" sz="5200" kern="1200" dirty="0">
                <a:solidFill>
                  <a:schemeClr val="tx1"/>
                </a:solidFill>
                <a:latin typeface="+mj-lt"/>
                <a:ea typeface="+mj-ea"/>
                <a:cs typeface="+mj-cs"/>
              </a:rPr>
              <a:t> </a:t>
            </a:r>
            <a:r>
              <a:rPr lang="en-US" sz="3600" kern="1200" dirty="0">
                <a:solidFill>
                  <a:schemeClr val="tx1"/>
                </a:solidFill>
                <a:latin typeface="+mj-lt"/>
                <a:ea typeface="+mj-ea"/>
                <a:cs typeface="+mj-cs"/>
              </a:rPr>
              <a:t>Status</a:t>
            </a:r>
          </a:p>
        </p:txBody>
      </p:sp>
      <p:pic>
        <p:nvPicPr>
          <p:cNvPr id="20482" name="Picture 2">
            <a:extLst>
              <a:ext uri="{FF2B5EF4-FFF2-40B4-BE49-F238E27FC236}">
                <a16:creationId xmlns:a16="http://schemas.microsoft.com/office/drawing/2014/main" id="{13999092-3E00-5CA3-5F7D-A015EEC464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2362289"/>
            <a:ext cx="10512547" cy="3416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720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32FE-C3CA-0FC7-1CA5-C681E8743AD5}"/>
              </a:ext>
            </a:extLst>
          </p:cNvPr>
          <p:cNvSpPr>
            <a:spLocks noGrp="1"/>
          </p:cNvSpPr>
          <p:nvPr>
            <p:ph type="title"/>
          </p:nvPr>
        </p:nvSpPr>
        <p:spPr>
          <a:xfrm>
            <a:off x="481013" y="327026"/>
            <a:ext cx="3290887" cy="2287588"/>
          </a:xfrm>
        </p:spPr>
        <p:txBody>
          <a:bodyPr anchor="ctr">
            <a:normAutofit/>
          </a:bodyPr>
          <a:lstStyle/>
          <a:p>
            <a:r>
              <a:rPr lang="en-US" sz="3600" dirty="0"/>
              <a:t>Define Target</a:t>
            </a:r>
            <a:endParaRPr lang="en-IN" sz="3600" dirty="0"/>
          </a:p>
        </p:txBody>
      </p:sp>
      <p:sp>
        <p:nvSpPr>
          <p:cNvPr id="3" name="Content Placeholder 2">
            <a:extLst>
              <a:ext uri="{FF2B5EF4-FFF2-40B4-BE49-F238E27FC236}">
                <a16:creationId xmlns:a16="http://schemas.microsoft.com/office/drawing/2014/main" id="{A27ADEA1-2E9A-8EC8-68A8-04BB24D03E88}"/>
              </a:ext>
            </a:extLst>
          </p:cNvPr>
          <p:cNvSpPr>
            <a:spLocks noGrp="1"/>
          </p:cNvSpPr>
          <p:nvPr>
            <p:ph idx="1"/>
          </p:nvPr>
        </p:nvSpPr>
        <p:spPr>
          <a:xfrm>
            <a:off x="4223982" y="327026"/>
            <a:ext cx="7485413" cy="2287587"/>
          </a:xfrm>
        </p:spPr>
        <p:txBody>
          <a:bodyPr anchor="ctr">
            <a:normAutofit/>
          </a:bodyPr>
          <a:lstStyle/>
          <a:p>
            <a:pPr marL="0" indent="0">
              <a:buNone/>
            </a:pPr>
            <a:endParaRPr lang="en-US" sz="1500"/>
          </a:p>
          <a:p>
            <a:r>
              <a:rPr lang="en-US" sz="1500"/>
              <a:t>Prediction Type: Binary Classification</a:t>
            </a:r>
          </a:p>
          <a:p>
            <a:r>
              <a:rPr lang="en-US" sz="1500"/>
              <a:t>Target Variable: income_level</a:t>
            </a:r>
          </a:p>
          <a:p>
            <a:r>
              <a:rPr lang="en-IN" sz="1500"/>
              <a:t>Target classes</a:t>
            </a:r>
          </a:p>
          <a:p>
            <a:pPr marL="0" indent="0">
              <a:buNone/>
            </a:pPr>
            <a:r>
              <a:rPr lang="en-US" sz="1500"/>
              <a:t>The data is imbalanced because 93.70% population having less than 50000, only 6.30% people earning more than 50000</a:t>
            </a:r>
            <a:endParaRPr lang="en-IN" sz="1500"/>
          </a:p>
          <a:p>
            <a:r>
              <a:rPr lang="en-IN" sz="1500"/>
              <a:t>Handle Data using Down sample method</a:t>
            </a:r>
          </a:p>
        </p:txBody>
      </p:sp>
      <p:pic>
        <p:nvPicPr>
          <p:cNvPr id="21506" name="Picture 2">
            <a:extLst>
              <a:ext uri="{FF2B5EF4-FFF2-40B4-BE49-F238E27FC236}">
                <a16:creationId xmlns:a16="http://schemas.microsoft.com/office/drawing/2014/main" id="{5937E3E7-AD80-F70F-CED7-3E1288668C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8"/>
          <a:stretch/>
        </p:blipFill>
        <p:spPr bwMode="auto">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88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3029-3460-6D9A-5864-5F8774993DD8}"/>
              </a:ext>
            </a:extLst>
          </p:cNvPr>
          <p:cNvSpPr>
            <a:spLocks noGrp="1"/>
          </p:cNvSpPr>
          <p:nvPr>
            <p:ph type="title"/>
          </p:nvPr>
        </p:nvSpPr>
        <p:spPr/>
        <p:txBody>
          <a:bodyPr/>
          <a:lstStyle/>
          <a:p>
            <a:pPr algn="ctr"/>
            <a:r>
              <a:rPr lang="en-IN" dirty="0"/>
              <a:t>Feature Handling</a:t>
            </a:r>
          </a:p>
        </p:txBody>
      </p:sp>
      <p:graphicFrame>
        <p:nvGraphicFramePr>
          <p:cNvPr id="5" name="Content Placeholder 2">
            <a:extLst>
              <a:ext uri="{FF2B5EF4-FFF2-40B4-BE49-F238E27FC236}">
                <a16:creationId xmlns:a16="http://schemas.microsoft.com/office/drawing/2014/main" id="{A8B82AAA-3603-3695-A66E-789F1263209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8569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819E93-B8CC-C431-CFED-D6FD64FF1215}"/>
              </a:ext>
            </a:extLst>
          </p:cNvPr>
          <p:cNvSpPr>
            <a:spLocks noGrp="1"/>
          </p:cNvSpPr>
          <p:nvPr>
            <p:ph type="title"/>
          </p:nvPr>
        </p:nvSpPr>
        <p:spPr>
          <a:xfrm>
            <a:off x="719191" y="267128"/>
            <a:ext cx="10829342" cy="1190343"/>
          </a:xfrm>
        </p:spPr>
        <p:txBody>
          <a:bodyPr>
            <a:normAutofit/>
          </a:bodyPr>
          <a:lstStyle/>
          <a:p>
            <a:pPr algn="ctr"/>
            <a:r>
              <a:rPr lang="en-US" sz="3600" dirty="0"/>
              <a:t>Feature Selection</a:t>
            </a:r>
            <a:endParaRPr lang="en-IN" sz="3600" dirty="0"/>
          </a:p>
        </p:txBody>
      </p:sp>
      <p:sp>
        <p:nvSpPr>
          <p:cNvPr id="3" name="Content Placeholder 2">
            <a:extLst>
              <a:ext uri="{FF2B5EF4-FFF2-40B4-BE49-F238E27FC236}">
                <a16:creationId xmlns:a16="http://schemas.microsoft.com/office/drawing/2014/main" id="{D2262DD6-5F20-7351-649E-905FDCBCECD2}"/>
              </a:ext>
            </a:extLst>
          </p:cNvPr>
          <p:cNvSpPr>
            <a:spLocks noGrp="1"/>
          </p:cNvSpPr>
          <p:nvPr>
            <p:ph idx="1"/>
          </p:nvPr>
        </p:nvSpPr>
        <p:spPr>
          <a:xfrm>
            <a:off x="643467" y="1782981"/>
            <a:ext cx="10905066" cy="4393982"/>
          </a:xfrm>
        </p:spPr>
        <p:txBody>
          <a:bodyPr>
            <a:normAutofit/>
          </a:bodyPr>
          <a:lstStyle/>
          <a:p>
            <a:r>
              <a:rPr lang="en-US" sz="2000" dirty="0"/>
              <a:t> Feature Selection is effective in reducing the dimensionality, removing irrelevant and redundant feature.</a:t>
            </a:r>
          </a:p>
          <a:p>
            <a:r>
              <a:rPr lang="en-US" sz="2000" dirty="0"/>
              <a:t>Apply Lasso Regression for Feature Selection with </a:t>
            </a:r>
          </a:p>
          <a:p>
            <a:pPr lvl="1"/>
            <a:r>
              <a:rPr lang="en-US" sz="2000" dirty="0"/>
              <a:t>Best alpha 0.000125</a:t>
            </a:r>
          </a:p>
          <a:p>
            <a:pPr lvl="1"/>
            <a:r>
              <a:rPr lang="en-US" sz="2000" dirty="0"/>
              <a:t>Best score 0.486862</a:t>
            </a:r>
            <a:endParaRPr lang="en-IN" sz="2000" dirty="0"/>
          </a:p>
          <a:p>
            <a:r>
              <a:rPr lang="en-US" sz="2000" dirty="0"/>
              <a:t>Selected 32 features AAGE, ACLSWKR, ADTIND, ADTOCC, AHGA, AHRSPAY, AHSCOL, AMARITL, AMJIND, AMJOCC, ARACE, AREORGN, ASEX, AUNMEM, AUNTYPE, AWKSTAT, FILESTAT, GRINREG, HHDFMX, HHDREL,  MIGSAME, MIGSUN, NOEMP, PARENT, PRCITSHP, VETQVA, WKSWORK, year, Age, </a:t>
            </a:r>
            <a:r>
              <a:rPr lang="en-US" sz="2000"/>
              <a:t>WorkerClass</a:t>
            </a:r>
            <a:r>
              <a:rPr lang="en-US" sz="2000" dirty="0"/>
              <a:t>, Education, </a:t>
            </a:r>
            <a:r>
              <a:rPr lang="en-US" sz="2000"/>
              <a:t>SpouseStatus</a:t>
            </a:r>
            <a:endParaRPr lang="en-IN" sz="2000" dirty="0"/>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20452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9" name="Rectangle 7174">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A31D4-7CCF-E53E-E319-420260E8EFE4}"/>
              </a:ext>
            </a:extLst>
          </p:cNvPr>
          <p:cNvSpPr>
            <a:spLocks noGrp="1"/>
          </p:cNvSpPr>
          <p:nvPr>
            <p:ph type="title"/>
          </p:nvPr>
        </p:nvSpPr>
        <p:spPr>
          <a:xfrm>
            <a:off x="838200" y="557189"/>
            <a:ext cx="3966463" cy="5571900"/>
          </a:xfrm>
        </p:spPr>
        <p:txBody>
          <a:bodyPr vert="horz" lIns="91440" tIns="45720" rIns="91440" bIns="45720" rtlCol="0" anchor="ctr">
            <a:normAutofit/>
          </a:bodyPr>
          <a:lstStyle/>
          <a:p>
            <a:r>
              <a:rPr lang="en-US" sz="5200" kern="1200" dirty="0">
                <a:solidFill>
                  <a:schemeClr val="tx1"/>
                </a:solidFill>
                <a:latin typeface="+mj-lt"/>
                <a:ea typeface="+mj-ea"/>
                <a:cs typeface="+mj-cs"/>
              </a:rPr>
              <a:t>Data Modelling</a:t>
            </a:r>
          </a:p>
        </p:txBody>
      </p:sp>
      <p:pic>
        <p:nvPicPr>
          <p:cNvPr id="7170" name="Picture 2" descr="DATA MODELLING: DEFINITION, TYPES, IMPORTANCE, AND BENEFITS">
            <a:extLst>
              <a:ext uri="{FF2B5EF4-FFF2-40B4-BE49-F238E27FC236}">
                <a16:creationId xmlns:a16="http://schemas.microsoft.com/office/drawing/2014/main" id="{4E5F372C-76EA-89FC-27B4-12F9702036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76911" y="1641717"/>
            <a:ext cx="6833848" cy="3844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407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A63A-7761-7054-404F-FE76DEAECA4A}"/>
              </a:ext>
            </a:extLst>
          </p:cNvPr>
          <p:cNvSpPr>
            <a:spLocks noGrp="1"/>
          </p:cNvSpPr>
          <p:nvPr>
            <p:ph type="title"/>
          </p:nvPr>
        </p:nvSpPr>
        <p:spPr>
          <a:xfrm>
            <a:off x="1043631" y="809898"/>
            <a:ext cx="10173010" cy="1554480"/>
          </a:xfrm>
        </p:spPr>
        <p:txBody>
          <a:bodyPr anchor="ctr">
            <a:normAutofit/>
          </a:bodyPr>
          <a:lstStyle/>
          <a:p>
            <a:pPr algn="ctr"/>
            <a:r>
              <a:rPr lang="en-IN" sz="3600" dirty="0"/>
              <a:t>Define Metric</a:t>
            </a:r>
          </a:p>
        </p:txBody>
      </p:sp>
      <p:graphicFrame>
        <p:nvGraphicFramePr>
          <p:cNvPr id="5" name="Content Placeholder 2">
            <a:extLst>
              <a:ext uri="{FF2B5EF4-FFF2-40B4-BE49-F238E27FC236}">
                <a16:creationId xmlns:a16="http://schemas.microsoft.com/office/drawing/2014/main" id="{008D9BD0-FFC6-1481-C753-E934CB95E9B1}"/>
              </a:ext>
            </a:extLst>
          </p:cNvPr>
          <p:cNvGraphicFramePr>
            <a:graphicFrameLocks noGrp="1"/>
          </p:cNvGraphicFramePr>
          <p:nvPr>
            <p:ph idx="1"/>
            <p:extLst>
              <p:ext uri="{D42A27DB-BD31-4B8C-83A1-F6EECF244321}">
                <p14:modId xmlns:p14="http://schemas.microsoft.com/office/powerpoint/2010/main" val="124563637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4120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7DA4-8DEB-DDED-6B32-68A9BE278025}"/>
              </a:ext>
            </a:extLst>
          </p:cNvPr>
          <p:cNvSpPr>
            <a:spLocks noGrp="1"/>
          </p:cNvSpPr>
          <p:nvPr>
            <p:ph type="title"/>
          </p:nvPr>
        </p:nvSpPr>
        <p:spPr/>
        <p:txBody>
          <a:bodyPr/>
          <a:lstStyle/>
          <a:p>
            <a:r>
              <a:rPr lang="en-US" dirty="0"/>
              <a:t>Hyperparameters Optimization</a:t>
            </a:r>
            <a:endParaRPr lang="en-IN" dirty="0"/>
          </a:p>
        </p:txBody>
      </p:sp>
      <p:sp>
        <p:nvSpPr>
          <p:cNvPr id="3" name="Content Placeholder 2">
            <a:extLst>
              <a:ext uri="{FF2B5EF4-FFF2-40B4-BE49-F238E27FC236}">
                <a16:creationId xmlns:a16="http://schemas.microsoft.com/office/drawing/2014/main" id="{357299B5-1A30-6082-D3B0-9E6BBAB8DB3F}"/>
              </a:ext>
            </a:extLst>
          </p:cNvPr>
          <p:cNvSpPr>
            <a:spLocks noGrp="1"/>
          </p:cNvSpPr>
          <p:nvPr>
            <p:ph idx="1"/>
          </p:nvPr>
        </p:nvSpPr>
        <p:spPr/>
        <p:txBody>
          <a:bodyPr>
            <a:normAutofit fontScale="92500" lnSpcReduction="10000"/>
          </a:bodyPr>
          <a:lstStyle/>
          <a:p>
            <a:pPr marL="0" indent="0">
              <a:buNone/>
            </a:pPr>
            <a:r>
              <a:rPr lang="en-IN" dirty="0"/>
              <a:t>Use </a:t>
            </a:r>
            <a:r>
              <a:rPr lang="en-IN" dirty="0" err="1"/>
              <a:t>GridSearchCV</a:t>
            </a:r>
            <a:r>
              <a:rPr lang="en-IN" dirty="0"/>
              <a:t> and explore following best parameters for models</a:t>
            </a:r>
          </a:p>
          <a:p>
            <a:pPr marL="514350" indent="-514350">
              <a:buFont typeface="+mj-lt"/>
              <a:buAutoNum type="arabicPeriod"/>
            </a:pPr>
            <a:r>
              <a:rPr lang="en-IN" sz="2600" b="1" dirty="0"/>
              <a:t>Logistic Regression</a:t>
            </a:r>
            <a:r>
              <a:rPr lang="en-IN" sz="2600" dirty="0"/>
              <a:t>: </a:t>
            </a:r>
          </a:p>
          <a:p>
            <a:pPr marL="457200" lvl="1" indent="0">
              <a:buNone/>
            </a:pPr>
            <a:r>
              <a:rPr lang="en-US" sz="2200" dirty="0"/>
              <a:t>Best: 0.906407 using {'C': 3.727593720314938, 'penalty': 'l2', 'solver': '</a:t>
            </a:r>
            <a:r>
              <a:rPr lang="en-US" sz="2200" dirty="0" err="1"/>
              <a:t>lbfgs</a:t>
            </a:r>
            <a:r>
              <a:rPr lang="en-US" sz="2200" dirty="0"/>
              <a:t>'}</a:t>
            </a:r>
          </a:p>
          <a:p>
            <a:pPr marL="514350" indent="-514350">
              <a:buFont typeface="+mj-lt"/>
              <a:buAutoNum type="arabicPeriod"/>
            </a:pPr>
            <a:r>
              <a:rPr lang="en-IN" sz="2600" b="1" dirty="0"/>
              <a:t>K </a:t>
            </a:r>
            <a:r>
              <a:rPr lang="en-IN" sz="2600" b="1" dirty="0" err="1"/>
              <a:t>Neighbors</a:t>
            </a:r>
            <a:r>
              <a:rPr lang="en-IN" sz="2600" b="1" dirty="0"/>
              <a:t> Classifier</a:t>
            </a:r>
            <a:r>
              <a:rPr lang="en-US" sz="2600" dirty="0"/>
              <a:t>: </a:t>
            </a:r>
          </a:p>
          <a:p>
            <a:pPr marL="457200" lvl="1" indent="0">
              <a:buNone/>
            </a:pPr>
            <a:r>
              <a:rPr lang="en-US" sz="2200" dirty="0"/>
              <a:t>Best: 0.907877 using {'metric': '</a:t>
            </a:r>
            <a:r>
              <a:rPr lang="en-US" sz="2200" dirty="0" err="1"/>
              <a:t>manhattan</a:t>
            </a:r>
            <a:r>
              <a:rPr lang="en-US" sz="2200" dirty="0"/>
              <a:t>', '</a:t>
            </a:r>
            <a:r>
              <a:rPr lang="en-US" sz="2200" dirty="0" err="1"/>
              <a:t>n_neighbors</a:t>
            </a:r>
            <a:r>
              <a:rPr lang="en-US" sz="2200" dirty="0"/>
              <a:t>': 19}</a:t>
            </a:r>
          </a:p>
          <a:p>
            <a:pPr marL="514350" indent="-514350">
              <a:buFont typeface="+mj-lt"/>
              <a:buAutoNum type="arabicPeriod"/>
            </a:pPr>
            <a:r>
              <a:rPr lang="en-IN" sz="2600" b="1" dirty="0"/>
              <a:t>Random Forest Classifier</a:t>
            </a:r>
            <a:r>
              <a:rPr lang="en-IN" sz="2600" dirty="0"/>
              <a:t>:</a:t>
            </a:r>
            <a:endParaRPr lang="en-US" sz="2600" dirty="0"/>
          </a:p>
          <a:p>
            <a:pPr marL="457200" lvl="1" indent="0">
              <a:buNone/>
            </a:pPr>
            <a:r>
              <a:rPr lang="en-US" sz="2200" dirty="0"/>
              <a:t>Best: 0.911630 using {'</a:t>
            </a:r>
            <a:r>
              <a:rPr lang="en-US" sz="2200" dirty="0" err="1"/>
              <a:t>max_features</a:t>
            </a:r>
            <a:r>
              <a:rPr lang="en-US" sz="2200" dirty="0"/>
              <a:t>': 'log2', '</a:t>
            </a:r>
            <a:r>
              <a:rPr lang="en-US" sz="2200" dirty="0" err="1"/>
              <a:t>n_estimators</a:t>
            </a:r>
            <a:r>
              <a:rPr lang="en-US" sz="2200" dirty="0"/>
              <a:t>': 15}</a:t>
            </a:r>
          </a:p>
          <a:p>
            <a:pPr marL="514350" indent="-514350">
              <a:buFont typeface="+mj-lt"/>
              <a:buAutoNum type="arabicPeriod"/>
            </a:pPr>
            <a:r>
              <a:rPr lang="en-IN" sz="2600" b="1" dirty="0"/>
              <a:t>Gradient Boosting Classifier</a:t>
            </a:r>
            <a:r>
              <a:rPr lang="en-IN" sz="2600" dirty="0"/>
              <a:t>:</a:t>
            </a:r>
          </a:p>
          <a:p>
            <a:pPr marL="457200" lvl="1" indent="0">
              <a:buNone/>
            </a:pPr>
            <a:r>
              <a:rPr lang="en-US" sz="2200" dirty="0"/>
              <a:t>Best: 0.908137 using {'</a:t>
            </a:r>
            <a:r>
              <a:rPr lang="en-US" sz="2200" dirty="0" err="1"/>
              <a:t>learning_rate</a:t>
            </a:r>
            <a:r>
              <a:rPr lang="en-US" sz="2200" dirty="0"/>
              <a:t>': 0.1, '</a:t>
            </a:r>
            <a:r>
              <a:rPr lang="en-US" sz="2200" dirty="0" err="1"/>
              <a:t>n_estimators</a:t>
            </a:r>
            <a:r>
              <a:rPr lang="en-US" sz="2200" dirty="0"/>
              <a:t>': 15}</a:t>
            </a:r>
            <a:endParaRPr lang="en-IN" sz="2200" dirty="0"/>
          </a:p>
          <a:p>
            <a:pPr marL="514350" indent="-514350">
              <a:buFont typeface="+mj-lt"/>
              <a:buAutoNum type="arabicPeriod"/>
            </a:pPr>
            <a:r>
              <a:rPr lang="en-IN" sz="2600" b="1" dirty="0" err="1"/>
              <a:t>XGBoost</a:t>
            </a:r>
            <a:r>
              <a:rPr lang="en-IN" sz="2600" b="1" dirty="0"/>
              <a:t> Classifier:</a:t>
            </a:r>
          </a:p>
          <a:p>
            <a:pPr marL="457200" lvl="1" indent="0">
              <a:buNone/>
            </a:pPr>
            <a:r>
              <a:rPr lang="en-IN" sz="2200" dirty="0"/>
              <a:t>Best: 0.931716 using {'</a:t>
            </a:r>
            <a:r>
              <a:rPr lang="en-IN" sz="2200" dirty="0" err="1"/>
              <a:t>colsample_bytree</a:t>
            </a:r>
            <a:r>
              <a:rPr lang="en-IN" sz="2200" dirty="0"/>
              <a:t>': 0.3, 'gamma': 0.2, '</a:t>
            </a:r>
            <a:r>
              <a:rPr lang="en-IN" sz="2200" dirty="0" err="1"/>
              <a:t>learning_rate</a:t>
            </a:r>
            <a:r>
              <a:rPr lang="en-IN" sz="2200" dirty="0"/>
              <a:t>': 0.1, '</a:t>
            </a:r>
            <a:r>
              <a:rPr lang="en-IN" sz="2200" dirty="0" err="1"/>
              <a:t>max_depth</a:t>
            </a:r>
            <a:r>
              <a:rPr lang="en-IN" sz="2200" dirty="0"/>
              <a:t>': 5, '</a:t>
            </a:r>
            <a:r>
              <a:rPr lang="en-IN" sz="2200" dirty="0" err="1"/>
              <a:t>min_child_weight</a:t>
            </a:r>
            <a:r>
              <a:rPr lang="en-IN" sz="2200" dirty="0"/>
              <a:t>': 1, 'subsample': 1.0}</a:t>
            </a:r>
          </a:p>
          <a:p>
            <a:endParaRPr lang="en-IN" dirty="0"/>
          </a:p>
          <a:p>
            <a:endParaRPr lang="en-IN" dirty="0"/>
          </a:p>
        </p:txBody>
      </p:sp>
    </p:spTree>
    <p:extLst>
      <p:ext uri="{BB962C8B-B14F-4D97-AF65-F5344CB8AC3E}">
        <p14:creationId xmlns:p14="http://schemas.microsoft.com/office/powerpoint/2010/main" val="775973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7CD31-1E6F-14B5-FB56-683030F54EBD}"/>
              </a:ext>
            </a:extLst>
          </p:cNvPr>
          <p:cNvSpPr>
            <a:spLocks noGrp="1"/>
          </p:cNvSpPr>
          <p:nvPr>
            <p:ph type="title"/>
          </p:nvPr>
        </p:nvSpPr>
        <p:spPr/>
        <p:txBody>
          <a:bodyPr>
            <a:normAutofit/>
          </a:bodyPr>
          <a:lstStyle/>
          <a:p>
            <a:r>
              <a:rPr lang="en-IN" sz="3600" dirty="0"/>
              <a:t>Model Performance Result</a:t>
            </a:r>
          </a:p>
        </p:txBody>
      </p:sp>
      <p:pic>
        <p:nvPicPr>
          <p:cNvPr id="5" name="Picture 4">
            <a:extLst>
              <a:ext uri="{FF2B5EF4-FFF2-40B4-BE49-F238E27FC236}">
                <a16:creationId xmlns:a16="http://schemas.microsoft.com/office/drawing/2014/main" id="{3B8DE49E-0B1D-A2E9-3558-03210AEF92FE}"/>
              </a:ext>
            </a:extLst>
          </p:cNvPr>
          <p:cNvPicPr>
            <a:picLocks noChangeAspect="1"/>
          </p:cNvPicPr>
          <p:nvPr/>
        </p:nvPicPr>
        <p:blipFill>
          <a:blip r:embed="rId2"/>
          <a:stretch>
            <a:fillRect/>
          </a:stretch>
        </p:blipFill>
        <p:spPr>
          <a:xfrm>
            <a:off x="1571946" y="2085974"/>
            <a:ext cx="8448354" cy="3704507"/>
          </a:xfrm>
          <a:prstGeom prst="rect">
            <a:avLst/>
          </a:prstGeom>
        </p:spPr>
      </p:pic>
    </p:spTree>
    <p:extLst>
      <p:ext uri="{BB962C8B-B14F-4D97-AF65-F5344CB8AC3E}">
        <p14:creationId xmlns:p14="http://schemas.microsoft.com/office/powerpoint/2010/main" val="2875384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B51F-3737-0324-7B2C-545C6B7BBA0F}"/>
              </a:ext>
            </a:extLst>
          </p:cNvPr>
          <p:cNvSpPr>
            <a:spLocks noGrp="1"/>
          </p:cNvSpPr>
          <p:nvPr>
            <p:ph type="title"/>
          </p:nvPr>
        </p:nvSpPr>
        <p:spPr/>
        <p:txBody>
          <a:bodyPr>
            <a:normAutofit/>
          </a:bodyPr>
          <a:lstStyle/>
          <a:p>
            <a:r>
              <a:rPr lang="en-US" sz="3600" dirty="0"/>
              <a:t>Model Assessment</a:t>
            </a:r>
            <a:endParaRPr lang="en-IN" sz="3600" dirty="0"/>
          </a:p>
        </p:txBody>
      </p:sp>
      <p:sp>
        <p:nvSpPr>
          <p:cNvPr id="3" name="Content Placeholder 2">
            <a:extLst>
              <a:ext uri="{FF2B5EF4-FFF2-40B4-BE49-F238E27FC236}">
                <a16:creationId xmlns:a16="http://schemas.microsoft.com/office/drawing/2014/main" id="{EA2EB972-3308-FABF-030F-14218F2E344F}"/>
              </a:ext>
            </a:extLst>
          </p:cNvPr>
          <p:cNvSpPr>
            <a:spLocks noGrp="1"/>
          </p:cNvSpPr>
          <p:nvPr>
            <p:ph idx="1"/>
          </p:nvPr>
        </p:nvSpPr>
        <p:spPr>
          <a:xfrm>
            <a:off x="838200" y="1985114"/>
            <a:ext cx="10515600" cy="4351338"/>
          </a:xfrm>
        </p:spPr>
        <p:txBody>
          <a:bodyPr>
            <a:normAutofit/>
          </a:bodyPr>
          <a:lstStyle/>
          <a:p>
            <a:pPr marL="0" indent="0">
              <a:buNone/>
            </a:pPr>
            <a:r>
              <a:rPr lang="en-US" sz="2400" dirty="0"/>
              <a:t>The </a:t>
            </a:r>
            <a:r>
              <a:rPr lang="en-US" sz="2400" dirty="0" err="1"/>
              <a:t>XGBoost</a:t>
            </a:r>
            <a:r>
              <a:rPr lang="en-US" sz="2400" dirty="0"/>
              <a:t> Classifier Model F1_score 85.41% is high as compared to others.</a:t>
            </a:r>
          </a:p>
          <a:p>
            <a:pPr marL="0" indent="0">
              <a:buNone/>
            </a:pPr>
            <a:r>
              <a:rPr lang="en-US" sz="2400" dirty="0"/>
              <a:t>Therefore, </a:t>
            </a:r>
            <a:r>
              <a:rPr lang="en-US" sz="2400" dirty="0" err="1"/>
              <a:t>XGBoost</a:t>
            </a:r>
            <a:r>
              <a:rPr lang="en-US" sz="2400" dirty="0"/>
              <a:t> Classifier Model is the best model based on performance comparisons.</a:t>
            </a:r>
            <a:endParaRPr lang="en-IN" sz="2400" dirty="0"/>
          </a:p>
        </p:txBody>
      </p:sp>
    </p:spTree>
    <p:extLst>
      <p:ext uri="{BB962C8B-B14F-4D97-AF65-F5344CB8AC3E}">
        <p14:creationId xmlns:p14="http://schemas.microsoft.com/office/powerpoint/2010/main" val="1236367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3E36-D95C-F18B-B29C-65264D0115B2}"/>
              </a:ext>
            </a:extLst>
          </p:cNvPr>
          <p:cNvSpPr>
            <a:spLocks noGrp="1"/>
          </p:cNvSpPr>
          <p:nvPr>
            <p:ph type="title"/>
          </p:nvPr>
        </p:nvSpPr>
        <p:spPr/>
        <p:txBody>
          <a:bodyPr vert="horz" lIns="91440" tIns="45720" rIns="91440" bIns="45720" rtlCol="0" anchor="ctr">
            <a:normAutofit/>
          </a:bodyPr>
          <a:lstStyle/>
          <a:p>
            <a:r>
              <a:rPr lang="en-US"/>
              <a:t>Results</a:t>
            </a:r>
          </a:p>
        </p:txBody>
      </p:sp>
      <p:pic>
        <p:nvPicPr>
          <p:cNvPr id="4" name="Picture 3" descr="Three arrows on bullseye">
            <a:extLst>
              <a:ext uri="{FF2B5EF4-FFF2-40B4-BE49-F238E27FC236}">
                <a16:creationId xmlns:a16="http://schemas.microsoft.com/office/drawing/2014/main" id="{53D437C4-D28C-71D5-D85E-0E5D00CE1154}"/>
              </a:ext>
            </a:extLst>
          </p:cNvPr>
          <p:cNvPicPr>
            <a:picLocks noChangeAspect="1"/>
          </p:cNvPicPr>
          <p:nvPr/>
        </p:nvPicPr>
        <p:blipFill rotWithShape="1">
          <a:blip r:embed="rId2"/>
          <a:srcRect t="18411" b="18413"/>
          <a:stretch/>
        </p:blipFill>
        <p:spPr>
          <a:xfrm>
            <a:off x="838200" y="1825625"/>
            <a:ext cx="10515600" cy="4351338"/>
          </a:xfrm>
          <a:prstGeom prst="rect">
            <a:avLst/>
          </a:prstGeom>
          <a:noFill/>
        </p:spPr>
      </p:pic>
    </p:spTree>
    <p:extLst>
      <p:ext uri="{BB962C8B-B14F-4D97-AF65-F5344CB8AC3E}">
        <p14:creationId xmlns:p14="http://schemas.microsoft.com/office/powerpoint/2010/main" val="338858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EF1E-3E11-0B27-2A57-2500390D5D8C}"/>
              </a:ext>
            </a:extLst>
          </p:cNvPr>
          <p:cNvSpPr>
            <a:spLocks noGrp="1"/>
          </p:cNvSpPr>
          <p:nvPr>
            <p:ph type="title"/>
          </p:nvPr>
        </p:nvSpPr>
        <p:spPr>
          <a:xfrm>
            <a:off x="643467" y="270363"/>
            <a:ext cx="10905066" cy="1135737"/>
          </a:xfrm>
        </p:spPr>
        <p:txBody>
          <a:bodyPr>
            <a:normAutofit/>
          </a:bodyPr>
          <a:lstStyle/>
          <a:p>
            <a:pPr algn="ctr"/>
            <a:r>
              <a:rPr lang="en-IN" sz="3600" kern="0" dirty="0">
                <a:effectLst/>
                <a:ea typeface="Times New Roman" panose="02020603050405020304" pitchFamily="18" charset="0"/>
                <a:cs typeface="Times New Roman" panose="02020603050405020304" pitchFamily="18" charset="0"/>
              </a:rPr>
              <a:t>Data Understanding</a:t>
            </a:r>
            <a:endParaRPr lang="en-IN" sz="3600" dirty="0"/>
          </a:p>
        </p:txBody>
      </p:sp>
      <p:sp>
        <p:nvSpPr>
          <p:cNvPr id="3" name="Content Placeholder 2">
            <a:extLst>
              <a:ext uri="{FF2B5EF4-FFF2-40B4-BE49-F238E27FC236}">
                <a16:creationId xmlns:a16="http://schemas.microsoft.com/office/drawing/2014/main" id="{C6310599-4B75-C16A-B17E-5406CB5E9DFB}"/>
              </a:ext>
            </a:extLst>
          </p:cNvPr>
          <p:cNvSpPr>
            <a:spLocks noGrp="1"/>
          </p:cNvSpPr>
          <p:nvPr>
            <p:ph idx="1"/>
          </p:nvPr>
        </p:nvSpPr>
        <p:spPr>
          <a:xfrm>
            <a:off x="643467" y="1782981"/>
            <a:ext cx="10905066" cy="4393982"/>
          </a:xfrm>
        </p:spPr>
        <p:txBody>
          <a:bodyPr>
            <a:normAutofit/>
          </a:bodyPr>
          <a:lstStyle/>
          <a:p>
            <a:pPr marL="342900" lvl="0" indent="-342900">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Data is collected in 2019 - Current Population Survey in Annual Social and Economic (ASEC) Supplement conducted by the Bureau of the Census for the Bureau of </a:t>
            </a:r>
            <a:r>
              <a:rPr lang="en-IN" sz="1700" dirty="0" err="1">
                <a:effectLst/>
                <a:latin typeface="Calibri" panose="020F0502020204030204" pitchFamily="34" charset="0"/>
                <a:ea typeface="Calibri" panose="020F0502020204030204" pitchFamily="34" charset="0"/>
                <a:cs typeface="Times New Roman" panose="02020603050405020304" pitchFamily="18" charset="0"/>
              </a:rPr>
              <a:t>Labor</a:t>
            </a:r>
            <a:r>
              <a:rPr lang="en-IN" sz="1700" dirty="0">
                <a:effectLst/>
                <a:latin typeface="Calibri" panose="020F0502020204030204" pitchFamily="34" charset="0"/>
                <a:ea typeface="Calibri" panose="020F0502020204030204" pitchFamily="34" charset="0"/>
                <a:cs typeface="Times New Roman" panose="02020603050405020304" pitchFamily="18" charset="0"/>
              </a:rPr>
              <a:t> Statistics in Washington USA.</a:t>
            </a:r>
          </a:p>
          <a:p>
            <a:pPr marL="342900" lvl="0" indent="-342900">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The Dataset included the civilian noninstitutional population of the United States living in housing units and members of the Armed Forces living in civilian housing units on a military base or in a household not on a military base. </a:t>
            </a:r>
          </a:p>
          <a:p>
            <a:pPr marL="342900" lvl="0" indent="-342900">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This Annual Social and Economic (ASEC) Supplement provides the usual monthly </a:t>
            </a:r>
            <a:r>
              <a:rPr lang="en-IN" sz="1700" dirty="0" err="1">
                <a:effectLst/>
                <a:latin typeface="Calibri" panose="020F0502020204030204" pitchFamily="34" charset="0"/>
                <a:ea typeface="Calibri" panose="020F0502020204030204" pitchFamily="34" charset="0"/>
                <a:cs typeface="Times New Roman" panose="02020603050405020304" pitchFamily="18" charset="0"/>
              </a:rPr>
              <a:t>labor</a:t>
            </a:r>
            <a:r>
              <a:rPr lang="en-IN" sz="1700" dirty="0">
                <a:effectLst/>
                <a:latin typeface="Calibri" panose="020F0502020204030204" pitchFamily="34" charset="0"/>
                <a:ea typeface="Calibri" panose="020F0502020204030204" pitchFamily="34" charset="0"/>
                <a:cs typeface="Times New Roman" panose="02020603050405020304" pitchFamily="18" charset="0"/>
              </a:rPr>
              <a:t> force data, but in addition, provides supplemental data on work experience, income, noncash benefits, and migration. </a:t>
            </a:r>
          </a:p>
          <a:p>
            <a:pPr marL="342900" lvl="0" indent="-342900">
              <a:spcAft>
                <a:spcPts val="800"/>
              </a:spcAft>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Survey covers all States, regions and divisions are identified in their entirety. Within confidentiality restrictions, indicators are provided for 260 selected core-based statistical areas (CBSA), 44 selected combined statistical areas (CSA), 280 counties, and 40 central cities in multi-central city core-based statistical areas or combined statistical areas. Also within confidentiality restrictions, indicators are provided for metropolitan/nonmetropolitan, central city/balance metropolitan, and CBSA size.</a:t>
            </a:r>
          </a:p>
        </p:txBody>
      </p:sp>
    </p:spTree>
    <p:extLst>
      <p:ext uri="{BB962C8B-B14F-4D97-AF65-F5344CB8AC3E}">
        <p14:creationId xmlns:p14="http://schemas.microsoft.com/office/powerpoint/2010/main" val="3727168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77E66-41AD-3A93-2B05-C34ACBE68798}"/>
              </a:ext>
            </a:extLst>
          </p:cNvPr>
          <p:cNvSpPr>
            <a:spLocks noGrp="1"/>
          </p:cNvSpPr>
          <p:nvPr>
            <p:ph type="title"/>
          </p:nvPr>
        </p:nvSpPr>
        <p:spPr>
          <a:xfrm>
            <a:off x="1271588" y="662400"/>
            <a:ext cx="10055721" cy="1325563"/>
          </a:xfrm>
        </p:spPr>
        <p:txBody>
          <a:bodyPr anchor="t">
            <a:normAutofit/>
          </a:bodyPr>
          <a:lstStyle/>
          <a:p>
            <a:r>
              <a:rPr lang="en-IN"/>
              <a:t>Summary of key findings</a:t>
            </a: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03A0407C-FD93-CCE1-9012-FFDE9D54E2AA}"/>
              </a:ext>
            </a:extLst>
          </p:cNvPr>
          <p:cNvSpPr>
            <a:spLocks noGrp="1"/>
          </p:cNvSpPr>
          <p:nvPr>
            <p:ph idx="1"/>
          </p:nvPr>
        </p:nvSpPr>
        <p:spPr>
          <a:xfrm>
            <a:off x="1251678" y="2286001"/>
            <a:ext cx="10089112" cy="3909599"/>
          </a:xfrm>
        </p:spPr>
        <p:txBody>
          <a:bodyPr>
            <a:normAutofit/>
          </a:bodyPr>
          <a:lstStyle/>
          <a:p>
            <a:r>
              <a:rPr lang="en-US" sz="1000">
                <a:solidFill>
                  <a:schemeClr val="tx1">
                    <a:alpha val="60000"/>
                  </a:schemeClr>
                </a:solidFill>
              </a:rPr>
              <a:t>The dataset might be suffering from selection bias:</a:t>
            </a:r>
          </a:p>
          <a:p>
            <a:pPr lvl="1"/>
            <a:r>
              <a:rPr lang="en-US" sz="1000">
                <a:solidFill>
                  <a:schemeClr val="tx1">
                    <a:alpha val="60000"/>
                  </a:schemeClr>
                </a:solidFill>
              </a:rPr>
              <a:t> The 83.88% of data belong to White Race People, where only 16.13% of data collected from another race.</a:t>
            </a:r>
          </a:p>
          <a:p>
            <a:pPr lvl="1"/>
            <a:r>
              <a:rPr lang="en-US" sz="1000">
                <a:solidFill>
                  <a:schemeClr val="tx1">
                    <a:alpha val="60000"/>
                  </a:schemeClr>
                </a:solidFill>
              </a:rPr>
              <a:t>Many People in USA has 2 races as well. However, dataset included only one race.</a:t>
            </a:r>
          </a:p>
          <a:p>
            <a:r>
              <a:rPr lang="en-US" sz="1000">
                <a:solidFill>
                  <a:schemeClr val="tx1">
                    <a:alpha val="60000"/>
                  </a:schemeClr>
                </a:solidFill>
              </a:rPr>
              <a:t>The dataset is extracted in 2019 - Current Population Survey by ASEC Technical. The data is 4 years old. Therefore, some of the facts might not be applicable now.</a:t>
            </a:r>
          </a:p>
          <a:p>
            <a:r>
              <a:rPr lang="en-US" sz="1000">
                <a:solidFill>
                  <a:schemeClr val="tx1">
                    <a:alpha val="60000"/>
                  </a:schemeClr>
                </a:solidFill>
              </a:rPr>
              <a:t>Approximately 20,000 non-interview households are present each month. This could be the reason 83.33% of data belong to White Race.</a:t>
            </a:r>
          </a:p>
          <a:p>
            <a:r>
              <a:rPr lang="en-US" sz="1000">
                <a:solidFill>
                  <a:schemeClr val="tx1">
                    <a:alpha val="60000"/>
                  </a:schemeClr>
                </a:solidFill>
              </a:rPr>
              <a:t>AAGE: This variable defines "age of the Person". The Data has records for all person including who is not born or dead, Data included age range from 0 to 90. Where, 191237 people belong to 0-79 age group, 3214 people belong to 80-84 age group and 2233 has more than 85 age. Age data has right tail skewness (positive-skew distributions). And no outliers and No missing records detected in data.</a:t>
            </a:r>
          </a:p>
          <a:p>
            <a:r>
              <a:rPr lang="en-US" sz="1000">
                <a:solidFill>
                  <a:schemeClr val="tx1">
                    <a:alpha val="60000"/>
                  </a:schemeClr>
                </a:solidFill>
              </a:rPr>
              <a:t>ACLSWKR: The data contains 9 types of class of worker with nominal data. This refers to the broad classification of the person's employer. these broad classifications for current jobs are Not in universe, Self-employed-not incorporated, Private, Local government, Federal government, Self-employed-incorporated, State government, Never worked, Without pay. Where, 98827 data records almost 50% of data belong to people who is "not in universe" and not contribute to income level. Private and government workers has 98662 records and considered "wage and salary workers", which is 50% of the data. This includes private, Self-employed-not incorporated, Local government, State government, Self-employed-incorporated, Federal government, Without pay. On the other side, 165 workers only works without any pay and 438 people does not work. All Workers has more than 15 age expect "Not in universe". Therefore, Working minimum age is 15. The Highest Percentage of workers earns more than 50K belong to "Self-employed-incorporated". As compared to Government Jobs people prefer to the Private Jobs, Because people earns high pay in Private Jobs.</a:t>
            </a:r>
          </a:p>
          <a:p>
            <a:r>
              <a:rPr lang="en-US" sz="1000">
                <a:solidFill>
                  <a:schemeClr val="tx1">
                    <a:alpha val="60000"/>
                  </a:schemeClr>
                </a:solidFill>
              </a:rPr>
              <a:t>AHGA: people has 17 distinct education categories in data. which includes Level of School Completed/Degree Received by person. The highest level of education is "Doctorate degree(PhD EdD)" completed by 1263 people, which is second least achieved education. The most people completed High school graduation, which is 24% of the data with 48374 people. Educational attainment applies only to progress in "regular" school. Such schools include graded public, private, and parochial elementary and high schools (both junior and senior high), colleges, universities, and professional schools, whether day schools or night schools. Thus, regular schooling is that which may advance a person toward an elementary school certificate or high school diploma, or a college, university, or professional school degree. Schooling in other than regular schools is counted only if the credits obtained are regarded as transferable to a school in the regular school system. Whereas 12532 people enrolled in "High school" and "College or university". And 183762 people are enrolled in advance (non-born yet).More People earns more than 50K who has degree as compare the High school graduation or Dropout.</a:t>
            </a:r>
          </a:p>
        </p:txBody>
      </p:sp>
    </p:spTree>
    <p:extLst>
      <p:ext uri="{BB962C8B-B14F-4D97-AF65-F5344CB8AC3E}">
        <p14:creationId xmlns:p14="http://schemas.microsoft.com/office/powerpoint/2010/main" val="1704666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77E66-41AD-3A93-2B05-C34ACBE68798}"/>
              </a:ext>
            </a:extLst>
          </p:cNvPr>
          <p:cNvSpPr>
            <a:spLocks noGrp="1"/>
          </p:cNvSpPr>
          <p:nvPr>
            <p:ph type="title"/>
          </p:nvPr>
        </p:nvSpPr>
        <p:spPr>
          <a:xfrm>
            <a:off x="1271588" y="662400"/>
            <a:ext cx="10055721" cy="1325563"/>
          </a:xfrm>
        </p:spPr>
        <p:txBody>
          <a:bodyPr anchor="t">
            <a:normAutofit/>
          </a:bodyPr>
          <a:lstStyle/>
          <a:p>
            <a:r>
              <a:rPr lang="en-IN"/>
              <a:t>Summary of key findings</a:t>
            </a: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03A0407C-FD93-CCE1-9012-FFDE9D54E2AA}"/>
              </a:ext>
            </a:extLst>
          </p:cNvPr>
          <p:cNvSpPr>
            <a:spLocks noGrp="1"/>
          </p:cNvSpPr>
          <p:nvPr>
            <p:ph idx="1"/>
          </p:nvPr>
        </p:nvSpPr>
        <p:spPr>
          <a:xfrm>
            <a:off x="1251678" y="2286001"/>
            <a:ext cx="10089112" cy="3909599"/>
          </a:xfrm>
        </p:spPr>
        <p:txBody>
          <a:bodyPr>
            <a:normAutofit/>
          </a:bodyPr>
          <a:lstStyle/>
          <a:p>
            <a:r>
              <a:rPr lang="en-US" sz="1100" dirty="0">
                <a:solidFill>
                  <a:schemeClr val="tx1">
                    <a:alpha val="60000"/>
                  </a:schemeClr>
                </a:solidFill>
              </a:rPr>
              <a:t>AMARITL: 7 distinct types of marital status people holds in data. The marital status classified in four major categories: single (never married), married, widowed, and divorced. The category "married" is further divided into "married, civilian spouse present," "married, Armed Forces spouse present," "married, spouse absent," "married, Armed Forces spouse absent," and "separated." A person is classified as "married, spouse present" if the husband or wife is reported as a member of the household even though he or she may be temporarily absent on business or on vacation, visiting, in a hospital, etc., at the time of the enumeration. Persons reported as "separated "included those with legal separations, those living apart with intentions of obtaining a divorce, and other persons permanently or temporarily estranged from their spouses because of marital discord. The almost 43% people has Married-civilian spouse present and almost same % of people are not married. Whereas 1517 people spouse are absent.	As compared to Single Person More people earns 50K+ income if spouse is present.</a:t>
            </a:r>
          </a:p>
          <a:p>
            <a:r>
              <a:rPr lang="en-US" sz="1100" dirty="0">
                <a:solidFill>
                  <a:schemeClr val="tx1">
                    <a:alpha val="60000"/>
                  </a:schemeClr>
                </a:solidFill>
              </a:rPr>
              <a:t>AMJIND: Data includes 24 distinct major industry code to define primary industry. Where almost 50% people are not in universe or children. Mining industry has most employees who earns more than 50K and Private Household services pay rarely 50K+.</a:t>
            </a:r>
          </a:p>
          <a:p>
            <a:r>
              <a:rPr lang="en-US" sz="1100" dirty="0">
                <a:solidFill>
                  <a:schemeClr val="tx1">
                    <a:alpha val="60000"/>
                  </a:schemeClr>
                </a:solidFill>
              </a:rPr>
              <a:t>AMJOCC: Data includes 15 distinct major occupation code to define primary occupation. Where almost 50% people are not in universe. highest Percentage of workers earns more than 50K as an Executive admin and manager.</a:t>
            </a:r>
          </a:p>
          <a:p>
            <a:r>
              <a:rPr lang="en-US" sz="1100" dirty="0">
                <a:solidFill>
                  <a:schemeClr val="tx1">
                    <a:alpha val="60000"/>
                  </a:schemeClr>
                </a:solidFill>
              </a:rPr>
              <a:t>There is 5 types of race includes White, Black, Asian or Pacific Islander, Amer Indian Aleut or Eskimo and Other race. The last category includes any other race except the four mentioned. 84% of white people live in USA and only 1% population belong to "Amer Indian Aleut or Eskimo"</a:t>
            </a:r>
          </a:p>
          <a:p>
            <a:r>
              <a:rPr lang="en-US" sz="1100" dirty="0">
                <a:solidFill>
                  <a:schemeClr val="tx1">
                    <a:alpha val="60000"/>
                  </a:schemeClr>
                </a:solidFill>
              </a:rPr>
              <a:t>AREORGN: data has 10 different Hispanic Origin based on questionnaire. As compared to identified Origin, unidentified origin people is high, which is 86% of population, This includes All other, Do not Know, NA. The least Origin is Chicano.</a:t>
            </a:r>
          </a:p>
          <a:p>
            <a:r>
              <a:rPr lang="en-US" sz="1100" dirty="0">
                <a:solidFill>
                  <a:schemeClr val="tx1">
                    <a:alpha val="60000"/>
                  </a:schemeClr>
                </a:solidFill>
              </a:rPr>
              <a:t>The female population is high as compared to the male population. However, More male workers earn 50K+ income.</a:t>
            </a:r>
          </a:p>
          <a:p>
            <a:r>
              <a:rPr lang="en-US" sz="1100" dirty="0">
                <a:solidFill>
                  <a:schemeClr val="tx1">
                    <a:alpha val="60000"/>
                  </a:schemeClr>
                </a:solidFill>
              </a:rPr>
              <a:t>People who has "Foreign born- U S citizen by naturalization" increases chance to earn more than 50K.</a:t>
            </a:r>
          </a:p>
        </p:txBody>
      </p:sp>
    </p:spTree>
    <p:extLst>
      <p:ext uri="{BB962C8B-B14F-4D97-AF65-F5344CB8AC3E}">
        <p14:creationId xmlns:p14="http://schemas.microsoft.com/office/powerpoint/2010/main" val="148553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E2719-5191-1CC8-2036-DAB7C322C870}"/>
              </a:ext>
            </a:extLst>
          </p:cNvPr>
          <p:cNvSpPr>
            <a:spLocks noGrp="1"/>
          </p:cNvSpPr>
          <p:nvPr>
            <p:ph type="title"/>
          </p:nvPr>
        </p:nvSpPr>
        <p:spPr>
          <a:xfrm>
            <a:off x="1271588" y="662400"/>
            <a:ext cx="10055721" cy="1325563"/>
          </a:xfrm>
        </p:spPr>
        <p:txBody>
          <a:bodyPr anchor="t">
            <a:normAutofit/>
          </a:bodyPr>
          <a:lstStyle/>
          <a:p>
            <a:r>
              <a:rPr lang="en-IN"/>
              <a:t>Recommendation</a:t>
            </a: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96E5E712-104F-D51D-AFA8-9DBB9F412537}"/>
              </a:ext>
            </a:extLst>
          </p:cNvPr>
          <p:cNvSpPr>
            <a:spLocks noGrp="1"/>
          </p:cNvSpPr>
          <p:nvPr>
            <p:ph idx="1"/>
          </p:nvPr>
        </p:nvSpPr>
        <p:spPr>
          <a:xfrm>
            <a:off x="1251678" y="2286001"/>
            <a:ext cx="10089112" cy="3909599"/>
          </a:xfrm>
        </p:spPr>
        <p:txBody>
          <a:bodyPr>
            <a:normAutofit/>
          </a:bodyPr>
          <a:lstStyle/>
          <a:p>
            <a:r>
              <a:rPr lang="en-US" sz="2000">
                <a:solidFill>
                  <a:schemeClr val="tx1">
                    <a:alpha val="60000"/>
                  </a:schemeClr>
                </a:solidFill>
              </a:rPr>
              <a:t>Although we solved the problem successfully, we still have some extensions. For example, most variables in this dataset are categorical and some of them have many levels. I recommend to improve the performance of our models by using some suitable methods to reduce the number of levels for some categorical predictors before constructing predicted models.</a:t>
            </a:r>
            <a:endParaRPr lang="en-IN" sz="2000">
              <a:solidFill>
                <a:schemeClr val="tx1">
                  <a:alpha val="60000"/>
                </a:schemeClr>
              </a:solidFill>
            </a:endParaRPr>
          </a:p>
        </p:txBody>
      </p:sp>
    </p:spTree>
    <p:extLst>
      <p:ext uri="{BB962C8B-B14F-4D97-AF65-F5344CB8AC3E}">
        <p14:creationId xmlns:p14="http://schemas.microsoft.com/office/powerpoint/2010/main" val="4018893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CB92E-A8F9-3DCF-23F2-0F12424E0795}"/>
              </a:ext>
            </a:extLst>
          </p:cNvPr>
          <p:cNvSpPr>
            <a:spLocks noGrp="1"/>
          </p:cNvSpPr>
          <p:nvPr>
            <p:ph type="title"/>
          </p:nvPr>
        </p:nvSpPr>
        <p:spPr>
          <a:xfrm>
            <a:off x="1271588" y="662400"/>
            <a:ext cx="10055721" cy="1325563"/>
          </a:xfrm>
        </p:spPr>
        <p:txBody>
          <a:bodyPr anchor="t">
            <a:normAutofit/>
          </a:bodyPr>
          <a:lstStyle/>
          <a:p>
            <a:r>
              <a:rPr lang="en-IN"/>
              <a:t>Future Improvements</a:t>
            </a: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B61B6A1C-A9EF-0239-CB7A-5BC5E1390E39}"/>
              </a:ext>
            </a:extLst>
          </p:cNvPr>
          <p:cNvSpPr>
            <a:spLocks noGrp="1"/>
          </p:cNvSpPr>
          <p:nvPr>
            <p:ph idx="1"/>
          </p:nvPr>
        </p:nvSpPr>
        <p:spPr>
          <a:xfrm>
            <a:off x="1251678" y="2286001"/>
            <a:ext cx="10089112" cy="3909599"/>
          </a:xfrm>
        </p:spPr>
        <p:txBody>
          <a:bodyPr>
            <a:normAutofit/>
          </a:bodyPr>
          <a:lstStyle/>
          <a:p>
            <a:r>
              <a:rPr lang="en-US" sz="2000">
                <a:solidFill>
                  <a:schemeClr val="tx1">
                    <a:alpha val="60000"/>
                  </a:schemeClr>
                </a:solidFill>
              </a:rPr>
              <a:t>Apply PCA method. Whereas project uses lasso (L1 regularization) algorithm for "feature selection", which provides less scope of hyper parameter optimization. LASSO perform feature selection as the coefficients of predictors are shrunk towards zero. It still requires hyperparameter tuning because there is a regularization coefficient that weights how severe is the regularization of the loss function.</a:t>
            </a:r>
          </a:p>
          <a:p>
            <a:r>
              <a:rPr lang="en-US" sz="2000">
                <a:solidFill>
                  <a:schemeClr val="tx1">
                    <a:alpha val="60000"/>
                  </a:schemeClr>
                </a:solidFill>
              </a:rPr>
              <a:t>Some features are not normally distributed. We can handle this issue using neural network or Artificial Intelligence approaches and they might have a better prediction performance than the current models.</a:t>
            </a:r>
          </a:p>
          <a:p>
            <a:r>
              <a:rPr lang="en-US" sz="2000">
                <a:solidFill>
                  <a:schemeClr val="tx1">
                    <a:alpha val="60000"/>
                  </a:schemeClr>
                </a:solidFill>
              </a:rPr>
              <a:t>we only consider the relationship between income and the other covariates in this project. But the relationship between covariates might also be interesting, we can adopt graphical models to look into the dependence between predictors.</a:t>
            </a:r>
          </a:p>
          <a:p>
            <a:endParaRPr lang="en-IN" sz="2000">
              <a:solidFill>
                <a:schemeClr val="tx1">
                  <a:alpha val="60000"/>
                </a:schemeClr>
              </a:solidFill>
            </a:endParaRPr>
          </a:p>
        </p:txBody>
      </p:sp>
    </p:spTree>
    <p:extLst>
      <p:ext uri="{BB962C8B-B14F-4D97-AF65-F5344CB8AC3E}">
        <p14:creationId xmlns:p14="http://schemas.microsoft.com/office/powerpoint/2010/main" val="391665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0" name="Rectangle 308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92" name="Group 3091">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3093" name="Rectangle 3092">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Isosceles Triangle 3093">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AC4E7FB-E1DC-23F8-DD81-58B60866366A}"/>
              </a:ext>
            </a:extLst>
          </p:cNvPr>
          <p:cNvSpPr>
            <a:spLocks noGrp="1"/>
          </p:cNvSpPr>
          <p:nvPr>
            <p:ph type="title"/>
          </p:nvPr>
        </p:nvSpPr>
        <p:spPr>
          <a:xfrm>
            <a:off x="643467" y="321734"/>
            <a:ext cx="10905066" cy="1135737"/>
          </a:xfrm>
        </p:spPr>
        <p:txBody>
          <a:bodyPr>
            <a:normAutofit/>
          </a:bodyPr>
          <a:lstStyle/>
          <a:p>
            <a:r>
              <a:rPr lang="en-IN" sz="3600"/>
              <a:t>Age</a:t>
            </a:r>
          </a:p>
        </p:txBody>
      </p:sp>
      <p:pic>
        <p:nvPicPr>
          <p:cNvPr id="3076" name="Picture 4" descr="Chart, histogram&#10;&#10;Description automatically generated">
            <a:extLst>
              <a:ext uri="{FF2B5EF4-FFF2-40B4-BE49-F238E27FC236}">
                <a16:creationId xmlns:a16="http://schemas.microsoft.com/office/drawing/2014/main" id="{E3A54C29-FD4A-8594-A48D-5FCCD917FD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7995" y="1782982"/>
            <a:ext cx="5644155" cy="211655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hart&#10;&#10;Description automatically generated">
            <a:extLst>
              <a:ext uri="{FF2B5EF4-FFF2-40B4-BE49-F238E27FC236}">
                <a16:creationId xmlns:a16="http://schemas.microsoft.com/office/drawing/2014/main" id="{E4745391-B245-7030-E41A-20FAEDBEEE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2262" y="4060406"/>
            <a:ext cx="5955621" cy="2084467"/>
          </a:xfrm>
          <a:prstGeom prst="rect">
            <a:avLst/>
          </a:prstGeom>
          <a:noFill/>
          <a:extLst>
            <a:ext uri="{909E8E84-426E-40DD-AFC4-6F175D3DCCD1}">
              <a14:hiddenFill xmlns:a14="http://schemas.microsoft.com/office/drawing/2010/main">
                <a:solidFill>
                  <a:srgbClr val="FFFFFF"/>
                </a:solidFill>
              </a14:hiddenFill>
            </a:ext>
          </a:extLst>
        </p:spPr>
      </p:pic>
      <p:sp>
        <p:nvSpPr>
          <p:cNvPr id="3085" name="Content Placeholder 3077">
            <a:extLst>
              <a:ext uri="{FF2B5EF4-FFF2-40B4-BE49-F238E27FC236}">
                <a16:creationId xmlns:a16="http://schemas.microsoft.com/office/drawing/2014/main" id="{309276C6-7637-6D05-0F52-A42C4610F2AF}"/>
              </a:ext>
            </a:extLst>
          </p:cNvPr>
          <p:cNvSpPr>
            <a:spLocks noGrp="1"/>
          </p:cNvSpPr>
          <p:nvPr>
            <p:ph idx="1"/>
          </p:nvPr>
        </p:nvSpPr>
        <p:spPr>
          <a:xfrm>
            <a:off x="7544052" y="1782981"/>
            <a:ext cx="4004479" cy="4393982"/>
          </a:xfrm>
        </p:spPr>
        <p:txBody>
          <a:bodyPr>
            <a:normAutofit/>
          </a:bodyPr>
          <a:lstStyle/>
          <a:p>
            <a:pPr marL="0" indent="0">
              <a:buNone/>
            </a:pPr>
            <a:r>
              <a:rPr lang="en-US" sz="1700"/>
              <a:t>Divide Person Age into Bins: </a:t>
            </a:r>
          </a:p>
          <a:p>
            <a:r>
              <a:rPr lang="en-US" sz="1700"/>
              <a:t>00-79 = 0-79 years of age</a:t>
            </a:r>
          </a:p>
          <a:p>
            <a:r>
              <a:rPr lang="en-US" sz="1700"/>
              <a:t>80 = 80-84 years of age</a:t>
            </a:r>
          </a:p>
          <a:p>
            <a:r>
              <a:rPr lang="en-US" sz="1700"/>
              <a:t>85-90 = 85+ years of age</a:t>
            </a:r>
          </a:p>
          <a:p>
            <a:pPr marL="0" indent="0">
              <a:buNone/>
            </a:pPr>
            <a:endParaRPr lang="en-US" sz="1700"/>
          </a:p>
          <a:p>
            <a:pPr marL="0" indent="0">
              <a:buNone/>
            </a:pPr>
            <a:r>
              <a:rPr lang="en-US" sz="1700" b="1"/>
              <a:t>Summary</a:t>
            </a:r>
            <a:r>
              <a:rPr lang="en-US" sz="1700"/>
              <a:t>: This variable defines "age of the Person". The Data has records for all person including who is not born or dead, Data included age range from 0 to 90. Where, 191237 people belong to 0-79 age group, 3214 people belong to 80-84 age group and 2233 has more than 85 age. Age data has right tail skewness (positive-skew distributions). And no outliers and No missing records detected in data.</a:t>
            </a:r>
          </a:p>
        </p:txBody>
      </p:sp>
      <p:grpSp>
        <p:nvGrpSpPr>
          <p:cNvPr id="3096" name="Group 3095">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097" name="Isosceles Triangle 3096">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Rectangle 3097">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6636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17680F-2628-B2CD-3B88-D39A9D1705C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377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8BB8-5F92-2BE3-5831-A6E6CBD2968E}"/>
              </a:ext>
            </a:extLst>
          </p:cNvPr>
          <p:cNvSpPr>
            <a:spLocks noGrp="1"/>
          </p:cNvSpPr>
          <p:nvPr>
            <p:ph type="title"/>
          </p:nvPr>
        </p:nvSpPr>
        <p:spPr>
          <a:xfrm>
            <a:off x="643467" y="270363"/>
            <a:ext cx="10905066" cy="1135737"/>
          </a:xfrm>
        </p:spPr>
        <p:txBody>
          <a:bodyPr>
            <a:normAutofit/>
          </a:bodyPr>
          <a:lstStyle/>
          <a:p>
            <a:pPr algn="ctr"/>
            <a:r>
              <a:rPr lang="en-IN" sz="3600" dirty="0"/>
              <a:t>Project Overview</a:t>
            </a:r>
          </a:p>
        </p:txBody>
      </p:sp>
      <p:sp>
        <p:nvSpPr>
          <p:cNvPr id="3" name="Content Placeholder 2">
            <a:extLst>
              <a:ext uri="{FF2B5EF4-FFF2-40B4-BE49-F238E27FC236}">
                <a16:creationId xmlns:a16="http://schemas.microsoft.com/office/drawing/2014/main" id="{97F417EE-4910-1635-68AC-BF60D52C6CAB}"/>
              </a:ext>
            </a:extLst>
          </p:cNvPr>
          <p:cNvSpPr>
            <a:spLocks noGrp="1"/>
          </p:cNvSpPr>
          <p:nvPr>
            <p:ph idx="1"/>
          </p:nvPr>
        </p:nvSpPr>
        <p:spPr>
          <a:xfrm>
            <a:off x="643467" y="1782981"/>
            <a:ext cx="10905066" cy="4393982"/>
          </a:xfrm>
        </p:spPr>
        <p:txBody>
          <a:bodyPr>
            <a:normAutofit/>
          </a:bodyPr>
          <a:lstStyle/>
          <a:p>
            <a:pPr>
              <a:spcAft>
                <a:spcPts val="800"/>
              </a:spcAft>
            </a:pPr>
            <a:r>
              <a:rPr lang="en-IN" sz="1700" b="1" dirty="0">
                <a:cs typeface="Times New Roman" panose="02020603050405020304" pitchFamily="18" charset="0"/>
              </a:rPr>
              <a:t>Client</a:t>
            </a:r>
            <a:r>
              <a:rPr lang="en-IN" sz="1700" dirty="0">
                <a:effectLst/>
                <a:ea typeface="Calibri" panose="020F0502020204030204" pitchFamily="34" charset="0"/>
                <a:cs typeface="Times New Roman" panose="02020603050405020304" pitchFamily="18" charset="0"/>
              </a:rPr>
              <a:t>: United States Census Bureau</a:t>
            </a:r>
          </a:p>
          <a:p>
            <a:pPr>
              <a:spcAft>
                <a:spcPts val="800"/>
              </a:spcAft>
            </a:pPr>
            <a:r>
              <a:rPr lang="en-IN" sz="1700" dirty="0">
                <a:effectLst/>
                <a:ea typeface="Calibri" panose="020F0502020204030204" pitchFamily="34" charset="0"/>
                <a:cs typeface="Times New Roman" panose="02020603050405020304" pitchFamily="18" charset="0"/>
              </a:rPr>
              <a:t>The client leads the </a:t>
            </a:r>
            <a:r>
              <a:rPr lang="en-IN" sz="1700" dirty="0" err="1">
                <a:effectLst/>
                <a:ea typeface="Calibri" panose="020F0502020204030204" pitchFamily="34" charset="0"/>
                <a:cs typeface="Times New Roman" panose="02020603050405020304" pitchFamily="18" charset="0"/>
              </a:rPr>
              <a:t>countrys</a:t>
            </a:r>
            <a:r>
              <a:rPr lang="en-IN" sz="1700" dirty="0">
                <a:effectLst/>
                <a:ea typeface="Calibri" panose="020F0502020204030204" pitchFamily="34" charset="0"/>
                <a:cs typeface="Times New Roman" panose="02020603050405020304" pitchFamily="18" charset="0"/>
              </a:rPr>
              <a:t> Federal Statistical System; its primary responsibility is to collect demographic and economic data about America to help inform strategic initiatives.</a:t>
            </a:r>
          </a:p>
          <a:p>
            <a:pPr>
              <a:spcAft>
                <a:spcPts val="800"/>
              </a:spcAft>
            </a:pPr>
            <a:r>
              <a:rPr lang="en-IN" sz="1700" b="1" dirty="0">
                <a:effectLst/>
                <a:ea typeface="Calibri" panose="020F0502020204030204" pitchFamily="34" charset="0"/>
                <a:cs typeface="Times New Roman" panose="02020603050405020304" pitchFamily="18" charset="0"/>
              </a:rPr>
              <a:t>Objective</a:t>
            </a:r>
            <a:r>
              <a:rPr lang="en-IN" sz="1700" dirty="0">
                <a:effectLst/>
                <a:ea typeface="Calibri" panose="020F0502020204030204" pitchFamily="34" charset="0"/>
                <a:cs typeface="Times New Roman" panose="02020603050405020304" pitchFamily="18" charset="0"/>
              </a:rPr>
              <a:t>: </a:t>
            </a:r>
            <a:r>
              <a:rPr lang="en-US" sz="1700" dirty="0">
                <a:effectLst/>
                <a:ea typeface="Calibri" panose="020F0502020204030204" pitchFamily="34" charset="0"/>
                <a:cs typeface="Times New Roman" panose="02020603050405020304" pitchFamily="18" charset="0"/>
              </a:rPr>
              <a:t>The main goal is to perform binary classification analysis to predict whether a person income level over 50K a year or not using </a:t>
            </a:r>
            <a:r>
              <a:rPr lang="en-IN" sz="1700" dirty="0"/>
              <a:t>census bureau database</a:t>
            </a:r>
          </a:p>
        </p:txBody>
      </p:sp>
    </p:spTree>
    <p:extLst>
      <p:ext uri="{BB962C8B-B14F-4D97-AF65-F5344CB8AC3E}">
        <p14:creationId xmlns:p14="http://schemas.microsoft.com/office/powerpoint/2010/main" val="68863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3AA4-E7DC-2623-DF73-C0D849443B6A}"/>
              </a:ext>
            </a:extLst>
          </p:cNvPr>
          <p:cNvSpPr>
            <a:spLocks noGrp="1"/>
          </p:cNvSpPr>
          <p:nvPr>
            <p:ph type="title"/>
          </p:nvPr>
        </p:nvSpPr>
        <p:spPr>
          <a:xfrm>
            <a:off x="838200" y="262383"/>
            <a:ext cx="10515600" cy="1325563"/>
          </a:xfrm>
        </p:spPr>
        <p:txBody>
          <a:bodyPr>
            <a:normAutofit/>
          </a:bodyPr>
          <a:lstStyle/>
          <a:p>
            <a:pPr algn="ctr"/>
            <a:r>
              <a:rPr lang="en-IN" sz="3600" dirty="0"/>
              <a:t>Project Flow</a:t>
            </a:r>
          </a:p>
        </p:txBody>
      </p:sp>
      <p:grpSp>
        <p:nvGrpSpPr>
          <p:cNvPr id="38" name="Group 37">
            <a:extLst>
              <a:ext uri="{FF2B5EF4-FFF2-40B4-BE49-F238E27FC236}">
                <a16:creationId xmlns:a16="http://schemas.microsoft.com/office/drawing/2014/main" id="{034F58EE-BCC8-61CF-8DB4-076347C30E92}"/>
              </a:ext>
            </a:extLst>
          </p:cNvPr>
          <p:cNvGrpSpPr/>
          <p:nvPr/>
        </p:nvGrpSpPr>
        <p:grpSpPr>
          <a:xfrm>
            <a:off x="1119883" y="1830305"/>
            <a:ext cx="10114603" cy="3995740"/>
            <a:chOff x="678094" y="2354287"/>
            <a:chExt cx="10114603" cy="3995740"/>
          </a:xfrm>
        </p:grpSpPr>
        <p:sp>
          <p:nvSpPr>
            <p:cNvPr id="5" name="Rectangle: Rounded Corners 4">
              <a:extLst>
                <a:ext uri="{FF2B5EF4-FFF2-40B4-BE49-F238E27FC236}">
                  <a16:creationId xmlns:a16="http://schemas.microsoft.com/office/drawing/2014/main" id="{7DEC7020-4577-844E-768C-617A7B835415}"/>
                </a:ext>
              </a:extLst>
            </p:cNvPr>
            <p:cNvSpPr/>
            <p:nvPr/>
          </p:nvSpPr>
          <p:spPr>
            <a:xfrm>
              <a:off x="678094" y="2373330"/>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Training Data</a:t>
              </a:r>
            </a:p>
            <a:p>
              <a:pPr algn="ctr"/>
              <a:r>
                <a:rPr lang="en-IN" sz="1400" dirty="0" err="1"/>
                <a:t>census_income_learn</a:t>
              </a:r>
              <a:endParaRPr lang="en-IN" sz="1400" dirty="0"/>
            </a:p>
          </p:txBody>
        </p:sp>
        <p:sp>
          <p:nvSpPr>
            <p:cNvPr id="6" name="Rectangle: Rounded Corners 5">
              <a:extLst>
                <a:ext uri="{FF2B5EF4-FFF2-40B4-BE49-F238E27FC236}">
                  <a16:creationId xmlns:a16="http://schemas.microsoft.com/office/drawing/2014/main" id="{008AFDE7-7C3A-7986-DE05-F5676E9DBDA8}"/>
                </a:ext>
              </a:extLst>
            </p:cNvPr>
            <p:cNvSpPr/>
            <p:nvPr/>
          </p:nvSpPr>
          <p:spPr>
            <a:xfrm>
              <a:off x="678094" y="4180993"/>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Testing Data</a:t>
              </a:r>
            </a:p>
            <a:p>
              <a:pPr algn="ctr"/>
              <a:r>
                <a:rPr lang="en-IN" sz="1400" dirty="0" err="1"/>
                <a:t>census_income_test</a:t>
              </a:r>
              <a:endParaRPr lang="en-IN" sz="1400" dirty="0"/>
            </a:p>
          </p:txBody>
        </p:sp>
        <p:pic>
          <p:nvPicPr>
            <p:cNvPr id="1028" name="Picture 4" descr="Orange data configuration icon - Free orange database icons">
              <a:extLst>
                <a:ext uri="{FF2B5EF4-FFF2-40B4-BE49-F238E27FC236}">
                  <a16:creationId xmlns:a16="http://schemas.microsoft.com/office/drawing/2014/main" id="{50A48C85-9A17-4865-B7C5-03A860E47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065" y="3192392"/>
              <a:ext cx="712529" cy="9362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D8D8256-D444-AFBD-A21E-4E822DADA00B}"/>
                </a:ext>
              </a:extLst>
            </p:cNvPr>
            <p:cNvSpPr txBox="1"/>
            <p:nvPr/>
          </p:nvSpPr>
          <p:spPr>
            <a:xfrm>
              <a:off x="5065016" y="4183404"/>
              <a:ext cx="1313763" cy="261610"/>
            </a:xfrm>
            <a:prstGeom prst="rect">
              <a:avLst/>
            </a:prstGeom>
            <a:noFill/>
          </p:spPr>
          <p:txBody>
            <a:bodyPr wrap="square" rtlCol="0">
              <a:spAutoFit/>
            </a:bodyPr>
            <a:lstStyle/>
            <a:p>
              <a:r>
                <a:rPr lang="en-IN" sz="1100" dirty="0"/>
                <a:t>Data </a:t>
              </a:r>
              <a:r>
                <a:rPr lang="en-IN" sz="1100" dirty="0" err="1"/>
                <a:t>preprocessing</a:t>
              </a:r>
              <a:endParaRPr lang="en-IN" sz="1100" dirty="0"/>
            </a:p>
          </p:txBody>
        </p:sp>
        <p:sp>
          <p:nvSpPr>
            <p:cNvPr id="12" name="TextBox 11">
              <a:extLst>
                <a:ext uri="{FF2B5EF4-FFF2-40B4-BE49-F238E27FC236}">
                  <a16:creationId xmlns:a16="http://schemas.microsoft.com/office/drawing/2014/main" id="{234FB760-9A8B-921D-5C38-ECDA186D8C97}"/>
                </a:ext>
              </a:extLst>
            </p:cNvPr>
            <p:cNvSpPr txBox="1"/>
            <p:nvPr/>
          </p:nvSpPr>
          <p:spPr>
            <a:xfrm>
              <a:off x="2279462" y="4027277"/>
              <a:ext cx="1058239" cy="276999"/>
            </a:xfrm>
            <a:prstGeom prst="rect">
              <a:avLst/>
            </a:prstGeom>
            <a:noFill/>
          </p:spPr>
          <p:txBody>
            <a:bodyPr wrap="square" rtlCol="0">
              <a:spAutoFit/>
            </a:bodyPr>
            <a:lstStyle/>
            <a:p>
              <a:r>
                <a:rPr lang="en-IN" sz="1200" dirty="0"/>
                <a:t>Data Mapping</a:t>
              </a:r>
            </a:p>
          </p:txBody>
        </p:sp>
        <p:cxnSp>
          <p:nvCxnSpPr>
            <p:cNvPr id="14" name="Straight Arrow Connector 13">
              <a:extLst>
                <a:ext uri="{FF2B5EF4-FFF2-40B4-BE49-F238E27FC236}">
                  <a16:creationId xmlns:a16="http://schemas.microsoft.com/office/drawing/2014/main" id="{B4D03FDD-0044-2C34-BBF3-1AC652B7BF9B}"/>
                </a:ext>
              </a:extLst>
            </p:cNvPr>
            <p:cNvCxnSpPr>
              <a:cxnSpLocks/>
            </p:cNvCxnSpPr>
            <p:nvPr/>
          </p:nvCxnSpPr>
          <p:spPr>
            <a:xfrm>
              <a:off x="2120511" y="2782861"/>
              <a:ext cx="189223" cy="813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67FD08C-B753-8732-B6F4-2302A89F8876}"/>
                </a:ext>
              </a:extLst>
            </p:cNvPr>
            <p:cNvCxnSpPr>
              <a:cxnSpLocks/>
            </p:cNvCxnSpPr>
            <p:nvPr/>
          </p:nvCxnSpPr>
          <p:spPr>
            <a:xfrm flipV="1">
              <a:off x="2120511" y="3596691"/>
              <a:ext cx="189223" cy="993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3C789BCB-9A6A-68CB-5066-67E87FD82F21}"/>
                </a:ext>
              </a:extLst>
            </p:cNvPr>
            <p:cNvSpPr/>
            <p:nvPr/>
          </p:nvSpPr>
          <p:spPr>
            <a:xfrm>
              <a:off x="3526924" y="2354287"/>
              <a:ext cx="1425938"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census_income_learn_label</a:t>
              </a:r>
              <a:endParaRPr lang="en-IN" sz="1400" dirty="0"/>
            </a:p>
          </p:txBody>
        </p:sp>
        <p:sp>
          <p:nvSpPr>
            <p:cNvPr id="29" name="Rectangle: Rounded Corners 28">
              <a:extLst>
                <a:ext uri="{FF2B5EF4-FFF2-40B4-BE49-F238E27FC236}">
                  <a16:creationId xmlns:a16="http://schemas.microsoft.com/office/drawing/2014/main" id="{3716BB6E-6D55-B55B-2CD4-B24C07451FC2}"/>
                </a:ext>
              </a:extLst>
            </p:cNvPr>
            <p:cNvSpPr/>
            <p:nvPr/>
          </p:nvSpPr>
          <p:spPr>
            <a:xfrm>
              <a:off x="3526924" y="4161950"/>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census_income_test_label</a:t>
              </a:r>
              <a:endParaRPr lang="en-IN" sz="1400" dirty="0"/>
            </a:p>
          </p:txBody>
        </p:sp>
        <p:cxnSp>
          <p:nvCxnSpPr>
            <p:cNvPr id="31" name="Straight Arrow Connector 30">
              <a:extLst>
                <a:ext uri="{FF2B5EF4-FFF2-40B4-BE49-F238E27FC236}">
                  <a16:creationId xmlns:a16="http://schemas.microsoft.com/office/drawing/2014/main" id="{D521C34A-4932-2371-D8BA-2C8DD8F0A824}"/>
                </a:ext>
              </a:extLst>
            </p:cNvPr>
            <p:cNvCxnSpPr>
              <a:cxnSpLocks/>
            </p:cNvCxnSpPr>
            <p:nvPr/>
          </p:nvCxnSpPr>
          <p:spPr>
            <a:xfrm flipV="1">
              <a:off x="3118332" y="2763818"/>
              <a:ext cx="408592" cy="832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44958FC-4805-2BD8-030A-09CAE06BAEA3}"/>
                </a:ext>
              </a:extLst>
            </p:cNvPr>
            <p:cNvCxnSpPr>
              <a:cxnSpLocks/>
            </p:cNvCxnSpPr>
            <p:nvPr/>
          </p:nvCxnSpPr>
          <p:spPr>
            <a:xfrm>
              <a:off x="3118332" y="3596691"/>
              <a:ext cx="408592" cy="974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0" name="Picture 16" descr="Orange analytics 2 icon - Free orange seo icons">
              <a:extLst>
                <a:ext uri="{FF2B5EF4-FFF2-40B4-BE49-F238E27FC236}">
                  <a16:creationId xmlns:a16="http://schemas.microsoft.com/office/drawing/2014/main" id="{EB647D1E-6079-0920-54B8-5ABFB3D9E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734" y="3192392"/>
              <a:ext cx="808598" cy="808598"/>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4025740C-AAF5-39CA-B4EC-B23754D980B6}"/>
                </a:ext>
              </a:extLst>
            </p:cNvPr>
            <p:cNvCxnSpPr>
              <a:cxnSpLocks/>
            </p:cNvCxnSpPr>
            <p:nvPr/>
          </p:nvCxnSpPr>
          <p:spPr>
            <a:xfrm>
              <a:off x="4952862" y="2763818"/>
              <a:ext cx="484203" cy="896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5AC74649-BF86-39EB-6FCA-672C4AAFAEAE}"/>
                </a:ext>
              </a:extLst>
            </p:cNvPr>
            <p:cNvSpPr/>
            <p:nvPr/>
          </p:nvSpPr>
          <p:spPr>
            <a:xfrm>
              <a:off x="6411758" y="2378177"/>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census_income_learn_ processed</a:t>
              </a:r>
              <a:endParaRPr lang="en-IN" sz="1400" dirty="0"/>
            </a:p>
          </p:txBody>
        </p:sp>
        <p:sp>
          <p:nvSpPr>
            <p:cNvPr id="61" name="Rectangle: Rounded Corners 60">
              <a:extLst>
                <a:ext uri="{FF2B5EF4-FFF2-40B4-BE49-F238E27FC236}">
                  <a16:creationId xmlns:a16="http://schemas.microsoft.com/office/drawing/2014/main" id="{D46C9FF1-00A3-6481-B03B-EFFE2C65B998}"/>
                </a:ext>
              </a:extLst>
            </p:cNvPr>
            <p:cNvSpPr/>
            <p:nvPr/>
          </p:nvSpPr>
          <p:spPr>
            <a:xfrm>
              <a:off x="6411758" y="4202130"/>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census_income_test_processed</a:t>
              </a:r>
              <a:endParaRPr lang="en-IN" sz="1400" dirty="0"/>
            </a:p>
          </p:txBody>
        </p:sp>
        <p:cxnSp>
          <p:nvCxnSpPr>
            <p:cNvPr id="1025" name="Straight Arrow Connector 1024">
              <a:extLst>
                <a:ext uri="{FF2B5EF4-FFF2-40B4-BE49-F238E27FC236}">
                  <a16:creationId xmlns:a16="http://schemas.microsoft.com/office/drawing/2014/main" id="{9C400933-93B5-9BCB-E76C-CCE8EF9AFC5C}"/>
                </a:ext>
              </a:extLst>
            </p:cNvPr>
            <p:cNvCxnSpPr>
              <a:cxnSpLocks/>
            </p:cNvCxnSpPr>
            <p:nvPr/>
          </p:nvCxnSpPr>
          <p:spPr>
            <a:xfrm flipV="1">
              <a:off x="4969341" y="3660515"/>
              <a:ext cx="467724" cy="910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FAF3D9E3-6748-FC00-79F6-585BEFEC25E4}"/>
                </a:ext>
              </a:extLst>
            </p:cNvPr>
            <p:cNvCxnSpPr>
              <a:cxnSpLocks/>
            </p:cNvCxnSpPr>
            <p:nvPr/>
          </p:nvCxnSpPr>
          <p:spPr>
            <a:xfrm flipV="1">
              <a:off x="6149594" y="2787708"/>
              <a:ext cx="262164" cy="872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a:extLst>
                <a:ext uri="{FF2B5EF4-FFF2-40B4-BE49-F238E27FC236}">
                  <a16:creationId xmlns:a16="http://schemas.microsoft.com/office/drawing/2014/main" id="{2D187DC8-D829-E361-7FCD-A855527809F8}"/>
                </a:ext>
              </a:extLst>
            </p:cNvPr>
            <p:cNvCxnSpPr>
              <a:cxnSpLocks/>
            </p:cNvCxnSpPr>
            <p:nvPr/>
          </p:nvCxnSpPr>
          <p:spPr>
            <a:xfrm>
              <a:off x="6149594" y="3660515"/>
              <a:ext cx="262164" cy="951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03" name="Picture 18" descr="Research Data Analysis Vector Design Images, Analysis Data Information  Research Science Flat Color Icon V, Data Icons, Information Icons, Color  Icons PNG Image For Free Download">
              <a:extLst>
                <a:ext uri="{FF2B5EF4-FFF2-40B4-BE49-F238E27FC236}">
                  <a16:creationId xmlns:a16="http://schemas.microsoft.com/office/drawing/2014/main" id="{4D62C217-E226-1ACA-50C0-CC944D76E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5635" y="3291058"/>
              <a:ext cx="849120" cy="849120"/>
            </a:xfrm>
            <a:prstGeom prst="rect">
              <a:avLst/>
            </a:prstGeom>
            <a:noFill/>
            <a:extLst>
              <a:ext uri="{909E8E84-426E-40DD-AFC4-6F175D3DCCD1}">
                <a14:hiddenFill xmlns:a14="http://schemas.microsoft.com/office/drawing/2010/main">
                  <a:solidFill>
                    <a:srgbClr val="FFFFFF"/>
                  </a:solidFill>
                </a14:hiddenFill>
              </a:ext>
            </a:extLst>
          </p:spPr>
        </p:pic>
        <p:sp>
          <p:nvSpPr>
            <p:cNvPr id="1204" name="TextBox 1203">
              <a:extLst>
                <a:ext uri="{FF2B5EF4-FFF2-40B4-BE49-F238E27FC236}">
                  <a16:creationId xmlns:a16="http://schemas.microsoft.com/office/drawing/2014/main" id="{C3399BF2-A837-D2EF-4635-969D8D8A911C}"/>
                </a:ext>
              </a:extLst>
            </p:cNvPr>
            <p:cNvSpPr txBox="1"/>
            <p:nvPr/>
          </p:nvSpPr>
          <p:spPr>
            <a:xfrm>
              <a:off x="8130087" y="4203214"/>
              <a:ext cx="1130502" cy="261610"/>
            </a:xfrm>
            <a:prstGeom prst="rect">
              <a:avLst/>
            </a:prstGeom>
            <a:noFill/>
          </p:spPr>
          <p:txBody>
            <a:bodyPr wrap="square" rtlCol="0">
              <a:spAutoFit/>
            </a:bodyPr>
            <a:lstStyle/>
            <a:p>
              <a:r>
                <a:rPr lang="en-IN" sz="1100" dirty="0"/>
                <a:t>Data </a:t>
              </a:r>
              <a:r>
                <a:rPr lang="en-IN" sz="1100" dirty="0" err="1"/>
                <a:t>Modeling</a:t>
              </a:r>
              <a:endParaRPr lang="en-IN" sz="1100" dirty="0"/>
            </a:p>
          </p:txBody>
        </p:sp>
        <p:cxnSp>
          <p:nvCxnSpPr>
            <p:cNvPr id="1206" name="Straight Arrow Connector 1205">
              <a:extLst>
                <a:ext uri="{FF2B5EF4-FFF2-40B4-BE49-F238E27FC236}">
                  <a16:creationId xmlns:a16="http://schemas.microsoft.com/office/drawing/2014/main" id="{CB0E8B38-C359-6758-C520-444D1D609183}"/>
                </a:ext>
              </a:extLst>
            </p:cNvPr>
            <p:cNvCxnSpPr>
              <a:cxnSpLocks/>
            </p:cNvCxnSpPr>
            <p:nvPr/>
          </p:nvCxnSpPr>
          <p:spPr>
            <a:xfrm flipH="1" flipV="1">
              <a:off x="7854175" y="2787708"/>
              <a:ext cx="311460" cy="927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9" name="Straight Arrow Connector 1208">
              <a:extLst>
                <a:ext uri="{FF2B5EF4-FFF2-40B4-BE49-F238E27FC236}">
                  <a16:creationId xmlns:a16="http://schemas.microsoft.com/office/drawing/2014/main" id="{D18E7DAE-2EAC-0E80-243A-AD79A909A2F3}"/>
                </a:ext>
              </a:extLst>
            </p:cNvPr>
            <p:cNvCxnSpPr/>
            <p:nvPr/>
          </p:nvCxnSpPr>
          <p:spPr>
            <a:xfrm flipV="1">
              <a:off x="7854175" y="3715618"/>
              <a:ext cx="311460" cy="896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2" name="Rectangle: Rounded Corners 1211">
              <a:extLst>
                <a:ext uri="{FF2B5EF4-FFF2-40B4-BE49-F238E27FC236}">
                  <a16:creationId xmlns:a16="http://schemas.microsoft.com/office/drawing/2014/main" id="{9BE11CD7-FBF9-C217-5F71-B1D7E6E11788}"/>
                </a:ext>
              </a:extLst>
            </p:cNvPr>
            <p:cNvSpPr/>
            <p:nvPr/>
          </p:nvSpPr>
          <p:spPr>
            <a:xfrm>
              <a:off x="9350280" y="3297217"/>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Model Evaluation</a:t>
              </a:r>
            </a:p>
          </p:txBody>
        </p:sp>
        <p:cxnSp>
          <p:nvCxnSpPr>
            <p:cNvPr id="1215" name="Straight Arrow Connector 1214">
              <a:extLst>
                <a:ext uri="{FF2B5EF4-FFF2-40B4-BE49-F238E27FC236}">
                  <a16:creationId xmlns:a16="http://schemas.microsoft.com/office/drawing/2014/main" id="{EF808F5B-9259-B94F-27E9-382AD5DEBFF1}"/>
                </a:ext>
              </a:extLst>
            </p:cNvPr>
            <p:cNvCxnSpPr>
              <a:cxnSpLocks/>
            </p:cNvCxnSpPr>
            <p:nvPr/>
          </p:nvCxnSpPr>
          <p:spPr>
            <a:xfrm flipV="1">
              <a:off x="9014755" y="3706748"/>
              <a:ext cx="335525" cy="8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3" name="Rectangle: Rounded Corners 1222">
              <a:extLst>
                <a:ext uri="{FF2B5EF4-FFF2-40B4-BE49-F238E27FC236}">
                  <a16:creationId xmlns:a16="http://schemas.microsoft.com/office/drawing/2014/main" id="{353F0759-0E26-A3D1-4D06-86F0C2FCD112}"/>
                </a:ext>
              </a:extLst>
            </p:cNvPr>
            <p:cNvSpPr/>
            <p:nvPr/>
          </p:nvSpPr>
          <p:spPr>
            <a:xfrm>
              <a:off x="9346293" y="4405526"/>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Save Best Model</a:t>
              </a:r>
            </a:p>
          </p:txBody>
        </p:sp>
        <p:cxnSp>
          <p:nvCxnSpPr>
            <p:cNvPr id="7" name="Straight Arrow Connector 6">
              <a:extLst>
                <a:ext uri="{FF2B5EF4-FFF2-40B4-BE49-F238E27FC236}">
                  <a16:creationId xmlns:a16="http://schemas.microsoft.com/office/drawing/2014/main" id="{20AED2EB-006C-BDD4-761D-20D7AD4A8D00}"/>
                </a:ext>
              </a:extLst>
            </p:cNvPr>
            <p:cNvCxnSpPr/>
            <p:nvPr/>
          </p:nvCxnSpPr>
          <p:spPr>
            <a:xfrm flipH="1">
              <a:off x="10067502" y="4116279"/>
              <a:ext cx="3987" cy="28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D6065A4B-77C6-500A-EDB7-F50D864EB4BF}"/>
                </a:ext>
              </a:extLst>
            </p:cNvPr>
            <p:cNvSpPr/>
            <p:nvPr/>
          </p:nvSpPr>
          <p:spPr>
            <a:xfrm>
              <a:off x="9346293" y="5530965"/>
              <a:ext cx="1442417" cy="819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Deploy Save Model</a:t>
              </a:r>
            </a:p>
          </p:txBody>
        </p:sp>
        <p:cxnSp>
          <p:nvCxnSpPr>
            <p:cNvPr id="20" name="Straight Arrow Connector 19">
              <a:extLst>
                <a:ext uri="{FF2B5EF4-FFF2-40B4-BE49-F238E27FC236}">
                  <a16:creationId xmlns:a16="http://schemas.microsoft.com/office/drawing/2014/main" id="{FB87F0D5-D597-B114-24DF-87648597C389}"/>
                </a:ext>
              </a:extLst>
            </p:cNvPr>
            <p:cNvCxnSpPr/>
            <p:nvPr/>
          </p:nvCxnSpPr>
          <p:spPr>
            <a:xfrm>
              <a:off x="10067502" y="5224588"/>
              <a:ext cx="0" cy="30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989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199C-2D43-934B-F450-C671F8566A3D}"/>
              </a:ext>
            </a:extLst>
          </p:cNvPr>
          <p:cNvSpPr>
            <a:spLocks noGrp="1"/>
          </p:cNvSpPr>
          <p:nvPr>
            <p:ph type="title"/>
          </p:nvPr>
        </p:nvSpPr>
        <p:spPr>
          <a:xfrm>
            <a:off x="643467" y="321734"/>
            <a:ext cx="10905066" cy="1135737"/>
          </a:xfrm>
        </p:spPr>
        <p:txBody>
          <a:bodyPr>
            <a:normAutofit/>
          </a:bodyPr>
          <a:lstStyle/>
          <a:p>
            <a:pPr algn="ctr"/>
            <a:r>
              <a:rPr lang="en-IN" sz="3600" dirty="0"/>
              <a:t>Data Collection</a:t>
            </a:r>
          </a:p>
        </p:txBody>
      </p:sp>
      <p:sp>
        <p:nvSpPr>
          <p:cNvPr id="3" name="Content Placeholder 2">
            <a:extLst>
              <a:ext uri="{FF2B5EF4-FFF2-40B4-BE49-F238E27FC236}">
                <a16:creationId xmlns:a16="http://schemas.microsoft.com/office/drawing/2014/main" id="{E79C2C4D-5830-97AB-31A7-84FCD2BB83F6}"/>
              </a:ext>
            </a:extLst>
          </p:cNvPr>
          <p:cNvSpPr>
            <a:spLocks noGrp="1"/>
          </p:cNvSpPr>
          <p:nvPr>
            <p:ph idx="1"/>
          </p:nvPr>
        </p:nvSpPr>
        <p:spPr>
          <a:xfrm>
            <a:off x="643467" y="1782981"/>
            <a:ext cx="10905066" cy="4393982"/>
          </a:xfrm>
        </p:spPr>
        <p:txBody>
          <a:bodyPr>
            <a:normAutofit/>
          </a:bodyPr>
          <a:lstStyle/>
          <a:p>
            <a:pPr marL="0" indent="0">
              <a:spcBef>
                <a:spcPts val="200"/>
              </a:spcBef>
              <a:buNone/>
            </a:pPr>
            <a:r>
              <a:rPr lang="en-IN" sz="1700" b="1" dirty="0">
                <a:effectLst/>
                <a:ea typeface="Times New Roman" panose="02020603050405020304" pitchFamily="18" charset="0"/>
                <a:cs typeface="Times New Roman" panose="02020603050405020304" pitchFamily="18" charset="0"/>
              </a:rPr>
              <a:t>Sample Data</a:t>
            </a:r>
          </a:p>
          <a:p>
            <a:pPr>
              <a:spcAft>
                <a:spcPts val="800"/>
              </a:spcAft>
            </a:pPr>
            <a:r>
              <a:rPr lang="en-IN" sz="1700" dirty="0">
                <a:effectLst/>
                <a:ea typeface="Calibri" panose="020F0502020204030204" pitchFamily="34" charset="0"/>
                <a:cs typeface="Times New Roman" panose="02020603050405020304" pitchFamily="18" charset="0"/>
              </a:rPr>
              <a:t>You have been provided a sample dataset from the US Census archive containing detailed, but anonymized, information for ~300,000 individuals. This archive contains four files: </a:t>
            </a:r>
          </a:p>
          <a:p>
            <a:pPr>
              <a:spcAft>
                <a:spcPts val="800"/>
              </a:spcAft>
            </a:pPr>
            <a:r>
              <a:rPr lang="en-IN" sz="1700" dirty="0">
                <a:effectLst/>
                <a:ea typeface="Calibri" panose="020F0502020204030204" pitchFamily="34" charset="0"/>
                <a:cs typeface="Times New Roman" panose="02020603050405020304" pitchFamily="18" charset="0"/>
              </a:rPr>
              <a:t>1. census_income_learn.csv (data for model training). </a:t>
            </a:r>
          </a:p>
          <a:p>
            <a:pPr>
              <a:spcAft>
                <a:spcPts val="800"/>
              </a:spcAft>
            </a:pPr>
            <a:r>
              <a:rPr lang="en-IN" sz="1700" dirty="0">
                <a:effectLst/>
                <a:ea typeface="Calibri" panose="020F0502020204030204" pitchFamily="34" charset="0"/>
                <a:cs typeface="Times New Roman" panose="02020603050405020304" pitchFamily="18" charset="0"/>
              </a:rPr>
              <a:t>2. census_income_test.csv (data for model testing). </a:t>
            </a:r>
          </a:p>
          <a:p>
            <a:pPr>
              <a:spcAft>
                <a:spcPts val="800"/>
              </a:spcAft>
            </a:pPr>
            <a:r>
              <a:rPr lang="en-IN" sz="1700" dirty="0">
                <a:effectLst/>
                <a:ea typeface="Calibri" panose="020F0502020204030204" pitchFamily="34" charset="0"/>
                <a:cs typeface="Times New Roman" panose="02020603050405020304" pitchFamily="18" charset="0"/>
              </a:rPr>
              <a:t>3. census_income_metadata.txt (metadata for both datasets). </a:t>
            </a:r>
          </a:p>
          <a:p>
            <a:pPr>
              <a:spcAft>
                <a:spcPts val="800"/>
              </a:spcAft>
            </a:pPr>
            <a:r>
              <a:rPr lang="en-IN" sz="1700" dirty="0">
                <a:effectLst/>
                <a:ea typeface="Calibri" panose="020F0502020204030204" pitchFamily="34" charset="0"/>
                <a:cs typeface="Times New Roman" panose="02020603050405020304" pitchFamily="18" charset="0"/>
              </a:rPr>
              <a:t>4. census_income_additional_info.pdf (supplemental information).</a:t>
            </a:r>
          </a:p>
          <a:p>
            <a:endParaRPr lang="en-IN" sz="1700" dirty="0"/>
          </a:p>
        </p:txBody>
      </p:sp>
    </p:spTree>
    <p:extLst>
      <p:ext uri="{BB962C8B-B14F-4D97-AF65-F5344CB8AC3E}">
        <p14:creationId xmlns:p14="http://schemas.microsoft.com/office/powerpoint/2010/main" val="277458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776E-EF73-C85E-8AA2-C178885BC79C}"/>
              </a:ext>
            </a:extLst>
          </p:cNvPr>
          <p:cNvSpPr>
            <a:spLocks noGrp="1"/>
          </p:cNvSpPr>
          <p:nvPr>
            <p:ph type="title"/>
          </p:nvPr>
        </p:nvSpPr>
        <p:spPr>
          <a:xfrm>
            <a:off x="838200" y="313754"/>
            <a:ext cx="10515600" cy="1325563"/>
          </a:xfrm>
        </p:spPr>
        <p:txBody>
          <a:bodyPr>
            <a:normAutofit/>
          </a:bodyPr>
          <a:lstStyle/>
          <a:p>
            <a:pPr algn="ctr"/>
            <a:r>
              <a:rPr lang="en-IN" sz="3600" dirty="0"/>
              <a:t>Data Mapping</a:t>
            </a:r>
          </a:p>
        </p:txBody>
      </p:sp>
      <p:sp>
        <p:nvSpPr>
          <p:cNvPr id="3" name="Content Placeholder 2">
            <a:extLst>
              <a:ext uri="{FF2B5EF4-FFF2-40B4-BE49-F238E27FC236}">
                <a16:creationId xmlns:a16="http://schemas.microsoft.com/office/drawing/2014/main" id="{F0699B53-6825-50F1-2BF9-6094CC14EF35}"/>
              </a:ext>
            </a:extLst>
          </p:cNvPr>
          <p:cNvSpPr>
            <a:spLocks noGrp="1"/>
          </p:cNvSpPr>
          <p:nvPr>
            <p:ph idx="1"/>
          </p:nvPr>
        </p:nvSpPr>
        <p:spPr/>
        <p:txBody>
          <a:bodyPr/>
          <a:lstStyle/>
          <a:p>
            <a:r>
              <a:rPr lang="en-IN" sz="1700" dirty="0"/>
              <a:t>Assigned data headers for training and testing dataset using column </a:t>
            </a:r>
            <a:r>
              <a:rPr lang="en-US" sz="1700" dirty="0"/>
              <a:t>mappings of the Census Bureaus internal database. Which provided in census_income_metadata.txt file.</a:t>
            </a:r>
          </a:p>
          <a:p>
            <a:pPr marL="0" indent="0">
              <a:buNone/>
            </a:pPr>
            <a:endParaRPr lang="en-IN" dirty="0"/>
          </a:p>
        </p:txBody>
      </p:sp>
      <p:graphicFrame>
        <p:nvGraphicFramePr>
          <p:cNvPr id="5" name="Object 4">
            <a:extLst>
              <a:ext uri="{FF2B5EF4-FFF2-40B4-BE49-F238E27FC236}">
                <a16:creationId xmlns:a16="http://schemas.microsoft.com/office/drawing/2014/main" id="{2B9AD2CD-3621-C0B4-F0A0-0074EB576E1D}"/>
              </a:ext>
            </a:extLst>
          </p:cNvPr>
          <p:cNvGraphicFramePr>
            <a:graphicFrameLocks noChangeAspect="1"/>
          </p:cNvGraphicFramePr>
          <p:nvPr>
            <p:extLst>
              <p:ext uri="{D42A27DB-BD31-4B8C-83A1-F6EECF244321}">
                <p14:modId xmlns:p14="http://schemas.microsoft.com/office/powerpoint/2010/main" val="3971757994"/>
              </p:ext>
            </p:extLst>
          </p:nvPr>
        </p:nvGraphicFramePr>
        <p:xfrm>
          <a:off x="6789505" y="2239346"/>
          <a:ext cx="914400" cy="806450"/>
        </p:xfrm>
        <a:graphic>
          <a:graphicData uri="http://schemas.openxmlformats.org/presentationml/2006/ole">
            <mc:AlternateContent xmlns:mc="http://schemas.openxmlformats.org/markup-compatibility/2006">
              <mc:Choice xmlns:v="urn:schemas-microsoft-com:vml" Requires="v">
                <p:oleObj name="Document" showAsIcon="1" r:id="rId2" imgW="914400" imgH="806400" progId="Word.Document.12">
                  <p:embed/>
                </p:oleObj>
              </mc:Choice>
              <mc:Fallback>
                <p:oleObj name="Document" showAsIcon="1" r:id="rId2" imgW="914400" imgH="806400" progId="Word.Document.12">
                  <p:embed/>
                  <p:pic>
                    <p:nvPicPr>
                      <p:cNvPr id="0" name=""/>
                      <p:cNvPicPr/>
                      <p:nvPr/>
                    </p:nvPicPr>
                    <p:blipFill>
                      <a:blip r:embed="rId3"/>
                      <a:stretch>
                        <a:fillRect/>
                      </a:stretch>
                    </p:blipFill>
                    <p:spPr>
                      <a:xfrm>
                        <a:off x="6789505" y="2239346"/>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423140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9A39-42D0-A587-A699-961EFB18CEE9}"/>
              </a:ext>
            </a:extLst>
          </p:cNvPr>
          <p:cNvSpPr>
            <a:spLocks noGrp="1"/>
          </p:cNvSpPr>
          <p:nvPr>
            <p:ph type="title"/>
          </p:nvPr>
        </p:nvSpPr>
        <p:spPr>
          <a:xfrm>
            <a:off x="643467" y="270364"/>
            <a:ext cx="10905066" cy="1135737"/>
          </a:xfrm>
        </p:spPr>
        <p:txBody>
          <a:bodyPr>
            <a:normAutofit/>
          </a:bodyPr>
          <a:lstStyle/>
          <a:p>
            <a:pPr algn="ctr"/>
            <a:r>
              <a:rPr lang="en-IN" sz="3600"/>
              <a:t>Data Acquisition</a:t>
            </a:r>
          </a:p>
        </p:txBody>
      </p:sp>
      <p:sp>
        <p:nvSpPr>
          <p:cNvPr id="3" name="Content Placeholder 2">
            <a:extLst>
              <a:ext uri="{FF2B5EF4-FFF2-40B4-BE49-F238E27FC236}">
                <a16:creationId xmlns:a16="http://schemas.microsoft.com/office/drawing/2014/main" id="{DE391E18-5AFA-4827-D55D-CAADD32B80AB}"/>
              </a:ext>
            </a:extLst>
          </p:cNvPr>
          <p:cNvSpPr>
            <a:spLocks noGrp="1"/>
          </p:cNvSpPr>
          <p:nvPr>
            <p:ph idx="1"/>
          </p:nvPr>
        </p:nvSpPr>
        <p:spPr>
          <a:xfrm>
            <a:off x="636998" y="1849348"/>
            <a:ext cx="10911535" cy="4378986"/>
          </a:xfrm>
        </p:spPr>
        <p:txBody>
          <a:bodyPr>
            <a:normAutofit/>
          </a:bodyPr>
          <a:lstStyle/>
          <a:p>
            <a:r>
              <a:rPr lang="en-US" sz="1700"/>
              <a:t>The learning data has 199523 number of instances in Learning and 99762 instances in test dataset with 42 number of features. Where 12 numeric and 29 categorical features.</a:t>
            </a:r>
          </a:p>
          <a:p>
            <a:pPr marL="0" indent="0">
              <a:buNone/>
            </a:pPr>
            <a:endParaRPr lang="en-US" sz="1700"/>
          </a:p>
          <a:p>
            <a:pPr marL="0" indent="0">
              <a:buNone/>
            </a:pPr>
            <a:endParaRPr lang="en-IN" sz="1700" dirty="0"/>
          </a:p>
        </p:txBody>
      </p:sp>
    </p:spTree>
    <p:extLst>
      <p:ext uri="{BB962C8B-B14F-4D97-AF65-F5344CB8AC3E}">
        <p14:creationId xmlns:p14="http://schemas.microsoft.com/office/powerpoint/2010/main" val="190344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TotalTime>
  <Words>3094</Words>
  <Application>Microsoft Office PowerPoint</Application>
  <PresentationFormat>Widescreen</PresentationFormat>
  <Paragraphs>153</Paragraphs>
  <Slides>45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0" baseType="lpstr">
      <vt:lpstr>Arial</vt:lpstr>
      <vt:lpstr>Calibri</vt:lpstr>
      <vt:lpstr>Calibri Light</vt:lpstr>
      <vt:lpstr>Office Theme</vt:lpstr>
      <vt:lpstr>Document</vt:lpstr>
      <vt:lpstr>Income Level Classification using census bureau database</vt:lpstr>
      <vt:lpstr>Census Bureau Current Population Survey (CPS) Overview</vt:lpstr>
      <vt:lpstr>CPS – Overview Continue</vt:lpstr>
      <vt:lpstr>Data Understanding</vt:lpstr>
      <vt:lpstr>Project Overview</vt:lpstr>
      <vt:lpstr>Project Flow</vt:lpstr>
      <vt:lpstr>Data Collection</vt:lpstr>
      <vt:lpstr>Data Mapping</vt:lpstr>
      <vt:lpstr>Data Acquisition</vt:lpstr>
      <vt:lpstr>Data Exploration</vt:lpstr>
      <vt:lpstr>Data Exploration</vt:lpstr>
      <vt:lpstr>Compare Class of Worker who earn more than 50K</vt:lpstr>
      <vt:lpstr>PowerPoint Presentation</vt:lpstr>
      <vt:lpstr>Minimum Age of Working</vt:lpstr>
      <vt:lpstr>Impact of Education on Income Level</vt:lpstr>
      <vt:lpstr>PowerPoint Presentation</vt:lpstr>
      <vt:lpstr>Impact of spouse in income level</vt:lpstr>
      <vt:lpstr>Industry Pays more income</vt:lpstr>
      <vt:lpstr>Occupation Earns more income</vt:lpstr>
      <vt:lpstr>Gender impact on income level</vt:lpstr>
      <vt:lpstr>impact of membership of a labor union on income level</vt:lpstr>
      <vt:lpstr>Impact of Job Type on income level</vt:lpstr>
      <vt:lpstr>Citizenship impact on income level</vt:lpstr>
      <vt:lpstr>Data Pre-processing</vt:lpstr>
      <vt:lpstr>Data Cleaning</vt:lpstr>
      <vt:lpstr>Feature Engineering</vt:lpstr>
      <vt:lpstr>Age</vt:lpstr>
      <vt:lpstr>Worker Class</vt:lpstr>
      <vt:lpstr>Education</vt:lpstr>
      <vt:lpstr>Spouse Status</vt:lpstr>
      <vt:lpstr>Define Target</vt:lpstr>
      <vt:lpstr>Feature Handling</vt:lpstr>
      <vt:lpstr>Feature Selection</vt:lpstr>
      <vt:lpstr>Data Modelling</vt:lpstr>
      <vt:lpstr>Define Metric</vt:lpstr>
      <vt:lpstr>Hyperparameters Optimization</vt:lpstr>
      <vt:lpstr>Model Performance Result</vt:lpstr>
      <vt:lpstr>Model Assessment</vt:lpstr>
      <vt:lpstr>Results</vt:lpstr>
      <vt:lpstr>Summary of key findings</vt:lpstr>
      <vt:lpstr>Summary of key findings</vt:lpstr>
      <vt:lpstr>Recommendation</vt:lpstr>
      <vt:lpstr>Future Improvements</vt:lpstr>
      <vt:lpstr>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Level Classification using census bureau database</dc:title>
  <dc:creator>Anjali Dharmik</dc:creator>
  <cp:lastModifiedBy>Anjali Dharmik</cp:lastModifiedBy>
  <cp:revision>16</cp:revision>
  <dcterms:created xsi:type="dcterms:W3CDTF">2023-01-25T20:48:36Z</dcterms:created>
  <dcterms:modified xsi:type="dcterms:W3CDTF">2023-01-26T15:19:47Z</dcterms:modified>
</cp:coreProperties>
</file>