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2" r:id="rId6"/>
    <p:sldId id="263" r:id="rId7"/>
    <p:sldId id="260" r:id="rId8"/>
    <p:sldId id="261"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FA586C-EF79-7A5A-6848-72EA96670297}"/>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IN"/>
          </a:p>
        </p:txBody>
      </p:sp>
      <p:sp>
        <p:nvSpPr>
          <p:cNvPr id="3" name="Subtitle 2">
            <a:extLst>
              <a:ext uri="{FF2B5EF4-FFF2-40B4-BE49-F238E27FC236}">
                <a16:creationId xmlns:a16="http://schemas.microsoft.com/office/drawing/2014/main" id="{1B12301E-3F2F-7400-89D4-40F54FF350B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IN"/>
          </a:p>
        </p:txBody>
      </p:sp>
      <p:sp>
        <p:nvSpPr>
          <p:cNvPr id="4" name="Date Placeholder 3">
            <a:extLst>
              <a:ext uri="{FF2B5EF4-FFF2-40B4-BE49-F238E27FC236}">
                <a16:creationId xmlns:a16="http://schemas.microsoft.com/office/drawing/2014/main" id="{007929F2-8230-7B65-F5AB-908C01A070DC}"/>
              </a:ext>
            </a:extLst>
          </p:cNvPr>
          <p:cNvSpPr>
            <a:spLocks noGrp="1"/>
          </p:cNvSpPr>
          <p:nvPr>
            <p:ph type="dt" sz="half" idx="10"/>
          </p:nvPr>
        </p:nvSpPr>
        <p:spPr/>
        <p:txBody>
          <a:bodyPr/>
          <a:lstStyle/>
          <a:p>
            <a:fld id="{350309FB-5976-4E29-ACDF-AC1BAA5D2851}" type="datetimeFigureOut">
              <a:rPr lang="en-IN" smtClean="0"/>
              <a:t>29-10-2023</a:t>
            </a:fld>
            <a:endParaRPr lang="en-IN"/>
          </a:p>
        </p:txBody>
      </p:sp>
      <p:sp>
        <p:nvSpPr>
          <p:cNvPr id="5" name="Footer Placeholder 4">
            <a:extLst>
              <a:ext uri="{FF2B5EF4-FFF2-40B4-BE49-F238E27FC236}">
                <a16:creationId xmlns:a16="http://schemas.microsoft.com/office/drawing/2014/main" id="{0450C51B-6A18-D49C-BEAF-A08D8B824C2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55E59AE-8942-0F7C-6776-AB5964653DE7}"/>
              </a:ext>
            </a:extLst>
          </p:cNvPr>
          <p:cNvSpPr>
            <a:spLocks noGrp="1"/>
          </p:cNvSpPr>
          <p:nvPr>
            <p:ph type="sldNum" sz="quarter" idx="12"/>
          </p:nvPr>
        </p:nvSpPr>
        <p:spPr/>
        <p:txBody>
          <a:bodyPr/>
          <a:lstStyle/>
          <a:p>
            <a:fld id="{B9101183-13D8-444B-BE1F-71F776A00428}" type="slidenum">
              <a:rPr lang="en-IN" smtClean="0"/>
              <a:t>‹#›</a:t>
            </a:fld>
            <a:endParaRPr lang="en-IN"/>
          </a:p>
        </p:txBody>
      </p:sp>
    </p:spTree>
    <p:extLst>
      <p:ext uri="{BB962C8B-B14F-4D97-AF65-F5344CB8AC3E}">
        <p14:creationId xmlns:p14="http://schemas.microsoft.com/office/powerpoint/2010/main" val="26219676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A32B63-2606-4617-535D-AFF334C10DBF}"/>
              </a:ext>
            </a:extLst>
          </p:cNvPr>
          <p:cNvSpPr>
            <a:spLocks noGrp="1"/>
          </p:cNvSpPr>
          <p:nvPr>
            <p:ph type="title"/>
          </p:nvPr>
        </p:nvSpPr>
        <p:spPr/>
        <p:txBody>
          <a:bodyPr/>
          <a:lstStyle/>
          <a:p>
            <a:r>
              <a:rPr lang="en-GB"/>
              <a:t>Click to edit Master title style</a:t>
            </a:r>
            <a:endParaRPr lang="en-IN"/>
          </a:p>
        </p:txBody>
      </p:sp>
      <p:sp>
        <p:nvSpPr>
          <p:cNvPr id="3" name="Vertical Text Placeholder 2">
            <a:extLst>
              <a:ext uri="{FF2B5EF4-FFF2-40B4-BE49-F238E27FC236}">
                <a16:creationId xmlns:a16="http://schemas.microsoft.com/office/drawing/2014/main" id="{D564356F-2FB1-38F7-C9B2-DFFD33ED5779}"/>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4" name="Date Placeholder 3">
            <a:extLst>
              <a:ext uri="{FF2B5EF4-FFF2-40B4-BE49-F238E27FC236}">
                <a16:creationId xmlns:a16="http://schemas.microsoft.com/office/drawing/2014/main" id="{70665052-15E6-D380-2CF2-0078EECCCCDF}"/>
              </a:ext>
            </a:extLst>
          </p:cNvPr>
          <p:cNvSpPr>
            <a:spLocks noGrp="1"/>
          </p:cNvSpPr>
          <p:nvPr>
            <p:ph type="dt" sz="half" idx="10"/>
          </p:nvPr>
        </p:nvSpPr>
        <p:spPr/>
        <p:txBody>
          <a:bodyPr/>
          <a:lstStyle/>
          <a:p>
            <a:fld id="{350309FB-5976-4E29-ACDF-AC1BAA5D2851}" type="datetimeFigureOut">
              <a:rPr lang="en-IN" smtClean="0"/>
              <a:t>29-10-2023</a:t>
            </a:fld>
            <a:endParaRPr lang="en-IN"/>
          </a:p>
        </p:txBody>
      </p:sp>
      <p:sp>
        <p:nvSpPr>
          <p:cNvPr id="5" name="Footer Placeholder 4">
            <a:extLst>
              <a:ext uri="{FF2B5EF4-FFF2-40B4-BE49-F238E27FC236}">
                <a16:creationId xmlns:a16="http://schemas.microsoft.com/office/drawing/2014/main" id="{E00315A5-A699-90A5-0253-953614B8AFC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0F64027-9101-8F95-DB24-FE61BB6D4839}"/>
              </a:ext>
            </a:extLst>
          </p:cNvPr>
          <p:cNvSpPr>
            <a:spLocks noGrp="1"/>
          </p:cNvSpPr>
          <p:nvPr>
            <p:ph type="sldNum" sz="quarter" idx="12"/>
          </p:nvPr>
        </p:nvSpPr>
        <p:spPr/>
        <p:txBody>
          <a:bodyPr/>
          <a:lstStyle/>
          <a:p>
            <a:fld id="{B9101183-13D8-444B-BE1F-71F776A00428}" type="slidenum">
              <a:rPr lang="en-IN" smtClean="0"/>
              <a:t>‹#›</a:t>
            </a:fld>
            <a:endParaRPr lang="en-IN"/>
          </a:p>
        </p:txBody>
      </p:sp>
    </p:spTree>
    <p:extLst>
      <p:ext uri="{BB962C8B-B14F-4D97-AF65-F5344CB8AC3E}">
        <p14:creationId xmlns:p14="http://schemas.microsoft.com/office/powerpoint/2010/main" val="17493745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245E6C9-51D7-7DB6-B29C-06E00720272F}"/>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IN"/>
          </a:p>
        </p:txBody>
      </p:sp>
      <p:sp>
        <p:nvSpPr>
          <p:cNvPr id="3" name="Vertical Text Placeholder 2">
            <a:extLst>
              <a:ext uri="{FF2B5EF4-FFF2-40B4-BE49-F238E27FC236}">
                <a16:creationId xmlns:a16="http://schemas.microsoft.com/office/drawing/2014/main" id="{043C8C50-B761-39D4-AC96-1B6C84AAADF6}"/>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4" name="Date Placeholder 3">
            <a:extLst>
              <a:ext uri="{FF2B5EF4-FFF2-40B4-BE49-F238E27FC236}">
                <a16:creationId xmlns:a16="http://schemas.microsoft.com/office/drawing/2014/main" id="{550436E4-B4B9-180A-912A-6D2DF8CB1163}"/>
              </a:ext>
            </a:extLst>
          </p:cNvPr>
          <p:cNvSpPr>
            <a:spLocks noGrp="1"/>
          </p:cNvSpPr>
          <p:nvPr>
            <p:ph type="dt" sz="half" idx="10"/>
          </p:nvPr>
        </p:nvSpPr>
        <p:spPr/>
        <p:txBody>
          <a:bodyPr/>
          <a:lstStyle/>
          <a:p>
            <a:fld id="{350309FB-5976-4E29-ACDF-AC1BAA5D2851}" type="datetimeFigureOut">
              <a:rPr lang="en-IN" smtClean="0"/>
              <a:t>29-10-2023</a:t>
            </a:fld>
            <a:endParaRPr lang="en-IN"/>
          </a:p>
        </p:txBody>
      </p:sp>
      <p:sp>
        <p:nvSpPr>
          <p:cNvPr id="5" name="Footer Placeholder 4">
            <a:extLst>
              <a:ext uri="{FF2B5EF4-FFF2-40B4-BE49-F238E27FC236}">
                <a16:creationId xmlns:a16="http://schemas.microsoft.com/office/drawing/2014/main" id="{0DCDC590-53C1-2E14-8942-211FF7913E1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15F6425-B3DE-60F4-6629-91D958D4156C}"/>
              </a:ext>
            </a:extLst>
          </p:cNvPr>
          <p:cNvSpPr>
            <a:spLocks noGrp="1"/>
          </p:cNvSpPr>
          <p:nvPr>
            <p:ph type="sldNum" sz="quarter" idx="12"/>
          </p:nvPr>
        </p:nvSpPr>
        <p:spPr/>
        <p:txBody>
          <a:bodyPr/>
          <a:lstStyle/>
          <a:p>
            <a:fld id="{B9101183-13D8-444B-BE1F-71F776A00428}" type="slidenum">
              <a:rPr lang="en-IN" smtClean="0"/>
              <a:t>‹#›</a:t>
            </a:fld>
            <a:endParaRPr lang="en-IN"/>
          </a:p>
        </p:txBody>
      </p:sp>
    </p:spTree>
    <p:extLst>
      <p:ext uri="{BB962C8B-B14F-4D97-AF65-F5344CB8AC3E}">
        <p14:creationId xmlns:p14="http://schemas.microsoft.com/office/powerpoint/2010/main" val="22154166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EED99E-3C00-0AFB-AB7E-B510C5B30675}"/>
              </a:ext>
            </a:extLst>
          </p:cNvPr>
          <p:cNvSpPr>
            <a:spLocks noGrp="1"/>
          </p:cNvSpPr>
          <p:nvPr>
            <p:ph type="title"/>
          </p:nvPr>
        </p:nvSpPr>
        <p:spPr/>
        <p:txBody>
          <a:bodyPr/>
          <a:lstStyle/>
          <a:p>
            <a:r>
              <a:rPr lang="en-GB"/>
              <a:t>Click to edit Master title style</a:t>
            </a:r>
            <a:endParaRPr lang="en-IN"/>
          </a:p>
        </p:txBody>
      </p:sp>
      <p:sp>
        <p:nvSpPr>
          <p:cNvPr id="3" name="Content Placeholder 2">
            <a:extLst>
              <a:ext uri="{FF2B5EF4-FFF2-40B4-BE49-F238E27FC236}">
                <a16:creationId xmlns:a16="http://schemas.microsoft.com/office/drawing/2014/main" id="{08903D2B-E054-9659-40DA-E65BD6BBAA11}"/>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4" name="Date Placeholder 3">
            <a:extLst>
              <a:ext uri="{FF2B5EF4-FFF2-40B4-BE49-F238E27FC236}">
                <a16:creationId xmlns:a16="http://schemas.microsoft.com/office/drawing/2014/main" id="{DECD9AFC-A018-9D96-CC0B-981884F13751}"/>
              </a:ext>
            </a:extLst>
          </p:cNvPr>
          <p:cNvSpPr>
            <a:spLocks noGrp="1"/>
          </p:cNvSpPr>
          <p:nvPr>
            <p:ph type="dt" sz="half" idx="10"/>
          </p:nvPr>
        </p:nvSpPr>
        <p:spPr/>
        <p:txBody>
          <a:bodyPr/>
          <a:lstStyle/>
          <a:p>
            <a:fld id="{350309FB-5976-4E29-ACDF-AC1BAA5D2851}" type="datetimeFigureOut">
              <a:rPr lang="en-IN" smtClean="0"/>
              <a:t>29-10-2023</a:t>
            </a:fld>
            <a:endParaRPr lang="en-IN"/>
          </a:p>
        </p:txBody>
      </p:sp>
      <p:sp>
        <p:nvSpPr>
          <p:cNvPr id="5" name="Footer Placeholder 4">
            <a:extLst>
              <a:ext uri="{FF2B5EF4-FFF2-40B4-BE49-F238E27FC236}">
                <a16:creationId xmlns:a16="http://schemas.microsoft.com/office/drawing/2014/main" id="{AAB60CEB-521A-E41C-F7AB-11F7B94ABA0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61FA250-5F04-222F-03F3-81C8546A70EE}"/>
              </a:ext>
            </a:extLst>
          </p:cNvPr>
          <p:cNvSpPr>
            <a:spLocks noGrp="1"/>
          </p:cNvSpPr>
          <p:nvPr>
            <p:ph type="sldNum" sz="quarter" idx="12"/>
          </p:nvPr>
        </p:nvSpPr>
        <p:spPr/>
        <p:txBody>
          <a:bodyPr/>
          <a:lstStyle/>
          <a:p>
            <a:fld id="{B9101183-13D8-444B-BE1F-71F776A00428}" type="slidenum">
              <a:rPr lang="en-IN" smtClean="0"/>
              <a:t>‹#›</a:t>
            </a:fld>
            <a:endParaRPr lang="en-IN"/>
          </a:p>
        </p:txBody>
      </p:sp>
    </p:spTree>
    <p:extLst>
      <p:ext uri="{BB962C8B-B14F-4D97-AF65-F5344CB8AC3E}">
        <p14:creationId xmlns:p14="http://schemas.microsoft.com/office/powerpoint/2010/main" val="5350737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653310-0173-28EB-863A-2F6099A6ECFC}"/>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IN"/>
          </a:p>
        </p:txBody>
      </p:sp>
      <p:sp>
        <p:nvSpPr>
          <p:cNvPr id="3" name="Text Placeholder 2">
            <a:extLst>
              <a:ext uri="{FF2B5EF4-FFF2-40B4-BE49-F238E27FC236}">
                <a16:creationId xmlns:a16="http://schemas.microsoft.com/office/drawing/2014/main" id="{AEE22956-E9A4-661B-39C1-9754208D4A1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1BA8AC23-7601-2976-4CAB-F6C22753004D}"/>
              </a:ext>
            </a:extLst>
          </p:cNvPr>
          <p:cNvSpPr>
            <a:spLocks noGrp="1"/>
          </p:cNvSpPr>
          <p:nvPr>
            <p:ph type="dt" sz="half" idx="10"/>
          </p:nvPr>
        </p:nvSpPr>
        <p:spPr/>
        <p:txBody>
          <a:bodyPr/>
          <a:lstStyle/>
          <a:p>
            <a:fld id="{350309FB-5976-4E29-ACDF-AC1BAA5D2851}" type="datetimeFigureOut">
              <a:rPr lang="en-IN" smtClean="0"/>
              <a:t>29-10-2023</a:t>
            </a:fld>
            <a:endParaRPr lang="en-IN"/>
          </a:p>
        </p:txBody>
      </p:sp>
      <p:sp>
        <p:nvSpPr>
          <p:cNvPr id="5" name="Footer Placeholder 4">
            <a:extLst>
              <a:ext uri="{FF2B5EF4-FFF2-40B4-BE49-F238E27FC236}">
                <a16:creationId xmlns:a16="http://schemas.microsoft.com/office/drawing/2014/main" id="{1BFE63D6-16C6-33BF-5D57-0E7E3EB9C38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EE44E82-0B5B-F53E-D67F-0730184E0929}"/>
              </a:ext>
            </a:extLst>
          </p:cNvPr>
          <p:cNvSpPr>
            <a:spLocks noGrp="1"/>
          </p:cNvSpPr>
          <p:nvPr>
            <p:ph type="sldNum" sz="quarter" idx="12"/>
          </p:nvPr>
        </p:nvSpPr>
        <p:spPr/>
        <p:txBody>
          <a:bodyPr/>
          <a:lstStyle/>
          <a:p>
            <a:fld id="{B9101183-13D8-444B-BE1F-71F776A00428}" type="slidenum">
              <a:rPr lang="en-IN" smtClean="0"/>
              <a:t>‹#›</a:t>
            </a:fld>
            <a:endParaRPr lang="en-IN"/>
          </a:p>
        </p:txBody>
      </p:sp>
    </p:spTree>
    <p:extLst>
      <p:ext uri="{BB962C8B-B14F-4D97-AF65-F5344CB8AC3E}">
        <p14:creationId xmlns:p14="http://schemas.microsoft.com/office/powerpoint/2010/main" val="18141668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EF023A-7716-2504-69DF-B8B08438F7D5}"/>
              </a:ext>
            </a:extLst>
          </p:cNvPr>
          <p:cNvSpPr>
            <a:spLocks noGrp="1"/>
          </p:cNvSpPr>
          <p:nvPr>
            <p:ph type="title"/>
          </p:nvPr>
        </p:nvSpPr>
        <p:spPr/>
        <p:txBody>
          <a:bodyPr/>
          <a:lstStyle/>
          <a:p>
            <a:r>
              <a:rPr lang="en-GB"/>
              <a:t>Click to edit Master title style</a:t>
            </a:r>
            <a:endParaRPr lang="en-IN"/>
          </a:p>
        </p:txBody>
      </p:sp>
      <p:sp>
        <p:nvSpPr>
          <p:cNvPr id="3" name="Content Placeholder 2">
            <a:extLst>
              <a:ext uri="{FF2B5EF4-FFF2-40B4-BE49-F238E27FC236}">
                <a16:creationId xmlns:a16="http://schemas.microsoft.com/office/drawing/2014/main" id="{0EFA04AA-DB78-836A-F10E-DBB1F2F0F814}"/>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4" name="Content Placeholder 3">
            <a:extLst>
              <a:ext uri="{FF2B5EF4-FFF2-40B4-BE49-F238E27FC236}">
                <a16:creationId xmlns:a16="http://schemas.microsoft.com/office/drawing/2014/main" id="{FC7CEE31-FAF1-C2EE-7E13-1F0A612C1A82}"/>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5" name="Date Placeholder 4">
            <a:extLst>
              <a:ext uri="{FF2B5EF4-FFF2-40B4-BE49-F238E27FC236}">
                <a16:creationId xmlns:a16="http://schemas.microsoft.com/office/drawing/2014/main" id="{88EC9891-0FC0-7A7B-C9E9-122B1AFC1237}"/>
              </a:ext>
            </a:extLst>
          </p:cNvPr>
          <p:cNvSpPr>
            <a:spLocks noGrp="1"/>
          </p:cNvSpPr>
          <p:nvPr>
            <p:ph type="dt" sz="half" idx="10"/>
          </p:nvPr>
        </p:nvSpPr>
        <p:spPr/>
        <p:txBody>
          <a:bodyPr/>
          <a:lstStyle/>
          <a:p>
            <a:fld id="{350309FB-5976-4E29-ACDF-AC1BAA5D2851}" type="datetimeFigureOut">
              <a:rPr lang="en-IN" smtClean="0"/>
              <a:t>29-10-2023</a:t>
            </a:fld>
            <a:endParaRPr lang="en-IN"/>
          </a:p>
        </p:txBody>
      </p:sp>
      <p:sp>
        <p:nvSpPr>
          <p:cNvPr id="6" name="Footer Placeholder 5">
            <a:extLst>
              <a:ext uri="{FF2B5EF4-FFF2-40B4-BE49-F238E27FC236}">
                <a16:creationId xmlns:a16="http://schemas.microsoft.com/office/drawing/2014/main" id="{58F4294B-8EAF-0DBB-2C60-39EE94B4463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8ABA166-AC8F-756A-1137-86C528BEDDC6}"/>
              </a:ext>
            </a:extLst>
          </p:cNvPr>
          <p:cNvSpPr>
            <a:spLocks noGrp="1"/>
          </p:cNvSpPr>
          <p:nvPr>
            <p:ph type="sldNum" sz="quarter" idx="12"/>
          </p:nvPr>
        </p:nvSpPr>
        <p:spPr/>
        <p:txBody>
          <a:bodyPr/>
          <a:lstStyle/>
          <a:p>
            <a:fld id="{B9101183-13D8-444B-BE1F-71F776A00428}" type="slidenum">
              <a:rPr lang="en-IN" smtClean="0"/>
              <a:t>‹#›</a:t>
            </a:fld>
            <a:endParaRPr lang="en-IN"/>
          </a:p>
        </p:txBody>
      </p:sp>
    </p:spTree>
    <p:extLst>
      <p:ext uri="{BB962C8B-B14F-4D97-AF65-F5344CB8AC3E}">
        <p14:creationId xmlns:p14="http://schemas.microsoft.com/office/powerpoint/2010/main" val="6305763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B800A2-E71B-6459-BE42-D1CFEDC9704D}"/>
              </a:ext>
            </a:extLst>
          </p:cNvPr>
          <p:cNvSpPr>
            <a:spLocks noGrp="1"/>
          </p:cNvSpPr>
          <p:nvPr>
            <p:ph type="title"/>
          </p:nvPr>
        </p:nvSpPr>
        <p:spPr>
          <a:xfrm>
            <a:off x="839788" y="365125"/>
            <a:ext cx="10515600" cy="1325563"/>
          </a:xfrm>
        </p:spPr>
        <p:txBody>
          <a:bodyPr/>
          <a:lstStyle/>
          <a:p>
            <a:r>
              <a:rPr lang="en-GB"/>
              <a:t>Click to edit Master title style</a:t>
            </a:r>
            <a:endParaRPr lang="en-IN"/>
          </a:p>
        </p:txBody>
      </p:sp>
      <p:sp>
        <p:nvSpPr>
          <p:cNvPr id="3" name="Text Placeholder 2">
            <a:extLst>
              <a:ext uri="{FF2B5EF4-FFF2-40B4-BE49-F238E27FC236}">
                <a16:creationId xmlns:a16="http://schemas.microsoft.com/office/drawing/2014/main" id="{A292B534-F411-A4DD-616C-C43C755169F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8E94F69B-2425-D311-FBCC-12306A59BFF6}"/>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5" name="Text Placeholder 4">
            <a:extLst>
              <a:ext uri="{FF2B5EF4-FFF2-40B4-BE49-F238E27FC236}">
                <a16:creationId xmlns:a16="http://schemas.microsoft.com/office/drawing/2014/main" id="{2ACE172C-4D9F-0AE4-05D7-3D4940F41C6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B6501344-3F64-F94E-CBB4-555ACAA2C10D}"/>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7" name="Date Placeholder 6">
            <a:extLst>
              <a:ext uri="{FF2B5EF4-FFF2-40B4-BE49-F238E27FC236}">
                <a16:creationId xmlns:a16="http://schemas.microsoft.com/office/drawing/2014/main" id="{41050000-3F03-3321-8D5C-BC482879768B}"/>
              </a:ext>
            </a:extLst>
          </p:cNvPr>
          <p:cNvSpPr>
            <a:spLocks noGrp="1"/>
          </p:cNvSpPr>
          <p:nvPr>
            <p:ph type="dt" sz="half" idx="10"/>
          </p:nvPr>
        </p:nvSpPr>
        <p:spPr/>
        <p:txBody>
          <a:bodyPr/>
          <a:lstStyle/>
          <a:p>
            <a:fld id="{350309FB-5976-4E29-ACDF-AC1BAA5D2851}" type="datetimeFigureOut">
              <a:rPr lang="en-IN" smtClean="0"/>
              <a:t>29-10-2023</a:t>
            </a:fld>
            <a:endParaRPr lang="en-IN"/>
          </a:p>
        </p:txBody>
      </p:sp>
      <p:sp>
        <p:nvSpPr>
          <p:cNvPr id="8" name="Footer Placeholder 7">
            <a:extLst>
              <a:ext uri="{FF2B5EF4-FFF2-40B4-BE49-F238E27FC236}">
                <a16:creationId xmlns:a16="http://schemas.microsoft.com/office/drawing/2014/main" id="{C035440C-F396-869C-E026-A5453F7C7D0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E118D37-50A3-4D9E-4FB5-12C79DA23F4E}"/>
              </a:ext>
            </a:extLst>
          </p:cNvPr>
          <p:cNvSpPr>
            <a:spLocks noGrp="1"/>
          </p:cNvSpPr>
          <p:nvPr>
            <p:ph type="sldNum" sz="quarter" idx="12"/>
          </p:nvPr>
        </p:nvSpPr>
        <p:spPr/>
        <p:txBody>
          <a:bodyPr/>
          <a:lstStyle/>
          <a:p>
            <a:fld id="{B9101183-13D8-444B-BE1F-71F776A00428}" type="slidenum">
              <a:rPr lang="en-IN" smtClean="0"/>
              <a:t>‹#›</a:t>
            </a:fld>
            <a:endParaRPr lang="en-IN"/>
          </a:p>
        </p:txBody>
      </p:sp>
    </p:spTree>
    <p:extLst>
      <p:ext uri="{BB962C8B-B14F-4D97-AF65-F5344CB8AC3E}">
        <p14:creationId xmlns:p14="http://schemas.microsoft.com/office/powerpoint/2010/main" val="16902180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AEA51-0431-5E9E-0598-9382677C5260}"/>
              </a:ext>
            </a:extLst>
          </p:cNvPr>
          <p:cNvSpPr>
            <a:spLocks noGrp="1"/>
          </p:cNvSpPr>
          <p:nvPr>
            <p:ph type="title"/>
          </p:nvPr>
        </p:nvSpPr>
        <p:spPr/>
        <p:txBody>
          <a:bodyPr/>
          <a:lstStyle/>
          <a:p>
            <a:r>
              <a:rPr lang="en-GB"/>
              <a:t>Click to edit Master title style</a:t>
            </a:r>
            <a:endParaRPr lang="en-IN"/>
          </a:p>
        </p:txBody>
      </p:sp>
      <p:sp>
        <p:nvSpPr>
          <p:cNvPr id="3" name="Date Placeholder 2">
            <a:extLst>
              <a:ext uri="{FF2B5EF4-FFF2-40B4-BE49-F238E27FC236}">
                <a16:creationId xmlns:a16="http://schemas.microsoft.com/office/drawing/2014/main" id="{EF387CDE-DEF6-997F-E591-56FD2D584635}"/>
              </a:ext>
            </a:extLst>
          </p:cNvPr>
          <p:cNvSpPr>
            <a:spLocks noGrp="1"/>
          </p:cNvSpPr>
          <p:nvPr>
            <p:ph type="dt" sz="half" idx="10"/>
          </p:nvPr>
        </p:nvSpPr>
        <p:spPr/>
        <p:txBody>
          <a:bodyPr/>
          <a:lstStyle/>
          <a:p>
            <a:fld id="{350309FB-5976-4E29-ACDF-AC1BAA5D2851}" type="datetimeFigureOut">
              <a:rPr lang="en-IN" smtClean="0"/>
              <a:t>29-10-2023</a:t>
            </a:fld>
            <a:endParaRPr lang="en-IN"/>
          </a:p>
        </p:txBody>
      </p:sp>
      <p:sp>
        <p:nvSpPr>
          <p:cNvPr id="4" name="Footer Placeholder 3">
            <a:extLst>
              <a:ext uri="{FF2B5EF4-FFF2-40B4-BE49-F238E27FC236}">
                <a16:creationId xmlns:a16="http://schemas.microsoft.com/office/drawing/2014/main" id="{7B8F1A75-B1AC-70E4-060C-F68AD7728B4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6B66258-FC1C-2A5A-9831-F6599CB653DB}"/>
              </a:ext>
            </a:extLst>
          </p:cNvPr>
          <p:cNvSpPr>
            <a:spLocks noGrp="1"/>
          </p:cNvSpPr>
          <p:nvPr>
            <p:ph type="sldNum" sz="quarter" idx="12"/>
          </p:nvPr>
        </p:nvSpPr>
        <p:spPr/>
        <p:txBody>
          <a:bodyPr/>
          <a:lstStyle/>
          <a:p>
            <a:fld id="{B9101183-13D8-444B-BE1F-71F776A00428}" type="slidenum">
              <a:rPr lang="en-IN" smtClean="0"/>
              <a:t>‹#›</a:t>
            </a:fld>
            <a:endParaRPr lang="en-IN"/>
          </a:p>
        </p:txBody>
      </p:sp>
    </p:spTree>
    <p:extLst>
      <p:ext uri="{BB962C8B-B14F-4D97-AF65-F5344CB8AC3E}">
        <p14:creationId xmlns:p14="http://schemas.microsoft.com/office/powerpoint/2010/main" val="40446812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59954E5-1946-4494-02CA-C360D34C31B7}"/>
              </a:ext>
            </a:extLst>
          </p:cNvPr>
          <p:cNvSpPr>
            <a:spLocks noGrp="1"/>
          </p:cNvSpPr>
          <p:nvPr>
            <p:ph type="dt" sz="half" idx="10"/>
          </p:nvPr>
        </p:nvSpPr>
        <p:spPr/>
        <p:txBody>
          <a:bodyPr/>
          <a:lstStyle/>
          <a:p>
            <a:fld id="{350309FB-5976-4E29-ACDF-AC1BAA5D2851}" type="datetimeFigureOut">
              <a:rPr lang="en-IN" smtClean="0"/>
              <a:t>29-10-2023</a:t>
            </a:fld>
            <a:endParaRPr lang="en-IN"/>
          </a:p>
        </p:txBody>
      </p:sp>
      <p:sp>
        <p:nvSpPr>
          <p:cNvPr id="3" name="Footer Placeholder 2">
            <a:extLst>
              <a:ext uri="{FF2B5EF4-FFF2-40B4-BE49-F238E27FC236}">
                <a16:creationId xmlns:a16="http://schemas.microsoft.com/office/drawing/2014/main" id="{D7D58EFB-1C8C-492B-9403-96BBF9E0205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7ACEBCC-83D0-841B-33B9-B28729175803}"/>
              </a:ext>
            </a:extLst>
          </p:cNvPr>
          <p:cNvSpPr>
            <a:spLocks noGrp="1"/>
          </p:cNvSpPr>
          <p:nvPr>
            <p:ph type="sldNum" sz="quarter" idx="12"/>
          </p:nvPr>
        </p:nvSpPr>
        <p:spPr/>
        <p:txBody>
          <a:bodyPr/>
          <a:lstStyle/>
          <a:p>
            <a:fld id="{B9101183-13D8-444B-BE1F-71F776A00428}" type="slidenum">
              <a:rPr lang="en-IN" smtClean="0"/>
              <a:t>‹#›</a:t>
            </a:fld>
            <a:endParaRPr lang="en-IN"/>
          </a:p>
        </p:txBody>
      </p:sp>
    </p:spTree>
    <p:extLst>
      <p:ext uri="{BB962C8B-B14F-4D97-AF65-F5344CB8AC3E}">
        <p14:creationId xmlns:p14="http://schemas.microsoft.com/office/powerpoint/2010/main" val="38275154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F28C87-C915-E2F6-F321-EF13E93A0F38}"/>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IN"/>
          </a:p>
        </p:txBody>
      </p:sp>
      <p:sp>
        <p:nvSpPr>
          <p:cNvPr id="3" name="Content Placeholder 2">
            <a:extLst>
              <a:ext uri="{FF2B5EF4-FFF2-40B4-BE49-F238E27FC236}">
                <a16:creationId xmlns:a16="http://schemas.microsoft.com/office/drawing/2014/main" id="{4DC66E56-0C39-0C8D-567C-6E1C977B46F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4" name="Text Placeholder 3">
            <a:extLst>
              <a:ext uri="{FF2B5EF4-FFF2-40B4-BE49-F238E27FC236}">
                <a16:creationId xmlns:a16="http://schemas.microsoft.com/office/drawing/2014/main" id="{939893C1-2351-ACAE-913C-94005C6144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1050C3F6-1A8B-FFF7-456A-E7EE3D59E425}"/>
              </a:ext>
            </a:extLst>
          </p:cNvPr>
          <p:cNvSpPr>
            <a:spLocks noGrp="1"/>
          </p:cNvSpPr>
          <p:nvPr>
            <p:ph type="dt" sz="half" idx="10"/>
          </p:nvPr>
        </p:nvSpPr>
        <p:spPr/>
        <p:txBody>
          <a:bodyPr/>
          <a:lstStyle/>
          <a:p>
            <a:fld id="{350309FB-5976-4E29-ACDF-AC1BAA5D2851}" type="datetimeFigureOut">
              <a:rPr lang="en-IN" smtClean="0"/>
              <a:t>29-10-2023</a:t>
            </a:fld>
            <a:endParaRPr lang="en-IN"/>
          </a:p>
        </p:txBody>
      </p:sp>
      <p:sp>
        <p:nvSpPr>
          <p:cNvPr id="6" name="Footer Placeholder 5">
            <a:extLst>
              <a:ext uri="{FF2B5EF4-FFF2-40B4-BE49-F238E27FC236}">
                <a16:creationId xmlns:a16="http://schemas.microsoft.com/office/drawing/2014/main" id="{3B9145AC-5B3E-8587-F763-C3C64B7772A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12C3F51-60F5-27FC-C39E-482A734499F8}"/>
              </a:ext>
            </a:extLst>
          </p:cNvPr>
          <p:cNvSpPr>
            <a:spLocks noGrp="1"/>
          </p:cNvSpPr>
          <p:nvPr>
            <p:ph type="sldNum" sz="quarter" idx="12"/>
          </p:nvPr>
        </p:nvSpPr>
        <p:spPr/>
        <p:txBody>
          <a:bodyPr/>
          <a:lstStyle/>
          <a:p>
            <a:fld id="{B9101183-13D8-444B-BE1F-71F776A00428}" type="slidenum">
              <a:rPr lang="en-IN" smtClean="0"/>
              <a:t>‹#›</a:t>
            </a:fld>
            <a:endParaRPr lang="en-IN"/>
          </a:p>
        </p:txBody>
      </p:sp>
    </p:spTree>
    <p:extLst>
      <p:ext uri="{BB962C8B-B14F-4D97-AF65-F5344CB8AC3E}">
        <p14:creationId xmlns:p14="http://schemas.microsoft.com/office/powerpoint/2010/main" val="36105441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B2E964-7DBC-CB30-008E-62D82E24FB5E}"/>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IN"/>
          </a:p>
        </p:txBody>
      </p:sp>
      <p:sp>
        <p:nvSpPr>
          <p:cNvPr id="3" name="Picture Placeholder 2">
            <a:extLst>
              <a:ext uri="{FF2B5EF4-FFF2-40B4-BE49-F238E27FC236}">
                <a16:creationId xmlns:a16="http://schemas.microsoft.com/office/drawing/2014/main" id="{88B86A0F-ECF3-9D5A-F30A-E6F22B55C1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F0950AD-D707-31F0-CC7D-08F87BDDED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F1186017-AD27-98F1-BC09-04245789D10E}"/>
              </a:ext>
            </a:extLst>
          </p:cNvPr>
          <p:cNvSpPr>
            <a:spLocks noGrp="1"/>
          </p:cNvSpPr>
          <p:nvPr>
            <p:ph type="dt" sz="half" idx="10"/>
          </p:nvPr>
        </p:nvSpPr>
        <p:spPr/>
        <p:txBody>
          <a:bodyPr/>
          <a:lstStyle/>
          <a:p>
            <a:fld id="{350309FB-5976-4E29-ACDF-AC1BAA5D2851}" type="datetimeFigureOut">
              <a:rPr lang="en-IN" smtClean="0"/>
              <a:t>29-10-2023</a:t>
            </a:fld>
            <a:endParaRPr lang="en-IN"/>
          </a:p>
        </p:txBody>
      </p:sp>
      <p:sp>
        <p:nvSpPr>
          <p:cNvPr id="6" name="Footer Placeholder 5">
            <a:extLst>
              <a:ext uri="{FF2B5EF4-FFF2-40B4-BE49-F238E27FC236}">
                <a16:creationId xmlns:a16="http://schemas.microsoft.com/office/drawing/2014/main" id="{6C912354-3ED7-AF4D-5721-B9580E5D125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4A9986E-4249-7A81-0A34-FAB76405EC4B}"/>
              </a:ext>
            </a:extLst>
          </p:cNvPr>
          <p:cNvSpPr>
            <a:spLocks noGrp="1"/>
          </p:cNvSpPr>
          <p:nvPr>
            <p:ph type="sldNum" sz="quarter" idx="12"/>
          </p:nvPr>
        </p:nvSpPr>
        <p:spPr/>
        <p:txBody>
          <a:bodyPr/>
          <a:lstStyle/>
          <a:p>
            <a:fld id="{B9101183-13D8-444B-BE1F-71F776A00428}" type="slidenum">
              <a:rPr lang="en-IN" smtClean="0"/>
              <a:t>‹#›</a:t>
            </a:fld>
            <a:endParaRPr lang="en-IN"/>
          </a:p>
        </p:txBody>
      </p:sp>
    </p:spTree>
    <p:extLst>
      <p:ext uri="{BB962C8B-B14F-4D97-AF65-F5344CB8AC3E}">
        <p14:creationId xmlns:p14="http://schemas.microsoft.com/office/powerpoint/2010/main" val="2157471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5897D9D-B2B0-B36B-72C7-DE6616EEC4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IN"/>
          </a:p>
        </p:txBody>
      </p:sp>
      <p:sp>
        <p:nvSpPr>
          <p:cNvPr id="3" name="Text Placeholder 2">
            <a:extLst>
              <a:ext uri="{FF2B5EF4-FFF2-40B4-BE49-F238E27FC236}">
                <a16:creationId xmlns:a16="http://schemas.microsoft.com/office/drawing/2014/main" id="{B86C8CBD-11B1-E1FD-BFDF-6A8A7D607E2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4" name="Date Placeholder 3">
            <a:extLst>
              <a:ext uri="{FF2B5EF4-FFF2-40B4-BE49-F238E27FC236}">
                <a16:creationId xmlns:a16="http://schemas.microsoft.com/office/drawing/2014/main" id="{34437329-1531-7C56-DC34-2656FBC3DFD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0309FB-5976-4E29-ACDF-AC1BAA5D2851}" type="datetimeFigureOut">
              <a:rPr lang="en-IN" smtClean="0"/>
              <a:t>29-10-2023</a:t>
            </a:fld>
            <a:endParaRPr lang="en-IN"/>
          </a:p>
        </p:txBody>
      </p:sp>
      <p:sp>
        <p:nvSpPr>
          <p:cNvPr id="5" name="Footer Placeholder 4">
            <a:extLst>
              <a:ext uri="{FF2B5EF4-FFF2-40B4-BE49-F238E27FC236}">
                <a16:creationId xmlns:a16="http://schemas.microsoft.com/office/drawing/2014/main" id="{03FEC999-CC38-3DF4-BFEC-F617939EB59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88BF6BC-BCD4-F030-DC8B-C8F1A4BA414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9101183-13D8-444B-BE1F-71F776A00428}" type="slidenum">
              <a:rPr lang="en-IN" smtClean="0"/>
              <a:t>‹#›</a:t>
            </a:fld>
            <a:endParaRPr lang="en-IN"/>
          </a:p>
        </p:txBody>
      </p:sp>
    </p:spTree>
    <p:extLst>
      <p:ext uri="{BB962C8B-B14F-4D97-AF65-F5344CB8AC3E}">
        <p14:creationId xmlns:p14="http://schemas.microsoft.com/office/powerpoint/2010/main" val="6286117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25096-678A-42D9-67B2-8187BDEFF46C}"/>
              </a:ext>
            </a:extLst>
          </p:cNvPr>
          <p:cNvSpPr>
            <a:spLocks noGrp="1"/>
          </p:cNvSpPr>
          <p:nvPr>
            <p:ph type="ctrTitle"/>
          </p:nvPr>
        </p:nvSpPr>
        <p:spPr/>
        <p:txBody>
          <a:bodyPr/>
          <a:lstStyle/>
          <a:p>
            <a:r>
              <a:rPr lang="en-IN" dirty="0"/>
              <a:t>Solar Irradiance Forecasting</a:t>
            </a:r>
          </a:p>
        </p:txBody>
      </p:sp>
    </p:spTree>
    <p:extLst>
      <p:ext uri="{BB962C8B-B14F-4D97-AF65-F5344CB8AC3E}">
        <p14:creationId xmlns:p14="http://schemas.microsoft.com/office/powerpoint/2010/main" val="2385071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C4417-9B24-8EEA-D30D-23081C1A4110}"/>
              </a:ext>
            </a:extLst>
          </p:cNvPr>
          <p:cNvSpPr>
            <a:spLocks noGrp="1"/>
          </p:cNvSpPr>
          <p:nvPr>
            <p:ph type="title"/>
          </p:nvPr>
        </p:nvSpPr>
        <p:spPr/>
        <p:txBody>
          <a:bodyPr/>
          <a:lstStyle/>
          <a:p>
            <a:pPr algn="ctr"/>
            <a:r>
              <a:rPr lang="en-IN" dirty="0"/>
              <a:t>Project Overview</a:t>
            </a:r>
          </a:p>
        </p:txBody>
      </p:sp>
      <p:sp>
        <p:nvSpPr>
          <p:cNvPr id="3" name="Content Placeholder 2">
            <a:extLst>
              <a:ext uri="{FF2B5EF4-FFF2-40B4-BE49-F238E27FC236}">
                <a16:creationId xmlns:a16="http://schemas.microsoft.com/office/drawing/2014/main" id="{CE130095-D4A1-2B4F-BA99-C767D18C3137}"/>
              </a:ext>
            </a:extLst>
          </p:cNvPr>
          <p:cNvSpPr>
            <a:spLocks noGrp="1"/>
          </p:cNvSpPr>
          <p:nvPr>
            <p:ph idx="1"/>
          </p:nvPr>
        </p:nvSpPr>
        <p:spPr/>
        <p:txBody>
          <a:bodyPr>
            <a:normAutofit/>
          </a:bodyPr>
          <a:lstStyle/>
          <a:p>
            <a:pPr marL="0" indent="0">
              <a:buNone/>
            </a:pPr>
            <a:r>
              <a:rPr lang="en-US" sz="1600" b="1" dirty="0">
                <a:solidFill>
                  <a:srgbClr val="0070C0"/>
                </a:solidFill>
                <a:effectLst/>
              </a:rPr>
              <a:t>Business Understanding</a:t>
            </a:r>
          </a:p>
          <a:p>
            <a:pPr marL="457200" lvl="1" indent="0">
              <a:buNone/>
            </a:pPr>
            <a:r>
              <a:rPr lang="en-US" sz="1200" b="0" dirty="0">
                <a:solidFill>
                  <a:srgbClr val="000000"/>
                </a:solidFill>
                <a:effectLst/>
              </a:rPr>
              <a:t>Irradiance is the amount of solar energy that reaches the earth’s surface per unit area. This irradiance is the basis for the calculation of overall power production capacity; forecasting irradiance allows us to forecast production. Accurate irradiance forecasting is essential for renewable energy generators, especially solar power plants, to optimize their energy production and meet regulatory requirements.</a:t>
            </a:r>
          </a:p>
          <a:p>
            <a:pPr marL="457200" lvl="1" indent="0">
              <a:buNone/>
            </a:pPr>
            <a:br>
              <a:rPr lang="en-US" sz="1200" b="0" dirty="0">
                <a:solidFill>
                  <a:srgbClr val="000000"/>
                </a:solidFill>
                <a:effectLst/>
              </a:rPr>
            </a:br>
            <a:r>
              <a:rPr lang="en-US" sz="1200" b="0" dirty="0">
                <a:solidFill>
                  <a:srgbClr val="000000"/>
                </a:solidFill>
                <a:effectLst/>
              </a:rPr>
              <a:t>In Australia, the grid rewards solar power plants that can predict their expected irradiance (really their power generation capability) for the next 5 minutes. This helps the grid balance the supply and demand of electricity and prevent blackouts or surges. Other countries and regions may soon adopt similar or stricter rules for solar power plants.</a:t>
            </a:r>
          </a:p>
          <a:p>
            <a:pPr marL="0" indent="0">
              <a:buNone/>
            </a:pPr>
            <a:r>
              <a:rPr lang="en-US" sz="1600" b="1" dirty="0">
                <a:solidFill>
                  <a:srgbClr val="0070C0"/>
                </a:solidFill>
              </a:rPr>
              <a:t>Objective</a:t>
            </a:r>
          </a:p>
          <a:p>
            <a:pPr marL="457200" lvl="1" indent="0">
              <a:buNone/>
            </a:pPr>
            <a:r>
              <a:rPr lang="en-US" sz="1200" dirty="0">
                <a:solidFill>
                  <a:srgbClr val="000000"/>
                </a:solidFill>
              </a:rPr>
              <a:t>The aim of this project is to </a:t>
            </a:r>
            <a:r>
              <a:rPr lang="en-US" sz="1200" u="sng" dirty="0">
                <a:solidFill>
                  <a:srgbClr val="000000"/>
                </a:solidFill>
              </a:rPr>
              <a:t>accurately forecast irradiance (GHI) with 30 minutes horizon and one minute granularity</a:t>
            </a:r>
            <a:r>
              <a:rPr lang="en-US" sz="1200" dirty="0">
                <a:solidFill>
                  <a:srgbClr val="000000"/>
                </a:solidFill>
              </a:rPr>
              <a:t> (IE, predicting t+1, t+2, t+3…, t+30) using provided historical data.</a:t>
            </a:r>
            <a:endParaRPr lang="en-IN" sz="1200" dirty="0">
              <a:solidFill>
                <a:srgbClr val="000000"/>
              </a:solidFill>
            </a:endParaRPr>
          </a:p>
          <a:p>
            <a:pPr marL="0" indent="0">
              <a:buNone/>
            </a:pPr>
            <a:r>
              <a:rPr lang="en-IN" sz="1600" b="1" dirty="0">
                <a:solidFill>
                  <a:srgbClr val="0070C0"/>
                </a:solidFill>
              </a:rPr>
              <a:t>Dataset</a:t>
            </a:r>
            <a:endParaRPr lang="en-IN" sz="1200" dirty="0">
              <a:solidFill>
                <a:srgbClr val="000000"/>
              </a:solidFill>
            </a:endParaRPr>
          </a:p>
          <a:p>
            <a:pPr marL="457200" lvl="1" indent="0">
              <a:buNone/>
            </a:pPr>
            <a:r>
              <a:rPr lang="en-US" sz="1200" dirty="0">
                <a:solidFill>
                  <a:srgbClr val="000000"/>
                </a:solidFill>
              </a:rPr>
              <a:t>Used public dataset from Folsom, California. </a:t>
            </a:r>
          </a:p>
          <a:p>
            <a:pPr lvl="1"/>
            <a:r>
              <a:rPr lang="en-US" sz="1200" dirty="0">
                <a:effectLst/>
                <a:ea typeface="Calibri" panose="020F0502020204030204" pitchFamily="34" charset="0"/>
                <a:cs typeface="Times New Roman" panose="02020603050405020304" pitchFamily="18" charset="0"/>
              </a:rPr>
              <a:t>Day ahead weather forecasts for closest weather stations (</a:t>
            </a:r>
            <a:r>
              <a:rPr lang="en-US" sz="1200" b="0" i="0" dirty="0">
                <a:solidFill>
                  <a:srgbClr val="212121"/>
                </a:solidFill>
                <a:effectLst/>
              </a:rPr>
              <a:t>North American Mesoscale Forecast System (NAM)</a:t>
            </a:r>
            <a:r>
              <a:rPr lang="en-US" sz="1200" dirty="0">
                <a:effectLst/>
                <a:ea typeface="Calibri" panose="020F0502020204030204" pitchFamily="34" charset="0"/>
                <a:cs typeface="Times New Roman" panose="02020603050405020304" pitchFamily="18" charset="0"/>
              </a:rPr>
              <a:t>)</a:t>
            </a:r>
            <a:endParaRPr lang="en-IN" sz="1200" dirty="0">
              <a:effectLst/>
              <a:ea typeface="Calibri" panose="020F0502020204030204" pitchFamily="34" charset="0"/>
              <a:cs typeface="Times New Roman" panose="02020603050405020304" pitchFamily="18" charset="0"/>
            </a:endParaRPr>
          </a:p>
          <a:p>
            <a:pPr lvl="1"/>
            <a:r>
              <a:rPr lang="en-US" sz="1200" dirty="0">
                <a:effectLst/>
                <a:ea typeface="Calibri" panose="020F0502020204030204" pitchFamily="34" charset="0"/>
                <a:cs typeface="Times New Roman" panose="02020603050405020304" pitchFamily="18" charset="0"/>
              </a:rPr>
              <a:t>Satellite imagery from GOES-15 </a:t>
            </a:r>
            <a:endParaRPr lang="en-IN" sz="1200" dirty="0">
              <a:effectLst/>
              <a:ea typeface="Calibri" panose="020F0502020204030204" pitchFamily="34" charset="0"/>
              <a:cs typeface="Times New Roman" panose="02020603050405020304" pitchFamily="18" charset="0"/>
            </a:endParaRPr>
          </a:p>
          <a:p>
            <a:pPr lvl="1"/>
            <a:r>
              <a:rPr lang="en-US" sz="1200" dirty="0">
                <a:effectLst/>
                <a:ea typeface="Calibri" panose="020F0502020204030204" pitchFamily="34" charset="0"/>
                <a:cs typeface="Times New Roman" panose="02020603050405020304" pitchFamily="18" charset="0"/>
              </a:rPr>
              <a:t>Imagery from Whole Sky Cameras</a:t>
            </a:r>
            <a:endParaRPr lang="en-IN" sz="1200" dirty="0">
              <a:effectLst/>
              <a:ea typeface="Calibri" panose="020F0502020204030204" pitchFamily="34" charset="0"/>
              <a:cs typeface="Times New Roman" panose="02020603050405020304" pitchFamily="18" charset="0"/>
            </a:endParaRPr>
          </a:p>
          <a:p>
            <a:pPr lvl="1"/>
            <a:r>
              <a:rPr lang="en-US" sz="1200" dirty="0">
                <a:effectLst/>
                <a:ea typeface="Calibri" panose="020F0502020204030204" pitchFamily="34" charset="0"/>
                <a:cs typeface="Times New Roman" panose="02020603050405020304" pitchFamily="18" charset="0"/>
              </a:rPr>
              <a:t>RGB Ratios from Whole Sky Camera Imagery</a:t>
            </a:r>
          </a:p>
          <a:p>
            <a:pPr lvl="1"/>
            <a:r>
              <a:rPr lang="en-US" sz="1200" dirty="0">
                <a:ea typeface="Calibri" panose="020F0502020204030204" pitchFamily="34" charset="0"/>
                <a:cs typeface="Times New Roman" panose="02020603050405020304" pitchFamily="18" charset="0"/>
              </a:rPr>
              <a:t>Target dataset with </a:t>
            </a:r>
            <a:r>
              <a:rPr lang="en-US" sz="1200" dirty="0">
                <a:effectLst/>
                <a:ea typeface="Calibri" panose="020F0502020204030204" pitchFamily="34" charset="0"/>
                <a:cs typeface="Times New Roman" panose="02020603050405020304" pitchFamily="18" charset="0"/>
              </a:rPr>
              <a:t>irradiance measures at a minutely granularity</a:t>
            </a:r>
            <a:endParaRPr lang="en-IN" sz="1200"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818113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E868A-DE83-F0F4-7792-12779E3E7ED2}"/>
              </a:ext>
            </a:extLst>
          </p:cNvPr>
          <p:cNvSpPr>
            <a:spLocks noGrp="1"/>
          </p:cNvSpPr>
          <p:nvPr>
            <p:ph type="title"/>
          </p:nvPr>
        </p:nvSpPr>
        <p:spPr/>
        <p:txBody>
          <a:bodyPr/>
          <a:lstStyle/>
          <a:p>
            <a:pPr algn="ctr"/>
            <a:r>
              <a:rPr lang="en-IN" dirty="0"/>
              <a:t>Exploratory data analysis (EDA)</a:t>
            </a:r>
          </a:p>
        </p:txBody>
      </p:sp>
      <p:sp>
        <p:nvSpPr>
          <p:cNvPr id="3" name="Content Placeholder 2">
            <a:extLst>
              <a:ext uri="{FF2B5EF4-FFF2-40B4-BE49-F238E27FC236}">
                <a16:creationId xmlns:a16="http://schemas.microsoft.com/office/drawing/2014/main" id="{26C356B6-107A-D3C5-258B-D33D918AF10F}"/>
              </a:ext>
            </a:extLst>
          </p:cNvPr>
          <p:cNvSpPr>
            <a:spLocks noGrp="1"/>
          </p:cNvSpPr>
          <p:nvPr>
            <p:ph idx="1"/>
          </p:nvPr>
        </p:nvSpPr>
        <p:spPr>
          <a:xfrm>
            <a:off x="824753" y="1837765"/>
            <a:ext cx="10529047" cy="4339198"/>
          </a:xfrm>
        </p:spPr>
        <p:txBody>
          <a:bodyPr>
            <a:normAutofit/>
          </a:bodyPr>
          <a:lstStyle/>
          <a:p>
            <a:pPr marL="514350" indent="-514350">
              <a:buFont typeface="Arial" panose="020B0604020202020204" pitchFamily="34" charset="0"/>
              <a:buAutoNum type="arabicPeriod"/>
            </a:pPr>
            <a:r>
              <a:rPr lang="en-US" sz="1200" b="1" dirty="0">
                <a:solidFill>
                  <a:srgbClr val="000000"/>
                </a:solidFill>
                <a:effectLst/>
              </a:rPr>
              <a:t>Day ahead weather forecasts for closest weather stations</a:t>
            </a:r>
            <a:r>
              <a:rPr lang="en-US" sz="1200" b="0" dirty="0">
                <a:solidFill>
                  <a:srgbClr val="0000FF"/>
                </a:solidFill>
                <a:effectLst/>
              </a:rPr>
              <a:t>:</a:t>
            </a:r>
            <a:r>
              <a:rPr lang="en-US" sz="1200" dirty="0">
                <a:solidFill>
                  <a:srgbClr val="000000"/>
                </a:solidFill>
              </a:rPr>
              <a:t> </a:t>
            </a:r>
            <a:r>
              <a:rPr lang="en-US" sz="1200" b="0" dirty="0">
                <a:solidFill>
                  <a:srgbClr val="000000"/>
                </a:solidFill>
                <a:effectLst/>
              </a:rPr>
              <a:t>a public North American Mesoscale Forecast System (NAM) Hourly dataset from Folsom, California (Latitude 38.579454, Longitude -121.260320) includes forecast time period, </a:t>
            </a:r>
            <a:r>
              <a:rPr lang="en-US" sz="1200" b="1" dirty="0">
                <a:solidFill>
                  <a:srgbClr val="0070C0"/>
                </a:solidFill>
              </a:rPr>
              <a:t>GHI Downward short-wave radiation flux (W/m2 ), Cloud cover, precipitation, Pressure, components of wind, temperature, Relative humidity </a:t>
            </a:r>
            <a:r>
              <a:rPr lang="en-US" sz="1200" b="0" dirty="0">
                <a:solidFill>
                  <a:srgbClr val="000000"/>
                </a:solidFill>
                <a:effectLst/>
              </a:rPr>
              <a:t>with </a:t>
            </a:r>
            <a:r>
              <a:rPr lang="en-IN" sz="1200" b="0" i="0" dirty="0">
                <a:solidFill>
                  <a:srgbClr val="212121"/>
                </a:solidFill>
                <a:effectLst/>
              </a:rPr>
              <a:t>14980 records.</a:t>
            </a:r>
          </a:p>
          <a:p>
            <a:pPr marL="514350" indent="-514350">
              <a:buFont typeface="Arial" panose="020B0604020202020204" pitchFamily="34" charset="0"/>
              <a:buAutoNum type="arabicPeriod"/>
            </a:pPr>
            <a:r>
              <a:rPr lang="en-US" sz="1200" b="1" dirty="0">
                <a:solidFill>
                  <a:srgbClr val="000000"/>
                </a:solidFill>
              </a:rPr>
              <a:t>Satellite imagery from GOES-15 dataset</a:t>
            </a:r>
            <a:r>
              <a:rPr lang="en-US" sz="1200" dirty="0">
                <a:solidFill>
                  <a:srgbClr val="000000"/>
                </a:solidFill>
              </a:rPr>
              <a:t> used to extract </a:t>
            </a:r>
            <a:r>
              <a:rPr lang="en-US" sz="1200" b="1" dirty="0">
                <a:solidFill>
                  <a:srgbClr val="0070C0"/>
                </a:solidFill>
              </a:rPr>
              <a:t>cloud cover ratio </a:t>
            </a:r>
            <a:r>
              <a:rPr lang="en-US" sz="1200" dirty="0">
                <a:solidFill>
                  <a:srgbClr val="000000"/>
                </a:solidFill>
              </a:rPr>
              <a:t>using following equation 1 and </a:t>
            </a:r>
            <a:r>
              <a:rPr lang="en-US" sz="1200" b="1" dirty="0">
                <a:solidFill>
                  <a:srgbClr val="0070C0"/>
                </a:solidFill>
              </a:rPr>
              <a:t>Average, Standard Derivation and Entropy</a:t>
            </a:r>
            <a:r>
              <a:rPr lang="en-US" sz="1200" dirty="0">
                <a:solidFill>
                  <a:srgbClr val="000000"/>
                </a:solidFill>
              </a:rPr>
              <a:t> features</a:t>
            </a:r>
          </a:p>
          <a:p>
            <a:pPr marL="0" indent="0">
              <a:buNone/>
            </a:pPr>
            <a:r>
              <a:rPr lang="en-US" sz="1200" dirty="0">
                <a:ea typeface="Calibri" panose="020F0502020204030204" pitchFamily="34" charset="0"/>
                <a:cs typeface="Times New Roman" panose="02020603050405020304" pitchFamily="18" charset="0"/>
              </a:rPr>
              <a:t>	</a:t>
            </a:r>
            <a:r>
              <a:rPr lang="en-IN" sz="1200" b="1" dirty="0">
                <a:ea typeface="Calibri" panose="020F0502020204030204" pitchFamily="34" charset="0"/>
                <a:cs typeface="Times New Roman" panose="02020603050405020304" pitchFamily="18" charset="0"/>
              </a:rPr>
              <a:t>Cloud Cover Ratio = </a:t>
            </a:r>
            <a:r>
              <a:rPr lang="en-IN" sz="1200" b="1" dirty="0">
                <a:cs typeface="Times New Roman" panose="02020603050405020304" pitchFamily="18" charset="0"/>
              </a:rPr>
              <a:t>Number of Cloud Pixels / </a:t>
            </a:r>
            <a:r>
              <a:rPr lang="en-US" sz="1200" b="1" dirty="0">
                <a:cs typeface="Times New Roman" panose="02020603050405020304" pitchFamily="18" charset="0"/>
              </a:rPr>
              <a:t>Total Number of Cloud and Sky Pixels </a:t>
            </a:r>
            <a:r>
              <a:rPr lang="en-US" sz="1200" dirty="0">
                <a:cs typeface="Times New Roman" panose="02020603050405020304" pitchFamily="18" charset="0"/>
              </a:rPr>
              <a:t>(Eq. 1)</a:t>
            </a:r>
          </a:p>
          <a:p>
            <a:pPr marL="0" indent="0">
              <a:buNone/>
            </a:pPr>
            <a:r>
              <a:rPr lang="en-US" sz="1200" b="1" dirty="0">
                <a:solidFill>
                  <a:srgbClr val="000000"/>
                </a:solidFill>
                <a:effectLst/>
                <a:cs typeface="Times New Roman" panose="02020603050405020304" pitchFamily="18" charset="0"/>
              </a:rPr>
              <a:t>	</a:t>
            </a:r>
          </a:p>
          <a:p>
            <a:pPr marL="0" indent="0">
              <a:buNone/>
            </a:pPr>
            <a:r>
              <a:rPr lang="en-US" sz="1200" b="1" dirty="0">
                <a:solidFill>
                  <a:srgbClr val="000000"/>
                </a:solidFill>
                <a:cs typeface="Times New Roman" panose="02020603050405020304" pitchFamily="18" charset="0"/>
              </a:rPr>
              <a:t>	</a:t>
            </a:r>
            <a:r>
              <a:rPr lang="en-IN" sz="1200" b="1" dirty="0"/>
              <a:t>Average</a:t>
            </a:r>
            <a:r>
              <a:rPr lang="en-US" sz="1200" dirty="0">
                <a:cs typeface="Times New Roman" panose="02020603050405020304" pitchFamily="18" charset="0"/>
              </a:rPr>
              <a:t>                                 (Eq. 2)        </a:t>
            </a:r>
            <a:r>
              <a:rPr lang="en-US" sz="1200" b="1" dirty="0">
                <a:cs typeface="Times New Roman" panose="02020603050405020304" pitchFamily="18" charset="0"/>
              </a:rPr>
              <a:t>Standard Derivation                                        </a:t>
            </a:r>
            <a:r>
              <a:rPr lang="en-US" sz="1200" dirty="0">
                <a:cs typeface="Times New Roman" panose="02020603050405020304" pitchFamily="18" charset="0"/>
              </a:rPr>
              <a:t>(Eq. 3)         </a:t>
            </a:r>
            <a:r>
              <a:rPr lang="en-US" sz="1200" b="1" dirty="0">
                <a:cs typeface="Times New Roman" panose="02020603050405020304" pitchFamily="18" charset="0"/>
              </a:rPr>
              <a:t>Entropy</a:t>
            </a:r>
            <a:r>
              <a:rPr lang="en-US" sz="1200" dirty="0">
                <a:cs typeface="Times New Roman" panose="02020603050405020304" pitchFamily="18" charset="0"/>
              </a:rPr>
              <a:t>                                         (Eq. 4)</a:t>
            </a:r>
          </a:p>
          <a:p>
            <a:pPr marL="0" indent="0">
              <a:buNone/>
            </a:pPr>
            <a:endParaRPr lang="en-US" sz="1200" dirty="0">
              <a:cs typeface="Times New Roman" panose="02020603050405020304" pitchFamily="18" charset="0"/>
            </a:endParaRPr>
          </a:p>
          <a:p>
            <a:pPr>
              <a:buAutoNum type="arabicPeriod" startAt="3"/>
            </a:pPr>
            <a:r>
              <a:rPr lang="en-US" sz="1200" b="1" dirty="0">
                <a:effectLst/>
                <a:ea typeface="Calibri" panose="020F0502020204030204" pitchFamily="34" charset="0"/>
                <a:cs typeface="Times New Roman" panose="02020603050405020304" pitchFamily="18" charset="0"/>
              </a:rPr>
              <a:t>       Imagery from Whole Sky Cameras </a:t>
            </a:r>
            <a:r>
              <a:rPr lang="en-US" sz="1200" dirty="0">
                <a:solidFill>
                  <a:srgbClr val="000000"/>
                </a:solidFill>
              </a:rPr>
              <a:t>used to extract </a:t>
            </a:r>
            <a:r>
              <a:rPr lang="en-US" sz="1200" b="1" dirty="0">
                <a:solidFill>
                  <a:srgbClr val="0070C0"/>
                </a:solidFill>
              </a:rPr>
              <a:t>cloud cover ratio </a:t>
            </a:r>
            <a:r>
              <a:rPr lang="en-US" sz="1200" dirty="0">
                <a:solidFill>
                  <a:srgbClr val="000000"/>
                </a:solidFill>
              </a:rPr>
              <a:t>using equation 1.</a:t>
            </a:r>
          </a:p>
          <a:p>
            <a:pPr marL="457200" lvl="1" indent="0">
              <a:buNone/>
            </a:pPr>
            <a:r>
              <a:rPr lang="en-US" sz="1200" b="1" dirty="0">
                <a:solidFill>
                  <a:srgbClr val="000000"/>
                </a:solidFill>
              </a:rPr>
              <a:t>Preprocessing Images:</a:t>
            </a:r>
          </a:p>
          <a:p>
            <a:pPr lvl="2">
              <a:buFont typeface="+mj-lt"/>
              <a:buAutoNum type="arabicPeriod"/>
            </a:pPr>
            <a:r>
              <a:rPr lang="en-US" sz="1000" dirty="0"/>
              <a:t>Convert Fish-Eye Image to flat Image</a:t>
            </a:r>
          </a:p>
          <a:p>
            <a:pPr lvl="2">
              <a:buFont typeface="+mj-lt"/>
              <a:buAutoNum type="arabicPeriod"/>
            </a:pPr>
            <a:r>
              <a:rPr lang="en-US" sz="1000" dirty="0"/>
              <a:t>Detect Solar Position</a:t>
            </a:r>
          </a:p>
          <a:p>
            <a:pPr lvl="2">
              <a:buFont typeface="+mj-lt"/>
              <a:buAutoNum type="arabicPeriod"/>
            </a:pPr>
            <a:r>
              <a:rPr lang="en-US" sz="1000" b="0" dirty="0">
                <a:effectLst/>
              </a:rPr>
              <a:t>Convert the image into Color segmentation</a:t>
            </a:r>
          </a:p>
          <a:p>
            <a:pPr lvl="2">
              <a:buFont typeface="+mj-lt"/>
              <a:buAutoNum type="arabicPeriod"/>
            </a:pPr>
            <a:r>
              <a:rPr lang="en-US" sz="1000" b="0" dirty="0">
                <a:effectLst/>
              </a:rPr>
              <a:t>Classify the cloud and sky pixels using threshold pixel value</a:t>
            </a:r>
            <a:endParaRPr lang="en-US" sz="1000" dirty="0"/>
          </a:p>
          <a:p>
            <a:pPr lvl="2">
              <a:buFont typeface="+mj-lt"/>
              <a:buAutoNum type="arabicPeriod"/>
            </a:pPr>
            <a:r>
              <a:rPr lang="en-US" sz="1000" b="0" dirty="0">
                <a:effectLst/>
              </a:rPr>
              <a:t>Convert the cloud pixel to cloud cover ratio using Eq.1</a:t>
            </a:r>
            <a:endParaRPr lang="en-US" sz="1000" dirty="0">
              <a:solidFill>
                <a:srgbClr val="000000"/>
              </a:solidFill>
            </a:endParaRPr>
          </a:p>
          <a:p>
            <a:pPr>
              <a:buAutoNum type="arabicPeriod" startAt="4"/>
            </a:pPr>
            <a:r>
              <a:rPr lang="en-US" sz="1200" b="1" dirty="0">
                <a:effectLst/>
                <a:ea typeface="Calibri" panose="020F0502020204030204" pitchFamily="34" charset="0"/>
                <a:cs typeface="Times New Roman" panose="02020603050405020304" pitchFamily="18" charset="0"/>
              </a:rPr>
              <a:t>       RGB Ratios from Whole Sky Camera Imagery </a:t>
            </a:r>
            <a:r>
              <a:rPr lang="en-US" sz="1200" dirty="0">
                <a:effectLst/>
                <a:ea typeface="Calibri" panose="020F0502020204030204" pitchFamily="34" charset="0"/>
                <a:cs typeface="Times New Roman" panose="02020603050405020304" pitchFamily="18" charset="0"/>
              </a:rPr>
              <a:t>includes the </a:t>
            </a:r>
            <a:r>
              <a:rPr lang="en-US" sz="1200" dirty="0"/>
              <a:t>red-to-blue components with </a:t>
            </a:r>
            <a:r>
              <a:rPr lang="en-US" sz="1200" b="1" dirty="0">
                <a:solidFill>
                  <a:srgbClr val="0070C0"/>
                </a:solidFill>
              </a:rPr>
              <a:t>Average, Standard Derivation and Entropy</a:t>
            </a:r>
            <a:r>
              <a:rPr lang="en-US" sz="1200" dirty="0">
                <a:solidFill>
                  <a:srgbClr val="000000"/>
                </a:solidFill>
              </a:rPr>
              <a:t> features.</a:t>
            </a:r>
          </a:p>
          <a:p>
            <a:pPr>
              <a:buFont typeface="Arial" panose="020B0604020202020204" pitchFamily="34" charset="0"/>
              <a:buAutoNum type="arabicPeriod" startAt="4"/>
            </a:pPr>
            <a:r>
              <a:rPr lang="en-US" sz="1200" dirty="0">
                <a:ea typeface="Calibri" panose="020F0502020204030204" pitchFamily="34" charset="0"/>
                <a:cs typeface="Times New Roman" panose="02020603050405020304" pitchFamily="18" charset="0"/>
              </a:rPr>
              <a:t>      Target dataset with </a:t>
            </a:r>
            <a:r>
              <a:rPr lang="en-US" sz="1200" b="1" dirty="0">
                <a:effectLst/>
                <a:ea typeface="Calibri" panose="020F0502020204030204" pitchFamily="34" charset="0"/>
                <a:cs typeface="Times New Roman" panose="02020603050405020304" pitchFamily="18" charset="0"/>
              </a:rPr>
              <a:t>irradiance</a:t>
            </a:r>
            <a:r>
              <a:rPr lang="en-US" sz="1200" dirty="0">
                <a:effectLst/>
                <a:ea typeface="Calibri" panose="020F0502020204030204" pitchFamily="34" charset="0"/>
                <a:cs typeface="Times New Roman" panose="02020603050405020304" pitchFamily="18" charset="0"/>
              </a:rPr>
              <a:t> </a:t>
            </a:r>
            <a:r>
              <a:rPr lang="en-US" sz="1200" b="1" dirty="0">
                <a:effectLst/>
                <a:ea typeface="Calibri" panose="020F0502020204030204" pitchFamily="34" charset="0"/>
                <a:cs typeface="Times New Roman" panose="02020603050405020304" pitchFamily="18" charset="0"/>
              </a:rPr>
              <a:t>measures</a:t>
            </a:r>
            <a:r>
              <a:rPr lang="en-US" sz="1200" dirty="0">
                <a:effectLst/>
                <a:ea typeface="Calibri" panose="020F0502020204030204" pitchFamily="34" charset="0"/>
                <a:cs typeface="Times New Roman" panose="02020603050405020304" pitchFamily="18" charset="0"/>
              </a:rPr>
              <a:t> at a minutely granularity</a:t>
            </a:r>
            <a:r>
              <a:rPr lang="en-IN" sz="1200" dirty="0">
                <a:ea typeface="Calibri" panose="020F0502020204030204" pitchFamily="34" charset="0"/>
                <a:cs typeface="Times New Roman" panose="02020603050405020304" pitchFamily="18" charset="0"/>
              </a:rPr>
              <a:t>.</a:t>
            </a:r>
            <a:endParaRPr lang="en-US" sz="1200" b="1" dirty="0">
              <a:effectLst/>
              <a:ea typeface="Calibri" panose="020F050202020403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02B05A15-FD07-2CF8-EC49-D1733C5F425B}"/>
              </a:ext>
            </a:extLst>
          </p:cNvPr>
          <p:cNvPicPr>
            <a:picLocks noChangeAspect="1"/>
          </p:cNvPicPr>
          <p:nvPr/>
        </p:nvPicPr>
        <p:blipFill>
          <a:blip r:embed="rId2"/>
          <a:stretch>
            <a:fillRect/>
          </a:stretch>
        </p:blipFill>
        <p:spPr>
          <a:xfrm>
            <a:off x="2366682" y="3161418"/>
            <a:ext cx="1033743" cy="553357"/>
          </a:xfrm>
          <a:prstGeom prst="rect">
            <a:avLst/>
          </a:prstGeom>
        </p:spPr>
      </p:pic>
      <p:pic>
        <p:nvPicPr>
          <p:cNvPr id="7" name="Picture 6">
            <a:extLst>
              <a:ext uri="{FF2B5EF4-FFF2-40B4-BE49-F238E27FC236}">
                <a16:creationId xmlns:a16="http://schemas.microsoft.com/office/drawing/2014/main" id="{1086490A-AF77-B9E7-BBF8-C02E06F0A653}"/>
              </a:ext>
            </a:extLst>
          </p:cNvPr>
          <p:cNvPicPr>
            <a:picLocks noChangeAspect="1"/>
          </p:cNvPicPr>
          <p:nvPr/>
        </p:nvPicPr>
        <p:blipFill>
          <a:blip r:embed="rId3"/>
          <a:stretch>
            <a:fillRect/>
          </a:stretch>
        </p:blipFill>
        <p:spPr>
          <a:xfrm>
            <a:off x="5492284" y="3161418"/>
            <a:ext cx="1358152" cy="544260"/>
          </a:xfrm>
          <a:prstGeom prst="rect">
            <a:avLst/>
          </a:prstGeom>
        </p:spPr>
      </p:pic>
      <p:pic>
        <p:nvPicPr>
          <p:cNvPr id="9" name="Picture 8">
            <a:extLst>
              <a:ext uri="{FF2B5EF4-FFF2-40B4-BE49-F238E27FC236}">
                <a16:creationId xmlns:a16="http://schemas.microsoft.com/office/drawing/2014/main" id="{4561C851-C1AB-3952-A8FC-CB01A91A6F89}"/>
              </a:ext>
            </a:extLst>
          </p:cNvPr>
          <p:cNvPicPr>
            <a:picLocks noChangeAspect="1"/>
          </p:cNvPicPr>
          <p:nvPr/>
        </p:nvPicPr>
        <p:blipFill>
          <a:blip r:embed="rId4"/>
          <a:stretch>
            <a:fillRect/>
          </a:stretch>
        </p:blipFill>
        <p:spPr>
          <a:xfrm>
            <a:off x="8061521" y="3215245"/>
            <a:ext cx="1358152" cy="582873"/>
          </a:xfrm>
          <a:prstGeom prst="rect">
            <a:avLst/>
          </a:prstGeom>
        </p:spPr>
      </p:pic>
    </p:spTree>
    <p:extLst>
      <p:ext uri="{BB962C8B-B14F-4D97-AF65-F5344CB8AC3E}">
        <p14:creationId xmlns:p14="http://schemas.microsoft.com/office/powerpoint/2010/main" val="5211008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A03F44-8D38-787C-CFFB-695C25E075D5}"/>
              </a:ext>
            </a:extLst>
          </p:cNvPr>
          <p:cNvSpPr>
            <a:spLocks noGrp="1"/>
          </p:cNvSpPr>
          <p:nvPr>
            <p:ph type="title"/>
          </p:nvPr>
        </p:nvSpPr>
        <p:spPr>
          <a:xfrm>
            <a:off x="838200" y="357186"/>
            <a:ext cx="10515600" cy="1325563"/>
          </a:xfrm>
        </p:spPr>
        <p:txBody>
          <a:bodyPr/>
          <a:lstStyle/>
          <a:p>
            <a:pPr algn="ctr"/>
            <a:r>
              <a:rPr lang="en-IN" dirty="0"/>
              <a:t>Model Implementation</a:t>
            </a:r>
          </a:p>
        </p:txBody>
      </p:sp>
      <p:sp>
        <p:nvSpPr>
          <p:cNvPr id="3" name="Content Placeholder 2">
            <a:extLst>
              <a:ext uri="{FF2B5EF4-FFF2-40B4-BE49-F238E27FC236}">
                <a16:creationId xmlns:a16="http://schemas.microsoft.com/office/drawing/2014/main" id="{744310A0-D7B0-385A-C546-F5BB79991174}"/>
              </a:ext>
            </a:extLst>
          </p:cNvPr>
          <p:cNvSpPr>
            <a:spLocks noGrp="1"/>
          </p:cNvSpPr>
          <p:nvPr>
            <p:ph idx="1"/>
          </p:nvPr>
        </p:nvSpPr>
        <p:spPr>
          <a:xfrm>
            <a:off x="838200" y="1825623"/>
            <a:ext cx="10515600" cy="4351338"/>
          </a:xfrm>
        </p:spPr>
        <p:txBody>
          <a:bodyPr>
            <a:normAutofit/>
          </a:bodyPr>
          <a:lstStyle/>
          <a:p>
            <a:r>
              <a:rPr lang="en-US" sz="1200" b="1" dirty="0">
                <a:effectLst/>
                <a:latin typeface="Calibri" panose="020F0502020204030204" pitchFamily="34" charset="0"/>
                <a:ea typeface="Calibri" panose="020F0502020204030204" pitchFamily="34" charset="0"/>
                <a:cs typeface="Times New Roman" panose="02020603050405020304" pitchFamily="18" charset="0"/>
              </a:rPr>
              <a:t>Data Split </a:t>
            </a:r>
            <a:r>
              <a:rPr lang="en-US" sz="1200" dirty="0">
                <a:effectLst/>
                <a:latin typeface="Calibri" panose="020F0502020204030204" pitchFamily="34" charset="0"/>
                <a:ea typeface="Calibri" panose="020F0502020204030204" pitchFamily="34" charset="0"/>
                <a:cs typeface="Times New Roman" panose="02020603050405020304" pitchFamily="18" charset="0"/>
              </a:rPr>
              <a:t>Use 2014 and 2015 for training data, and the data from 2016 to test</a:t>
            </a:r>
          </a:p>
          <a:p>
            <a:r>
              <a:rPr lang="en-US" sz="1200" b="1" dirty="0">
                <a:latin typeface="Calibri" panose="020F0502020204030204" pitchFamily="34" charset="0"/>
                <a:cs typeface="Times New Roman" panose="02020603050405020304" pitchFamily="18" charset="0"/>
              </a:rPr>
              <a:t>Data Normalized </a:t>
            </a:r>
            <a:r>
              <a:rPr lang="en-US" sz="1200" dirty="0">
                <a:latin typeface="Calibri" panose="020F0502020204030204" pitchFamily="34" charset="0"/>
                <a:cs typeface="Times New Roman" panose="02020603050405020304" pitchFamily="18" charset="0"/>
              </a:rPr>
              <a:t>by Min Max Standardization using </a:t>
            </a:r>
            <a:r>
              <a:rPr lang="en-IN" sz="1000" b="0" dirty="0" err="1">
                <a:solidFill>
                  <a:srgbClr val="000000"/>
                </a:solidFill>
                <a:effectLst/>
                <a:latin typeface="Courier New" panose="02070309020205020404" pitchFamily="49" charset="0"/>
              </a:rPr>
              <a:t>MinMaxScaler</a:t>
            </a:r>
            <a:endParaRPr lang="en-IN" sz="1000" b="0" dirty="0">
              <a:solidFill>
                <a:srgbClr val="000000"/>
              </a:solidFill>
              <a:effectLst/>
              <a:latin typeface="Courier New" panose="02070309020205020404" pitchFamily="49" charset="0"/>
            </a:endParaRPr>
          </a:p>
          <a:p>
            <a:r>
              <a:rPr lang="en-US" sz="1200" b="1" dirty="0">
                <a:latin typeface="Calibri" panose="020F0502020204030204" pitchFamily="34" charset="0"/>
                <a:cs typeface="Times New Roman" panose="02020603050405020304" pitchFamily="18" charset="0"/>
              </a:rPr>
              <a:t>Data Lags </a:t>
            </a:r>
            <a:r>
              <a:rPr lang="en-US" sz="1200" dirty="0">
                <a:latin typeface="Calibri" panose="020F0502020204030204" pitchFamily="34" charset="0"/>
                <a:cs typeface="Times New Roman" panose="02020603050405020304" pitchFamily="18" charset="0"/>
              </a:rPr>
              <a:t>for forecast irradiance (GHI) with 30 minutes horizon and one minute granularity (IE, predicting t+1, t+2, t+3…, t+30).</a:t>
            </a:r>
          </a:p>
          <a:p>
            <a:r>
              <a:rPr lang="en-IN" sz="1200" dirty="0">
                <a:latin typeface="Calibri" panose="020F0502020204030204" pitchFamily="34" charset="0"/>
                <a:cs typeface="Times New Roman" panose="02020603050405020304" pitchFamily="18" charset="0"/>
              </a:rPr>
              <a:t>LSTM Model Building using </a:t>
            </a:r>
            <a:r>
              <a:rPr lang="en-IN" sz="1200" dirty="0" err="1">
                <a:latin typeface="Calibri" panose="020F0502020204030204" pitchFamily="34" charset="0"/>
                <a:cs typeface="Times New Roman" panose="02020603050405020304" pitchFamily="18" charset="0"/>
              </a:rPr>
              <a:t>Tensorflow</a:t>
            </a:r>
            <a:endParaRPr lang="en-IN" sz="1200" dirty="0">
              <a:latin typeface="Calibri" panose="020F0502020204030204" pitchFamily="34" charset="0"/>
              <a:cs typeface="Times New Roman" panose="02020603050405020304" pitchFamily="18" charset="0"/>
            </a:endParaRPr>
          </a:p>
          <a:p>
            <a:r>
              <a:rPr lang="en-IN" sz="1200" dirty="0">
                <a:latin typeface="Calibri" panose="020F0502020204030204" pitchFamily="34" charset="0"/>
                <a:cs typeface="Times New Roman" panose="02020603050405020304" pitchFamily="18" charset="0"/>
              </a:rPr>
              <a:t>Model Trained on 30 epochs and 70 batch size and calculate loss using Root Mean Square Error.</a:t>
            </a:r>
          </a:p>
          <a:p>
            <a:endParaRPr lang="en-IN" sz="800" b="0" dirty="0">
              <a:solidFill>
                <a:srgbClr val="0000FF"/>
              </a:solidFill>
              <a:effectLst/>
              <a:latin typeface="Courier New" panose="02070309020205020404" pitchFamily="49" charset="0"/>
            </a:endParaRPr>
          </a:p>
          <a:p>
            <a:endParaRPr lang="en-IN" sz="800" b="0" dirty="0">
              <a:solidFill>
                <a:srgbClr val="000000"/>
              </a:solidFill>
              <a:effectLst/>
              <a:latin typeface="Courier New" panose="02070309020205020404" pitchFamily="49" charset="0"/>
            </a:endParaRPr>
          </a:p>
          <a:p>
            <a:endParaRPr lang="en-IN" sz="1000" b="0" dirty="0">
              <a:solidFill>
                <a:srgbClr val="000000"/>
              </a:solidFill>
              <a:effectLst/>
              <a:latin typeface="Courier New" panose="02070309020205020404" pitchFamily="49" charset="0"/>
            </a:endParaRPr>
          </a:p>
          <a:p>
            <a:endParaRPr lang="en-IN" sz="1200" dirty="0"/>
          </a:p>
        </p:txBody>
      </p:sp>
      <p:pic>
        <p:nvPicPr>
          <p:cNvPr id="1026" name="Picture 2">
            <a:extLst>
              <a:ext uri="{FF2B5EF4-FFF2-40B4-BE49-F238E27FC236}">
                <a16:creationId xmlns:a16="http://schemas.microsoft.com/office/drawing/2014/main" id="{962CA365-945D-054F-F6A0-AA4270F9E1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43585" y="3457297"/>
            <a:ext cx="3144780" cy="247510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a:extLst>
              <a:ext uri="{FF2B5EF4-FFF2-40B4-BE49-F238E27FC236}">
                <a16:creationId xmlns:a16="http://schemas.microsoft.com/office/drawing/2014/main" id="{9051C198-A9FC-51EC-C678-7CBE05CCF74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09359" y="3548381"/>
            <a:ext cx="3992881" cy="2153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44706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0" name="Group 79">
            <a:extLst>
              <a:ext uri="{FF2B5EF4-FFF2-40B4-BE49-F238E27FC236}">
                <a16:creationId xmlns:a16="http://schemas.microsoft.com/office/drawing/2014/main" id="{76D5C761-1677-B879-075D-852805B65176}"/>
              </a:ext>
            </a:extLst>
          </p:cNvPr>
          <p:cNvGrpSpPr/>
          <p:nvPr/>
        </p:nvGrpSpPr>
        <p:grpSpPr>
          <a:xfrm>
            <a:off x="1181100" y="114300"/>
            <a:ext cx="10258425" cy="6200775"/>
            <a:chOff x="1181100" y="133350"/>
            <a:chExt cx="10258425" cy="6200775"/>
          </a:xfrm>
        </p:grpSpPr>
        <p:sp>
          <p:nvSpPr>
            <p:cNvPr id="4" name="Oval 3">
              <a:extLst>
                <a:ext uri="{FF2B5EF4-FFF2-40B4-BE49-F238E27FC236}">
                  <a16:creationId xmlns:a16="http://schemas.microsoft.com/office/drawing/2014/main" id="{4FBD3084-8D71-9EFA-9B34-D91DFFEEF21B}"/>
                </a:ext>
              </a:extLst>
            </p:cNvPr>
            <p:cNvSpPr/>
            <p:nvPr/>
          </p:nvSpPr>
          <p:spPr>
            <a:xfrm>
              <a:off x="5591175" y="133350"/>
              <a:ext cx="1457325" cy="56197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1050" dirty="0"/>
                <a:t>Start</a:t>
              </a:r>
            </a:p>
          </p:txBody>
        </p:sp>
        <p:sp>
          <p:nvSpPr>
            <p:cNvPr id="5" name="Rectangle: Rounded Corners 4">
              <a:extLst>
                <a:ext uri="{FF2B5EF4-FFF2-40B4-BE49-F238E27FC236}">
                  <a16:creationId xmlns:a16="http://schemas.microsoft.com/office/drawing/2014/main" id="{C884AA70-1739-340A-E8FF-0A0A6AF9B2FA}"/>
                </a:ext>
              </a:extLst>
            </p:cNvPr>
            <p:cNvSpPr/>
            <p:nvPr/>
          </p:nvSpPr>
          <p:spPr>
            <a:xfrm>
              <a:off x="1181100" y="1266824"/>
              <a:ext cx="1914525" cy="76200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050" dirty="0">
                  <a:solidFill>
                    <a:srgbClr val="000000"/>
                  </a:solidFill>
                  <a:effectLst/>
                </a:rPr>
                <a:t>Weather Meteorological Data</a:t>
              </a:r>
              <a:endParaRPr lang="en-IN" sz="1050" dirty="0"/>
            </a:p>
          </p:txBody>
        </p:sp>
        <p:sp>
          <p:nvSpPr>
            <p:cNvPr id="6" name="Rectangle: Rounded Corners 5">
              <a:extLst>
                <a:ext uri="{FF2B5EF4-FFF2-40B4-BE49-F238E27FC236}">
                  <a16:creationId xmlns:a16="http://schemas.microsoft.com/office/drawing/2014/main" id="{042370AF-D39A-F246-FD54-A4DD458962B8}"/>
                </a:ext>
              </a:extLst>
            </p:cNvPr>
            <p:cNvSpPr/>
            <p:nvPr/>
          </p:nvSpPr>
          <p:spPr>
            <a:xfrm>
              <a:off x="3267075" y="1266821"/>
              <a:ext cx="1914525" cy="76200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050" dirty="0">
                  <a:solidFill>
                    <a:srgbClr val="000000"/>
                  </a:solidFill>
                </a:rPr>
                <a:t>Satellite imagery from GOES-15</a:t>
              </a:r>
              <a:endParaRPr lang="en-IN" sz="1050" dirty="0"/>
            </a:p>
          </p:txBody>
        </p:sp>
        <p:sp>
          <p:nvSpPr>
            <p:cNvPr id="7" name="Rectangle: Rounded Corners 6">
              <a:extLst>
                <a:ext uri="{FF2B5EF4-FFF2-40B4-BE49-F238E27FC236}">
                  <a16:creationId xmlns:a16="http://schemas.microsoft.com/office/drawing/2014/main" id="{ED2D309B-FA86-657C-F20B-90D7F1ACC430}"/>
                </a:ext>
              </a:extLst>
            </p:cNvPr>
            <p:cNvSpPr/>
            <p:nvPr/>
          </p:nvSpPr>
          <p:spPr>
            <a:xfrm>
              <a:off x="5353050" y="1266821"/>
              <a:ext cx="1914525" cy="76200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050" dirty="0">
                  <a:effectLst/>
                  <a:ea typeface="Calibri" panose="020F0502020204030204" pitchFamily="34" charset="0"/>
                  <a:cs typeface="Times New Roman" panose="02020603050405020304" pitchFamily="18" charset="0"/>
                </a:rPr>
                <a:t>Whole Sky Cameras Imagery</a:t>
              </a:r>
              <a:endParaRPr lang="en-IN" sz="1050" dirty="0"/>
            </a:p>
          </p:txBody>
        </p:sp>
        <p:sp>
          <p:nvSpPr>
            <p:cNvPr id="11" name="Rectangle: Rounded Corners 10">
              <a:extLst>
                <a:ext uri="{FF2B5EF4-FFF2-40B4-BE49-F238E27FC236}">
                  <a16:creationId xmlns:a16="http://schemas.microsoft.com/office/drawing/2014/main" id="{F2DE0C39-12BD-D286-B1D8-A71FCA55CFC3}"/>
                </a:ext>
              </a:extLst>
            </p:cNvPr>
            <p:cNvSpPr/>
            <p:nvPr/>
          </p:nvSpPr>
          <p:spPr>
            <a:xfrm>
              <a:off x="7439025" y="1266821"/>
              <a:ext cx="1914525" cy="76200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050" dirty="0">
                  <a:effectLst/>
                  <a:ea typeface="Calibri" panose="020F0502020204030204" pitchFamily="34" charset="0"/>
                  <a:cs typeface="Times New Roman" panose="02020603050405020304" pitchFamily="18" charset="0"/>
                </a:rPr>
                <a:t>RGB Ratios from Whole Sky Camera Imagery</a:t>
              </a:r>
              <a:endParaRPr lang="en-IN" sz="1050" dirty="0"/>
            </a:p>
          </p:txBody>
        </p:sp>
        <p:sp>
          <p:nvSpPr>
            <p:cNvPr id="12" name="Rectangle: Rounded Corners 11">
              <a:extLst>
                <a:ext uri="{FF2B5EF4-FFF2-40B4-BE49-F238E27FC236}">
                  <a16:creationId xmlns:a16="http://schemas.microsoft.com/office/drawing/2014/main" id="{6F1BA737-D788-0DD4-710B-904E1C4331A8}"/>
                </a:ext>
              </a:extLst>
            </p:cNvPr>
            <p:cNvSpPr/>
            <p:nvPr/>
          </p:nvSpPr>
          <p:spPr>
            <a:xfrm>
              <a:off x="9525000" y="1266821"/>
              <a:ext cx="1914525" cy="76200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050" dirty="0">
                  <a:ea typeface="Calibri" panose="020F0502020204030204" pitchFamily="34" charset="0"/>
                  <a:cs typeface="Times New Roman" panose="02020603050405020304" pitchFamily="18" charset="0"/>
                </a:rPr>
                <a:t>GHI I</a:t>
              </a:r>
              <a:r>
                <a:rPr lang="en-US" sz="1050" dirty="0">
                  <a:effectLst/>
                  <a:ea typeface="Calibri" panose="020F0502020204030204" pitchFamily="34" charset="0"/>
                  <a:cs typeface="Times New Roman" panose="02020603050405020304" pitchFamily="18" charset="0"/>
                </a:rPr>
                <a:t>rradiance measures</a:t>
              </a:r>
              <a:endParaRPr lang="en-IN" sz="1050" dirty="0"/>
            </a:p>
          </p:txBody>
        </p:sp>
        <p:cxnSp>
          <p:nvCxnSpPr>
            <p:cNvPr id="14" name="Connector: Elbow 13">
              <a:extLst>
                <a:ext uri="{FF2B5EF4-FFF2-40B4-BE49-F238E27FC236}">
                  <a16:creationId xmlns:a16="http://schemas.microsoft.com/office/drawing/2014/main" id="{7E8A5E50-400E-4740-A2FE-FCA3CE2BA32F}"/>
                </a:ext>
              </a:extLst>
            </p:cNvPr>
            <p:cNvCxnSpPr>
              <a:cxnSpLocks/>
            </p:cNvCxnSpPr>
            <p:nvPr/>
          </p:nvCxnSpPr>
          <p:spPr>
            <a:xfrm rot="5400000" flipH="1" flipV="1">
              <a:off x="6310310" y="-2905127"/>
              <a:ext cx="3" cy="8343900"/>
            </a:xfrm>
            <a:prstGeom prst="bentConnector3">
              <a:avLst>
                <a:gd name="adj1" fmla="val 7620100000"/>
              </a:avLst>
            </a:prstGeom>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7B0D7BC8-59C1-57BF-C0F6-443CB8D970F7}"/>
                </a:ext>
              </a:extLst>
            </p:cNvPr>
            <p:cNvCxnSpPr>
              <a:cxnSpLocks/>
              <a:stCxn id="4" idx="4"/>
            </p:cNvCxnSpPr>
            <p:nvPr/>
          </p:nvCxnSpPr>
          <p:spPr>
            <a:xfrm>
              <a:off x="6319838" y="695320"/>
              <a:ext cx="4762" cy="3428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764FF09-AF56-D3AC-9C50-21EF0BCBA80C}"/>
                </a:ext>
              </a:extLst>
            </p:cNvPr>
            <p:cNvCxnSpPr>
              <a:stCxn id="6" idx="0"/>
            </p:cNvCxnSpPr>
            <p:nvPr/>
          </p:nvCxnSpPr>
          <p:spPr>
            <a:xfrm flipH="1" flipV="1">
              <a:off x="4224337" y="1066800"/>
              <a:ext cx="1" cy="200021"/>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1E278B2B-CF8B-BB9C-31F2-F1D0F449DA3F}"/>
                </a:ext>
              </a:extLst>
            </p:cNvPr>
            <p:cNvCxnSpPr/>
            <p:nvPr/>
          </p:nvCxnSpPr>
          <p:spPr>
            <a:xfrm flipH="1" flipV="1">
              <a:off x="6338887" y="1038225"/>
              <a:ext cx="1" cy="200021"/>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6603B6AB-0E7D-EAB5-CCEE-7DE7163F2783}"/>
                </a:ext>
              </a:extLst>
            </p:cNvPr>
            <p:cNvCxnSpPr/>
            <p:nvPr/>
          </p:nvCxnSpPr>
          <p:spPr>
            <a:xfrm flipH="1" flipV="1">
              <a:off x="8301037" y="1038225"/>
              <a:ext cx="1" cy="200021"/>
            </a:xfrm>
            <a:prstGeom prst="line">
              <a:avLst/>
            </a:prstGeom>
          </p:spPr>
          <p:style>
            <a:lnRef idx="1">
              <a:schemeClr val="accent1"/>
            </a:lnRef>
            <a:fillRef idx="0">
              <a:schemeClr val="accent1"/>
            </a:fillRef>
            <a:effectRef idx="0">
              <a:schemeClr val="accent1"/>
            </a:effectRef>
            <a:fontRef idx="minor">
              <a:schemeClr val="tx1"/>
            </a:fontRef>
          </p:style>
        </p:cxnSp>
        <p:sp>
          <p:nvSpPr>
            <p:cNvPr id="26" name="Rectangle: Rounded Corners 25">
              <a:extLst>
                <a:ext uri="{FF2B5EF4-FFF2-40B4-BE49-F238E27FC236}">
                  <a16:creationId xmlns:a16="http://schemas.microsoft.com/office/drawing/2014/main" id="{4AF9AC3D-C4FE-047F-249B-235B41FD8C58}"/>
                </a:ext>
              </a:extLst>
            </p:cNvPr>
            <p:cNvSpPr/>
            <p:nvPr/>
          </p:nvSpPr>
          <p:spPr>
            <a:xfrm>
              <a:off x="1190625" y="2343150"/>
              <a:ext cx="1905000" cy="88582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1050" dirty="0"/>
                <a:t>Linear Correlation Analysis Between GHI and other features</a:t>
              </a:r>
            </a:p>
          </p:txBody>
        </p:sp>
        <p:sp>
          <p:nvSpPr>
            <p:cNvPr id="27" name="Rectangle: Rounded Corners 26">
              <a:extLst>
                <a:ext uri="{FF2B5EF4-FFF2-40B4-BE49-F238E27FC236}">
                  <a16:creationId xmlns:a16="http://schemas.microsoft.com/office/drawing/2014/main" id="{BCF042AF-7EFD-7985-64D4-A8A93BB38A7B}"/>
                </a:ext>
              </a:extLst>
            </p:cNvPr>
            <p:cNvSpPr/>
            <p:nvPr/>
          </p:nvSpPr>
          <p:spPr>
            <a:xfrm>
              <a:off x="5410199" y="3467101"/>
              <a:ext cx="1838325" cy="63817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1050" dirty="0"/>
                <a:t>Selected features</a:t>
              </a:r>
            </a:p>
          </p:txBody>
        </p:sp>
        <p:sp>
          <p:nvSpPr>
            <p:cNvPr id="28" name="Rectangle: Rounded Corners 27">
              <a:extLst>
                <a:ext uri="{FF2B5EF4-FFF2-40B4-BE49-F238E27FC236}">
                  <a16:creationId xmlns:a16="http://schemas.microsoft.com/office/drawing/2014/main" id="{050006EA-49F7-2D3D-5D3A-C0D0C71FDE5B}"/>
                </a:ext>
              </a:extLst>
            </p:cNvPr>
            <p:cNvSpPr/>
            <p:nvPr/>
          </p:nvSpPr>
          <p:spPr>
            <a:xfrm>
              <a:off x="3276600" y="2343149"/>
              <a:ext cx="1905000" cy="88582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1050" dirty="0"/>
                <a:t>Extract Cloud Cover Ratio and Statistical features</a:t>
              </a:r>
            </a:p>
          </p:txBody>
        </p:sp>
        <p:sp>
          <p:nvSpPr>
            <p:cNvPr id="29" name="Rectangle: Rounded Corners 28">
              <a:extLst>
                <a:ext uri="{FF2B5EF4-FFF2-40B4-BE49-F238E27FC236}">
                  <a16:creationId xmlns:a16="http://schemas.microsoft.com/office/drawing/2014/main" id="{62EDCEFA-36D1-2500-7483-67E72123B5AB}"/>
                </a:ext>
              </a:extLst>
            </p:cNvPr>
            <p:cNvSpPr/>
            <p:nvPr/>
          </p:nvSpPr>
          <p:spPr>
            <a:xfrm>
              <a:off x="5391150" y="2314574"/>
              <a:ext cx="1838326" cy="83820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1050" dirty="0"/>
                <a:t>Extract Cloud Cover Ratio and Solar Position Detection features</a:t>
              </a:r>
            </a:p>
          </p:txBody>
        </p:sp>
        <p:sp>
          <p:nvSpPr>
            <p:cNvPr id="30" name="Rectangle: Rounded Corners 29">
              <a:extLst>
                <a:ext uri="{FF2B5EF4-FFF2-40B4-BE49-F238E27FC236}">
                  <a16:creationId xmlns:a16="http://schemas.microsoft.com/office/drawing/2014/main" id="{FE67E7A4-D286-DCEF-009E-F07E8A6A4CF5}"/>
                </a:ext>
              </a:extLst>
            </p:cNvPr>
            <p:cNvSpPr/>
            <p:nvPr/>
          </p:nvSpPr>
          <p:spPr>
            <a:xfrm>
              <a:off x="7448550" y="2281234"/>
              <a:ext cx="1905000" cy="88582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1050" dirty="0"/>
                <a:t>Analysis Statistical features</a:t>
              </a:r>
            </a:p>
          </p:txBody>
        </p:sp>
        <p:sp>
          <p:nvSpPr>
            <p:cNvPr id="33" name="Rectangle: Rounded Corners 32">
              <a:extLst>
                <a:ext uri="{FF2B5EF4-FFF2-40B4-BE49-F238E27FC236}">
                  <a16:creationId xmlns:a16="http://schemas.microsoft.com/office/drawing/2014/main" id="{C2DF6951-A16C-8CE7-A3C2-6D35C973D820}"/>
                </a:ext>
              </a:extLst>
            </p:cNvPr>
            <p:cNvSpPr/>
            <p:nvPr/>
          </p:nvSpPr>
          <p:spPr>
            <a:xfrm>
              <a:off x="9534525" y="2262184"/>
              <a:ext cx="1905000" cy="88582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1050" dirty="0"/>
                <a:t>Time Series Analysis</a:t>
              </a:r>
            </a:p>
          </p:txBody>
        </p:sp>
        <p:sp>
          <p:nvSpPr>
            <p:cNvPr id="34" name="Rectangle: Rounded Corners 33">
              <a:extLst>
                <a:ext uri="{FF2B5EF4-FFF2-40B4-BE49-F238E27FC236}">
                  <a16:creationId xmlns:a16="http://schemas.microsoft.com/office/drawing/2014/main" id="{F1533960-EC97-2DBE-FA82-407A545352C8}"/>
                </a:ext>
              </a:extLst>
            </p:cNvPr>
            <p:cNvSpPr/>
            <p:nvPr/>
          </p:nvSpPr>
          <p:spPr>
            <a:xfrm>
              <a:off x="5400675" y="4305300"/>
              <a:ext cx="1857374" cy="457199"/>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1050" dirty="0"/>
                <a:t>LSTM with Autoregressive LSTM RNN Model</a:t>
              </a:r>
            </a:p>
          </p:txBody>
        </p:sp>
        <p:sp>
          <p:nvSpPr>
            <p:cNvPr id="35" name="Rectangle: Rounded Corners 34">
              <a:extLst>
                <a:ext uri="{FF2B5EF4-FFF2-40B4-BE49-F238E27FC236}">
                  <a16:creationId xmlns:a16="http://schemas.microsoft.com/office/drawing/2014/main" id="{C9704361-6BEF-3A90-755E-FCF6A109B788}"/>
                </a:ext>
              </a:extLst>
            </p:cNvPr>
            <p:cNvSpPr/>
            <p:nvPr/>
          </p:nvSpPr>
          <p:spPr>
            <a:xfrm>
              <a:off x="5400675" y="5105404"/>
              <a:ext cx="1857374" cy="45719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1050" dirty="0"/>
                <a:t>Predicted Irradiance GHI</a:t>
              </a:r>
            </a:p>
          </p:txBody>
        </p:sp>
        <p:sp>
          <p:nvSpPr>
            <p:cNvPr id="37" name="Oval 36">
              <a:extLst>
                <a:ext uri="{FF2B5EF4-FFF2-40B4-BE49-F238E27FC236}">
                  <a16:creationId xmlns:a16="http://schemas.microsoft.com/office/drawing/2014/main" id="{45D30BE9-5E4F-27A7-598B-3037DAF7B193}"/>
                </a:ext>
              </a:extLst>
            </p:cNvPr>
            <p:cNvSpPr/>
            <p:nvPr/>
          </p:nvSpPr>
          <p:spPr>
            <a:xfrm>
              <a:off x="5600700" y="5791200"/>
              <a:ext cx="1457325" cy="54292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1050" dirty="0"/>
                <a:t>End</a:t>
              </a:r>
            </a:p>
          </p:txBody>
        </p:sp>
        <p:cxnSp>
          <p:nvCxnSpPr>
            <p:cNvPr id="39" name="Straight Arrow Connector 38">
              <a:extLst>
                <a:ext uri="{FF2B5EF4-FFF2-40B4-BE49-F238E27FC236}">
                  <a16:creationId xmlns:a16="http://schemas.microsoft.com/office/drawing/2014/main" id="{62C7B2E1-4DF9-76F9-86BC-2EC929C80D25}"/>
                </a:ext>
              </a:extLst>
            </p:cNvPr>
            <p:cNvCxnSpPr>
              <a:stCxn id="5" idx="2"/>
              <a:endCxn id="26" idx="0"/>
            </p:cNvCxnSpPr>
            <p:nvPr/>
          </p:nvCxnSpPr>
          <p:spPr>
            <a:xfrm>
              <a:off x="2138363" y="2028825"/>
              <a:ext cx="4762" cy="3143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457F2BC5-84A8-FD00-560C-4FDF28E7B597}"/>
                </a:ext>
              </a:extLst>
            </p:cNvPr>
            <p:cNvCxnSpPr>
              <a:cxnSpLocks/>
              <a:stCxn id="6" idx="2"/>
              <a:endCxn id="28" idx="0"/>
            </p:cNvCxnSpPr>
            <p:nvPr/>
          </p:nvCxnSpPr>
          <p:spPr>
            <a:xfrm>
              <a:off x="4224338" y="2028822"/>
              <a:ext cx="4762" cy="3143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B35904B0-B301-7FBE-680A-FB2F4D249332}"/>
                </a:ext>
              </a:extLst>
            </p:cNvPr>
            <p:cNvCxnSpPr>
              <a:cxnSpLocks/>
              <a:stCxn id="7" idx="2"/>
              <a:endCxn id="29" idx="0"/>
            </p:cNvCxnSpPr>
            <p:nvPr/>
          </p:nvCxnSpPr>
          <p:spPr>
            <a:xfrm>
              <a:off x="6310313" y="2028822"/>
              <a:ext cx="0" cy="2857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E5B0C253-9205-02FF-9033-101CBFF592B8}"/>
                </a:ext>
              </a:extLst>
            </p:cNvPr>
            <p:cNvCxnSpPr>
              <a:cxnSpLocks/>
              <a:stCxn id="11" idx="2"/>
              <a:endCxn id="30" idx="0"/>
            </p:cNvCxnSpPr>
            <p:nvPr/>
          </p:nvCxnSpPr>
          <p:spPr>
            <a:xfrm>
              <a:off x="8396288" y="2028822"/>
              <a:ext cx="4762" cy="2524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6D44E82A-833C-E583-FE49-EB7A5AED2F86}"/>
                </a:ext>
              </a:extLst>
            </p:cNvPr>
            <p:cNvCxnSpPr>
              <a:cxnSpLocks/>
              <a:stCxn id="12" idx="2"/>
              <a:endCxn id="33" idx="0"/>
            </p:cNvCxnSpPr>
            <p:nvPr/>
          </p:nvCxnSpPr>
          <p:spPr>
            <a:xfrm>
              <a:off x="10482263" y="2028822"/>
              <a:ext cx="4762" cy="2333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E1BE89D9-4F46-6266-F7AA-9DE9CA904633}"/>
                </a:ext>
              </a:extLst>
            </p:cNvPr>
            <p:cNvCxnSpPr>
              <a:cxnSpLocks/>
              <a:stCxn id="29" idx="2"/>
              <a:endCxn id="27" idx="0"/>
            </p:cNvCxnSpPr>
            <p:nvPr/>
          </p:nvCxnSpPr>
          <p:spPr>
            <a:xfrm>
              <a:off x="6310313" y="3152775"/>
              <a:ext cx="19049" cy="3143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4523E120-EF3E-C992-B60E-13FE5F871858}"/>
                </a:ext>
              </a:extLst>
            </p:cNvPr>
            <p:cNvCxnSpPr>
              <a:cxnSpLocks/>
              <a:stCxn id="27" idx="2"/>
              <a:endCxn id="34" idx="0"/>
            </p:cNvCxnSpPr>
            <p:nvPr/>
          </p:nvCxnSpPr>
          <p:spPr>
            <a:xfrm>
              <a:off x="6329362" y="4105275"/>
              <a:ext cx="0" cy="2000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DA650535-3422-60DA-80EC-CCDC23D86B73}"/>
                </a:ext>
              </a:extLst>
            </p:cNvPr>
            <p:cNvCxnSpPr>
              <a:cxnSpLocks/>
              <a:stCxn id="34" idx="2"/>
              <a:endCxn id="35" idx="0"/>
            </p:cNvCxnSpPr>
            <p:nvPr/>
          </p:nvCxnSpPr>
          <p:spPr>
            <a:xfrm>
              <a:off x="6329362" y="4762499"/>
              <a:ext cx="0" cy="3429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84C41D48-7C01-A5C5-3443-4B55D37C4874}"/>
                </a:ext>
              </a:extLst>
            </p:cNvPr>
            <p:cNvCxnSpPr>
              <a:cxnSpLocks/>
              <a:stCxn id="35" idx="2"/>
              <a:endCxn id="37" idx="0"/>
            </p:cNvCxnSpPr>
            <p:nvPr/>
          </p:nvCxnSpPr>
          <p:spPr>
            <a:xfrm>
              <a:off x="6329362" y="5562598"/>
              <a:ext cx="1" cy="2286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5296875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09F4D-D8F5-F3DB-1FA2-173343FAE243}"/>
              </a:ext>
            </a:extLst>
          </p:cNvPr>
          <p:cNvSpPr>
            <a:spLocks noGrp="1"/>
          </p:cNvSpPr>
          <p:nvPr>
            <p:ph type="title"/>
          </p:nvPr>
        </p:nvSpPr>
        <p:spPr/>
        <p:txBody>
          <a:bodyPr/>
          <a:lstStyle/>
          <a:p>
            <a:pPr algn="ctr"/>
            <a:r>
              <a:rPr lang="en-US" sz="4400" dirty="0">
                <a:effectLst/>
                <a:ea typeface="Calibri" panose="020F0502020204030204" pitchFamily="34" charset="0"/>
                <a:cs typeface="Times New Roman" panose="02020603050405020304" pitchFamily="18" charset="0"/>
              </a:rPr>
              <a:t>Whole Sky Cameras Imagery</a:t>
            </a:r>
            <a:r>
              <a:rPr lang="en-IN" sz="4400" dirty="0">
                <a:ea typeface="Calibri" panose="020F0502020204030204" pitchFamily="34" charset="0"/>
                <a:cs typeface="Times New Roman" panose="02020603050405020304" pitchFamily="18" charset="0"/>
              </a:rPr>
              <a:t> Processing</a:t>
            </a:r>
            <a:endParaRPr lang="en-IN" dirty="0"/>
          </a:p>
        </p:txBody>
      </p:sp>
      <p:grpSp>
        <p:nvGrpSpPr>
          <p:cNvPr id="26" name="Group 25">
            <a:extLst>
              <a:ext uri="{FF2B5EF4-FFF2-40B4-BE49-F238E27FC236}">
                <a16:creationId xmlns:a16="http://schemas.microsoft.com/office/drawing/2014/main" id="{0BFE4E4E-7493-6D6F-2E06-84F4FE333C62}"/>
              </a:ext>
            </a:extLst>
          </p:cNvPr>
          <p:cNvGrpSpPr/>
          <p:nvPr/>
        </p:nvGrpSpPr>
        <p:grpSpPr>
          <a:xfrm>
            <a:off x="1700213" y="1847850"/>
            <a:ext cx="8948736" cy="3804166"/>
            <a:chOff x="1900238" y="1466850"/>
            <a:chExt cx="8948736" cy="3804166"/>
          </a:xfrm>
        </p:grpSpPr>
        <p:sp>
          <p:nvSpPr>
            <p:cNvPr id="4" name="TextBox 3">
              <a:extLst>
                <a:ext uri="{FF2B5EF4-FFF2-40B4-BE49-F238E27FC236}">
                  <a16:creationId xmlns:a16="http://schemas.microsoft.com/office/drawing/2014/main" id="{EF6BE1DF-4FA0-C5FC-B0C2-1D6D7543FABE}"/>
                </a:ext>
              </a:extLst>
            </p:cNvPr>
            <p:cNvSpPr txBox="1"/>
            <p:nvPr/>
          </p:nvSpPr>
          <p:spPr>
            <a:xfrm>
              <a:off x="1971675" y="3724275"/>
              <a:ext cx="1981200" cy="369332"/>
            </a:xfrm>
            <a:prstGeom prst="rect">
              <a:avLst/>
            </a:prstGeom>
            <a:noFill/>
          </p:spPr>
          <p:txBody>
            <a:bodyPr wrap="square" rtlCol="0">
              <a:spAutoFit/>
            </a:bodyPr>
            <a:lstStyle/>
            <a:p>
              <a:pPr algn="ctr"/>
              <a:r>
                <a:rPr lang="en-IN" dirty="0"/>
                <a:t>Fish-Eye Image</a:t>
              </a:r>
            </a:p>
          </p:txBody>
        </p:sp>
        <p:sp>
          <p:nvSpPr>
            <p:cNvPr id="5" name="TextBox 4">
              <a:extLst>
                <a:ext uri="{FF2B5EF4-FFF2-40B4-BE49-F238E27FC236}">
                  <a16:creationId xmlns:a16="http://schemas.microsoft.com/office/drawing/2014/main" id="{4FA609DA-92A1-FBF5-674D-97C44025A5A1}"/>
                </a:ext>
              </a:extLst>
            </p:cNvPr>
            <p:cNvSpPr txBox="1"/>
            <p:nvPr/>
          </p:nvSpPr>
          <p:spPr>
            <a:xfrm>
              <a:off x="4191000" y="3743325"/>
              <a:ext cx="1981200" cy="369332"/>
            </a:xfrm>
            <a:prstGeom prst="rect">
              <a:avLst/>
            </a:prstGeom>
            <a:noFill/>
          </p:spPr>
          <p:txBody>
            <a:bodyPr wrap="square" rtlCol="0">
              <a:spAutoFit/>
            </a:bodyPr>
            <a:lstStyle/>
            <a:p>
              <a:pPr algn="ctr"/>
              <a:r>
                <a:rPr lang="en-IN" dirty="0"/>
                <a:t>Flat Image</a:t>
              </a:r>
            </a:p>
          </p:txBody>
        </p:sp>
        <p:pic>
          <p:nvPicPr>
            <p:cNvPr id="3078" name="Picture 6">
              <a:extLst>
                <a:ext uri="{FF2B5EF4-FFF2-40B4-BE49-F238E27FC236}">
                  <a16:creationId xmlns:a16="http://schemas.microsoft.com/office/drawing/2014/main" id="{62835604-2346-65AB-B945-8962963214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0238" y="1466850"/>
              <a:ext cx="1962150" cy="1962150"/>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a:extLst>
                <a:ext uri="{FF2B5EF4-FFF2-40B4-BE49-F238E27FC236}">
                  <a16:creationId xmlns:a16="http://schemas.microsoft.com/office/drawing/2014/main" id="{8C4C3083-AB05-E32A-BE15-8460E633EC9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00525" y="1466850"/>
              <a:ext cx="1962150" cy="1962150"/>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a:extLst>
                <a:ext uri="{FF2B5EF4-FFF2-40B4-BE49-F238E27FC236}">
                  <a16:creationId xmlns:a16="http://schemas.microsoft.com/office/drawing/2014/main" id="{9F250DFA-AB9A-B4D5-C67E-291F04B5749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29387" y="1466850"/>
              <a:ext cx="1962150" cy="196215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7FE7D313-DE69-C964-F2FD-7A08568FD94B}"/>
                </a:ext>
              </a:extLst>
            </p:cNvPr>
            <p:cNvSpPr txBox="1"/>
            <p:nvPr/>
          </p:nvSpPr>
          <p:spPr>
            <a:xfrm>
              <a:off x="6529387" y="3770441"/>
              <a:ext cx="1981200" cy="646331"/>
            </a:xfrm>
            <a:prstGeom prst="rect">
              <a:avLst/>
            </a:prstGeom>
            <a:noFill/>
          </p:spPr>
          <p:txBody>
            <a:bodyPr wrap="square" rtlCol="0">
              <a:spAutoFit/>
            </a:bodyPr>
            <a:lstStyle/>
            <a:p>
              <a:pPr algn="ctr"/>
              <a:r>
                <a:rPr lang="en-IN" dirty="0"/>
                <a:t>Colour segmentation</a:t>
              </a:r>
            </a:p>
          </p:txBody>
        </p:sp>
        <p:pic>
          <p:nvPicPr>
            <p:cNvPr id="3084" name="Picture 12">
              <a:extLst>
                <a:ext uri="{FF2B5EF4-FFF2-40B4-BE49-F238E27FC236}">
                  <a16:creationId xmlns:a16="http://schemas.microsoft.com/office/drawing/2014/main" id="{A459AC9C-2FD3-ECD4-9CE5-7ECB0F156C9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858249" y="1466850"/>
              <a:ext cx="1962150" cy="196215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8FD20802-17AC-D47F-1DD3-C5289023074F}"/>
                </a:ext>
              </a:extLst>
            </p:cNvPr>
            <p:cNvSpPr txBox="1"/>
            <p:nvPr/>
          </p:nvSpPr>
          <p:spPr>
            <a:xfrm>
              <a:off x="8867774" y="3702050"/>
              <a:ext cx="1981200" cy="646331"/>
            </a:xfrm>
            <a:prstGeom prst="rect">
              <a:avLst/>
            </a:prstGeom>
            <a:noFill/>
          </p:spPr>
          <p:txBody>
            <a:bodyPr wrap="square" rtlCol="0">
              <a:spAutoFit/>
            </a:bodyPr>
            <a:lstStyle/>
            <a:p>
              <a:pPr algn="ctr"/>
              <a:r>
                <a:rPr lang="en-IN" dirty="0"/>
                <a:t>Image Binary Threshold</a:t>
              </a:r>
            </a:p>
          </p:txBody>
        </p:sp>
        <p:sp>
          <p:nvSpPr>
            <p:cNvPr id="9" name="TextBox 8">
              <a:extLst>
                <a:ext uri="{FF2B5EF4-FFF2-40B4-BE49-F238E27FC236}">
                  <a16:creationId xmlns:a16="http://schemas.microsoft.com/office/drawing/2014/main" id="{E74D0D25-4B68-CBEF-B26D-DBB6EFA7D4FE}"/>
                </a:ext>
              </a:extLst>
            </p:cNvPr>
            <p:cNvSpPr txBox="1"/>
            <p:nvPr/>
          </p:nvSpPr>
          <p:spPr>
            <a:xfrm>
              <a:off x="3048000" y="4901684"/>
              <a:ext cx="6096000" cy="369332"/>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ctr"/>
              <a:r>
                <a:rPr lang="en-IN" dirty="0" err="1"/>
                <a:t>cloud_cover</a:t>
              </a:r>
              <a:r>
                <a:rPr lang="en-IN" dirty="0"/>
                <a:t> = (</a:t>
              </a:r>
              <a:r>
                <a:rPr lang="en-IN" dirty="0" err="1"/>
                <a:t>cloud_pixel</a:t>
              </a:r>
              <a:r>
                <a:rPr lang="en-IN" dirty="0"/>
                <a:t>/</a:t>
              </a:r>
              <a:r>
                <a:rPr lang="en-IN" dirty="0" err="1"/>
                <a:t>total_pixel</a:t>
              </a:r>
              <a:r>
                <a:rPr lang="en-IN" dirty="0"/>
                <a:t>)*100</a:t>
              </a:r>
            </a:p>
          </p:txBody>
        </p:sp>
        <p:cxnSp>
          <p:nvCxnSpPr>
            <p:cNvPr id="11" name="Straight Arrow Connector 10">
              <a:extLst>
                <a:ext uri="{FF2B5EF4-FFF2-40B4-BE49-F238E27FC236}">
                  <a16:creationId xmlns:a16="http://schemas.microsoft.com/office/drawing/2014/main" id="{85A47209-B656-52D2-3B38-C61A464388D8}"/>
                </a:ext>
              </a:extLst>
            </p:cNvPr>
            <p:cNvCxnSpPr>
              <a:stCxn id="3078" idx="3"/>
              <a:endCxn id="3080" idx="1"/>
            </p:cNvCxnSpPr>
            <p:nvPr/>
          </p:nvCxnSpPr>
          <p:spPr>
            <a:xfrm>
              <a:off x="3862388" y="2447925"/>
              <a:ext cx="3381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D82A8B0A-5B84-FFF0-9037-83E8A2D6501C}"/>
                </a:ext>
              </a:extLst>
            </p:cNvPr>
            <p:cNvCxnSpPr>
              <a:cxnSpLocks/>
              <a:stCxn id="3080" idx="3"/>
              <a:endCxn id="3082" idx="1"/>
            </p:cNvCxnSpPr>
            <p:nvPr/>
          </p:nvCxnSpPr>
          <p:spPr>
            <a:xfrm>
              <a:off x="6162675" y="2447925"/>
              <a:ext cx="36671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8B76212B-C018-4A05-5F7F-868ABF60A2F6}"/>
                </a:ext>
              </a:extLst>
            </p:cNvPr>
            <p:cNvCxnSpPr>
              <a:cxnSpLocks/>
              <a:stCxn id="3082" idx="3"/>
              <a:endCxn id="3084" idx="1"/>
            </p:cNvCxnSpPr>
            <p:nvPr/>
          </p:nvCxnSpPr>
          <p:spPr>
            <a:xfrm>
              <a:off x="8491537" y="2447925"/>
              <a:ext cx="36671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Connector: Elbow 20">
              <a:extLst>
                <a:ext uri="{FF2B5EF4-FFF2-40B4-BE49-F238E27FC236}">
                  <a16:creationId xmlns:a16="http://schemas.microsoft.com/office/drawing/2014/main" id="{BE3ED1B4-A621-72B0-212D-47D0E903F8C1}"/>
                </a:ext>
              </a:extLst>
            </p:cNvPr>
            <p:cNvCxnSpPr>
              <a:stCxn id="3084" idx="3"/>
              <a:endCxn id="9" idx="3"/>
            </p:cNvCxnSpPr>
            <p:nvPr/>
          </p:nvCxnSpPr>
          <p:spPr>
            <a:xfrm flipH="1">
              <a:off x="9144000" y="2447925"/>
              <a:ext cx="1676399" cy="2638425"/>
            </a:xfrm>
            <a:prstGeom prst="bentConnector3">
              <a:avLst>
                <a:gd name="adj1" fmla="val -13636"/>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2478438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623063-B58D-AD3E-37E8-72C555B79083}"/>
              </a:ext>
            </a:extLst>
          </p:cNvPr>
          <p:cNvSpPr>
            <a:spLocks noGrp="1"/>
          </p:cNvSpPr>
          <p:nvPr>
            <p:ph type="title"/>
          </p:nvPr>
        </p:nvSpPr>
        <p:spPr/>
        <p:txBody>
          <a:bodyPr/>
          <a:lstStyle/>
          <a:p>
            <a:pPr algn="ctr"/>
            <a:r>
              <a:rPr lang="en-IN" dirty="0"/>
              <a:t>Autoregressive LSTM RNN Model</a:t>
            </a:r>
          </a:p>
        </p:txBody>
      </p:sp>
      <p:pic>
        <p:nvPicPr>
          <p:cNvPr id="4" name="Picture 2">
            <a:extLst>
              <a:ext uri="{FF2B5EF4-FFF2-40B4-BE49-F238E27FC236}">
                <a16:creationId xmlns:a16="http://schemas.microsoft.com/office/drawing/2014/main" id="{75B12BB8-9111-11AC-9EE9-CB4CAE0816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1057" y="1519239"/>
            <a:ext cx="9245518" cy="48815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56927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11AD2-012F-857F-36CB-A8FA90A84322}"/>
              </a:ext>
            </a:extLst>
          </p:cNvPr>
          <p:cNvSpPr>
            <a:spLocks noGrp="1"/>
          </p:cNvSpPr>
          <p:nvPr>
            <p:ph type="title"/>
          </p:nvPr>
        </p:nvSpPr>
        <p:spPr>
          <a:xfrm>
            <a:off x="838200" y="2301501"/>
            <a:ext cx="10515600" cy="1325563"/>
          </a:xfrm>
        </p:spPr>
        <p:txBody>
          <a:bodyPr/>
          <a:lstStyle/>
          <a:p>
            <a:pPr algn="ctr"/>
            <a:r>
              <a:rPr lang="en-IN" dirty="0"/>
              <a:t>Question?</a:t>
            </a:r>
          </a:p>
        </p:txBody>
      </p:sp>
    </p:spTree>
    <p:extLst>
      <p:ext uri="{BB962C8B-B14F-4D97-AF65-F5344CB8AC3E}">
        <p14:creationId xmlns:p14="http://schemas.microsoft.com/office/powerpoint/2010/main" val="17222407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123</TotalTime>
  <Words>641</Words>
  <Application>Microsoft Office PowerPoint</Application>
  <PresentationFormat>Widescreen</PresentationFormat>
  <Paragraphs>61</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Courier New</vt:lpstr>
      <vt:lpstr>Office Theme</vt:lpstr>
      <vt:lpstr>Solar Irradiance Forecasting</vt:lpstr>
      <vt:lpstr>Project Overview</vt:lpstr>
      <vt:lpstr>Exploratory data analysis (EDA)</vt:lpstr>
      <vt:lpstr>Model Implementation</vt:lpstr>
      <vt:lpstr>PowerPoint Presentation</vt:lpstr>
      <vt:lpstr>Whole Sky Cameras Imagery Processing</vt:lpstr>
      <vt:lpstr>Autoregressive LSTM RNN Model</vt:lpstr>
      <vt:lpstr>Question?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Solar Irradiance Forecasting</dc:title>
  <dc:creator>Anjali Dharmik</dc:creator>
  <cp:lastModifiedBy>Anjali Dharmik</cp:lastModifiedBy>
  <cp:revision>9</cp:revision>
  <dcterms:created xsi:type="dcterms:W3CDTF">2023-10-29T11:02:42Z</dcterms:created>
  <dcterms:modified xsi:type="dcterms:W3CDTF">2023-10-29T14:37:13Z</dcterms:modified>
</cp:coreProperties>
</file>