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handoutMasterIdLst>
    <p:handoutMasterId r:id="rId16"/>
  </p:handoutMasterIdLst>
  <p:sldIdLst>
    <p:sldId id="256" r:id="rId5"/>
    <p:sldId id="278" r:id="rId6"/>
    <p:sldId id="269" r:id="rId7"/>
    <p:sldId id="259" r:id="rId8"/>
    <p:sldId id="271" r:id="rId9"/>
    <p:sldId id="274" r:id="rId10"/>
    <p:sldId id="275" r:id="rId11"/>
    <p:sldId id="276" r:id="rId12"/>
    <p:sldId id="277"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a:srgbClr val="014067"/>
    <a:srgbClr val="014E7D"/>
    <a:srgbClr val="013657"/>
    <a:srgbClr val="01456F"/>
    <a:srgbClr val="014B79"/>
    <a:srgbClr val="0937C9"/>
    <a:srgbClr val="002774"/>
    <a:srgbClr val="929A4A"/>
    <a:srgbClr val="EAB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74" autoAdjust="0"/>
  </p:normalViewPr>
  <p:slideViewPr>
    <p:cSldViewPr snapToGrid="0" showGuides="1">
      <p:cViewPr varScale="1">
        <p:scale>
          <a:sx n="85" d="100"/>
          <a:sy n="85" d="100"/>
        </p:scale>
        <p:origin x="590" y="62"/>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5/15/2022</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5/15/2022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20470"/>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89179159"/>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745963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473770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bg1"/>
                </a:solidFill>
              </a:defRPr>
            </a:lvl1pPr>
          </a:lstStyle>
          <a:p>
            <a:pPr marL="228600" lvl="0" indent="-228600"/>
            <a:r>
              <a:rPr lang="en-US" noProof="0"/>
              <a:t>Click to 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606950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70065975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3390840366"/>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7A5C384-78D0-4088-9411-AB6790574770}"/>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
        <p:nvSpPr>
          <p:cNvPr id="6" name="Text Placeholder 5">
            <a:extLst>
              <a:ext uri="{FF2B5EF4-FFF2-40B4-BE49-F238E27FC236}">
                <a16:creationId xmlns:a16="http://schemas.microsoft.com/office/drawing/2014/main" id="{C0A2D954-332B-47D0-BE9F-0F2BDE7795D8}"/>
              </a:ext>
            </a:extLst>
          </p:cNvPr>
          <p:cNvSpPr>
            <a:spLocks noGrp="1"/>
          </p:cNvSpPr>
          <p:nvPr>
            <p:ph type="body" sz="quarter" idx="12"/>
          </p:nvPr>
        </p:nvSpPr>
        <p:spPr>
          <a:xfrm>
            <a:off x="1526131" y="1979613"/>
            <a:ext cx="9139738" cy="2898775"/>
          </a:xfrm>
          <a:prstGeom prst="rect">
            <a:avLst/>
          </a:prstGeom>
        </p:spPr>
        <p:txBody>
          <a:bodyPr anchor="ctr"/>
          <a:lstStyle>
            <a:lvl1pPr marL="0" indent="0" algn="ctr">
              <a:buNone/>
              <a:defRPr sz="6000">
                <a:solidFill>
                  <a:schemeClr val="bg1"/>
                </a:solidFill>
              </a:defRPr>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66534080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B3FE-9015-40FD-A870-D81B5A86A5D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5891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3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bg1"/>
                </a:solidFill>
              </a:defRPr>
            </a:lvl1pPr>
          </a:lstStyle>
          <a:p>
            <a:r>
              <a:rPr lang="en-US" noProof="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45720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2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
        <p:nvSpPr>
          <p:cNvPr id="15" name="TextBox 14">
            <a:extLst>
              <a:ext uri="{FF2B5EF4-FFF2-40B4-BE49-F238E27FC236}">
                <a16:creationId xmlns:a16="http://schemas.microsoft.com/office/drawing/2014/main" id="{5E24A5A7-66A2-7F43-9A7A-5E13F74F8C0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FB39FF5-7AF5-4963-9346-2640496A3302}"/>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bg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bg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9EF72CE-34D2-4581-98D2-89218BC1B4E4}"/>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bg1"/>
                </a:solidFill>
                <a:latin typeface="+mn-lt"/>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AFD81C-E6E5-4292-828B-BD147E6DEAB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0A6720D-B182-4290-BD91-1D1E4D930603}"/>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oAutofit/>
          </a:bodyPr>
          <a:lstStyle>
            <a:lvl1pPr marL="0" indent="0">
              <a:buNone/>
              <a:defRPr>
                <a:solidFill>
                  <a:schemeClr val="bg1"/>
                </a:solidFill>
              </a:defRPr>
            </a:lvl1pPr>
          </a:lstStyle>
          <a:p>
            <a:r>
              <a:rPr lang="en-US" noProof="0"/>
              <a:t>Click icon to add picture</a:t>
            </a:r>
            <a:endParaRPr lang="en-US" noProof="0" dirty="0"/>
          </a:p>
        </p:txBody>
      </p: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09" r:id="rId11"/>
    <p:sldLayoutId id="2147483711" r:id="rId12"/>
    <p:sldLayoutId id="2147483712" r:id="rId13"/>
    <p:sldLayoutId id="2147483713" r:id="rId14"/>
    <p:sldLayoutId id="2147483714" r:id="rId15"/>
    <p:sldLayoutId id="2147483715" r:id="rId16"/>
    <p:sldLayoutId id="2147483692" r:id="rId17"/>
    <p:sldLayoutId id="2147483697" r:id="rId18"/>
    <p:sldLayoutId id="2147483716" r:id="rId19"/>
    <p:sldLayoutId id="2147483674" r:id="rId20"/>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hyperlink" Target="https://www.pngall.com/ram-png" TargetMode="External"/><Relationship Id="rId5" Type="http://schemas.openxmlformats.org/officeDocument/2006/relationships/image" Target="../media/image4.png"/><Relationship Id="rId4" Type="http://schemas.openxmlformats.org/officeDocument/2006/relationships/hyperlink" Target="https://survivalsherpa.wordpress.com/2012/06/30/are-you-packing-5-inexpensive-ways-to-store-your-food/"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Building image">
            <a:extLst>
              <a:ext uri="{FF2B5EF4-FFF2-40B4-BE49-F238E27FC236}">
                <a16:creationId xmlns:a16="http://schemas.microsoft.com/office/drawing/2014/main" id="{257F6BCE-75BB-4ECD-BEA5-21C36A9CC0E9}"/>
              </a:ext>
              <a:ext uri="{C183D7F6-B498-43B3-948B-1728B52AA6E4}">
                <adec:decorative xmlns:adec="http://schemas.microsoft.com/office/drawing/2017/decorative" val="0"/>
              </a:ext>
            </a:extLst>
          </p:cNvPr>
          <p:cNvPicPr>
            <a:picLocks noGrp="1" noChangeAspect="1"/>
          </p:cNvPicPr>
          <p:nvPr>
            <p:ph type="pic" sz="quarter" idx="13"/>
          </p:nvPr>
        </p:nvPicPr>
        <p:blipFill>
          <a:blip r:embed="rId2"/>
          <a:srcRect l="20743" r="20743"/>
          <a:stretch>
            <a:fillRect/>
          </a:stretch>
        </p:blipFill>
        <p:spPr/>
      </p:pic>
      <p:sp>
        <p:nvSpPr>
          <p:cNvPr id="18" name="Hexagon 17">
            <a:extLst>
              <a:ext uri="{FF2B5EF4-FFF2-40B4-BE49-F238E27FC236}">
                <a16:creationId xmlns:a16="http://schemas.microsoft.com/office/drawing/2014/main" id="{0E6B042D-E9CB-40E0-AAE9-6AD11F53E044}"/>
              </a:ext>
              <a:ext uri="{C183D7F6-B498-43B3-948B-1728B52AA6E4}">
                <adec:decorative xmlns:adec="http://schemas.microsoft.com/office/drawing/2017/decorative" val="1"/>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descr="Company name and logo group of information&#10;">
            <a:extLst>
              <a:ext uri="{FF2B5EF4-FFF2-40B4-BE49-F238E27FC236}">
                <a16:creationId xmlns:a16="http://schemas.microsoft.com/office/drawing/2014/main" id="{5B07AEC6-55AE-4E18-BEEA-A226E87C7897}"/>
              </a:ext>
            </a:extLst>
          </p:cNvPr>
          <p:cNvGrpSpPr/>
          <p:nvPr/>
        </p:nvGrpSpPr>
        <p:grpSpPr>
          <a:xfrm>
            <a:off x="3228245" y="2873358"/>
            <a:ext cx="1338828" cy="1126534"/>
            <a:chOff x="3238428" y="2902286"/>
            <a:chExt cx="1338828" cy="1126534"/>
          </a:xfrm>
        </p:grpSpPr>
        <p:sp>
          <p:nvSpPr>
            <p:cNvPr id="20" name="TextBox 19">
              <a:extLst>
                <a:ext uri="{FF2B5EF4-FFF2-40B4-BE49-F238E27FC236}">
                  <a16:creationId xmlns:a16="http://schemas.microsoft.com/office/drawing/2014/main" id="{94DF2E04-7632-4FED-B0BF-8FB243D982A3}"/>
                </a:ext>
              </a:extLst>
            </p:cNvPr>
            <p:cNvSpPr txBox="1"/>
            <p:nvPr/>
          </p:nvSpPr>
          <p:spPr>
            <a:xfrm>
              <a:off x="3238428" y="2902286"/>
              <a:ext cx="1338828" cy="1015663"/>
            </a:xfrm>
            <a:prstGeom prst="rect">
              <a:avLst/>
            </a:prstGeom>
            <a:noFill/>
          </p:spPr>
          <p:txBody>
            <a:bodyPr wrap="none" rtlCol="0">
              <a:spAutoFit/>
            </a:bodyPr>
            <a:lstStyle/>
            <a:p>
              <a:r>
                <a:rPr lang="en-US" sz="6000" b="1" dirty="0">
                  <a:solidFill>
                    <a:schemeClr val="bg1"/>
                  </a:solidFill>
                  <a:latin typeface="Arial Black" panose="020B0A04020102020204" pitchFamily="34" charset="0"/>
                </a:rPr>
                <a:t>PY</a:t>
              </a:r>
            </a:p>
          </p:txBody>
        </p:sp>
        <p:sp>
          <p:nvSpPr>
            <p:cNvPr id="21" name="TextBox 20">
              <a:extLst>
                <a:ext uri="{FF2B5EF4-FFF2-40B4-BE49-F238E27FC236}">
                  <a16:creationId xmlns:a16="http://schemas.microsoft.com/office/drawing/2014/main" id="{FC9A1C71-347B-44A9-88B4-692D9731582D}"/>
                </a:ext>
              </a:extLst>
            </p:cNvPr>
            <p:cNvSpPr txBox="1"/>
            <p:nvPr/>
          </p:nvSpPr>
          <p:spPr>
            <a:xfrm>
              <a:off x="3288537" y="3721043"/>
              <a:ext cx="1195327" cy="307777"/>
            </a:xfrm>
            <a:prstGeom prst="rect">
              <a:avLst/>
            </a:prstGeom>
            <a:noFill/>
          </p:spPr>
          <p:txBody>
            <a:bodyPr wrap="none" rtlCol="0">
              <a:spAutoFit/>
            </a:bodyPr>
            <a:lstStyle/>
            <a:p>
              <a:r>
                <a:rPr lang="en-US" sz="1400" dirty="0">
                  <a:solidFill>
                    <a:schemeClr val="bg1"/>
                  </a:solidFill>
                  <a:latin typeface="Calibri Light" panose="020F0302020204030204" pitchFamily="34" charset="0"/>
                  <a:cs typeface="Calibri Light" panose="020F0302020204030204" pitchFamily="34" charset="0"/>
                </a:rPr>
                <a:t>Python Is FUN</a:t>
              </a:r>
            </a:p>
          </p:txBody>
        </p:sp>
      </p:gr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p:txBody>
          <a:bodyPr/>
          <a:lstStyle/>
          <a:p>
            <a:r>
              <a:rPr lang="en-US" b="0" dirty="0"/>
              <a:t>Python Data Types</a:t>
            </a:r>
          </a:p>
        </p:txBody>
      </p:sp>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p:txBody>
          <a:bodyPr/>
          <a:lstStyle/>
          <a:p>
            <a:pPr algn="r"/>
            <a:endParaRPr lang="en-US" dirty="0"/>
          </a:p>
        </p:txBody>
      </p:sp>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Building image">
            <a:extLst>
              <a:ext uri="{FF2B5EF4-FFF2-40B4-BE49-F238E27FC236}">
                <a16:creationId xmlns:a16="http://schemas.microsoft.com/office/drawing/2014/main" id="{257F6BCE-75BB-4ECD-BEA5-21C36A9CC0E9}"/>
              </a:ext>
              <a:ext uri="{C183D7F6-B498-43B3-948B-1728B52AA6E4}">
                <adec:decorative xmlns:adec="http://schemas.microsoft.com/office/drawing/2017/decorative" val="0"/>
              </a:ext>
            </a:extLst>
          </p:cNvPr>
          <p:cNvPicPr>
            <a:picLocks noGrp="1" noChangeAspect="1"/>
          </p:cNvPicPr>
          <p:nvPr>
            <p:ph type="pic" sz="quarter" idx="13"/>
          </p:nvPr>
        </p:nvPicPr>
        <p:blipFill>
          <a:blip r:embed="rId2"/>
          <a:srcRect l="20743" r="20743"/>
          <a:stretch>
            <a:fillRect/>
          </a:stretch>
        </p:blipFill>
        <p:spPr/>
      </p:pic>
      <p:sp>
        <p:nvSpPr>
          <p:cNvPr id="18" name="Hexagon 17">
            <a:extLst>
              <a:ext uri="{FF2B5EF4-FFF2-40B4-BE49-F238E27FC236}">
                <a16:creationId xmlns:a16="http://schemas.microsoft.com/office/drawing/2014/main" id="{0E6B042D-E9CB-40E0-AAE9-6AD11F53E044}"/>
              </a:ext>
              <a:ext uri="{C183D7F6-B498-43B3-948B-1728B52AA6E4}">
                <adec:decorative xmlns:adec="http://schemas.microsoft.com/office/drawing/2017/decorative" val="1"/>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descr="Company name and logo group of information&#10;">
            <a:extLst>
              <a:ext uri="{FF2B5EF4-FFF2-40B4-BE49-F238E27FC236}">
                <a16:creationId xmlns:a16="http://schemas.microsoft.com/office/drawing/2014/main" id="{5B07AEC6-55AE-4E18-BEEA-A226E87C7897}"/>
              </a:ext>
            </a:extLst>
          </p:cNvPr>
          <p:cNvGrpSpPr/>
          <p:nvPr/>
        </p:nvGrpSpPr>
        <p:grpSpPr>
          <a:xfrm>
            <a:off x="3228245" y="2873358"/>
            <a:ext cx="1338828" cy="1126534"/>
            <a:chOff x="3238428" y="2902286"/>
            <a:chExt cx="1338828" cy="1126534"/>
          </a:xfrm>
        </p:grpSpPr>
        <p:sp>
          <p:nvSpPr>
            <p:cNvPr id="20" name="TextBox 19">
              <a:extLst>
                <a:ext uri="{FF2B5EF4-FFF2-40B4-BE49-F238E27FC236}">
                  <a16:creationId xmlns:a16="http://schemas.microsoft.com/office/drawing/2014/main" id="{94DF2E04-7632-4FED-B0BF-8FB243D982A3}"/>
                </a:ext>
              </a:extLst>
            </p:cNvPr>
            <p:cNvSpPr txBox="1"/>
            <p:nvPr/>
          </p:nvSpPr>
          <p:spPr>
            <a:xfrm>
              <a:off x="3238428" y="2902286"/>
              <a:ext cx="1338828" cy="1015663"/>
            </a:xfrm>
            <a:prstGeom prst="rect">
              <a:avLst/>
            </a:prstGeom>
            <a:noFill/>
          </p:spPr>
          <p:txBody>
            <a:bodyPr wrap="none" rtlCol="0">
              <a:spAutoFit/>
            </a:bodyPr>
            <a:lstStyle/>
            <a:p>
              <a:r>
                <a:rPr lang="en-US" sz="6000" b="1" dirty="0">
                  <a:solidFill>
                    <a:schemeClr val="bg1"/>
                  </a:solidFill>
                  <a:latin typeface="Arial Black" panose="020B0A04020102020204" pitchFamily="34" charset="0"/>
                </a:rPr>
                <a:t>PY</a:t>
              </a:r>
            </a:p>
          </p:txBody>
        </p:sp>
        <p:sp>
          <p:nvSpPr>
            <p:cNvPr id="21" name="TextBox 20">
              <a:extLst>
                <a:ext uri="{FF2B5EF4-FFF2-40B4-BE49-F238E27FC236}">
                  <a16:creationId xmlns:a16="http://schemas.microsoft.com/office/drawing/2014/main" id="{FC9A1C71-347B-44A9-88B4-692D9731582D}"/>
                </a:ext>
              </a:extLst>
            </p:cNvPr>
            <p:cNvSpPr txBox="1"/>
            <p:nvPr/>
          </p:nvSpPr>
          <p:spPr>
            <a:xfrm>
              <a:off x="3288537" y="3721043"/>
              <a:ext cx="1195327" cy="307777"/>
            </a:xfrm>
            <a:prstGeom prst="rect">
              <a:avLst/>
            </a:prstGeom>
            <a:noFill/>
          </p:spPr>
          <p:txBody>
            <a:bodyPr wrap="none" rtlCol="0">
              <a:spAutoFit/>
            </a:bodyPr>
            <a:lstStyle/>
            <a:p>
              <a:r>
                <a:rPr lang="en-US" sz="1400" dirty="0">
                  <a:solidFill>
                    <a:schemeClr val="bg1"/>
                  </a:solidFill>
                  <a:latin typeface="Calibri Light" panose="020F0302020204030204" pitchFamily="34" charset="0"/>
                  <a:cs typeface="Calibri Light" panose="020F0302020204030204" pitchFamily="34" charset="0"/>
                </a:rPr>
                <a:t>Python Is FUN</a:t>
              </a:r>
            </a:p>
          </p:txBody>
        </p:sp>
      </p:gr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p:txBody>
          <a:bodyPr/>
          <a:lstStyle/>
          <a:p>
            <a:r>
              <a:rPr lang="en-US" b="0" dirty="0"/>
              <a:t>Thank You</a:t>
            </a:r>
          </a:p>
        </p:txBody>
      </p:sp>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a:xfrm>
            <a:off x="7337661" y="6229213"/>
            <a:ext cx="4854339" cy="1257574"/>
          </a:xfrm>
        </p:spPr>
        <p:txBody>
          <a:bodyPr/>
          <a:lstStyle/>
          <a:p>
            <a:pPr algn="r"/>
            <a:r>
              <a:rPr lang="en-US" dirty="0"/>
              <a:t>- By </a:t>
            </a:r>
            <a:r>
              <a:rPr lang="en-US" dirty="0" err="1"/>
              <a:t>Vinit</a:t>
            </a:r>
            <a:r>
              <a:rPr lang="en-US" dirty="0"/>
              <a:t> </a:t>
            </a:r>
          </a:p>
        </p:txBody>
      </p:sp>
    </p:spTree>
    <p:extLst>
      <p:ext uri="{BB962C8B-B14F-4D97-AF65-F5344CB8AC3E}">
        <p14:creationId xmlns:p14="http://schemas.microsoft.com/office/powerpoint/2010/main" val="1415450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normAutofit/>
          </a:bodyPr>
          <a:lstStyle/>
          <a:p>
            <a:r>
              <a:rPr lang="en-US" dirty="0"/>
              <a:t>What is	 Variable?		</a:t>
            </a:r>
            <a:endParaRPr lang="en-US" b="0" dirty="0"/>
          </a:p>
        </p:txBody>
      </p:sp>
      <p:sp>
        <p:nvSpPr>
          <p:cNvPr id="19" name="Text Placeholder 18">
            <a:extLst>
              <a:ext uri="{FF2B5EF4-FFF2-40B4-BE49-F238E27FC236}">
                <a16:creationId xmlns:a16="http://schemas.microsoft.com/office/drawing/2014/main" id="{DFE11F38-F66B-4F95-8224-6CCA69D57617}"/>
              </a:ext>
            </a:extLst>
          </p:cNvPr>
          <p:cNvSpPr>
            <a:spLocks noGrp="1"/>
          </p:cNvSpPr>
          <p:nvPr>
            <p:ph type="body" sz="quarter" idx="16"/>
          </p:nvPr>
        </p:nvSpPr>
        <p:spPr>
          <a:xfrm>
            <a:off x="518678" y="1520338"/>
            <a:ext cx="11141820" cy="608895"/>
          </a:xfrm>
        </p:spPr>
        <p:txBody>
          <a:bodyPr/>
          <a:lstStyle/>
          <a:p>
            <a:r>
              <a:rPr lang="en-US" b="1" i="0" dirty="0">
                <a:solidFill>
                  <a:schemeClr val="bg1">
                    <a:lumMod val="95000"/>
                  </a:schemeClr>
                </a:solidFill>
                <a:effectLst/>
                <a:latin typeface="inter-regular"/>
              </a:rPr>
              <a:t>Variable is a name that is used to refer to memory location. Python variable is also known as an identifier and used to hold value.</a:t>
            </a:r>
            <a:endParaRPr lang="en-US" b="1" dirty="0">
              <a:solidFill>
                <a:schemeClr val="bg1">
                  <a:lumMod val="95000"/>
                </a:schemeClr>
              </a:solidFill>
            </a:endParaRPr>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a:xfrm>
            <a:off x="518678" y="2468973"/>
            <a:ext cx="5475290" cy="3232149"/>
          </a:xfrm>
        </p:spPr>
        <p:txBody>
          <a:bodyPr>
            <a:normAutofit/>
          </a:bodyPr>
          <a:lstStyle/>
          <a:p>
            <a:r>
              <a:rPr lang="en-IN" dirty="0"/>
              <a:t>A variable can hold different types of values. For example, a person's name must be stored as a string whereas its id must be stored as an integer.</a:t>
            </a:r>
          </a:p>
          <a:p>
            <a:r>
              <a:rPr lang="en-IN" dirty="0"/>
              <a:t>Python provides various standard data types that define the storage method on each of them. The data types defined in Python are given below.</a:t>
            </a: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2</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8416" y="157677"/>
            <a:ext cx="758782" cy="758782"/>
          </a:xfrm>
          <a:prstGeom prst="rect">
            <a:avLst/>
          </a:prstGeom>
        </p:spPr>
      </p:pic>
      <p:pic>
        <p:nvPicPr>
          <p:cNvPr id="5" name="Picture 4">
            <a:extLst>
              <a:ext uri="{FF2B5EF4-FFF2-40B4-BE49-F238E27FC236}">
                <a16:creationId xmlns:a16="http://schemas.microsoft.com/office/drawing/2014/main" id="{1FBD1690-2A1E-4F5C-A2BD-3868A6B91F7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rot="10800000" flipV="1">
            <a:off x="8487052" y="1960876"/>
            <a:ext cx="3400146" cy="28651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A54891E6-7429-4B8F-AA4D-38F8866F9A87}"/>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7918765" y="4790475"/>
            <a:ext cx="4572117" cy="2159839"/>
          </a:xfrm>
          <a:prstGeom prst="rect">
            <a:avLst/>
          </a:prstGeom>
        </p:spPr>
      </p:pic>
    </p:spTree>
    <p:extLst>
      <p:ext uri="{BB962C8B-B14F-4D97-AF65-F5344CB8AC3E}">
        <p14:creationId xmlns:p14="http://schemas.microsoft.com/office/powerpoint/2010/main" val="4088936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normAutofit/>
          </a:bodyPr>
          <a:lstStyle/>
          <a:p>
            <a:r>
              <a:rPr lang="en-US" dirty="0"/>
              <a:t>What is	Data Type?		</a:t>
            </a:r>
            <a:endParaRPr lang="en-US" b="0" dirty="0"/>
          </a:p>
        </p:txBody>
      </p:sp>
      <p:sp>
        <p:nvSpPr>
          <p:cNvPr id="19" name="Text Placeholder 18">
            <a:extLst>
              <a:ext uri="{FF2B5EF4-FFF2-40B4-BE49-F238E27FC236}">
                <a16:creationId xmlns:a16="http://schemas.microsoft.com/office/drawing/2014/main" id="{DFE11F38-F66B-4F95-8224-6CCA69D57617}"/>
              </a:ext>
            </a:extLst>
          </p:cNvPr>
          <p:cNvSpPr>
            <a:spLocks noGrp="1"/>
          </p:cNvSpPr>
          <p:nvPr>
            <p:ph type="body" sz="quarter" idx="16"/>
          </p:nvPr>
        </p:nvSpPr>
        <p:spPr>
          <a:xfrm>
            <a:off x="518678" y="1520338"/>
            <a:ext cx="11141820" cy="608895"/>
          </a:xfrm>
        </p:spPr>
        <p:txBody>
          <a:bodyPr/>
          <a:lstStyle/>
          <a:p>
            <a:r>
              <a:rPr lang="en-IN" b="1" dirty="0"/>
              <a:t>Data type is used by the complier to identify any variable</a:t>
            </a:r>
            <a:endParaRPr lang="en-US" dirty="0"/>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a:xfrm>
            <a:off x="518678" y="2468973"/>
            <a:ext cx="5475290" cy="3232149"/>
          </a:xfrm>
        </p:spPr>
        <p:txBody>
          <a:bodyPr>
            <a:normAutofit/>
          </a:bodyPr>
          <a:lstStyle/>
          <a:p>
            <a:r>
              <a:rPr lang="en-US" b="0" i="0" dirty="0">
                <a:effectLst/>
                <a:latin typeface="inter-regular"/>
              </a:rPr>
              <a:t>Variables can hold values, and every value has a data-type. </a:t>
            </a:r>
          </a:p>
          <a:p>
            <a:r>
              <a:rPr lang="en-US" b="0" i="0" dirty="0">
                <a:solidFill>
                  <a:srgbClr val="333333"/>
                </a:solidFill>
                <a:effectLst/>
                <a:latin typeface="inter-regular"/>
              </a:rPr>
              <a:t> </a:t>
            </a:r>
            <a:r>
              <a:rPr lang="en-US" b="0" i="0" dirty="0">
                <a:effectLst/>
                <a:latin typeface="inter-regular"/>
              </a:rPr>
              <a:t>The interpreter implicitly binds the value with its type.</a:t>
            </a:r>
          </a:p>
          <a:p>
            <a:r>
              <a:rPr lang="en-US" b="0" i="0" dirty="0">
                <a:effectLst/>
                <a:latin typeface="inter-regular"/>
              </a:rPr>
              <a:t>Python is a dynamically typed language; hence we do not need to define the type of the variable while declaring it. </a:t>
            </a:r>
            <a:endParaRPr lang="en-IN" dirty="0"/>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3</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8416" y="157677"/>
            <a:ext cx="758782" cy="758782"/>
          </a:xfrm>
          <a:prstGeom prst="rect">
            <a:avLst/>
          </a:prstGeom>
        </p:spPr>
      </p:pic>
      <p:sp>
        <p:nvSpPr>
          <p:cNvPr id="3" name="Content Placeholder 2"/>
          <p:cNvSpPr>
            <a:spLocks noGrp="1"/>
          </p:cNvSpPr>
          <p:nvPr>
            <p:ph sz="quarter" idx="15"/>
          </p:nvPr>
        </p:nvSpPr>
        <p:spPr>
          <a:xfrm>
            <a:off x="6545506" y="2468973"/>
            <a:ext cx="5475600" cy="3232149"/>
          </a:xfrm>
        </p:spPr>
        <p:txBody>
          <a:bodyPr/>
          <a:lstStyle/>
          <a:p>
            <a:pPr marL="0" indent="0">
              <a:buNone/>
            </a:pPr>
            <a:r>
              <a:rPr lang="en-IN" dirty="0">
                <a:solidFill>
                  <a:schemeClr val="bg1">
                    <a:lumMod val="95000"/>
                  </a:schemeClr>
                </a:solidFill>
              </a:rPr>
              <a:t>Types of Data types in python :- </a:t>
            </a:r>
          </a:p>
          <a:p>
            <a:r>
              <a:rPr lang="en-IN" dirty="0">
                <a:solidFill>
                  <a:schemeClr val="bg1">
                    <a:lumMod val="95000"/>
                  </a:schemeClr>
                </a:solidFill>
              </a:rPr>
              <a:t>Numbers</a:t>
            </a:r>
          </a:p>
          <a:p>
            <a:r>
              <a:rPr lang="en-IN" dirty="0">
                <a:solidFill>
                  <a:schemeClr val="bg1">
                    <a:lumMod val="95000"/>
                  </a:schemeClr>
                </a:solidFill>
              </a:rPr>
              <a:t>Sequence Type</a:t>
            </a:r>
          </a:p>
          <a:p>
            <a:r>
              <a:rPr lang="en-IN" dirty="0">
                <a:solidFill>
                  <a:schemeClr val="bg1">
                    <a:lumMod val="95000"/>
                  </a:schemeClr>
                </a:solidFill>
              </a:rPr>
              <a:t>Boolean </a:t>
            </a:r>
          </a:p>
          <a:p>
            <a:r>
              <a:rPr lang="en-IN" dirty="0">
                <a:solidFill>
                  <a:schemeClr val="bg1">
                    <a:lumMod val="95000"/>
                  </a:schemeClr>
                </a:solidFill>
              </a:rPr>
              <a:t>Set</a:t>
            </a:r>
          </a:p>
          <a:p>
            <a:r>
              <a:rPr lang="en-IN" dirty="0">
                <a:solidFill>
                  <a:schemeClr val="bg1">
                    <a:lumMod val="95000"/>
                  </a:schemeClr>
                </a:solidFill>
              </a:rPr>
              <a:t>Dictionary </a:t>
            </a:r>
          </a:p>
        </p:txBody>
      </p:sp>
    </p:spTree>
    <p:extLst>
      <p:ext uri="{BB962C8B-B14F-4D97-AF65-F5344CB8AC3E}">
        <p14:creationId xmlns:p14="http://schemas.microsoft.com/office/powerpoint/2010/main" val="3891516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518" y="452655"/>
            <a:ext cx="6877318" cy="5391817"/>
          </a:xfrm>
        </p:spPr>
      </p:pic>
      <p:pic>
        <p:nvPicPr>
          <p:cNvPr id="13" name="Picture Placeholder 12">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6604000" y="170613"/>
            <a:ext cx="5588000" cy="6531023"/>
          </a:xfrm>
        </p:spPr>
      </p:pic>
      <p:sp>
        <p:nvSpPr>
          <p:cNvPr id="11" name="Footer Placeholder 10">
            <a:extLst>
              <a:ext uri="{FF2B5EF4-FFF2-40B4-BE49-F238E27FC236}">
                <a16:creationId xmlns:a16="http://schemas.microsoft.com/office/drawing/2014/main" id="{47F4D2C2-B71A-4089-A3FE-603C32706CA6}"/>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4</a:t>
            </a:fld>
            <a:endParaRPr lang="en-US" dirty="0"/>
          </a:p>
        </p:txBody>
      </p:sp>
    </p:spTree>
    <p:extLst>
      <p:ext uri="{BB962C8B-B14F-4D97-AF65-F5344CB8AC3E}">
        <p14:creationId xmlns:p14="http://schemas.microsoft.com/office/powerpoint/2010/main" val="972005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531388" y="262643"/>
            <a:ext cx="7342622" cy="1215566"/>
          </a:xfrm>
        </p:spPr>
        <p:txBody>
          <a:bodyPr/>
          <a:lstStyle/>
          <a:p>
            <a:r>
              <a:rPr lang="en-US" dirty="0"/>
              <a:t>Numeric	</a:t>
            </a:r>
            <a:endParaRPr lang="en-US" b="0" dirty="0"/>
          </a:p>
        </p:txBody>
      </p:sp>
      <p:sp>
        <p:nvSpPr>
          <p:cNvPr id="9" name="Text Placeholder 8">
            <a:extLst>
              <a:ext uri="{FF2B5EF4-FFF2-40B4-BE49-F238E27FC236}">
                <a16:creationId xmlns:a16="http://schemas.microsoft.com/office/drawing/2014/main" id="{53469036-D1FB-4164-96AE-B6D8CECCFC96}"/>
              </a:ext>
            </a:extLst>
          </p:cNvPr>
          <p:cNvSpPr>
            <a:spLocks noGrp="1"/>
          </p:cNvSpPr>
          <p:nvPr>
            <p:ph type="body" sz="quarter" idx="13"/>
          </p:nvPr>
        </p:nvSpPr>
        <p:spPr>
          <a:xfrm>
            <a:off x="531379" y="1570239"/>
            <a:ext cx="7342631" cy="608895"/>
          </a:xfrm>
        </p:spPr>
        <p:txBody>
          <a:bodyPr/>
          <a:lstStyle/>
          <a:p>
            <a:r>
              <a:rPr lang="en-IN" dirty="0"/>
              <a:t>Number stores numeric values.  The integer, float, and complex values belong to a Python Numbers data-type.</a:t>
            </a:r>
            <a:endParaRPr lang="en-US" dirty="0"/>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31379" y="2547482"/>
            <a:ext cx="7736858" cy="3454073"/>
          </a:xfrm>
        </p:spPr>
        <p:txBody>
          <a:bodyPr>
            <a:normAutofit/>
          </a:bodyPr>
          <a:lstStyle/>
          <a:p>
            <a:pPr marL="0" lvl="0" indent="0">
              <a:buNone/>
            </a:pPr>
            <a:r>
              <a:rPr lang="en-US" sz="2000" b="1" dirty="0"/>
              <a:t>Integer </a:t>
            </a:r>
          </a:p>
          <a:p>
            <a:pPr marL="0" lvl="0" indent="0">
              <a:buNone/>
            </a:pPr>
            <a:r>
              <a:rPr lang="en-IN" sz="1800" b="1" dirty="0"/>
              <a:t>I</a:t>
            </a:r>
            <a:r>
              <a:rPr lang="en-IN" sz="1800" dirty="0"/>
              <a:t>nteger value can be any length such as integers 10, 2, 29, -20, -150 etc. Python has no restriction on the length of an integer. Its value belongs to </a:t>
            </a:r>
            <a:r>
              <a:rPr lang="en-IN" sz="1800" b="1" dirty="0" err="1"/>
              <a:t>int</a:t>
            </a:r>
            <a:endParaRPr lang="en-US" sz="1800" dirty="0"/>
          </a:p>
          <a:p>
            <a:pPr marL="0" lvl="0" indent="0">
              <a:buNone/>
            </a:pPr>
            <a:r>
              <a:rPr lang="en-IN" sz="2000" b="1" dirty="0"/>
              <a:t>Float </a:t>
            </a:r>
          </a:p>
          <a:p>
            <a:pPr marL="0" lvl="0" indent="0">
              <a:buNone/>
            </a:pPr>
            <a:r>
              <a:rPr lang="en-IN" sz="2000" dirty="0"/>
              <a:t> Float is used to store floating-point numbers like 1.9, 9.902, 15.2, etc. It is accurate up to 15 decimal points.</a:t>
            </a:r>
            <a:endParaRPr lang="en-US" sz="2000" b="1" dirty="0"/>
          </a:p>
          <a:p>
            <a:pPr marL="0" lvl="0" indent="0">
              <a:buNone/>
            </a:pPr>
            <a:r>
              <a:rPr lang="en-US" sz="2000" b="1" dirty="0"/>
              <a:t>Complex</a:t>
            </a:r>
            <a:r>
              <a:rPr lang="en-US" sz="2000" dirty="0"/>
              <a:t> </a:t>
            </a:r>
          </a:p>
          <a:p>
            <a:pPr marL="0" lvl="0" indent="0">
              <a:buNone/>
            </a:pPr>
            <a:r>
              <a:rPr lang="en-IN" sz="2000" dirty="0"/>
              <a:t> A complex number contains an ordered pair, i.e., x + </a:t>
            </a:r>
            <a:r>
              <a:rPr lang="en-IN" sz="2000" dirty="0" err="1"/>
              <a:t>iy</a:t>
            </a:r>
            <a:r>
              <a:rPr lang="en-IN" sz="2000" dirty="0"/>
              <a:t> where x and y denote the real and imaginary parts, respectively. The complex numbers like 2.14j, 2.0 + 2.3j, etc.</a:t>
            </a:r>
            <a:endParaRPr lang="en-US" sz="2000" dirty="0"/>
          </a:p>
          <a:p>
            <a:pPr marL="457200" lvl="0" indent="-457200">
              <a:buAutoNum type="arabicPeriod"/>
            </a:pPr>
            <a:endParaRPr lang="en-US" sz="2000" dirty="0"/>
          </a:p>
          <a:p>
            <a:pPr marL="457200" lvl="0" indent="-457200">
              <a:buAutoNum type="arabicPeriod"/>
            </a:pPr>
            <a:endParaRPr lang="en-US" sz="2000" dirty="0"/>
          </a:p>
        </p:txBody>
      </p:sp>
      <p:pic>
        <p:nvPicPr>
          <p:cNvPr id="13" name="Picture Placeholder 12">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6604000" y="170613"/>
            <a:ext cx="5588000" cy="6531023"/>
          </a:xfrm>
        </p:spPr>
      </p:pic>
      <p:sp>
        <p:nvSpPr>
          <p:cNvPr id="11" name="Footer Placeholder 10">
            <a:extLst>
              <a:ext uri="{FF2B5EF4-FFF2-40B4-BE49-F238E27FC236}">
                <a16:creationId xmlns:a16="http://schemas.microsoft.com/office/drawing/2014/main" id="{47F4D2C2-B71A-4089-A3FE-603C32706CA6}"/>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5</a:t>
            </a:fld>
            <a:endParaRPr lang="en-US" dirty="0"/>
          </a:p>
        </p:txBody>
      </p:sp>
    </p:spTree>
    <p:extLst>
      <p:ext uri="{BB962C8B-B14F-4D97-AF65-F5344CB8AC3E}">
        <p14:creationId xmlns:p14="http://schemas.microsoft.com/office/powerpoint/2010/main" val="3029343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110892" y="262643"/>
            <a:ext cx="7342622" cy="1215566"/>
          </a:xfrm>
        </p:spPr>
        <p:txBody>
          <a:bodyPr/>
          <a:lstStyle/>
          <a:p>
            <a:r>
              <a:rPr lang="en-IN" dirty="0"/>
              <a:t>Sequence Type</a:t>
            </a:r>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0" y="2031205"/>
            <a:ext cx="7874010" cy="4335958"/>
          </a:xfrm>
        </p:spPr>
        <p:txBody>
          <a:bodyPr>
            <a:normAutofit fontScale="92500" lnSpcReduction="20000"/>
          </a:bodyPr>
          <a:lstStyle/>
          <a:p>
            <a:pPr marL="0" indent="0">
              <a:buNone/>
            </a:pPr>
            <a:r>
              <a:rPr lang="en-IN" sz="2000" b="1" dirty="0"/>
              <a:t>String</a:t>
            </a:r>
          </a:p>
          <a:p>
            <a:pPr marL="0" lvl="0" indent="0">
              <a:buNone/>
            </a:pPr>
            <a:r>
              <a:rPr lang="en-IN" sz="1800" dirty="0"/>
              <a:t>The string can be defined as the sequence of characters represented in the quotation marks</a:t>
            </a:r>
          </a:p>
          <a:p>
            <a:pPr marL="0" lvl="0" indent="0">
              <a:buNone/>
            </a:pPr>
            <a:r>
              <a:rPr lang="en-IN" sz="1800" b="1" dirty="0"/>
              <a:t>	</a:t>
            </a:r>
            <a:r>
              <a:rPr lang="en-IN" sz="1800" dirty="0" err="1"/>
              <a:t>eg</a:t>
            </a:r>
            <a:r>
              <a:rPr lang="en-IN" sz="1800" dirty="0"/>
              <a:t> = </a:t>
            </a:r>
            <a:r>
              <a:rPr lang="en-IN" sz="1800" b="1" dirty="0"/>
              <a:t>“ Hello , World ” or “ My name is </a:t>
            </a:r>
            <a:r>
              <a:rPr lang="en-IN" sz="1800" b="1" dirty="0" err="1"/>
              <a:t>Vinit</a:t>
            </a:r>
            <a:r>
              <a:rPr lang="en-IN" sz="1800" b="1" dirty="0"/>
              <a:t> ”</a:t>
            </a:r>
          </a:p>
          <a:p>
            <a:pPr marL="0" lvl="0" indent="0">
              <a:buNone/>
            </a:pPr>
            <a:r>
              <a:rPr lang="en-IN" sz="2000" b="1" dirty="0"/>
              <a:t>List</a:t>
            </a:r>
          </a:p>
          <a:p>
            <a:pPr marL="0" lvl="0" indent="0">
              <a:buNone/>
            </a:pPr>
            <a:r>
              <a:rPr lang="en-IN" sz="2000" dirty="0"/>
              <a:t> Python Lists are similar to arrays in C. However, the list can contain data of different types. The items stored in the list are separated with a comma (,) and enclosed within square brackets [].</a:t>
            </a:r>
          </a:p>
          <a:p>
            <a:pPr marL="0" lvl="0" indent="0">
              <a:buNone/>
            </a:pPr>
            <a:r>
              <a:rPr lang="en-IN" sz="2000" dirty="0"/>
              <a:t>	</a:t>
            </a:r>
            <a:r>
              <a:rPr lang="en-IN" sz="2000" b="1" dirty="0" err="1"/>
              <a:t>eg</a:t>
            </a:r>
            <a:r>
              <a:rPr lang="en-IN" sz="2000" b="1" dirty="0"/>
              <a:t> = </a:t>
            </a:r>
            <a:r>
              <a:rPr lang="en-IN" sz="2000" dirty="0"/>
              <a:t>[ 1,2,3,4,5]   or [“</a:t>
            </a:r>
            <a:r>
              <a:rPr lang="en-IN" sz="2000" dirty="0" err="1"/>
              <a:t>vinit</a:t>
            </a:r>
            <a:r>
              <a:rPr lang="en-IN" sz="2000" dirty="0"/>
              <a:t>”, 1, 2, ”</a:t>
            </a:r>
            <a:r>
              <a:rPr lang="en-IN" sz="2000" dirty="0" err="1"/>
              <a:t>Ananyya</a:t>
            </a:r>
            <a:r>
              <a:rPr lang="en-IN" sz="2000" dirty="0"/>
              <a:t>”, 3.42]</a:t>
            </a:r>
          </a:p>
          <a:p>
            <a:pPr marL="0" lvl="0" indent="0">
              <a:buNone/>
            </a:pPr>
            <a:endParaRPr lang="en-IN" sz="2000" b="1" dirty="0"/>
          </a:p>
          <a:p>
            <a:pPr marL="0" lvl="0" indent="0">
              <a:buNone/>
            </a:pPr>
            <a:r>
              <a:rPr lang="en-IN" sz="2000" b="1" dirty="0"/>
              <a:t>Tuple</a:t>
            </a:r>
          </a:p>
          <a:p>
            <a:pPr marL="0" lvl="0" indent="0">
              <a:buNone/>
            </a:pPr>
            <a:r>
              <a:rPr lang="en-IN" sz="2000" dirty="0"/>
              <a:t>A tuple is similar to the list in many ways. Like lists, tuples also contain the collection of the items of different data types. The items of the tuple are separated with a comma (,) and enclosed in parentheses ().</a:t>
            </a:r>
          </a:p>
          <a:p>
            <a:pPr marL="0" lvl="0" indent="0">
              <a:buNone/>
            </a:pPr>
            <a:r>
              <a:rPr lang="en-IN" sz="2000" dirty="0"/>
              <a:t>	</a:t>
            </a:r>
            <a:r>
              <a:rPr lang="en-IN" sz="2000" dirty="0" err="1"/>
              <a:t>eg</a:t>
            </a:r>
            <a:r>
              <a:rPr lang="en-IN" sz="2000" dirty="0"/>
              <a:t> = </a:t>
            </a:r>
            <a:r>
              <a:rPr lang="en-IN" sz="2000" b="1" dirty="0"/>
              <a:t>(‘hi’, ‘python’, ‘</a:t>
            </a:r>
            <a:r>
              <a:rPr lang="en-IN" sz="2000" b="1" dirty="0" err="1"/>
              <a:t>vinit</a:t>
            </a:r>
            <a:r>
              <a:rPr lang="en-IN" sz="2000" b="1" dirty="0"/>
              <a:t>’, 1 , 2)</a:t>
            </a:r>
            <a:endParaRPr lang="en-US" sz="2000" b="1" dirty="0"/>
          </a:p>
          <a:p>
            <a:pPr marL="457200" lvl="0" indent="-457200">
              <a:buAutoNum type="arabicPeriod"/>
            </a:pPr>
            <a:endParaRPr lang="en-US" sz="2000" dirty="0"/>
          </a:p>
        </p:txBody>
      </p:sp>
      <p:pic>
        <p:nvPicPr>
          <p:cNvPr id="13" name="Picture Placeholder 12">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6604000" y="326977"/>
            <a:ext cx="5588000" cy="6531023"/>
          </a:xfrm>
        </p:spPr>
      </p:pic>
      <p:sp>
        <p:nvSpPr>
          <p:cNvPr id="11" name="Footer Placeholder 10">
            <a:extLst>
              <a:ext uri="{FF2B5EF4-FFF2-40B4-BE49-F238E27FC236}">
                <a16:creationId xmlns:a16="http://schemas.microsoft.com/office/drawing/2014/main" id="{47F4D2C2-B71A-4089-A3FE-603C32706CA6}"/>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6</a:t>
            </a:fld>
            <a:endParaRPr lang="en-US" dirty="0"/>
          </a:p>
        </p:txBody>
      </p:sp>
      <p:pic>
        <p:nvPicPr>
          <p:cNvPr id="1026" name="Picture 2" descr="Python List (With Examples)">
            <a:extLst>
              <a:ext uri="{FF2B5EF4-FFF2-40B4-BE49-F238E27FC236}">
                <a16:creationId xmlns:a16="http://schemas.microsoft.com/office/drawing/2014/main" id="{4D8E20E1-0B62-46C6-8567-CB5405F405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4000" y="136525"/>
            <a:ext cx="5345344" cy="2262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411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531388" y="262643"/>
            <a:ext cx="7342622" cy="1215566"/>
          </a:xfrm>
        </p:spPr>
        <p:txBody>
          <a:bodyPr/>
          <a:lstStyle/>
          <a:p>
            <a:r>
              <a:rPr lang="en-IN" dirty="0"/>
              <a:t>Dictionary</a:t>
            </a:r>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0" y="2176529"/>
            <a:ext cx="7147775" cy="4081371"/>
          </a:xfrm>
        </p:spPr>
        <p:txBody>
          <a:bodyPr>
            <a:normAutofit/>
          </a:bodyPr>
          <a:lstStyle/>
          <a:p>
            <a:pPr marL="0" indent="0">
              <a:buNone/>
            </a:pPr>
            <a:r>
              <a:rPr lang="en-IN" sz="2000" dirty="0"/>
              <a:t>Dictionary is an unordered set of a key-value pair of items.</a:t>
            </a:r>
          </a:p>
          <a:p>
            <a:pPr marL="0" indent="0">
              <a:buNone/>
            </a:pPr>
            <a:r>
              <a:rPr lang="en-IN" sz="2000" dirty="0"/>
              <a:t>It is like an associative array or a hash table where each </a:t>
            </a:r>
          </a:p>
          <a:p>
            <a:pPr marL="0" indent="0">
              <a:buNone/>
            </a:pPr>
            <a:r>
              <a:rPr lang="en-IN" sz="2000" dirty="0"/>
              <a:t>key stores a specific value. </a:t>
            </a:r>
          </a:p>
          <a:p>
            <a:pPr marL="0" indent="0">
              <a:buNone/>
            </a:pPr>
            <a:r>
              <a:rPr lang="en-IN" sz="2000" dirty="0"/>
              <a:t>Key can hold any primitive data type, whereas value is an arbitrary Python object.</a:t>
            </a:r>
          </a:p>
          <a:p>
            <a:pPr marL="0" indent="0">
              <a:buNone/>
            </a:pPr>
            <a:endParaRPr lang="en-IN" sz="2000" b="1" dirty="0"/>
          </a:p>
          <a:p>
            <a:pPr marL="0" indent="0">
              <a:buNone/>
            </a:pPr>
            <a:r>
              <a:rPr lang="en-IN" sz="1800" dirty="0"/>
              <a:t>d = {‘</a:t>
            </a:r>
            <a:r>
              <a:rPr lang="en-IN" sz="1800" dirty="0" err="1"/>
              <a:t>b’:’beauty</a:t>
            </a:r>
            <a:r>
              <a:rPr lang="en-IN" sz="1800" dirty="0"/>
              <a:t>’, ’</a:t>
            </a:r>
            <a:r>
              <a:rPr lang="en-IN" sz="1800" dirty="0" err="1"/>
              <a:t>j’:’joy</a:t>
            </a:r>
            <a:r>
              <a:rPr lang="en-IN" sz="1800" dirty="0"/>
              <a:t>’, ’</a:t>
            </a:r>
            <a:r>
              <a:rPr lang="en-IN" sz="1800" dirty="0" err="1"/>
              <a:t>c’:’computing</a:t>
            </a:r>
            <a:r>
              <a:rPr lang="en-IN" sz="1800" dirty="0"/>
              <a:t>'}   </a:t>
            </a:r>
            <a:endParaRPr lang="en-US" sz="2000" dirty="0"/>
          </a:p>
        </p:txBody>
      </p:sp>
      <p:pic>
        <p:nvPicPr>
          <p:cNvPr id="13" name="Picture Placeholder 12">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6604000" y="170613"/>
            <a:ext cx="5588000" cy="6531023"/>
          </a:xfrm>
        </p:spPr>
      </p:pic>
      <p:sp>
        <p:nvSpPr>
          <p:cNvPr id="11" name="Footer Placeholder 10">
            <a:extLst>
              <a:ext uri="{FF2B5EF4-FFF2-40B4-BE49-F238E27FC236}">
                <a16:creationId xmlns:a16="http://schemas.microsoft.com/office/drawing/2014/main" id="{47F4D2C2-B71A-4089-A3FE-603C32706CA6}"/>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7</a:t>
            </a:fld>
            <a:endParaRPr lang="en-US" dirty="0"/>
          </a:p>
        </p:txBody>
      </p:sp>
      <p:pic>
        <p:nvPicPr>
          <p:cNvPr id="2050" name="Picture 2" descr="Lists &amp;amp; Dictionaries in Python | Working with Lists &amp;amp; Dictionaries in Python">
            <a:extLst>
              <a:ext uri="{FF2B5EF4-FFF2-40B4-BE49-F238E27FC236}">
                <a16:creationId xmlns:a16="http://schemas.microsoft.com/office/drawing/2014/main" id="{E70CECCA-8DB2-4665-974E-91420115B8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4225" y="4124516"/>
            <a:ext cx="7147775" cy="2721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0864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0" y="507536"/>
            <a:ext cx="7342622" cy="1215566"/>
          </a:xfrm>
        </p:spPr>
        <p:txBody>
          <a:bodyPr/>
          <a:lstStyle/>
          <a:p>
            <a:r>
              <a:rPr lang="en-IN" dirty="0"/>
              <a:t>Boolean</a:t>
            </a:r>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0" y="2176529"/>
            <a:ext cx="7147775" cy="4081371"/>
          </a:xfrm>
        </p:spPr>
        <p:txBody>
          <a:bodyPr>
            <a:normAutofit/>
          </a:bodyPr>
          <a:lstStyle/>
          <a:p>
            <a:pPr marL="0" indent="0">
              <a:buNone/>
            </a:pPr>
            <a:r>
              <a:rPr lang="en-IN" sz="2000" dirty="0"/>
              <a:t>Boolean type provides two built-in values, True and False. </a:t>
            </a:r>
          </a:p>
          <a:p>
            <a:pPr marL="0" indent="0">
              <a:buNone/>
            </a:pPr>
            <a:r>
              <a:rPr lang="en-IN" sz="2000" dirty="0"/>
              <a:t>These values are used to determine the given statement true or false.</a:t>
            </a:r>
          </a:p>
          <a:p>
            <a:pPr marL="0" indent="0">
              <a:buNone/>
            </a:pPr>
            <a:r>
              <a:rPr lang="en-IN" sz="2000" dirty="0"/>
              <a:t> It denotes by the class bool. True can be represented by any non-zero value or 'T' whereas false can be represented by the 0 or 'F'.</a:t>
            </a:r>
          </a:p>
          <a:p>
            <a:pPr marL="0" indent="0">
              <a:buNone/>
            </a:pPr>
            <a:endParaRPr lang="en-IN" sz="2000" dirty="0"/>
          </a:p>
          <a:p>
            <a:pPr marL="0" indent="0">
              <a:buNone/>
            </a:pPr>
            <a:r>
              <a:rPr lang="en-IN" sz="2000" dirty="0"/>
              <a:t> </a:t>
            </a:r>
            <a:endParaRPr lang="en-US" sz="2000" dirty="0"/>
          </a:p>
        </p:txBody>
      </p:sp>
      <p:pic>
        <p:nvPicPr>
          <p:cNvPr id="13" name="Picture Placeholder 12">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6604000" y="170613"/>
            <a:ext cx="5588000" cy="6531023"/>
          </a:xfrm>
        </p:spPr>
      </p:pic>
      <p:sp>
        <p:nvSpPr>
          <p:cNvPr id="11" name="Footer Placeholder 10">
            <a:extLst>
              <a:ext uri="{FF2B5EF4-FFF2-40B4-BE49-F238E27FC236}">
                <a16:creationId xmlns:a16="http://schemas.microsoft.com/office/drawing/2014/main" id="{47F4D2C2-B71A-4089-A3FE-603C32706CA6}"/>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8</a:t>
            </a:fld>
            <a:endParaRPr lang="en-US" dirty="0"/>
          </a:p>
        </p:txBody>
      </p:sp>
      <p:pic>
        <p:nvPicPr>
          <p:cNvPr id="3074" name="Picture 2" descr="Python Booleans: Optimize Your Code With Truth Values – Real Python">
            <a:extLst>
              <a:ext uri="{FF2B5EF4-FFF2-40B4-BE49-F238E27FC236}">
                <a16:creationId xmlns:a16="http://schemas.microsoft.com/office/drawing/2014/main" id="{EF1F2540-408E-416D-A892-8C2947369B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745" y="4044993"/>
            <a:ext cx="4722920" cy="2656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832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1937" y="150774"/>
            <a:ext cx="7342622" cy="1215566"/>
          </a:xfrm>
        </p:spPr>
        <p:txBody>
          <a:bodyPr/>
          <a:lstStyle/>
          <a:p>
            <a:r>
              <a:rPr lang="en-IN" dirty="0"/>
              <a:t>Set</a:t>
            </a:r>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0" y="1386179"/>
            <a:ext cx="7070501" cy="3926824"/>
          </a:xfrm>
        </p:spPr>
        <p:txBody>
          <a:bodyPr>
            <a:normAutofit/>
          </a:bodyPr>
          <a:lstStyle/>
          <a:p>
            <a:pPr marL="0" indent="0">
              <a:buNone/>
            </a:pPr>
            <a:r>
              <a:rPr lang="en-IN" sz="2000" dirty="0"/>
              <a:t>Python Set is the unordered collection of the data type. It is </a:t>
            </a:r>
            <a:r>
              <a:rPr lang="en-IN" sz="2000" dirty="0" err="1"/>
              <a:t>iterable</a:t>
            </a:r>
            <a:r>
              <a:rPr lang="en-IN" sz="2000" dirty="0"/>
              <a:t>, mutable(can modify after creation), and has unique elements</a:t>
            </a:r>
          </a:p>
          <a:p>
            <a:pPr marL="0" indent="0">
              <a:buNone/>
            </a:pPr>
            <a:endParaRPr lang="en-IN" sz="2000" dirty="0"/>
          </a:p>
          <a:p>
            <a:pPr marL="0" indent="0">
              <a:buNone/>
            </a:pPr>
            <a:r>
              <a:rPr lang="en-IN" sz="2000" dirty="0"/>
              <a:t>In set, the order of the elements is undefined; it may return the changed sequence of the element. The set is created by using a built-in function </a:t>
            </a:r>
            <a:r>
              <a:rPr lang="en-IN" sz="2000" b="1" dirty="0"/>
              <a:t>set(),</a:t>
            </a:r>
            <a:r>
              <a:rPr lang="en-IN" sz="2000" dirty="0"/>
              <a:t> or a sequence of elements is passed in the curly braces and separated by the comma.</a:t>
            </a:r>
            <a:endParaRPr lang="en-US" sz="2000" dirty="0"/>
          </a:p>
        </p:txBody>
      </p:sp>
      <p:pic>
        <p:nvPicPr>
          <p:cNvPr id="13" name="Picture Placeholder 12">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6604000" y="170613"/>
            <a:ext cx="5588000" cy="6531023"/>
          </a:xfrm>
        </p:spPr>
      </p:pic>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9</a:t>
            </a:fld>
            <a:endParaRPr lang="en-US" dirty="0"/>
          </a:p>
        </p:txBody>
      </p:sp>
      <p:pic>
        <p:nvPicPr>
          <p:cNvPr id="4098" name="Picture 2" descr="Sets in Python – Real Python">
            <a:extLst>
              <a:ext uri="{FF2B5EF4-FFF2-40B4-BE49-F238E27FC236}">
                <a16:creationId xmlns:a16="http://schemas.microsoft.com/office/drawing/2014/main" id="{3DBCF0DF-A88A-41F9-820E-FB023CED1B1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r="-619" b="15831"/>
          <a:stretch/>
        </p:blipFill>
        <p:spPr bwMode="auto">
          <a:xfrm>
            <a:off x="967665" y="4274824"/>
            <a:ext cx="4811698" cy="226408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Sets in Python – Real Python">
            <a:extLst>
              <a:ext uri="{FF2B5EF4-FFF2-40B4-BE49-F238E27FC236}">
                <a16:creationId xmlns:a16="http://schemas.microsoft.com/office/drawing/2014/main" id="{7D52C497-F67A-49FC-972E-CF8A09AFDD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8263" y="918354"/>
            <a:ext cx="3812410" cy="229536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19959340"/>
      </p:ext>
    </p:extLst>
  </p:cSld>
  <p:clrMapOvr>
    <a:masterClrMapping/>
  </p:clrMapOvr>
</p:sld>
</file>

<file path=ppt/theme/theme1.xml><?xml version="1.0" encoding="utf-8"?>
<a:theme xmlns:a="http://schemas.openxmlformats.org/drawingml/2006/main" name="Office Theme">
  <a:themeElements>
    <a:clrScheme name="Custom 13">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9027928_Hexagon presentation dark_AAS_v4" id="{00715B48-F6B0-4FD0-BA2D-34714F23D55A}" vid="{445656DE-313E-4A78-B834-A775A8573B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C9C3589D-EF2D-4AF3-8B55-088F4B14D6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B759597-1FA4-4F46-9BA8-01240C56026E}">
  <ds:schemaRefs>
    <ds:schemaRef ds:uri="http://schemas.microsoft.com/sharepoint/v3/contenttype/forms"/>
  </ds:schemaRefs>
</ds:datastoreItem>
</file>

<file path=customXml/itemProps3.xml><?xml version="1.0" encoding="utf-8"?>
<ds:datastoreItem xmlns:ds="http://schemas.openxmlformats.org/officeDocument/2006/customXml" ds:itemID="{2940343A-75DB-4E03-95EA-4A75BA0D7FF2}">
  <ds:schemaRefs>
    <ds:schemaRef ds:uri="http://schemas.microsoft.com/office/2006/documentManagement/types"/>
    <ds:schemaRef ds:uri="http://purl.org/dc/elements/1.1/"/>
    <ds:schemaRef ds:uri="http://schemas.openxmlformats.org/package/2006/metadata/core-properties"/>
    <ds:schemaRef ds:uri="http://purl.org/dc/dcmitype/"/>
    <ds:schemaRef ds:uri="http://schemas.microsoft.com/office/2006/metadata/properties"/>
    <ds:schemaRef ds:uri="http://www.w3.org/XML/1998/namespace"/>
    <ds:schemaRef ds:uri="http://schemas.microsoft.com/office/infopath/2007/PartnerControls"/>
    <ds:schemaRef ds:uri="16c05727-aa75-4e4a-9b5f-8a80a1165891"/>
    <ds:schemaRef ds:uri="71af3243-3dd4-4a8d-8c0d-dd76da1f02a5"/>
    <ds:schemaRef ds:uri="http://purl.org/dc/terms/"/>
  </ds:schemaRefs>
</ds:datastoreItem>
</file>

<file path=docProps/app.xml><?xml version="1.0" encoding="utf-8"?>
<Properties xmlns="http://schemas.openxmlformats.org/officeDocument/2006/extended-properties" xmlns:vt="http://schemas.openxmlformats.org/officeDocument/2006/docPropsVTypes">
  <Template>Python Introduction</Template>
  <TotalTime>0</TotalTime>
  <Words>691</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Black</vt:lpstr>
      <vt:lpstr>Calibri</vt:lpstr>
      <vt:lpstr>Calibri Light</vt:lpstr>
      <vt:lpstr>Gill Sans SemiBold</vt:lpstr>
      <vt:lpstr>inter-regular</vt:lpstr>
      <vt:lpstr>Times New Roman</vt:lpstr>
      <vt:lpstr>Office Theme</vt:lpstr>
      <vt:lpstr>Python Data Types</vt:lpstr>
      <vt:lpstr>What is  Variable?  </vt:lpstr>
      <vt:lpstr>What is Data Type?  </vt:lpstr>
      <vt:lpstr>PowerPoint Presentation</vt:lpstr>
      <vt:lpstr>Numeric </vt:lpstr>
      <vt:lpstr>Sequence Type</vt:lpstr>
      <vt:lpstr>Dictionary</vt:lpstr>
      <vt:lpstr>Boolean</vt:lpstr>
      <vt:lpstr>Set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2021-11-27T05:15:47Z</dcterms:created>
  <dcterms:modified xsi:type="dcterms:W3CDTF">2022-05-15T06:02:40Z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