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8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1"/>
  </p:sldMasterIdLst>
  <p:notesMasterIdLst>
    <p:notesMasterId r:id="rId3"/>
  </p:notesMasterIdLst>
  <p:handoutMasterIdLst>
    <p:handoutMasterId r:id="rId4"/>
  </p:handoutMasterIdLst>
  <p:sldIdLst>
    <p:sldId id="362" r:id="rId2"/>
  </p:sldIdLst>
  <p:sldSz cx="12192000" cy="6858000"/>
  <p:notesSz cx="6950075" cy="9236075"/>
  <p:custShowLst>
    <p:custShow name="Format Guide Workshop" id="0">
      <p:sldLst/>
    </p:custShow>
  </p:custShowLst>
  <p:custDataLst>
    <p:tags r:id="rId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22" autoAdjust="0"/>
    <p:restoredTop sz="96281" autoAdjust="0"/>
  </p:normalViewPr>
  <p:slideViewPr>
    <p:cSldViewPr snapToGrid="0">
      <p:cViewPr varScale="1">
        <p:scale>
          <a:sx n="70" d="100"/>
          <a:sy n="70" d="100"/>
        </p:scale>
        <p:origin x="642" y="66"/>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39601" cy="39601"/>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tags" Target="tags/tag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9/26/2024</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t>9/26/2024</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0</a:t>
            </a:fld>
            <a:endParaRPr lang="en-US" dirty="0"/>
          </a:p>
        </p:txBody>
      </p:sp>
    </p:spTree>
    <p:extLst>
      <p:ext uri="{BB962C8B-B14F-4D97-AF65-F5344CB8AC3E}">
        <p14:creationId xmlns:p14="http://schemas.microsoft.com/office/powerpoint/2010/main" val="266130848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4.xml"/><Relationship Id="rId7" Type="http://schemas.openxmlformats.org/officeDocument/2006/relationships/oleObject" Target="../embeddings/oleObject2.bin"/><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slideMaster" Target="../slideMasters/slideMaster1.xml"/><Relationship Id="rId5" Type="http://schemas.openxmlformats.org/officeDocument/2006/relationships/tags" Target="../tags/tag6.xml"/><Relationship Id="rId10" Type="http://schemas.openxmlformats.org/officeDocument/2006/relationships/image" Target="../media/image4.jpg"/><Relationship Id="rId4" Type="http://schemas.openxmlformats.org/officeDocument/2006/relationships/tags" Target="../tags/tag5.xml"/><Relationship Id="rId9"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8.png"/><Relationship Id="rId2" Type="http://schemas.openxmlformats.org/officeDocument/2006/relationships/tags" Target="../tags/tag17.xml"/><Relationship Id="rId1" Type="http://schemas.openxmlformats.org/officeDocument/2006/relationships/vmlDrawing" Target="../drawings/vmlDrawing3.vml"/><Relationship Id="rId6" Type="http://schemas.openxmlformats.org/officeDocument/2006/relationships/image" Target="../media/image7.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vmlDrawing" Target="../drawings/vmlDrawing4.vml"/><Relationship Id="rId6" Type="http://schemas.openxmlformats.org/officeDocument/2006/relationships/image" Target="../media/image9.png"/><Relationship Id="rId5" Type="http://schemas.openxmlformats.org/officeDocument/2006/relationships/image" Target="../media/image7.emf"/><Relationship Id="rId4" Type="http://schemas.openxmlformats.org/officeDocument/2006/relationships/oleObject" Target="../embeddings/oleObject4.bin"/></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tags" Target="../tags/tag32.xml"/><Relationship Id="rId7" Type="http://schemas.openxmlformats.org/officeDocument/2006/relationships/image" Target="../media/image2.emf"/><Relationship Id="rId2" Type="http://schemas.openxmlformats.org/officeDocument/2006/relationships/tags" Target="../tags/tag31.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33.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36.xml"/><Relationship Id="rId7" Type="http://schemas.openxmlformats.org/officeDocument/2006/relationships/oleObject" Target="../embeddings/oleObject6.bin"/><Relationship Id="rId2" Type="http://schemas.openxmlformats.org/officeDocument/2006/relationships/tags" Target="../tags/tag35.xml"/><Relationship Id="rId1" Type="http://schemas.openxmlformats.org/officeDocument/2006/relationships/vmlDrawing" Target="../drawings/vmlDrawing6.vml"/><Relationship Id="rId6" Type="http://schemas.openxmlformats.org/officeDocument/2006/relationships/slideMaster" Target="../slideMasters/slideMaster1.xml"/><Relationship Id="rId5" Type="http://schemas.openxmlformats.org/officeDocument/2006/relationships/tags" Target="../tags/tag38.xml"/><Relationship Id="rId10" Type="http://schemas.openxmlformats.org/officeDocument/2006/relationships/image" Target="../media/image4.jpg"/><Relationship Id="rId4" Type="http://schemas.openxmlformats.org/officeDocument/2006/relationships/tags" Target="../tags/tag37.xml"/><Relationship Id="rId9"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0.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4.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41.xml.rels><?xml version="1.0" encoding="UTF-8" standalone="yes"?>
<Relationships xmlns="http://schemas.openxmlformats.org/package/2006/relationships"><Relationship Id="rId3" Type="http://schemas.openxmlformats.org/officeDocument/2006/relationships/tags" Target="../tags/tag49.xml"/><Relationship Id="rId7" Type="http://schemas.openxmlformats.org/officeDocument/2006/relationships/image" Target="../media/image5.png"/><Relationship Id="rId2" Type="http://schemas.openxmlformats.org/officeDocument/2006/relationships/tags" Target="../tags/tag48.xml"/><Relationship Id="rId1" Type="http://schemas.openxmlformats.org/officeDocument/2006/relationships/vmlDrawing" Target="../drawings/vmlDrawing7.vml"/><Relationship Id="rId6" Type="http://schemas.openxmlformats.org/officeDocument/2006/relationships/image" Target="../media/image7.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0.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5.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6.xml"/></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7.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8.xml"/></Relationships>
</file>

<file path=ppt/slideLayouts/_rels/slideLayout5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9.xml"/><Relationship Id="rId1" Type="http://schemas.openxmlformats.org/officeDocument/2006/relationships/vmlDrawing" Target="../drawings/vmlDrawing8.vml"/><Relationship Id="rId6" Type="http://schemas.openxmlformats.org/officeDocument/2006/relationships/image" Target="../media/image9.png"/><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0.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61.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2.xml"/></Relationships>
</file>

<file path=ppt/slideLayouts/_rels/slideLayout5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3.xml"/></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4.xml"/></Relationships>
</file>

<file path=ppt/slideLayouts/_rels/slideLayout57.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tags" Target="../tags/tag66.xml"/><Relationship Id="rId7" Type="http://schemas.openxmlformats.org/officeDocument/2006/relationships/image" Target="../media/image2.emf"/><Relationship Id="rId2" Type="http://schemas.openxmlformats.org/officeDocument/2006/relationships/tags" Target="../tags/tag65.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slideMaster" Target="../slideMasters/slideMaster1.xml"/><Relationship Id="rId4" Type="http://schemas.openxmlformats.org/officeDocument/2006/relationships/tags" Target="../tags/tag67.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8.xml"/></Relationships>
</file>

<file path=ppt/slideLayouts/_rels/slideLayout59.xml.rels><?xml version="1.0" encoding="UTF-8" standalone="yes"?>
<Relationships xmlns="http://schemas.openxmlformats.org/package/2006/relationships"><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1.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6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2.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62.xml.rels><?xml version="1.0" encoding="UTF-8" standalone="yes"?>
<Relationships xmlns="http://schemas.openxmlformats.org/package/2006/relationships"><Relationship Id="rId3" Type="http://schemas.openxmlformats.org/officeDocument/2006/relationships/tags" Target="../tags/tag74.xml"/><Relationship Id="rId7" Type="http://schemas.openxmlformats.org/officeDocument/2006/relationships/image" Target="../media/image3.png"/><Relationship Id="rId2" Type="http://schemas.openxmlformats.org/officeDocument/2006/relationships/tags" Target="../tags/tag73.xml"/><Relationship Id="rId1" Type="http://schemas.openxmlformats.org/officeDocument/2006/relationships/vmlDrawing" Target="../drawings/vmlDrawing13.vml"/><Relationship Id="rId6" Type="http://schemas.openxmlformats.org/officeDocument/2006/relationships/image" Target="../media/image1.emf"/><Relationship Id="rId5" Type="http://schemas.openxmlformats.org/officeDocument/2006/relationships/oleObject" Target="../embeddings/oleObject13.bin"/><Relationship Id="rId4"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vmlDrawing" Target="../drawings/vmlDrawing14.vml"/><Relationship Id="rId6" Type="http://schemas.openxmlformats.org/officeDocument/2006/relationships/image" Target="../media/image1.emf"/><Relationship Id="rId5" Type="http://schemas.openxmlformats.org/officeDocument/2006/relationships/oleObject" Target="../embeddings/oleObject14.bin"/><Relationship Id="rId4"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7.xml"/><Relationship Id="rId1" Type="http://schemas.openxmlformats.org/officeDocument/2006/relationships/vmlDrawing" Target="../drawings/vmlDrawing15.vml"/><Relationship Id="rId5" Type="http://schemas.openxmlformats.org/officeDocument/2006/relationships/image" Target="../media/image1.emf"/><Relationship Id="rId4" Type="http://schemas.openxmlformats.org/officeDocument/2006/relationships/oleObject" Target="../embeddings/oleObject15.bin"/></Relationships>
</file>

<file path=ppt/slideLayouts/_rels/slideLayout6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8.xml"/><Relationship Id="rId1" Type="http://schemas.openxmlformats.org/officeDocument/2006/relationships/vmlDrawing" Target="../drawings/vmlDrawing16.vml"/><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66.xml.rels><?xml version="1.0" encoding="UTF-8" standalone="yes"?>
<Relationships xmlns="http://schemas.openxmlformats.org/package/2006/relationships"><Relationship Id="rId3" Type="http://schemas.openxmlformats.org/officeDocument/2006/relationships/tags" Target="../tags/tag80.xml"/><Relationship Id="rId7" Type="http://schemas.openxmlformats.org/officeDocument/2006/relationships/image" Target="../media/image3.png"/><Relationship Id="rId2" Type="http://schemas.openxmlformats.org/officeDocument/2006/relationships/tags" Target="../tags/tag79.xml"/><Relationship Id="rId1" Type="http://schemas.openxmlformats.org/officeDocument/2006/relationships/vmlDrawing" Target="../drawings/vmlDrawing17.vml"/><Relationship Id="rId6" Type="http://schemas.openxmlformats.org/officeDocument/2006/relationships/image" Target="../media/image1.emf"/><Relationship Id="rId5" Type="http://schemas.openxmlformats.org/officeDocument/2006/relationships/oleObject" Target="../embeddings/oleObject17.bin"/><Relationship Id="rId4"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1.xml"/><Relationship Id="rId1" Type="http://schemas.openxmlformats.org/officeDocument/2006/relationships/vmlDrawing" Target="../drawings/vmlDrawing18.v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18.bin"/></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985612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219" name="think-cell Slide" r:id="rId7" imgW="384" imgH="384" progId="TCLayout.ActiveDocument.1">
                  <p:embed/>
                </p:oleObj>
              </mc:Choice>
              <mc:Fallback>
                <p:oleObj name="think-cell Slide" r:id="rId7" imgW="384" imgH="38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9">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4"/>
            </p:custDataLst>
          </p:nvPr>
        </p:nvPicPr>
        <p:blipFill rotWithShape="1">
          <a:blip r:embed="rId10">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
        <p:nvSpPr>
          <p:cNvPr id="33" name="Freeform 32"/>
          <p:cNvSpPr>
            <a:spLocks noChangeAspect="1"/>
          </p:cNvSpPr>
          <p:nvPr userDrawn="1">
            <p:custDataLst>
              <p:tags r:id="rId5"/>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6181" name="think-cell Slide" r:id="rId5" imgW="324" imgH="324" progId="TCLayout.ActiveDocument.1">
                  <p:embed/>
                </p:oleObj>
              </mc:Choice>
              <mc:Fallback>
                <p:oleObj name="think-cell Slide" r:id="rId5" imgW="324" imgH="32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5" name="Picture 14"/>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6" name="Picture 1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8228"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7353693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0201"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3"/>
            </p:custDataLst>
          </p:nvPr>
        </p:nvPicPr>
        <p:blipFill>
          <a:blip r:embed="rId8">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4"/>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66548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3243" name="think-cell Slide" r:id="rId7" imgW="384" imgH="384" progId="TCLayout.ActiveDocument.1">
                  <p:embed/>
                </p:oleObj>
              </mc:Choice>
              <mc:Fallback>
                <p:oleObj name="think-cell Slide" r:id="rId7" imgW="384" imgH="38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9">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4"/>
            </p:custDataLst>
          </p:nvPr>
        </p:nvPicPr>
        <p:blipFill rotWithShape="1">
          <a:blip r:embed="rId10">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5"/>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xmlns=""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73000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xmlns=""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4340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7205" name="think-cell Slide" r:id="rId5" imgW="324" imgH="324" progId="TCLayout.ActiveDocument.1">
                  <p:embed/>
                </p:oleObj>
              </mc:Choice>
              <mc:Fallback>
                <p:oleObj name="think-cell Slide" r:id="rId5" imgW="324" imgH="32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2" name="Picture 11"/>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9250" name="think-cell Slide" r:id="rId4" imgW="384" imgH="384" progId="TCLayout.ActiveDocument.1">
                  <p:embed/>
                </p:oleObj>
              </mc:Choice>
              <mc:Fallback>
                <p:oleObj name="think-cell Slide" r:id="rId4" imgW="384" imgH="38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87538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1223"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3"/>
            </p:custDataLst>
          </p:nvPr>
        </p:nvPicPr>
        <p:blipFill>
          <a:blip r:embed="rId8">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4"/>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5960"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3"/>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963492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6984"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8008"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9032"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0056"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3"/>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440061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1080"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2104"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3128"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4152"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vmlDrawing" Target="../drawings/vmlDrawing1.v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image" Target="../media/image1.emf"/><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70"/>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603" name="think-cell Slide" r:id="rId71" imgW="270" imgH="270" progId="TCLayout.ActiveDocument.1">
                  <p:embed/>
                </p:oleObj>
              </mc:Choice>
              <mc:Fallback>
                <p:oleObj name="think-cell Slide" r:id="rId71" imgW="270" imgH="270" progId="TCLayout.ActiveDocument.1">
                  <p:embed/>
                  <p:pic>
                    <p:nvPicPr>
                      <p:cNvPr id="0" name=""/>
                      <p:cNvPicPr/>
                      <p:nvPr/>
                    </p:nvPicPr>
                    <p:blipFill>
                      <a:blip r:embed="rId72"/>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83" r:id="rId3"/>
    <p:sldLayoutId id="2147485158" r:id="rId4"/>
    <p:sldLayoutId id="2147485113" r:id="rId5"/>
    <p:sldLayoutId id="2147485114" r:id="rId6"/>
    <p:sldLayoutId id="2147485154" r:id="rId7"/>
    <p:sldLayoutId id="2147485162" r:id="rId8"/>
    <p:sldLayoutId id="2147485149" r:id="rId9"/>
    <p:sldLayoutId id="2147485087" r:id="rId10"/>
    <p:sldLayoutId id="2147485112" r:id="rId11"/>
    <p:sldLayoutId id="2147485155" r:id="rId12"/>
    <p:sldLayoutId id="2147485164" r:id="rId13"/>
    <p:sldLayoutId id="2147485109" r:id="rId14"/>
    <p:sldLayoutId id="2147485165" r:id="rId15"/>
    <p:sldLayoutId id="2147485110" r:id="rId16"/>
    <p:sldLayoutId id="2147485166" r:id="rId17"/>
    <p:sldLayoutId id="2147485156" r:id="rId18"/>
    <p:sldLayoutId id="2147485167" r:id="rId19"/>
    <p:sldLayoutId id="2147485108" r:id="rId20"/>
    <p:sldLayoutId id="2147485107" r:id="rId21"/>
    <p:sldLayoutId id="2147485106" r:id="rId22"/>
    <p:sldLayoutId id="2147485090" r:id="rId23"/>
    <p:sldLayoutId id="2147485091" r:id="rId24"/>
    <p:sldLayoutId id="2147485092" r:id="rId25"/>
    <p:sldLayoutId id="2147485093" r:id="rId26"/>
    <p:sldLayoutId id="2147485116" r:id="rId27"/>
    <p:sldLayoutId id="2147485161" r:id="rId28"/>
    <p:sldLayoutId id="2147485159" r:id="rId29"/>
    <p:sldLayoutId id="2147485119" r:id="rId30"/>
    <p:sldLayoutId id="2147485184" r:id="rId31"/>
    <p:sldLayoutId id="2147485137" r:id="rId32"/>
    <p:sldLayoutId id="2147485120" r:id="rId33"/>
    <p:sldLayoutId id="2147485121" r:id="rId34"/>
    <p:sldLayoutId id="2147485141" r:id="rId35"/>
    <p:sldLayoutId id="2147485163" r:id="rId36"/>
    <p:sldLayoutId id="2147485139" r:id="rId37"/>
    <p:sldLayoutId id="2147485140" r:id="rId38"/>
    <p:sldLayoutId id="2147485122" r:id="rId39"/>
    <p:sldLayoutId id="2147485123" r:id="rId40"/>
    <p:sldLayoutId id="2147485151" r:id="rId41"/>
    <p:sldLayoutId id="2147485168" r:id="rId42"/>
    <p:sldLayoutId id="2147485127" r:id="rId43"/>
    <p:sldLayoutId id="2147485169" r:id="rId44"/>
    <p:sldLayoutId id="2147485126" r:id="rId45"/>
    <p:sldLayoutId id="2147485170" r:id="rId46"/>
    <p:sldLayoutId id="2147485153" r:id="rId47"/>
    <p:sldLayoutId id="2147485171" r:id="rId48"/>
    <p:sldLayoutId id="2147485128" r:id="rId49"/>
    <p:sldLayoutId id="2147485129" r:id="rId50"/>
    <p:sldLayoutId id="2147485130" r:id="rId51"/>
    <p:sldLayoutId id="2147485131" r:id="rId52"/>
    <p:sldLayoutId id="2147485145" r:id="rId53"/>
    <p:sldLayoutId id="2147485133" r:id="rId54"/>
    <p:sldLayoutId id="2147485144" r:id="rId55"/>
    <p:sldLayoutId id="2147485134" r:id="rId56"/>
    <p:sldLayoutId id="2147485146" r:id="rId57"/>
    <p:sldLayoutId id="2147485160" r:id="rId58"/>
    <p:sldLayoutId id="2147485172" r:id="rId59"/>
    <p:sldLayoutId id="2147485173" r:id="rId60"/>
    <p:sldLayoutId id="2147485174" r:id="rId61"/>
    <p:sldLayoutId id="2147485175" r:id="rId62"/>
    <p:sldLayoutId id="2147485176" r:id="rId63"/>
    <p:sldLayoutId id="2147485177" r:id="rId64"/>
    <p:sldLayoutId id="2147485178" r:id="rId65"/>
    <p:sldLayoutId id="2147485179" r:id="rId66"/>
    <p:sldLayoutId id="2147485180" r:id="rId6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82.xml"/><Relationship Id="rId1" Type="http://schemas.openxmlformats.org/officeDocument/2006/relationships/vmlDrawing" Target="../drawings/vmlDrawing19.vml"/><Relationship Id="rId6" Type="http://schemas.openxmlformats.org/officeDocument/2006/relationships/image" Target="../media/image10.emf"/><Relationship Id="rId5" Type="http://schemas.openxmlformats.org/officeDocument/2006/relationships/oleObject" Target="../embeddings/oleObject19.bin"/><Relationship Id="rId4"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18" hidden="1">
            <a:extLst>
              <a:ext uri="{FF2B5EF4-FFF2-40B4-BE49-F238E27FC236}">
                <a16:creationId xmlns:a16="http://schemas.microsoft.com/office/drawing/2014/main" xmlns="" id="{F175E5EF-88C5-8540-8908-177466FA5B24}"/>
              </a:ext>
            </a:extLst>
          </p:cNvPr>
          <p:cNvGraphicFramePr>
            <a:graphicFrameLocks noChangeAspect="1"/>
          </p:cNvGraphicFramePr>
          <p:nvPr>
            <p:custDataLst>
              <p:tags r:id="rId2"/>
            </p:custDataLst>
            <p:extLst>
              <p:ext uri="{D42A27DB-BD31-4B8C-83A1-F6EECF244321}">
                <p14:modId xmlns:p14="http://schemas.microsoft.com/office/powerpoint/2010/main" val="345275301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spid="_x0000_s129037" name="think-cell Slide" r:id="rId5" imgW="7772400" imgH="10058400" progId="TCLayout.ActiveDocument.1">
                  <p:embed/>
                </p:oleObj>
              </mc:Choice>
              <mc:Fallback>
                <p:oleObj name="think-cell Slide" r:id="rId5" imgW="7772400" imgH="10058400" progId="TCLayout.ActiveDocument.1">
                  <p:embed/>
                  <p:pic>
                    <p:nvPicPr>
                      <p:cNvPr id="0" name=""/>
                      <p:cNvPicPr/>
                      <p:nvPr/>
                    </p:nvPicPr>
                    <p:blipFill>
                      <a:blip r:embed="rId6"/>
                      <a:stretch>
                        <a:fillRect/>
                      </a:stretch>
                    </p:blipFill>
                    <p:spPr>
                      <a:xfrm>
                        <a:off x="1588" y="1588"/>
                        <a:ext cx="1227" cy="1588"/>
                      </a:xfrm>
                      <a:prstGeom prst="rect">
                        <a:avLst/>
                      </a:prstGeom>
                    </p:spPr>
                  </p:pic>
                </p:oleObj>
              </mc:Fallback>
            </mc:AlternateContent>
          </a:graphicData>
        </a:graphic>
      </p:graphicFrame>
      <p:sp>
        <p:nvSpPr>
          <p:cNvPr id="3" name="Title 2"/>
          <p:cNvSpPr>
            <a:spLocks noGrp="1"/>
          </p:cNvSpPr>
          <p:nvPr>
            <p:ph type="title"/>
          </p:nvPr>
        </p:nvSpPr>
        <p:spPr/>
        <p:txBody>
          <a:bodyPr vert="horz"/>
          <a:lstStyle/>
          <a:p>
            <a:r>
              <a:rPr lang="en-US" dirty="0">
                <a:solidFill>
                  <a:srgbClr val="D4DF33"/>
                </a:solidFill>
              </a:rPr>
              <a:t>Executive summary template</a:t>
            </a:r>
          </a:p>
        </p:txBody>
      </p:sp>
      <p:sp>
        <p:nvSpPr>
          <p:cNvPr id="4" name="Text Placeholder 3">
            <a:extLst>
              <a:ext uri="{FF2B5EF4-FFF2-40B4-BE49-F238E27FC236}">
                <a16:creationId xmlns:a16="http://schemas.microsoft.com/office/drawing/2014/main" xmlns="" id="{0E5F306D-D033-0749-8A8A-0FBDE0003FE9}"/>
              </a:ext>
            </a:extLst>
          </p:cNvPr>
          <p:cNvSpPr txBox="1">
            <a:spLocks/>
          </p:cNvSpPr>
          <p:nvPr/>
        </p:nvSpPr>
        <p:spPr>
          <a:xfrm>
            <a:off x="4143374" y="571500"/>
            <a:ext cx="7208567" cy="6049311"/>
          </a:xfrm>
          <a:prstGeom prst="rect">
            <a:avLst/>
          </a:prstGeom>
        </p:spPr>
        <p:txBody>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marL="108000" lvl="1" indent="0">
              <a:buClr>
                <a:schemeClr val="tx2">
                  <a:lumMod val="100000"/>
                </a:schemeClr>
              </a:buClr>
              <a:buSzPct val="100000"/>
              <a:buFont typeface="Arial" panose="020B0604020202020204" pitchFamily="34" charset="0"/>
              <a:buNone/>
            </a:pPr>
            <a:r>
              <a:rPr lang="en-US" sz="1600" dirty="0">
                <a:solidFill>
                  <a:schemeClr val="tx1">
                    <a:lumMod val="100000"/>
                  </a:schemeClr>
                </a:solidFill>
                <a:latin typeface="Trebuchet MS" panose="020B0703020202090204" pitchFamily="34" charset="0"/>
              </a:rPr>
              <a:t>Situation</a:t>
            </a:r>
          </a:p>
          <a:p>
            <a:pPr marL="393750" lvl="1" indent="-285750">
              <a:buClr>
                <a:schemeClr val="tx2">
                  <a:lumMod val="100000"/>
                </a:schemeClr>
              </a:buClr>
              <a:buSzPct val="100000"/>
            </a:pPr>
            <a:r>
              <a:rPr lang="en-US" sz="1600" dirty="0" err="1">
                <a:solidFill>
                  <a:schemeClr val="tx1">
                    <a:lumMod val="100000"/>
                  </a:schemeClr>
                </a:solidFill>
                <a:latin typeface="Trebuchet MS" panose="020B0703020202090204" pitchFamily="34" charset="0"/>
              </a:rPr>
              <a:t>Powerco</a:t>
            </a:r>
            <a:r>
              <a:rPr lang="en-US" sz="1600" dirty="0">
                <a:solidFill>
                  <a:schemeClr val="tx1">
                    <a:lumMod val="100000"/>
                  </a:schemeClr>
                </a:solidFill>
                <a:latin typeface="Trebuchet MS" panose="020B0703020202090204" pitchFamily="34" charset="0"/>
              </a:rPr>
              <a:t> is experiencing customer churn, they assume that the churn is driven by the customer price sensitivities, one possible strategy is to offer customers who have high probability to churn a 20% discount</a:t>
            </a:r>
          </a:p>
          <a:p>
            <a:pPr marL="550800" lvl="2" indent="-2160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108000" lvl="1" indent="0">
              <a:buClr>
                <a:schemeClr val="tx2">
                  <a:lumMod val="100000"/>
                </a:schemeClr>
              </a:buClr>
              <a:buSzPct val="100000"/>
              <a:buNone/>
            </a:pPr>
            <a:r>
              <a:rPr lang="en-US" sz="1600" dirty="0">
                <a:solidFill>
                  <a:schemeClr val="tx1">
                    <a:lumMod val="100000"/>
                  </a:schemeClr>
                </a:solidFill>
                <a:latin typeface="Trebuchet MS" panose="020B0703020202090204" pitchFamily="34" charset="0"/>
              </a:rPr>
              <a:t>Machine Learning Modeling </a:t>
            </a:r>
          </a:p>
          <a:p>
            <a:pPr marL="393750" lvl="1" indent="-285750">
              <a:buClr>
                <a:schemeClr val="tx2">
                  <a:lumMod val="100000"/>
                </a:schemeClr>
              </a:buClr>
              <a:buSzPct val="100000"/>
            </a:pPr>
            <a:r>
              <a:rPr lang="en-US" sz="1600" dirty="0">
                <a:solidFill>
                  <a:schemeClr val="tx1">
                    <a:lumMod val="100000"/>
                  </a:schemeClr>
                </a:solidFill>
                <a:latin typeface="Trebuchet MS" panose="020B0703020202090204" pitchFamily="34" charset="0"/>
              </a:rPr>
              <a:t>After the data cleaning, DEA and feature engineering, compared several classification model such </a:t>
            </a:r>
            <a:r>
              <a:rPr lang="en-US" sz="1600">
                <a:solidFill>
                  <a:schemeClr val="tx1">
                    <a:lumMod val="100000"/>
                  </a:schemeClr>
                </a:solidFill>
                <a:latin typeface="Trebuchet MS" panose="020B0703020202090204" pitchFamily="34" charset="0"/>
              </a:rPr>
              <a:t>as </a:t>
            </a:r>
            <a:r>
              <a:rPr lang="en-US" sz="1600" smtClean="0">
                <a:solidFill>
                  <a:schemeClr val="tx1">
                    <a:lumMod val="100000"/>
                  </a:schemeClr>
                </a:solidFill>
                <a:latin typeface="Trebuchet MS" panose="020B0703020202090204" pitchFamily="34" charset="0"/>
              </a:rPr>
              <a:t>Logistic Regression</a:t>
            </a:r>
            <a:r>
              <a:rPr lang="en-US" sz="1600" dirty="0">
                <a:solidFill>
                  <a:schemeClr val="tx1">
                    <a:lumMod val="100000"/>
                  </a:schemeClr>
                </a:solidFill>
                <a:latin typeface="Trebuchet MS" panose="020B0703020202090204" pitchFamily="34" charset="0"/>
              </a:rPr>
              <a:t>, Random Forest , SVC. Finally a </a:t>
            </a:r>
            <a:r>
              <a:rPr lang="en-US" sz="1600" dirty="0" err="1">
                <a:solidFill>
                  <a:schemeClr val="tx1">
                    <a:lumMod val="100000"/>
                  </a:schemeClr>
                </a:solidFill>
                <a:latin typeface="Trebuchet MS" panose="020B0703020202090204" pitchFamily="34" charset="0"/>
              </a:rPr>
              <a:t>XGBoost</a:t>
            </a:r>
            <a:r>
              <a:rPr lang="en-US" sz="1600" dirty="0">
                <a:solidFill>
                  <a:schemeClr val="tx1">
                    <a:lumMod val="100000"/>
                  </a:schemeClr>
                </a:solidFill>
                <a:latin typeface="Trebuchet MS" panose="020B0703020202090204" pitchFamily="34" charset="0"/>
              </a:rPr>
              <a:t> model has been built to predict customers’ churn probability, achieving an accuracy 0f 0.92 and AUC score of 0.72 on test set </a:t>
            </a:r>
          </a:p>
          <a:p>
            <a:pPr marL="334800" lvl="2" indent="0">
              <a:buClr>
                <a:schemeClr val="tx2">
                  <a:lumMod val="100000"/>
                </a:schemeClr>
              </a:buClr>
              <a:buSzPct val="100000"/>
              <a:buNone/>
            </a:pPr>
            <a:endParaRPr lang="en-US" sz="1600" dirty="0">
              <a:solidFill>
                <a:schemeClr val="tx1">
                  <a:lumMod val="100000"/>
                </a:schemeClr>
              </a:solidFill>
              <a:latin typeface="Trebuchet MS" panose="020B0703020202090204" pitchFamily="34" charset="0"/>
            </a:endParaRPr>
          </a:p>
          <a:p>
            <a:pPr marL="108000" lvl="1" indent="0">
              <a:buClr>
                <a:schemeClr val="tx2">
                  <a:lumMod val="100000"/>
                </a:schemeClr>
              </a:buClr>
              <a:buSzPct val="100000"/>
              <a:buNone/>
            </a:pPr>
            <a:r>
              <a:rPr lang="en-US" sz="1600" dirty="0">
                <a:solidFill>
                  <a:schemeClr val="tx1">
                    <a:lumMod val="100000"/>
                  </a:schemeClr>
                </a:solidFill>
                <a:latin typeface="Trebuchet MS" panose="020B0703020202090204" pitchFamily="34" charset="0"/>
              </a:rPr>
              <a:t>Insight </a:t>
            </a:r>
          </a:p>
          <a:p>
            <a:pPr marL="393750" lvl="1" indent="-285750">
              <a:buClr>
                <a:schemeClr val="tx2">
                  <a:lumMod val="100000"/>
                </a:schemeClr>
              </a:buClr>
              <a:buSzPct val="100000"/>
            </a:pPr>
            <a:r>
              <a:rPr lang="en-US" sz="1600" dirty="0">
                <a:solidFill>
                  <a:schemeClr val="tx1">
                    <a:lumMod val="100000"/>
                  </a:schemeClr>
                </a:solidFill>
                <a:latin typeface="Trebuchet MS" panose="020B0703020202090204" pitchFamily="34" charset="0"/>
              </a:rPr>
              <a:t> Around 10% churn rate exists in current customers</a:t>
            </a:r>
          </a:p>
          <a:p>
            <a:pPr marL="393750" lvl="1" indent="-285750">
              <a:buClr>
                <a:schemeClr val="tx2">
                  <a:lumMod val="100000"/>
                </a:schemeClr>
              </a:buClr>
              <a:buSzPct val="100000"/>
            </a:pPr>
            <a:r>
              <a:rPr lang="en-US" sz="1600" dirty="0">
                <a:solidFill>
                  <a:schemeClr val="tx1">
                    <a:lumMod val="100000"/>
                  </a:schemeClr>
                </a:solidFill>
                <a:latin typeface="Trebuchet MS" panose="020B0703020202090204" pitchFamily="34" charset="0"/>
              </a:rPr>
              <a:t>Major features driving customer churn, including:</a:t>
            </a:r>
          </a:p>
          <a:p>
            <a:pPr marL="620550" lvl="2" indent="-285750">
              <a:buClr>
                <a:schemeClr val="tx2">
                  <a:lumMod val="100000"/>
                </a:schemeClr>
              </a:buClr>
              <a:buSzPct val="100000"/>
              <a:buFont typeface="Wingdings" pitchFamily="2" charset="2"/>
              <a:buChar char="Ø"/>
            </a:pPr>
            <a:r>
              <a:rPr lang="en-US" sz="1600" dirty="0">
                <a:solidFill>
                  <a:schemeClr val="tx1">
                    <a:lumMod val="100000"/>
                  </a:schemeClr>
                </a:solidFill>
                <a:latin typeface="Trebuchet MS" panose="020B0703020202090204" pitchFamily="34" charset="0"/>
              </a:rPr>
              <a:t>A high net margin on power subscription</a:t>
            </a:r>
          </a:p>
          <a:p>
            <a:pPr marL="620550" lvl="2" indent="-285750">
              <a:buClr>
                <a:schemeClr val="tx2">
                  <a:lumMod val="100000"/>
                </a:schemeClr>
              </a:buClr>
              <a:buSzPct val="100000"/>
              <a:buFont typeface="Wingdings" pitchFamily="2" charset="2"/>
              <a:buChar char="Ø"/>
            </a:pPr>
            <a:r>
              <a:rPr lang="en-US" sz="1600" dirty="0">
                <a:solidFill>
                  <a:schemeClr val="tx1">
                    <a:lumMod val="100000"/>
                  </a:schemeClr>
                </a:solidFill>
                <a:latin typeface="Trebuchet MS" panose="020B0703020202090204" pitchFamily="34" charset="0"/>
              </a:rPr>
              <a:t>A high gross  margin on power subscription</a:t>
            </a:r>
          </a:p>
          <a:p>
            <a:pPr marL="620550" lvl="2" indent="-285750">
              <a:buClr>
                <a:schemeClr val="tx2">
                  <a:lumMod val="100000"/>
                </a:schemeClr>
              </a:buClr>
              <a:buSzPct val="100000"/>
              <a:buFont typeface="Wingdings" pitchFamily="2" charset="2"/>
              <a:buChar char="Ø"/>
            </a:pPr>
            <a:r>
              <a:rPr lang="en-US" sz="1600" dirty="0">
                <a:solidFill>
                  <a:schemeClr val="tx1">
                    <a:lumMod val="100000"/>
                  </a:schemeClr>
                </a:solidFill>
                <a:latin typeface="Trebuchet MS" panose="020B0703020202090204" pitchFamily="34" charset="0"/>
              </a:rPr>
              <a:t>Original campaigns that customer first subscribed to, especially with ‘</a:t>
            </a:r>
            <a:r>
              <a:rPr lang="en-US" sz="1600" dirty="0" err="1">
                <a:solidFill>
                  <a:schemeClr val="tx1">
                    <a:lumMod val="100000"/>
                  </a:schemeClr>
                </a:solidFill>
                <a:latin typeface="Trebuchet MS" panose="020B0703020202090204" pitchFamily="34" charset="0"/>
              </a:rPr>
              <a:t>lxid</a:t>
            </a:r>
            <a:r>
              <a:rPr lang="en-US" sz="1600" dirty="0">
                <a:solidFill>
                  <a:schemeClr val="tx1">
                    <a:lumMod val="100000"/>
                  </a:schemeClr>
                </a:solidFill>
                <a:latin typeface="Trebuchet MS" panose="020B0703020202090204" pitchFamily="34" charset="0"/>
              </a:rPr>
              <a:t>’</a:t>
            </a:r>
          </a:p>
          <a:p>
            <a:pPr marL="620550" lvl="2" indent="-285750">
              <a:buClr>
                <a:schemeClr val="tx2">
                  <a:lumMod val="100000"/>
                </a:schemeClr>
              </a:buClr>
              <a:buSzPct val="100000"/>
              <a:buFont typeface="Wingdings" pitchFamily="2" charset="2"/>
              <a:buChar char="Ø"/>
            </a:pPr>
            <a:r>
              <a:rPr lang="en-US" sz="1600" dirty="0">
                <a:solidFill>
                  <a:schemeClr val="tx1">
                    <a:lumMod val="100000"/>
                  </a:schemeClr>
                </a:solidFill>
                <a:latin typeface="Trebuchet MS" panose="020B0703020202090204" pitchFamily="34" charset="0"/>
              </a:rPr>
              <a:t>A low subscribed power </a:t>
            </a:r>
          </a:p>
        </p:txBody>
      </p:sp>
    </p:spTree>
    <p:extLst>
      <p:ext uri="{BB962C8B-B14F-4D97-AF65-F5344CB8AC3E}">
        <p14:creationId xmlns:p14="http://schemas.microsoft.com/office/powerpoint/2010/main" val="36693192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3.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37.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8.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67.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357</TotalTime>
  <Words>148</Words>
  <Application>Microsoft Office PowerPoint</Application>
  <PresentationFormat>Widescreen</PresentationFormat>
  <Paragraphs>15</Paragraphs>
  <Slides>1</Slides>
  <Notes>1</Notes>
  <HiddenSlides>0</HiddenSlides>
  <MMClips>0</MMClips>
  <ScaleCrop>false</ScaleCrop>
  <HeadingPairs>
    <vt:vector size="10"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vt:i4>
      </vt:variant>
      <vt:variant>
        <vt:lpstr>Custom Shows</vt:lpstr>
      </vt:variant>
      <vt:variant>
        <vt:i4>1</vt:i4>
      </vt:variant>
    </vt:vector>
  </HeadingPairs>
  <TitlesOfParts>
    <vt:vector size="7" baseType="lpstr">
      <vt:lpstr>Arial</vt:lpstr>
      <vt:lpstr>Trebuchet MS</vt:lpstr>
      <vt:lpstr>Wingdings</vt:lpstr>
      <vt:lpstr>BCG Grid 16:9</vt:lpstr>
      <vt:lpstr>think-cell Slide</vt:lpstr>
      <vt:lpstr>Executive summary template</vt:lpstr>
      <vt:lpstr>Format Guide Workshop</vt:lpstr>
    </vt:vector>
  </TitlesOfParts>
  <Company>The Boston Consulting Group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 Boston Consulting Group</dc:creator>
  <cp:lastModifiedBy>Anjali Jaiswal</cp:lastModifiedBy>
  <cp:revision>458</cp:revision>
  <cp:lastPrinted>2016-04-06T18:59:25Z</cp:lastPrinted>
  <dcterms:created xsi:type="dcterms:W3CDTF">2016-11-04T11:46:04Z</dcterms:created>
  <dcterms:modified xsi:type="dcterms:W3CDTF">2024-09-26T10:05:10Z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